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75" r:id="rId8"/>
    <p:sldId id="262" r:id="rId9"/>
    <p:sldId id="263" r:id="rId10"/>
    <p:sldId id="264" r:id="rId11"/>
    <p:sldId id="265" r:id="rId12"/>
    <p:sldId id="280" r:id="rId13"/>
    <p:sldId id="266" r:id="rId14"/>
    <p:sldId id="267" r:id="rId15"/>
    <p:sldId id="281" r:id="rId16"/>
    <p:sldId id="268" r:id="rId17"/>
    <p:sldId id="282" r:id="rId18"/>
    <p:sldId id="269" r:id="rId19"/>
    <p:sldId id="270" r:id="rId20"/>
    <p:sldId id="271" r:id="rId21"/>
    <p:sldId id="276" r:id="rId22"/>
    <p:sldId id="272" r:id="rId23"/>
    <p:sldId id="273" r:id="rId24"/>
    <p:sldId id="274" r:id="rId25"/>
    <p:sldId id="277" r:id="rId26"/>
    <p:sldId id="278" r:id="rId27"/>
    <p:sldId id="283" r:id="rId28"/>
    <p:sldId id="284"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4660"/>
  </p:normalViewPr>
  <p:slideViewPr>
    <p:cSldViewPr snapToGrid="0">
      <p:cViewPr varScale="1">
        <p:scale>
          <a:sx n="84" d="100"/>
          <a:sy n="84" d="100"/>
        </p:scale>
        <p:origin x="76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F74D5-84BF-47C5-BBA4-C8C8F8D2BE1E}" type="datetimeFigureOut">
              <a:rPr lang="en-IN" smtClean="0"/>
              <a:t>11-02-2023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43627-EEE1-4CCD-BB93-400BF4D52476}" type="slidenum">
              <a:rPr lang="en-IN" smtClean="0"/>
              <a:t>‹#›</a:t>
            </a:fld>
            <a:endParaRPr lang="en-IN"/>
          </a:p>
        </p:txBody>
      </p:sp>
    </p:spTree>
    <p:extLst>
      <p:ext uri="{BB962C8B-B14F-4D97-AF65-F5344CB8AC3E}">
        <p14:creationId xmlns:p14="http://schemas.microsoft.com/office/powerpoint/2010/main" val="6268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943627-EEE1-4CCD-BB93-400BF4D52476}" type="slidenum">
              <a:rPr lang="en-IN" smtClean="0"/>
              <a:t>17</a:t>
            </a:fld>
            <a:endParaRPr lang="en-IN"/>
          </a:p>
        </p:txBody>
      </p:sp>
    </p:spTree>
    <p:extLst>
      <p:ext uri="{BB962C8B-B14F-4D97-AF65-F5344CB8AC3E}">
        <p14:creationId xmlns:p14="http://schemas.microsoft.com/office/powerpoint/2010/main" val="3588367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B9C0D7-BD6F-4634-8F1A-B289951136EC}"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115182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9C0D7-BD6F-4634-8F1A-B289951136EC}"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83726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9C0D7-BD6F-4634-8F1A-B289951136EC}"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129784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9C0D7-BD6F-4634-8F1A-B289951136EC}"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410816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B9C0D7-BD6F-4634-8F1A-B289951136EC}"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230133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B9C0D7-BD6F-4634-8F1A-B289951136EC}"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264021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B9C0D7-BD6F-4634-8F1A-B289951136EC}" type="datetimeFigureOut">
              <a:rPr lang="en-IN" smtClean="0"/>
              <a:t>11-02-2023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127217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B9C0D7-BD6F-4634-8F1A-B289951136EC}" type="datetimeFigureOut">
              <a:rPr lang="en-IN" smtClean="0"/>
              <a:t>11-02-2023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55434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9C0D7-BD6F-4634-8F1A-B289951136EC}" type="datetimeFigureOut">
              <a:rPr lang="en-IN" smtClean="0"/>
              <a:t>11-02-2023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353026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9C0D7-BD6F-4634-8F1A-B289951136EC}"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247302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9C0D7-BD6F-4634-8F1A-B289951136EC}"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7D3A0-4DF6-424E-B603-7B840E9D7C07}" type="slidenum">
              <a:rPr lang="en-IN" smtClean="0"/>
              <a:t>‹#›</a:t>
            </a:fld>
            <a:endParaRPr lang="en-IN"/>
          </a:p>
        </p:txBody>
      </p:sp>
    </p:spTree>
    <p:extLst>
      <p:ext uri="{BB962C8B-B14F-4D97-AF65-F5344CB8AC3E}">
        <p14:creationId xmlns:p14="http://schemas.microsoft.com/office/powerpoint/2010/main" val="205641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9C0D7-BD6F-4634-8F1A-B289951136EC}" type="datetimeFigureOut">
              <a:rPr lang="en-IN" smtClean="0"/>
              <a:t>11-02-2023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7D3A0-4DF6-424E-B603-7B840E9D7C07}" type="slidenum">
              <a:rPr lang="en-IN" smtClean="0"/>
              <a:t>‹#›</a:t>
            </a:fld>
            <a:endParaRPr lang="en-IN"/>
          </a:p>
        </p:txBody>
      </p:sp>
    </p:spTree>
    <p:extLst>
      <p:ext uri="{BB962C8B-B14F-4D97-AF65-F5344CB8AC3E}">
        <p14:creationId xmlns:p14="http://schemas.microsoft.com/office/powerpoint/2010/main" val="368016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sciencedirect.com/topics/engineering/incinera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ciencedirect.com/topics/engineering/diffusion-barri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ciencedirect.com/topics/engineering/pretreat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entrica.com/stories/2017/10-ways-to-reduce-waste-energy-in-your-production-line/" TargetMode="External"/><Relationship Id="rId2" Type="http://schemas.openxmlformats.org/officeDocument/2006/relationships/hyperlink" Target="https://www.sciencedirect.com/topics/engineering/waste-to-energy#:~:text=Waste%20to%20energy%20achieves%20a,combustion%20process%20effectively%20eliminates%20all" TargetMode="External"/><Relationship Id="rId1" Type="http://schemas.openxmlformats.org/officeDocument/2006/relationships/slideLayout" Target="../slideLayouts/slideLayout2.xml"/><Relationship Id="rId5" Type="http://schemas.openxmlformats.org/officeDocument/2006/relationships/hyperlink" Target="https://en.wikipedia.org/wiki/Waste-to-energy" TargetMode="External"/><Relationship Id="rId4" Type="http://schemas.openxmlformats.org/officeDocument/2006/relationships/hyperlink" Target="https://slideplayer.com/slide/38111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005867" y="2284997"/>
            <a:ext cx="4180267" cy="1684503"/>
          </a:xfrm>
        </p:spPr>
        <p:txBody>
          <a:bodyPr>
            <a:normAutofit/>
          </a:bodyPr>
          <a:lstStyle/>
          <a:p>
            <a:pPr marL="0" indent="0" algn="ctr" defTabSz="914396">
              <a:buNone/>
              <a:defRPr/>
            </a:pPr>
            <a:r>
              <a:rPr lang="en-US" sz="3200" b="1" dirty="0" smtClean="0"/>
              <a:t>Case Study </a:t>
            </a:r>
            <a:r>
              <a:rPr lang="en-US" sz="3200" b="1" dirty="0" smtClean="0"/>
              <a:t>on</a:t>
            </a:r>
          </a:p>
          <a:p>
            <a:pPr marL="0" indent="0" algn="ctr" defTabSz="914396">
              <a:buNone/>
              <a:defRPr/>
            </a:pPr>
            <a:r>
              <a:rPr lang="en-US" sz="3200" b="1" dirty="0" smtClean="0"/>
              <a:t>Energy from waste</a:t>
            </a:r>
            <a:endParaRPr lang="en-IN" sz="3200" b="1" dirty="0"/>
          </a:p>
          <a:p>
            <a:pPr marL="0" indent="0" algn="ctr" defTabSz="914396">
              <a:buNone/>
              <a:defRPr/>
            </a:pPr>
            <a:r>
              <a:rPr lang="en-IN" sz="3200" b="1" dirty="0" smtClean="0"/>
              <a:t>BBA 2</a:t>
            </a:r>
            <a:r>
              <a:rPr lang="en-IN" sz="3200" b="1" baseline="30000" dirty="0" smtClean="0"/>
              <a:t>nd</a:t>
            </a:r>
            <a:r>
              <a:rPr lang="en-IN" sz="3200" b="1" dirty="0"/>
              <a:t> </a:t>
            </a:r>
            <a:r>
              <a:rPr lang="en-IN" sz="3200" b="1" dirty="0" smtClean="0"/>
              <a:t>SEM </a:t>
            </a:r>
            <a:r>
              <a:rPr lang="en-IN" sz="3200" b="1" dirty="0"/>
              <a:t>(2022-23)</a:t>
            </a:r>
          </a:p>
          <a:p>
            <a:pPr marL="0" indent="0" algn="ctr" defTabSz="914396">
              <a:buNone/>
              <a:defRPr/>
            </a:pPr>
            <a:endParaRPr lang="en-IN" b="1" dirty="0"/>
          </a:p>
        </p:txBody>
      </p:sp>
      <p:sp>
        <p:nvSpPr>
          <p:cNvPr id="4100" name="TextBox 6"/>
          <p:cNvSpPr txBox="1">
            <a:spLocks noChangeArrowheads="1"/>
          </p:cNvSpPr>
          <p:nvPr/>
        </p:nvSpPr>
        <p:spPr bwMode="auto">
          <a:xfrm>
            <a:off x="1374891" y="4726698"/>
            <a:ext cx="2379085" cy="101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IN" altLang="en-US" sz="2182" b="1" u="sng" dirty="0"/>
              <a:t>Submitted By-</a:t>
            </a:r>
          </a:p>
          <a:p>
            <a:pPr eaLnBrk="1" hangingPunct="1"/>
            <a:r>
              <a:rPr lang="en-US" altLang="en-US" sz="1909" dirty="0" smtClean="0"/>
              <a:t>Shankh Bansal</a:t>
            </a:r>
          </a:p>
          <a:p>
            <a:pPr eaLnBrk="1" hangingPunct="1"/>
            <a:r>
              <a:rPr lang="en-US" altLang="en-US" sz="1909" dirty="0" smtClean="0"/>
              <a:t>AU22C1013</a:t>
            </a:r>
            <a:endParaRPr lang="en-US" altLang="en-US" sz="1909" dirty="0"/>
          </a:p>
        </p:txBody>
      </p:sp>
      <p:sp>
        <p:nvSpPr>
          <p:cNvPr id="4101" name="TextBox 8"/>
          <p:cNvSpPr txBox="1">
            <a:spLocks noChangeArrowheads="1"/>
          </p:cNvSpPr>
          <p:nvPr/>
        </p:nvSpPr>
        <p:spPr bwMode="auto">
          <a:xfrm>
            <a:off x="8540496" y="4726698"/>
            <a:ext cx="2289899" cy="72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182" b="1" u="sng" dirty="0"/>
              <a:t>Submitted To- </a:t>
            </a:r>
          </a:p>
          <a:p>
            <a:pPr eaLnBrk="1" hangingPunct="1"/>
            <a:r>
              <a:rPr lang="en-US" altLang="en-US" sz="1909" dirty="0"/>
              <a:t>D</a:t>
            </a:r>
            <a:r>
              <a:rPr lang="en-US" altLang="en-US" sz="1909" dirty="0" smtClean="0"/>
              <a:t>r. Manesh Patil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67360" y="0"/>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283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Mass &amp; Energy Balance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3644211"/>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IN" dirty="0" smtClean="0"/>
                        <a:t>Technology </a:t>
                      </a:r>
                      <a:endParaRPr lang="en-IN" dirty="0"/>
                    </a:p>
                  </a:txBody>
                  <a:tcPr/>
                </a:tc>
                <a:tc>
                  <a:txBody>
                    <a:bodyPr/>
                    <a:lstStyle/>
                    <a:p>
                      <a:r>
                        <a:rPr lang="en-IN" dirty="0" smtClean="0"/>
                        <a:t>Plant capacities(</a:t>
                      </a:r>
                      <a:r>
                        <a:rPr lang="en-IN" baseline="0" dirty="0" smtClean="0"/>
                        <a:t> TPD MSW) </a:t>
                      </a:r>
                      <a:endParaRPr lang="en-IN" dirty="0"/>
                    </a:p>
                  </a:txBody>
                  <a:tcPr/>
                </a:tc>
                <a:tc>
                  <a:txBody>
                    <a:bodyPr/>
                    <a:lstStyle/>
                    <a:p>
                      <a:r>
                        <a:rPr lang="en-IN" dirty="0" smtClean="0"/>
                        <a:t>Power Generation potential(MW/100</a:t>
                      </a:r>
                      <a:r>
                        <a:rPr lang="en-IN" baseline="0" dirty="0" smtClean="0"/>
                        <a:t> TPD) </a:t>
                      </a:r>
                      <a:endParaRPr lang="en-IN" dirty="0"/>
                    </a:p>
                  </a:txBody>
                  <a:tcPr/>
                </a:tc>
              </a:tr>
              <a:tr h="370840">
                <a:tc>
                  <a:txBody>
                    <a:bodyPr/>
                    <a:lstStyle/>
                    <a:p>
                      <a:r>
                        <a:rPr lang="en-IN" dirty="0" smtClean="0"/>
                        <a:t>Biomethanation</a:t>
                      </a:r>
                      <a:r>
                        <a:rPr lang="en-IN" baseline="0" dirty="0" smtClean="0"/>
                        <a:t> </a:t>
                      </a:r>
                      <a:endParaRPr lang="en-IN" dirty="0"/>
                    </a:p>
                  </a:txBody>
                  <a:tcPr/>
                </a:tc>
                <a:tc>
                  <a:txBody>
                    <a:bodyPr/>
                    <a:lstStyle/>
                    <a:p>
                      <a:r>
                        <a:rPr lang="en-IN" dirty="0" smtClean="0"/>
                        <a:t>150,350,500 and 1000</a:t>
                      </a:r>
                      <a:endParaRPr lang="en-IN" dirty="0"/>
                    </a:p>
                  </a:txBody>
                  <a:tcPr/>
                </a:tc>
                <a:tc>
                  <a:txBody>
                    <a:bodyPr/>
                    <a:lstStyle/>
                    <a:p>
                      <a:r>
                        <a:rPr lang="en-IN" dirty="0" smtClean="0"/>
                        <a:t>1</a:t>
                      </a:r>
                      <a:endParaRPr lang="en-IN" dirty="0"/>
                    </a:p>
                  </a:txBody>
                  <a:tcPr/>
                </a:tc>
              </a:tr>
              <a:tr h="370840">
                <a:tc>
                  <a:txBody>
                    <a:bodyPr/>
                    <a:lstStyle/>
                    <a:p>
                      <a:r>
                        <a:rPr lang="en-IN" dirty="0" smtClean="0"/>
                        <a:t>Landfill with gas recover </a:t>
                      </a:r>
                      <a:endParaRPr lang="en-IN" dirty="0"/>
                    </a:p>
                  </a:txBody>
                  <a:tcPr/>
                </a:tc>
                <a:tc>
                  <a:txBody>
                    <a:bodyPr/>
                    <a:lstStyle/>
                    <a:p>
                      <a:r>
                        <a:rPr lang="en-IN" dirty="0" smtClean="0"/>
                        <a:t>100</a:t>
                      </a:r>
                      <a:endParaRPr lang="en-IN" dirty="0"/>
                    </a:p>
                  </a:txBody>
                  <a:tcPr/>
                </a:tc>
                <a:tc>
                  <a:txBody>
                    <a:bodyPr/>
                    <a:lstStyle/>
                    <a:p>
                      <a:r>
                        <a:rPr lang="en-IN" dirty="0" smtClean="0"/>
                        <a:t>0.4</a:t>
                      </a:r>
                      <a:endParaRPr lang="en-IN" dirty="0"/>
                    </a:p>
                  </a:txBody>
                  <a:tcPr/>
                </a:tc>
              </a:tr>
              <a:tr h="370840">
                <a:tc>
                  <a:txBody>
                    <a:bodyPr/>
                    <a:lstStyle/>
                    <a:p>
                      <a:r>
                        <a:rPr lang="en-IN" dirty="0" smtClean="0"/>
                        <a:t>Gasification </a:t>
                      </a:r>
                      <a:endParaRPr lang="en-IN" dirty="0"/>
                    </a:p>
                  </a:txBody>
                  <a:tcPr/>
                </a:tc>
                <a:tc>
                  <a:txBody>
                    <a:bodyPr/>
                    <a:lstStyle/>
                    <a:p>
                      <a:r>
                        <a:rPr lang="en-IN" dirty="0" smtClean="0"/>
                        <a:t>500</a:t>
                      </a:r>
                      <a:endParaRPr lang="en-IN" dirty="0"/>
                    </a:p>
                  </a:txBody>
                  <a:tcPr/>
                </a:tc>
                <a:tc>
                  <a:txBody>
                    <a:bodyPr/>
                    <a:lstStyle/>
                    <a:p>
                      <a:r>
                        <a:rPr lang="en-IN" dirty="0" smtClean="0"/>
                        <a:t>2</a:t>
                      </a:r>
                      <a:endParaRPr lang="en-IN" dirty="0"/>
                    </a:p>
                  </a:txBody>
                  <a:tcPr>
                    <a:lnB w="12700" cmpd="sng">
                      <a:noFill/>
                    </a:lnB>
                  </a:tcPr>
                </a:tc>
              </a:tr>
              <a:tr h="370840">
                <a:tc>
                  <a:txBody>
                    <a:bodyPr/>
                    <a:lstStyle/>
                    <a:p>
                      <a:r>
                        <a:rPr lang="en-IN" dirty="0" smtClean="0"/>
                        <a:t>Compositing </a:t>
                      </a:r>
                      <a:endParaRPr lang="en-IN" dirty="0"/>
                    </a:p>
                  </a:txBody>
                  <a:tcPr/>
                </a:tc>
                <a:tc>
                  <a:txBody>
                    <a:bodyPr/>
                    <a:lstStyle/>
                    <a:p>
                      <a:r>
                        <a:rPr lang="en-IN" dirty="0" smtClean="0"/>
                        <a:t>NA</a:t>
                      </a:r>
                      <a:endParaRPr lang="en-IN" dirty="0"/>
                    </a:p>
                  </a:txBody>
                  <a:tcPr>
                    <a:lnR w="12700" cmpd="sng">
                      <a:noFill/>
                    </a:lnR>
                  </a:tcPr>
                </a:tc>
                <a:tc>
                  <a:txBody>
                    <a:bodyPr/>
                    <a:lstStyle/>
                    <a:p>
                      <a:r>
                        <a:rPr lang="en-IN" dirty="0" smtClean="0"/>
                        <a:t>NA</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IN" dirty="0" smtClean="0"/>
                        <a:t>Incineration </a:t>
                      </a:r>
                      <a:endParaRPr lang="en-IN" dirty="0"/>
                    </a:p>
                  </a:txBody>
                  <a:tcPr/>
                </a:tc>
                <a:tc>
                  <a:txBody>
                    <a:bodyPr/>
                    <a:lstStyle/>
                    <a:p>
                      <a:r>
                        <a:rPr lang="en-IN" dirty="0" smtClean="0"/>
                        <a:t>500</a:t>
                      </a:r>
                      <a:endParaRPr lang="en-IN" dirty="0"/>
                    </a:p>
                  </a:txBody>
                  <a:tcPr/>
                </a:tc>
                <a:tc>
                  <a:txBody>
                    <a:bodyPr/>
                    <a:lstStyle/>
                    <a:p>
                      <a:r>
                        <a:rPr lang="en-IN" dirty="0" smtClean="0"/>
                        <a:t>1.24</a:t>
                      </a:r>
                      <a:endParaRPr lang="en-IN" dirty="0"/>
                    </a:p>
                  </a:txBody>
                  <a:tcPr>
                    <a:lnT w="12700" cmpd="sng">
                      <a:noFill/>
                    </a:lnT>
                  </a:tcPr>
                </a:tc>
              </a:tr>
            </a:tbl>
          </a:graphicData>
        </a:graphic>
      </p:graphicFrame>
    </p:spTree>
    <p:extLst>
      <p:ext uri="{BB962C8B-B14F-4D97-AF65-F5344CB8AC3E}">
        <p14:creationId xmlns:p14="http://schemas.microsoft.com/office/powerpoint/2010/main" val="38539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Criteria for selection of WTE technologies </a:t>
            </a:r>
            <a:endParaRPr lang="en-IN" dirty="0"/>
          </a:p>
        </p:txBody>
      </p:sp>
      <p:pic>
        <p:nvPicPr>
          <p:cNvPr id="4" name="Content Placeholder 3"/>
          <p:cNvPicPr>
            <a:picLocks noGrp="1" noChangeAspect="1"/>
          </p:cNvPicPr>
          <p:nvPr>
            <p:ph idx="1"/>
          </p:nvPr>
        </p:nvPicPr>
        <p:blipFill>
          <a:blip r:embed="rId2"/>
          <a:stretch>
            <a:fillRect/>
          </a:stretch>
        </p:blipFill>
        <p:spPr>
          <a:xfrm>
            <a:off x="1734795" y="1500504"/>
            <a:ext cx="8722410" cy="5054933"/>
          </a:xfrm>
          <a:prstGeom prst="rect">
            <a:avLst/>
          </a:prstGeom>
        </p:spPr>
      </p:pic>
    </p:spTree>
    <p:extLst>
      <p:ext uri="{BB962C8B-B14F-4D97-AF65-F5344CB8AC3E}">
        <p14:creationId xmlns:p14="http://schemas.microsoft.com/office/powerpoint/2010/main" val="289096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935" b="-1"/>
          <a:stretch/>
        </p:blipFill>
        <p:spPr>
          <a:xfrm>
            <a:off x="810101" y="497840"/>
            <a:ext cx="10571798" cy="5918147"/>
          </a:xfrm>
          <a:prstGeom prst="rect">
            <a:avLst/>
          </a:prstGeom>
        </p:spPr>
      </p:pic>
    </p:spTree>
    <p:extLst>
      <p:ext uri="{BB962C8B-B14F-4D97-AF65-F5344CB8AC3E}">
        <p14:creationId xmlns:p14="http://schemas.microsoft.com/office/powerpoint/2010/main" val="317589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Commercial viability</a:t>
            </a:r>
            <a:endParaRPr lang="en-IN" dirty="0"/>
          </a:p>
        </p:txBody>
      </p:sp>
      <p:sp>
        <p:nvSpPr>
          <p:cNvPr id="3" name="Content Placeholder 2"/>
          <p:cNvSpPr>
            <a:spLocks noGrp="1"/>
          </p:cNvSpPr>
          <p:nvPr>
            <p:ph idx="1"/>
          </p:nvPr>
        </p:nvSpPr>
        <p:spPr/>
        <p:txBody>
          <a:bodyPr>
            <a:normAutofit/>
          </a:bodyPr>
          <a:lstStyle/>
          <a:p>
            <a:r>
              <a:rPr lang="en-US" sz="2400" dirty="0" smtClean="0"/>
              <a:t>GOI have provided assistance to the tune of Rs.2500 crores under 12th Finance Commission for SWM. Income Tax relief has also been provided to waste management agencies and Tax free municipal bonds have been permitted by GOI. The 11th Five Year Plan has envisaged an investment of Rs.2212crores for SWM. Private Sector Participation in SWM: The private sector has been involved in door to door collection of solid waste, street sweeping in a limited way, secondary storage and transportation and for treatment and disposal of waste. Cities which have pioneered in PPPs in SWM include Bangalore, Chennai, Hyderabad, Ahmedabad, Surat, Guwahati, Mumbai, Jaipur etc.</a:t>
            </a:r>
            <a:endParaRPr lang="en-IN" sz="2400" dirty="0"/>
          </a:p>
        </p:txBody>
      </p:sp>
    </p:spTree>
    <p:extLst>
      <p:ext uri="{BB962C8B-B14F-4D97-AF65-F5344CB8AC3E}">
        <p14:creationId xmlns:p14="http://schemas.microsoft.com/office/powerpoint/2010/main" val="360728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Government policies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The establishments providing wastes like industries, hospitals are required to follow the relevant Rules under the Environment Protection Act 1986 as follows: </a:t>
            </a:r>
          </a:p>
          <a:p>
            <a:r>
              <a:rPr lang="en-US" dirty="0" smtClean="0"/>
              <a:t>Hazardous Waste (Management and handling Rules),1989 </a:t>
            </a:r>
          </a:p>
          <a:p>
            <a:r>
              <a:rPr lang="en-US" dirty="0" smtClean="0"/>
              <a:t>Bio-medical Waste (Management and Handling Rules) 1998</a:t>
            </a:r>
          </a:p>
          <a:p>
            <a:r>
              <a:rPr lang="en-US" dirty="0" smtClean="0"/>
              <a:t>Municipal Solid Waste (Management and Handling Rules 2000) GOI Initiatives for SWM</a:t>
            </a:r>
          </a:p>
          <a:p>
            <a:pPr marL="0" indent="0">
              <a:buNone/>
            </a:pPr>
            <a:endParaRPr lang="en-US" dirty="0" smtClean="0"/>
          </a:p>
          <a:p>
            <a:pPr>
              <a:buFont typeface="Wingdings" panose="05000000000000000000" pitchFamily="2" charset="2"/>
              <a:buChar char="ü"/>
            </a:pPr>
            <a:r>
              <a:rPr lang="en-US" dirty="0" smtClean="0"/>
              <a:t>Reforms Agenda (Fiscal, Institutional, Legal)</a:t>
            </a:r>
          </a:p>
          <a:p>
            <a:pPr>
              <a:buFont typeface="Wingdings" panose="05000000000000000000" pitchFamily="2" charset="2"/>
              <a:buChar char="ü"/>
            </a:pPr>
            <a:r>
              <a:rPr lang="en-US" dirty="0" smtClean="0"/>
              <a:t>Technical Manual on Municipal Solid Waste Management</a:t>
            </a:r>
          </a:p>
          <a:p>
            <a:pPr>
              <a:buFont typeface="Wingdings" panose="05000000000000000000" pitchFamily="2" charset="2"/>
              <a:buChar char="ü"/>
            </a:pPr>
            <a:r>
              <a:rPr lang="en-US" dirty="0" smtClean="0"/>
              <a:t>Technology Advisory Group on Municipal Solid Waste Management</a:t>
            </a:r>
          </a:p>
          <a:p>
            <a:pPr>
              <a:buFont typeface="Wingdings" panose="05000000000000000000" pitchFamily="2" charset="2"/>
              <a:buChar char="ü"/>
            </a:pPr>
            <a:r>
              <a:rPr lang="en-US" dirty="0" smtClean="0"/>
              <a:t>Inter-Ministerial Task Force on Integrated Plant Nutrient Management from city compost.</a:t>
            </a:r>
            <a:endParaRPr lang="en-IN" dirty="0"/>
          </a:p>
        </p:txBody>
      </p:sp>
    </p:spTree>
    <p:extLst>
      <p:ext uri="{BB962C8B-B14F-4D97-AF65-F5344CB8AC3E}">
        <p14:creationId xmlns:p14="http://schemas.microsoft.com/office/powerpoint/2010/main" val="398124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8800"/>
            <a:ext cx="10515600" cy="5618163"/>
          </a:xfrm>
        </p:spPr>
        <p:txBody>
          <a:bodyPr/>
          <a:lstStyle/>
          <a:p>
            <a:r>
              <a:rPr lang="en-US" dirty="0" smtClean="0"/>
              <a:t>Tax Free Bonds by ULBS permitted by Government of India Income Tax relief to Waste Management agencies.</a:t>
            </a:r>
          </a:p>
          <a:p>
            <a:r>
              <a:rPr lang="en-US" dirty="0" smtClean="0"/>
              <a:t>Public-Private Partnership in SWM.</a:t>
            </a:r>
          </a:p>
          <a:p>
            <a:r>
              <a:rPr lang="en-US" dirty="0" smtClean="0"/>
              <a:t>Capacity Building.</a:t>
            </a:r>
          </a:p>
          <a:p>
            <a:r>
              <a:rPr lang="en-US" dirty="0" smtClean="0"/>
              <a:t>Urban Reforms Incentive Fund.</a:t>
            </a:r>
          </a:p>
          <a:p>
            <a:r>
              <a:rPr lang="en-US" dirty="0" smtClean="0"/>
              <a:t>Guidelines for PSP and setting up of Regulatory Authority Introduction of Commercial Accounting System in ULBS &amp; other Sector Reforms. </a:t>
            </a:r>
          </a:p>
          <a:p>
            <a:r>
              <a:rPr lang="en-US" dirty="0" smtClean="0"/>
              <a:t>Model Municipal Bye-Laws framed / circulated for benefit of ULBS for adoption.</a:t>
            </a:r>
          </a:p>
          <a:p>
            <a:r>
              <a:rPr lang="en-US" dirty="0" smtClean="0"/>
              <a:t>Financial Assistance by Government of India 12th Finance Commission Grants.</a:t>
            </a:r>
            <a:endParaRPr lang="en-IN" dirty="0"/>
          </a:p>
        </p:txBody>
      </p:sp>
    </p:spTree>
    <p:extLst>
      <p:ext uri="{BB962C8B-B14F-4D97-AF65-F5344CB8AC3E}">
        <p14:creationId xmlns:p14="http://schemas.microsoft.com/office/powerpoint/2010/main" val="333821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Competing Technologies </a:t>
            </a:r>
            <a:endParaRPr lang="en-IN" dirty="0"/>
          </a:p>
        </p:txBody>
      </p:sp>
      <p:pic>
        <p:nvPicPr>
          <p:cNvPr id="4" name="Content Placeholder 3"/>
          <p:cNvPicPr>
            <a:picLocks noGrp="1" noChangeAspect="1"/>
          </p:cNvPicPr>
          <p:nvPr>
            <p:ph idx="1"/>
          </p:nvPr>
        </p:nvPicPr>
        <p:blipFill rotWithShape="1">
          <a:blip r:embed="rId2"/>
          <a:srcRect t="982" b="-1"/>
          <a:stretch/>
        </p:blipFill>
        <p:spPr>
          <a:xfrm>
            <a:off x="1713727" y="1584960"/>
            <a:ext cx="8764546" cy="5124543"/>
          </a:xfrm>
          <a:prstGeom prst="rect">
            <a:avLst/>
          </a:prstGeom>
        </p:spPr>
      </p:pic>
    </p:spTree>
    <p:extLst>
      <p:ext uri="{BB962C8B-B14F-4D97-AF65-F5344CB8AC3E}">
        <p14:creationId xmlns:p14="http://schemas.microsoft.com/office/powerpoint/2010/main" val="136949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1672"/>
          <a:stretch/>
        </p:blipFill>
        <p:spPr>
          <a:xfrm>
            <a:off x="845344" y="615950"/>
            <a:ext cx="10501312" cy="5626100"/>
          </a:xfrm>
          <a:prstGeom prst="rect">
            <a:avLst/>
          </a:prstGeom>
        </p:spPr>
      </p:pic>
    </p:spTree>
    <p:extLst>
      <p:ext uri="{BB962C8B-B14F-4D97-AF65-F5344CB8AC3E}">
        <p14:creationId xmlns:p14="http://schemas.microsoft.com/office/powerpoint/2010/main" val="218876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Timarpur </a:t>
            </a:r>
            <a:r>
              <a:rPr lang="en-IN" dirty="0"/>
              <a:t>O</a:t>
            </a:r>
            <a:r>
              <a:rPr lang="en-IN" dirty="0" smtClean="0"/>
              <a:t>khla integrated municipal solid waste management project.</a:t>
            </a:r>
            <a:endParaRPr lang="en-IN"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Delhi generates 7,000 metric tones (MT) of Municipal Solid Waste (MSW) daily, which is expected to increase to 18,000 MT by 2021. The present landfill sites that are being utilized for disposing the garbage are approaching their full capacity and even with the envisaged capacity addition, the situation is unlikely to improve. The Municipal Corporation of Delhi (MCD) has thus embarked on project to reduce the amount of MSW being disposed in the landfill sites and utilizing the waste for productive purposes such as generation of power from waste. MCD has identified two locations, namely </a:t>
            </a:r>
            <a:r>
              <a:rPr lang="en-US" sz="2400" dirty="0" err="1" smtClean="0"/>
              <a:t>Timarpurand</a:t>
            </a:r>
            <a:r>
              <a:rPr lang="en-US" sz="2400" dirty="0" smtClean="0"/>
              <a:t> </a:t>
            </a:r>
            <a:r>
              <a:rPr lang="en-US" sz="2400" dirty="0" err="1" smtClean="0"/>
              <a:t>Okhla</a:t>
            </a:r>
            <a:r>
              <a:rPr lang="en-US" sz="2400" dirty="0" smtClean="0"/>
              <a:t>, for implementing this project.</a:t>
            </a:r>
            <a:endParaRPr lang="en-IN" sz="2400" dirty="0"/>
          </a:p>
        </p:txBody>
      </p:sp>
    </p:spTree>
    <p:extLst>
      <p:ext uri="{BB962C8B-B14F-4D97-AF65-F5344CB8AC3E}">
        <p14:creationId xmlns:p14="http://schemas.microsoft.com/office/powerpoint/2010/main" val="2136764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the project </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following facilities are to be developed as a part of the integrated municipal waste handling project:</a:t>
            </a:r>
          </a:p>
          <a:p>
            <a:pPr marL="514350" indent="-514350">
              <a:buFont typeface="+mj-lt"/>
              <a:buAutoNum type="arabicPeriod"/>
            </a:pPr>
            <a:r>
              <a:rPr lang="en-US" dirty="0" smtClean="0"/>
              <a:t>Plants for converting MSW to Refuse Derived Fuel (RDF), capable of processing 1300 </a:t>
            </a:r>
            <a:r>
              <a:rPr lang="en-US" dirty="0" err="1" smtClean="0"/>
              <a:t>TPDat</a:t>
            </a:r>
            <a:r>
              <a:rPr lang="en-US" dirty="0" smtClean="0"/>
              <a:t> </a:t>
            </a:r>
            <a:r>
              <a:rPr lang="en-US" dirty="0" err="1" smtClean="0"/>
              <a:t>Okhla</a:t>
            </a:r>
            <a:r>
              <a:rPr lang="en-US" dirty="0" smtClean="0"/>
              <a:t> and 650 TPD at </a:t>
            </a:r>
            <a:r>
              <a:rPr lang="en-US" dirty="0" err="1" smtClean="0"/>
              <a:t>Timarpur</a:t>
            </a:r>
            <a:endParaRPr lang="en-US" dirty="0" smtClean="0"/>
          </a:p>
          <a:p>
            <a:pPr marL="514350" indent="-514350">
              <a:buFont typeface="+mj-lt"/>
              <a:buAutoNum type="arabicPeriod"/>
            </a:pPr>
            <a:r>
              <a:rPr lang="en-US" dirty="0" smtClean="0"/>
              <a:t>A bio-</a:t>
            </a:r>
            <a:r>
              <a:rPr lang="en-US" dirty="0" err="1" smtClean="0"/>
              <a:t>methanation</a:t>
            </a:r>
            <a:r>
              <a:rPr lang="en-US" dirty="0" smtClean="0"/>
              <a:t> plant capable of handling of 100 TPD of green waste at </a:t>
            </a:r>
            <a:r>
              <a:rPr lang="en-US" dirty="0" err="1" smtClean="0"/>
              <a:t>Okhla</a:t>
            </a:r>
            <a:r>
              <a:rPr lang="en-US" dirty="0" smtClean="0"/>
              <a:t>. </a:t>
            </a:r>
          </a:p>
          <a:p>
            <a:pPr marL="514350" indent="-514350">
              <a:buFont typeface="+mj-lt"/>
              <a:buAutoNum type="arabicPeriod"/>
            </a:pPr>
            <a:r>
              <a:rPr lang="en-US" dirty="0" smtClean="0"/>
              <a:t>A water recovery plant capable of handling up to 6 MLD of treated sewage at the </a:t>
            </a:r>
            <a:r>
              <a:rPr lang="en-US" dirty="0" err="1" smtClean="0"/>
              <a:t>Okhla</a:t>
            </a:r>
            <a:r>
              <a:rPr lang="en-US" dirty="0" smtClean="0"/>
              <a:t> site for recycling into process water and cooling water</a:t>
            </a:r>
          </a:p>
          <a:p>
            <a:pPr marL="514350" indent="-514350">
              <a:buFont typeface="+mj-lt"/>
              <a:buAutoNum type="arabicPeriod"/>
            </a:pPr>
            <a:r>
              <a:rPr lang="en-US" dirty="0" smtClean="0"/>
              <a:t>A Power plant with a generation capacity of 16 MW at </a:t>
            </a:r>
            <a:r>
              <a:rPr lang="en-US" dirty="0" err="1" smtClean="0"/>
              <a:t>Okhla</a:t>
            </a:r>
            <a:r>
              <a:rPr lang="en-US" dirty="0" smtClean="0"/>
              <a:t>. </a:t>
            </a:r>
          </a:p>
          <a:p>
            <a:pPr marL="514350" indent="-514350">
              <a:buFont typeface="+mj-lt"/>
              <a:buAutoNum type="arabicPeriod"/>
            </a:pPr>
            <a:r>
              <a:rPr lang="en-US" dirty="0" smtClean="0"/>
              <a:t>Transportation of RDF from </a:t>
            </a:r>
            <a:r>
              <a:rPr lang="en-US" dirty="0" err="1" smtClean="0"/>
              <a:t>Timarpur</a:t>
            </a:r>
            <a:r>
              <a:rPr lang="en-US" dirty="0" smtClean="0"/>
              <a:t> to </a:t>
            </a:r>
            <a:r>
              <a:rPr lang="en-US" dirty="0" err="1" smtClean="0"/>
              <a:t>Okhla</a:t>
            </a:r>
            <a:r>
              <a:rPr lang="en-US" dirty="0" smtClean="0"/>
              <a:t> for combustion in the boiler of the power plant mentioned above.</a:t>
            </a:r>
          </a:p>
          <a:p>
            <a:endParaRPr lang="en-US" dirty="0"/>
          </a:p>
          <a:p>
            <a:r>
              <a:rPr lang="en-US" dirty="0" smtClean="0"/>
              <a:t>The project is registered with the United Nations Framework Convention on Climate Change (UNFCCC) for the Clean Development Mechanism (CDM) to earn 2.6 million Certified Emission Reductions (CERS) over a ten-year period.</a:t>
            </a:r>
            <a:endParaRPr lang="en-IN" dirty="0"/>
          </a:p>
        </p:txBody>
      </p:sp>
    </p:spTree>
    <p:extLst>
      <p:ext uri="{BB962C8B-B14F-4D97-AF65-F5344CB8AC3E}">
        <p14:creationId xmlns:p14="http://schemas.microsoft.com/office/powerpoint/2010/main" val="91409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it means? </a:t>
            </a:r>
            <a:endParaRPr lang="en-IN" dirty="0"/>
          </a:p>
        </p:txBody>
      </p:sp>
      <p:sp>
        <p:nvSpPr>
          <p:cNvPr id="3" name="Content Placeholder 2"/>
          <p:cNvSpPr>
            <a:spLocks noGrp="1"/>
          </p:cNvSpPr>
          <p:nvPr>
            <p:ph idx="1"/>
          </p:nvPr>
        </p:nvSpPr>
        <p:spPr/>
        <p:txBody>
          <a:bodyPr/>
          <a:lstStyle/>
          <a:p>
            <a:r>
              <a:rPr lang="en-US" dirty="0" smtClean="0"/>
              <a:t>Waste-to-energy technologies convert waste matter into various forms of fuel that can be used to supply energy. Waste feed stocks can include municipal solid waste (MSW); construction and demolition (C&amp;D) debris; agricultural waste, such as crop silage and livestock manure; industrial waste from coal mining, lumber mills, or other facilities; and even the gases that are naturally produced within landfills.</a:t>
            </a:r>
            <a:endParaRPr lang="en-IN" dirty="0"/>
          </a:p>
        </p:txBody>
      </p:sp>
    </p:spTree>
    <p:extLst>
      <p:ext uri="{BB962C8B-B14F-4D97-AF65-F5344CB8AC3E}">
        <p14:creationId xmlns:p14="http://schemas.microsoft.com/office/powerpoint/2010/main" val="142392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 yet unanswered!!</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What are the reasons for delay in commencement in operations</a:t>
            </a:r>
            <a:r>
              <a:rPr lang="en-US" dirty="0" smtClean="0"/>
              <a:t>?</a:t>
            </a:r>
          </a:p>
          <a:p>
            <a:r>
              <a:rPr lang="en-US" dirty="0" smtClean="0"/>
              <a:t>What </a:t>
            </a:r>
            <a:r>
              <a:rPr lang="en-US" dirty="0" smtClean="0"/>
              <a:t>are the reasons for capacity increase from 16MW to 20 MW?Is it a peak load or base load plant</a:t>
            </a:r>
            <a:r>
              <a:rPr lang="en-US" dirty="0" smtClean="0"/>
              <a:t>?</a:t>
            </a:r>
          </a:p>
          <a:p>
            <a:r>
              <a:rPr lang="en-US" dirty="0" smtClean="0"/>
              <a:t>is </a:t>
            </a:r>
            <a:r>
              <a:rPr lang="en-US" dirty="0" smtClean="0"/>
              <a:t>it connected to the grid? </a:t>
            </a:r>
            <a:endParaRPr lang="en-US" dirty="0" smtClean="0"/>
          </a:p>
          <a:p>
            <a:r>
              <a:rPr lang="en-US" dirty="0" smtClean="0"/>
              <a:t>What </a:t>
            </a:r>
            <a:r>
              <a:rPr lang="en-US" dirty="0" smtClean="0"/>
              <a:t>are the constraints with respect to voltage and frequency fluctuations</a:t>
            </a:r>
            <a:r>
              <a:rPr lang="en-US" dirty="0" smtClean="0"/>
              <a:t>?</a:t>
            </a:r>
          </a:p>
          <a:p>
            <a:r>
              <a:rPr lang="en-US" dirty="0" smtClean="0"/>
              <a:t>How </a:t>
            </a:r>
            <a:r>
              <a:rPr lang="en-US" dirty="0" smtClean="0"/>
              <a:t>will you account for the supply of waste in monsoon? </a:t>
            </a:r>
            <a:endParaRPr lang="en-US" dirty="0" smtClean="0"/>
          </a:p>
          <a:p>
            <a:r>
              <a:rPr lang="en-US" dirty="0" smtClean="0"/>
              <a:t>What </a:t>
            </a:r>
            <a:r>
              <a:rPr lang="en-US" dirty="0" smtClean="0"/>
              <a:t>are the waste segregating technologies used, ash and toxic gases disposal. </a:t>
            </a:r>
            <a:endParaRPr lang="en-US" dirty="0" smtClean="0"/>
          </a:p>
          <a:p>
            <a:r>
              <a:rPr lang="en-US" dirty="0" smtClean="0"/>
              <a:t>What </a:t>
            </a:r>
            <a:r>
              <a:rPr lang="en-US" dirty="0" smtClean="0"/>
              <a:t>are the reasons behind selecting </a:t>
            </a:r>
            <a:r>
              <a:rPr lang="en-US" dirty="0" err="1" smtClean="0"/>
              <a:t>Okhla</a:t>
            </a:r>
            <a:r>
              <a:rPr lang="en-US" dirty="0" smtClean="0"/>
              <a:t> as plant location, which is away from landfill and very close to residential </a:t>
            </a:r>
            <a:r>
              <a:rPr lang="en-US" dirty="0" smtClean="0"/>
              <a:t>area?</a:t>
            </a:r>
          </a:p>
          <a:p>
            <a:r>
              <a:rPr lang="en-US" dirty="0" smtClean="0"/>
              <a:t>How </a:t>
            </a:r>
            <a:r>
              <a:rPr lang="en-US" dirty="0" smtClean="0"/>
              <a:t>are the </a:t>
            </a:r>
            <a:r>
              <a:rPr lang="en-US" dirty="0" err="1" smtClean="0"/>
              <a:t>odour</a:t>
            </a:r>
            <a:r>
              <a:rPr lang="en-US" dirty="0" smtClean="0"/>
              <a:t> and sanitation aspects being addressed with respect to local resident community? </a:t>
            </a:r>
            <a:endParaRPr lang="en-US" dirty="0"/>
          </a:p>
          <a:p>
            <a:r>
              <a:rPr lang="en-US" dirty="0" smtClean="0"/>
              <a:t>How </a:t>
            </a:r>
            <a:r>
              <a:rPr lang="en-US" dirty="0" smtClean="0"/>
              <a:t>is the garbage being stored? Are reserves being maintained? </a:t>
            </a:r>
            <a:endParaRPr lang="en-US" dirty="0"/>
          </a:p>
          <a:p>
            <a:r>
              <a:rPr lang="en-US" dirty="0" smtClean="0"/>
              <a:t>Do </a:t>
            </a:r>
            <a:r>
              <a:rPr lang="en-US" dirty="0" smtClean="0"/>
              <a:t>you have scope of increasing the tariff in </a:t>
            </a:r>
            <a:r>
              <a:rPr lang="en-US" dirty="0" smtClean="0"/>
              <a:t>future?</a:t>
            </a:r>
          </a:p>
          <a:p>
            <a:r>
              <a:rPr lang="en-US" dirty="0" smtClean="0"/>
              <a:t>Environmental </a:t>
            </a:r>
            <a:r>
              <a:rPr lang="en-US" dirty="0" smtClean="0"/>
              <a:t>clearances and CDM credits were for 16MW, how it will be modified for 20MW. </a:t>
            </a:r>
            <a:endParaRPr lang="en-US" dirty="0" smtClean="0"/>
          </a:p>
          <a:p>
            <a:r>
              <a:rPr lang="en-US" dirty="0" smtClean="0"/>
              <a:t>Is </a:t>
            </a:r>
            <a:r>
              <a:rPr lang="en-US" dirty="0" smtClean="0"/>
              <a:t>Consolidated Environment impact Assessment (CEIA) being submitted? </a:t>
            </a:r>
            <a:endParaRPr lang="en-US" dirty="0" smtClean="0"/>
          </a:p>
          <a:p>
            <a:r>
              <a:rPr lang="en-US" dirty="0" smtClean="0"/>
              <a:t>Any </a:t>
            </a:r>
            <a:r>
              <a:rPr lang="en-US" dirty="0" smtClean="0"/>
              <a:t>other managerial hurdles faced in implementation of the project?</a:t>
            </a:r>
            <a:endParaRPr lang="en-IN" dirty="0"/>
          </a:p>
        </p:txBody>
      </p:sp>
    </p:spTree>
    <p:extLst>
      <p:ext uri="{BB962C8B-B14F-4D97-AF65-F5344CB8AC3E}">
        <p14:creationId xmlns:p14="http://schemas.microsoft.com/office/powerpoint/2010/main" val="269184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can energy be saved?</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Optimize </a:t>
            </a:r>
            <a:r>
              <a:rPr lang="en-US" dirty="0"/>
              <a:t>the use of refrigeration and </a:t>
            </a:r>
            <a:r>
              <a:rPr lang="en-US" dirty="0" smtClean="0"/>
              <a:t>chilling</a:t>
            </a:r>
          </a:p>
          <a:p>
            <a:r>
              <a:rPr lang="en-US" dirty="0"/>
              <a:t>Regularly maintain boilers and heating distribution systems</a:t>
            </a:r>
          </a:p>
          <a:p>
            <a:r>
              <a:rPr lang="en-US" dirty="0"/>
              <a:t>Ensure pipework is well insulated</a:t>
            </a:r>
          </a:p>
          <a:p>
            <a:r>
              <a:rPr lang="en-US" dirty="0"/>
              <a:t>Operate costly compressed air systems efficiently</a:t>
            </a:r>
          </a:p>
          <a:p>
            <a:r>
              <a:rPr lang="en-IN" dirty="0"/>
              <a:t>Improve lighting systems</a:t>
            </a:r>
          </a:p>
          <a:p>
            <a:r>
              <a:rPr lang="en-US" dirty="0"/>
              <a:t>Correctly size motors and drives for their application</a:t>
            </a:r>
          </a:p>
          <a:p>
            <a:r>
              <a:rPr lang="en-IN" dirty="0" smtClean="0"/>
              <a:t>Initiating </a:t>
            </a:r>
            <a:r>
              <a:rPr lang="en-IN" dirty="0"/>
              <a:t>water saving measures</a:t>
            </a:r>
          </a:p>
          <a:p>
            <a:r>
              <a:rPr lang="en-US" dirty="0"/>
              <a:t>Use process measurement and control</a:t>
            </a:r>
          </a:p>
          <a:p>
            <a:r>
              <a:rPr lang="en-IN" dirty="0"/>
              <a:t>Integrate energy management systems  </a:t>
            </a:r>
          </a:p>
          <a:p>
            <a:r>
              <a:rPr lang="en-US" dirty="0"/>
              <a:t>Consider Combined Heat and Power (CHP)</a:t>
            </a:r>
          </a:p>
          <a:p>
            <a:endParaRPr lang="en-US" dirty="0"/>
          </a:p>
        </p:txBody>
      </p:sp>
    </p:spTree>
    <p:extLst>
      <p:ext uri="{BB962C8B-B14F-4D97-AF65-F5344CB8AC3E}">
        <p14:creationId xmlns:p14="http://schemas.microsoft.com/office/powerpoint/2010/main" val="1314945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a:t>
            </a:r>
            <a:endParaRPr lang="en-IN" dirty="0"/>
          </a:p>
        </p:txBody>
      </p:sp>
      <p:sp>
        <p:nvSpPr>
          <p:cNvPr id="3" name="Content Placeholder 2"/>
          <p:cNvSpPr>
            <a:spLocks noGrp="1"/>
          </p:cNvSpPr>
          <p:nvPr>
            <p:ph idx="1"/>
          </p:nvPr>
        </p:nvSpPr>
        <p:spPr/>
        <p:txBody>
          <a:bodyPr>
            <a:normAutofit fontScale="55000" lnSpcReduction="20000"/>
          </a:bodyPr>
          <a:lstStyle/>
          <a:p>
            <a:r>
              <a:rPr lang="en-US" dirty="0"/>
              <a:t>Incentives and cash flow through carbon </a:t>
            </a:r>
            <a:r>
              <a:rPr lang="en-US" dirty="0" smtClean="0"/>
              <a:t>credits.</a:t>
            </a:r>
          </a:p>
          <a:p>
            <a:r>
              <a:rPr lang="en-US" dirty="0" smtClean="0"/>
              <a:t>Reduced </a:t>
            </a:r>
            <a:r>
              <a:rPr lang="en-US" dirty="0"/>
              <a:t>waste &amp; increased use of land due to decrease in land fills (As MSW increase at </a:t>
            </a:r>
            <a:r>
              <a:rPr lang="en-US" dirty="0" err="1"/>
              <a:t>approx</a:t>
            </a:r>
            <a:r>
              <a:rPr lang="en-US" dirty="0"/>
              <a:t> 1-1.33</a:t>
            </a:r>
            <a:r>
              <a:rPr lang="en-US" dirty="0" smtClean="0"/>
              <a:t>%)</a:t>
            </a:r>
          </a:p>
          <a:p>
            <a:r>
              <a:rPr lang="en-US" dirty="0" smtClean="0"/>
              <a:t>Reduction </a:t>
            </a:r>
            <a:r>
              <a:rPr lang="en-US" dirty="0"/>
              <a:t>in release of GHG and toxins into water</a:t>
            </a:r>
            <a:r>
              <a:rPr lang="en-US" dirty="0" smtClean="0"/>
              <a:t>.</a:t>
            </a:r>
          </a:p>
          <a:p>
            <a:r>
              <a:rPr lang="en-US" dirty="0" smtClean="0"/>
              <a:t>No </a:t>
            </a:r>
            <a:r>
              <a:rPr lang="en-US" dirty="0"/>
              <a:t>additional fuel required to run the plant as it can support its power </a:t>
            </a:r>
            <a:r>
              <a:rPr lang="en-US" dirty="0" smtClean="0"/>
              <a:t>requirement</a:t>
            </a:r>
          </a:p>
          <a:p>
            <a:r>
              <a:rPr lang="en-US" dirty="0" smtClean="0"/>
              <a:t> </a:t>
            </a:r>
            <a:r>
              <a:rPr lang="en-US" dirty="0"/>
              <a:t>Supply linkage issues don't exist after tie-up's with </a:t>
            </a:r>
            <a:r>
              <a:rPr lang="en-US" dirty="0" smtClean="0"/>
              <a:t>ULB'S.</a:t>
            </a:r>
          </a:p>
          <a:p>
            <a:r>
              <a:rPr lang="en-US" dirty="0" smtClean="0"/>
              <a:t>Commercially </a:t>
            </a:r>
            <a:r>
              <a:rPr lang="en-US" dirty="0"/>
              <a:t>viable in many countries</a:t>
            </a:r>
            <a:r>
              <a:rPr lang="en-US" dirty="0" smtClean="0"/>
              <a:t>.</a:t>
            </a:r>
          </a:p>
          <a:p>
            <a:r>
              <a:rPr lang="en-US" dirty="0" smtClean="0"/>
              <a:t>Mature </a:t>
            </a:r>
            <a:r>
              <a:rPr lang="en-US" dirty="0"/>
              <a:t>Technology</a:t>
            </a:r>
            <a:r>
              <a:rPr lang="en-US" dirty="0" smtClean="0"/>
              <a:t>.</a:t>
            </a:r>
          </a:p>
          <a:p>
            <a:r>
              <a:rPr lang="en-US" dirty="0" smtClean="0"/>
              <a:t>Increase </a:t>
            </a:r>
            <a:r>
              <a:rPr lang="en-US" dirty="0"/>
              <a:t>in city </a:t>
            </a:r>
            <a:r>
              <a:rPr lang="en-US" dirty="0" smtClean="0"/>
              <a:t>sanitation</a:t>
            </a:r>
          </a:p>
          <a:p>
            <a:r>
              <a:rPr lang="en-US" dirty="0" smtClean="0"/>
              <a:t>Control </a:t>
            </a:r>
            <a:r>
              <a:rPr lang="en-US" dirty="0"/>
              <a:t>of emission of toxic gasses and particulates in the atmosphere can be done using filters</a:t>
            </a:r>
            <a:r>
              <a:rPr lang="en-US" dirty="0" smtClean="0"/>
              <a:t>.</a:t>
            </a:r>
          </a:p>
          <a:p>
            <a:r>
              <a:rPr lang="en-US" dirty="0" smtClean="0"/>
              <a:t>Done </a:t>
            </a:r>
            <a:r>
              <a:rPr lang="en-US" dirty="0"/>
              <a:t>on small fronts</a:t>
            </a:r>
            <a:r>
              <a:rPr lang="en-US" dirty="0" smtClean="0"/>
              <a:t>.</a:t>
            </a:r>
          </a:p>
          <a:p>
            <a:r>
              <a:rPr lang="en-US" dirty="0" smtClean="0"/>
              <a:t>Support </a:t>
            </a:r>
            <a:r>
              <a:rPr lang="en-US" dirty="0"/>
              <a:t>of finance by Govt</a:t>
            </a:r>
            <a:r>
              <a:rPr lang="en-US" dirty="0" smtClean="0"/>
              <a:t>.</a:t>
            </a:r>
          </a:p>
          <a:p>
            <a:r>
              <a:rPr lang="en-US" dirty="0" smtClean="0"/>
              <a:t>Energy </a:t>
            </a:r>
            <a:r>
              <a:rPr lang="en-US" dirty="0"/>
              <a:t>prices on par with conventional sources</a:t>
            </a:r>
            <a:r>
              <a:rPr lang="en-US" dirty="0" smtClean="0"/>
              <a:t>.</a:t>
            </a:r>
          </a:p>
          <a:p>
            <a:r>
              <a:rPr lang="en-US" dirty="0" smtClean="0"/>
              <a:t>Long </a:t>
            </a:r>
            <a:r>
              <a:rPr lang="en-US" dirty="0"/>
              <a:t>term price </a:t>
            </a:r>
            <a:r>
              <a:rPr lang="en-US" dirty="0" smtClean="0"/>
              <a:t>stability</a:t>
            </a:r>
          </a:p>
          <a:p>
            <a:r>
              <a:rPr lang="en-US" dirty="0" smtClean="0"/>
              <a:t>Control </a:t>
            </a:r>
            <a:r>
              <a:rPr lang="en-US" dirty="0"/>
              <a:t>of waste </a:t>
            </a:r>
            <a:r>
              <a:rPr lang="en-US" dirty="0" smtClean="0"/>
              <a:t>stream</a:t>
            </a:r>
          </a:p>
          <a:p>
            <a:r>
              <a:rPr lang="en-US" dirty="0" smtClean="0"/>
              <a:t>Metal </a:t>
            </a:r>
            <a:r>
              <a:rPr lang="en-US" dirty="0"/>
              <a:t>Recovery after incineration</a:t>
            </a:r>
            <a:endParaRPr lang="en-IN" dirty="0"/>
          </a:p>
        </p:txBody>
      </p:sp>
    </p:spTree>
    <p:extLst>
      <p:ext uri="{BB962C8B-B14F-4D97-AF65-F5344CB8AC3E}">
        <p14:creationId xmlns:p14="http://schemas.microsoft.com/office/powerpoint/2010/main" val="1838448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 </a:t>
            </a:r>
            <a:endParaRPr lang="en-IN" dirty="0"/>
          </a:p>
        </p:txBody>
      </p:sp>
      <p:sp>
        <p:nvSpPr>
          <p:cNvPr id="3" name="Content Placeholder 2"/>
          <p:cNvSpPr>
            <a:spLocks noGrp="1"/>
          </p:cNvSpPr>
          <p:nvPr>
            <p:ph idx="1"/>
          </p:nvPr>
        </p:nvSpPr>
        <p:spPr/>
        <p:txBody>
          <a:bodyPr>
            <a:normAutofit lnSpcReduction="10000"/>
          </a:bodyPr>
          <a:lstStyle/>
          <a:p>
            <a:r>
              <a:rPr lang="en-US" dirty="0"/>
              <a:t>Absence of segregation of waste at </a:t>
            </a:r>
            <a:r>
              <a:rPr lang="en-US" dirty="0" smtClean="0"/>
              <a:t>source</a:t>
            </a:r>
          </a:p>
          <a:p>
            <a:r>
              <a:rPr lang="en-US" dirty="0" smtClean="0"/>
              <a:t>Lack of technical expertise and </a:t>
            </a:r>
            <a:r>
              <a:rPr lang="en-US" dirty="0"/>
              <a:t>appropriate institutional </a:t>
            </a:r>
            <a:r>
              <a:rPr lang="en-US" dirty="0" smtClean="0"/>
              <a:t>arrangement</a:t>
            </a:r>
          </a:p>
          <a:p>
            <a:r>
              <a:rPr lang="en-US" dirty="0" smtClean="0"/>
              <a:t>Unwillingness </a:t>
            </a:r>
            <a:r>
              <a:rPr lang="en-US" dirty="0"/>
              <a:t>of </a:t>
            </a:r>
            <a:r>
              <a:rPr lang="en-US" dirty="0" err="1" smtClean="0"/>
              <a:t>ulbs</a:t>
            </a:r>
            <a:r>
              <a:rPr lang="en-US" dirty="0" smtClean="0"/>
              <a:t> </a:t>
            </a:r>
            <a:r>
              <a:rPr lang="en-US" dirty="0"/>
              <a:t>to introduce proper collection, segregation, transportation </a:t>
            </a:r>
            <a:r>
              <a:rPr lang="en-US" dirty="0" smtClean="0"/>
              <a:t>and treatment/disposal systems</a:t>
            </a:r>
          </a:p>
          <a:p>
            <a:r>
              <a:rPr lang="en-US" dirty="0" smtClean="0"/>
              <a:t>Indifferent </a:t>
            </a:r>
            <a:r>
              <a:rPr lang="en-US" dirty="0"/>
              <a:t>attitude of citizens towards waste management due to lack of </a:t>
            </a:r>
            <a:r>
              <a:rPr lang="en-US" dirty="0" smtClean="0"/>
              <a:t>awareness</a:t>
            </a:r>
          </a:p>
          <a:p>
            <a:r>
              <a:rPr lang="en-US" dirty="0" smtClean="0"/>
              <a:t>Lack </a:t>
            </a:r>
            <a:r>
              <a:rPr lang="en-US" dirty="0"/>
              <a:t>of community participation towards waste management and hygienic </a:t>
            </a:r>
            <a:r>
              <a:rPr lang="en-US" dirty="0" smtClean="0"/>
              <a:t>conditions</a:t>
            </a:r>
          </a:p>
          <a:p>
            <a:r>
              <a:rPr lang="en-US" dirty="0" smtClean="0"/>
              <a:t>Need </a:t>
            </a:r>
            <a:r>
              <a:rPr lang="en-US" dirty="0"/>
              <a:t>to rationalize tariff and user </a:t>
            </a:r>
            <a:r>
              <a:rPr lang="en-US" dirty="0" smtClean="0"/>
              <a:t>charges</a:t>
            </a:r>
          </a:p>
          <a:p>
            <a:r>
              <a:rPr lang="en-US" dirty="0" smtClean="0"/>
              <a:t>Complexity </a:t>
            </a:r>
            <a:r>
              <a:rPr lang="en-US" dirty="0"/>
              <a:t>in unbundling urban service delivery</a:t>
            </a:r>
            <a:endParaRPr lang="en-IN" dirty="0"/>
          </a:p>
        </p:txBody>
      </p:sp>
    </p:spTree>
    <p:extLst>
      <p:ext uri="{BB962C8B-B14F-4D97-AF65-F5344CB8AC3E}">
        <p14:creationId xmlns:p14="http://schemas.microsoft.com/office/powerpoint/2010/main" val="235656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 </a:t>
            </a:r>
            <a:endParaRPr lang="en-IN" dirty="0"/>
          </a:p>
        </p:txBody>
      </p:sp>
      <p:sp>
        <p:nvSpPr>
          <p:cNvPr id="3" name="Content Placeholder 2"/>
          <p:cNvSpPr>
            <a:spLocks noGrp="1"/>
          </p:cNvSpPr>
          <p:nvPr>
            <p:ph idx="1"/>
          </p:nvPr>
        </p:nvSpPr>
        <p:spPr/>
        <p:txBody>
          <a:bodyPr>
            <a:normAutofit fontScale="62500" lnSpcReduction="20000"/>
          </a:bodyPr>
          <a:lstStyle/>
          <a:p>
            <a:r>
              <a:rPr lang="en-US" dirty="0"/>
              <a:t>High rate biomethanation is more tailored for waste-to-energy projects in India due to the combination of factors like cost, technology, effectiveness and environmental </a:t>
            </a:r>
            <a:r>
              <a:rPr lang="en-US" dirty="0" smtClean="0"/>
              <a:t>benefits</a:t>
            </a:r>
          </a:p>
          <a:p>
            <a:r>
              <a:rPr lang="en-US" dirty="0" smtClean="0"/>
              <a:t>The </a:t>
            </a:r>
            <a:r>
              <a:rPr lang="en-US" dirty="0"/>
              <a:t>present trend </a:t>
            </a:r>
            <a:r>
              <a:rPr lang="en-US" dirty="0" err="1"/>
              <a:t>favour</a:t>
            </a:r>
            <a:r>
              <a:rPr lang="en-US" dirty="0"/>
              <a:t> material recovery facilities for and a shift away from landfills for </a:t>
            </a:r>
            <a:r>
              <a:rPr lang="en-US" dirty="0" err="1"/>
              <a:t>MSWdisposal</a:t>
            </a:r>
            <a:r>
              <a:rPr lang="en-US" dirty="0" smtClean="0"/>
              <a:t>.</a:t>
            </a:r>
          </a:p>
          <a:p>
            <a:r>
              <a:rPr lang="en-US" dirty="0" smtClean="0"/>
              <a:t>Composting </a:t>
            </a:r>
            <a:r>
              <a:rPr lang="en-US" dirty="0"/>
              <a:t>is not a WTE option and does not come out as a meritorious waste treatment process</a:t>
            </a:r>
            <a:r>
              <a:rPr lang="en-US" dirty="0" smtClean="0"/>
              <a:t>.</a:t>
            </a:r>
          </a:p>
          <a:p>
            <a:r>
              <a:rPr lang="en-US" dirty="0" smtClean="0"/>
              <a:t>Technologies </a:t>
            </a:r>
            <a:r>
              <a:rPr lang="en-US" dirty="0"/>
              <a:t>such as landfill with gas recovery (LFG) and composting can also become viable options for certain locations (in India) as a short to medium term </a:t>
            </a:r>
            <a:r>
              <a:rPr lang="en-US" dirty="0" smtClean="0"/>
              <a:t>option.</a:t>
            </a:r>
          </a:p>
          <a:p>
            <a:r>
              <a:rPr lang="en-US" dirty="0" smtClean="0"/>
              <a:t>Outsourcing </a:t>
            </a:r>
            <a:r>
              <a:rPr lang="en-US" dirty="0"/>
              <a:t>of all activities under Solid Waste Management Services recommended by 12" Finance Commission for using </a:t>
            </a:r>
            <a:r>
              <a:rPr lang="en-US" dirty="0" smtClean="0"/>
              <a:t>grants</a:t>
            </a:r>
          </a:p>
          <a:p>
            <a:r>
              <a:rPr lang="en-US" dirty="0" smtClean="0"/>
              <a:t>ULBS </a:t>
            </a:r>
            <a:r>
              <a:rPr lang="en-US" dirty="0"/>
              <a:t>to concentrate on segregation of waste at </a:t>
            </a:r>
            <a:r>
              <a:rPr lang="en-US" dirty="0" smtClean="0"/>
              <a:t>source.</a:t>
            </a:r>
          </a:p>
          <a:p>
            <a:r>
              <a:rPr lang="en-US" dirty="0" smtClean="0"/>
              <a:t>Waste </a:t>
            </a:r>
            <a:r>
              <a:rPr lang="en-US" dirty="0"/>
              <a:t>processing like composting, bio-</a:t>
            </a:r>
            <a:r>
              <a:rPr lang="en-US" dirty="0" err="1"/>
              <a:t>methanation</a:t>
            </a:r>
            <a:r>
              <a:rPr lang="en-US" dirty="0"/>
              <a:t> should be done through public-private partnerships/private </a:t>
            </a:r>
            <a:r>
              <a:rPr lang="en-US" dirty="0" smtClean="0"/>
              <a:t>sector</a:t>
            </a:r>
          </a:p>
          <a:p>
            <a:r>
              <a:rPr lang="en-US" dirty="0" smtClean="0"/>
              <a:t>Bio-medical </a:t>
            </a:r>
            <a:r>
              <a:rPr lang="en-US" dirty="0"/>
              <a:t>waste to be managed by Central Bio-Medical Waste Management Facilities</a:t>
            </a:r>
            <a:r>
              <a:rPr lang="en-US" dirty="0" smtClean="0"/>
              <a:t>.</a:t>
            </a:r>
          </a:p>
          <a:p>
            <a:r>
              <a:rPr lang="en-US" dirty="0" smtClean="0"/>
              <a:t>Various </a:t>
            </a:r>
            <a:r>
              <a:rPr lang="en-US" dirty="0"/>
              <a:t>grants like Construction grant, Minimum revenue grant &amp; Operational </a:t>
            </a:r>
            <a:r>
              <a:rPr lang="en-US" dirty="0" smtClean="0"/>
              <a:t>grant</a:t>
            </a:r>
          </a:p>
          <a:p>
            <a:r>
              <a:rPr lang="en-US" dirty="0" smtClean="0"/>
              <a:t>Integrated </a:t>
            </a:r>
            <a:r>
              <a:rPr lang="en-US" dirty="0"/>
              <a:t>solid waste Management on PPP basis</a:t>
            </a:r>
            <a:endParaRPr lang="en-IN" dirty="0"/>
          </a:p>
        </p:txBody>
      </p:sp>
    </p:spTree>
    <p:extLst>
      <p:ext uri="{BB962C8B-B14F-4D97-AF65-F5344CB8AC3E}">
        <p14:creationId xmlns:p14="http://schemas.microsoft.com/office/powerpoint/2010/main" val="3377482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lstStyle/>
          <a:p>
            <a:r>
              <a:rPr lang="en-US" dirty="0"/>
              <a:t>WTE contributes significantly to a CE by generating energy and promoting sustainability. This chapter first investigated Chinese waste by providing a comprehensive analysis of the current status of waste and WTE management. Literature reviews of waste by types and management options were then presented. The SWOT of WTE in China were analyzed and discussed. The main findings and policy implications are as follows:</a:t>
            </a:r>
            <a:endParaRPr lang="en-IN" dirty="0"/>
          </a:p>
        </p:txBody>
      </p:sp>
    </p:spTree>
    <p:extLst>
      <p:ext uri="{BB962C8B-B14F-4D97-AF65-F5344CB8AC3E}">
        <p14:creationId xmlns:p14="http://schemas.microsoft.com/office/powerpoint/2010/main" val="299542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r>
              <a:rPr lang="en-US" dirty="0"/>
              <a:t>First, along with urbanization, population growth, and industrialization, the volume of Chinese waste increased from 152,145 million tons in 2007 to 215,210 million tons in 2017. With the rapid growth in the waste amount, the treatment rate of consumption on wastes increased steadily, rising from 62.0% in 2007 to 97.7% in 2017. The landfill is the traditional and the dominant option of waste management, at 120.37 million tons in 2017, followed by </a:t>
            </a:r>
            <a:r>
              <a:rPr lang="en-US" dirty="0">
                <a:hlinkClick r:id="rId2" tooltip="Learn more about incineration from ScienceDirect's AI-generated Topic Pages"/>
              </a:rPr>
              <a:t>incineration</a:t>
            </a:r>
            <a:r>
              <a:rPr lang="en-US" dirty="0"/>
              <a:t> (84.63 million tons) and composting (5.33 million tons). This shows a positive trend of waste treatment over the last decade in China and provides opportunities for the WTE system.</a:t>
            </a:r>
            <a:endParaRPr lang="en-IN" dirty="0"/>
          </a:p>
        </p:txBody>
      </p:sp>
    </p:spTree>
    <p:extLst>
      <p:ext uri="{BB962C8B-B14F-4D97-AF65-F5344CB8AC3E}">
        <p14:creationId xmlns:p14="http://schemas.microsoft.com/office/powerpoint/2010/main" val="2228542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r>
              <a:rPr lang="en-US" dirty="0"/>
              <a:t>Second, there are three cities whose industrial solid wastes comprehensively utilized ratio reached 100% in 2017, namely </a:t>
            </a:r>
            <a:r>
              <a:rPr lang="en-US" dirty="0" err="1"/>
              <a:t>Dayong</a:t>
            </a:r>
            <a:r>
              <a:rPr lang="en-US" dirty="0"/>
              <a:t>, </a:t>
            </a:r>
            <a:r>
              <a:rPr lang="en-US" dirty="0" err="1"/>
              <a:t>Haifeng</a:t>
            </a:r>
            <a:r>
              <a:rPr lang="en-US" dirty="0"/>
              <a:t>, and </a:t>
            </a:r>
            <a:r>
              <a:rPr lang="en-US" dirty="0" err="1"/>
              <a:t>Zaozhuang</a:t>
            </a:r>
            <a:r>
              <a:rPr lang="en-US" dirty="0"/>
              <a:t>. One hundred and four cities could utilize more than 90% of industrial solid wastes (Fig. 2.3). However, 46 cities, such as Taiyuan, Jixi, and Jilin, only utilized less than 50% of industrial solid wastes in 2017. As such, there are still great disparities in terms of the utilization of industrial solid waste among cities. The ratio of industrial solid wastes comprehensively utilized in the eastern region was highest. An approach for removing the technology </a:t>
            </a:r>
            <a:r>
              <a:rPr lang="en-US" dirty="0">
                <a:hlinkClick r:id="rId2" tooltip="Learn more about diffusion barriers from ScienceDirect's AI-generated Topic Pages"/>
              </a:rPr>
              <a:t>diffusion barriers</a:t>
            </a:r>
            <a:r>
              <a:rPr lang="en-US" dirty="0"/>
              <a:t> among cities or regions should be carried out to accelerate the process of management experience. The spillover of knowledge and technology allows a city or region to take advantage of resources to promote WTE development in a CE effectively and rapidly.</a:t>
            </a:r>
            <a:endParaRPr lang="en-IN" dirty="0"/>
          </a:p>
        </p:txBody>
      </p:sp>
    </p:spTree>
    <p:extLst>
      <p:ext uri="{BB962C8B-B14F-4D97-AF65-F5344CB8AC3E}">
        <p14:creationId xmlns:p14="http://schemas.microsoft.com/office/powerpoint/2010/main" val="85268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r>
              <a:rPr lang="en-US" dirty="0"/>
              <a:t>Third, China has great potential to accelerate the establishment of a WTE system and the newly launched garbage classification in 2019 provides opportunities to overcome some weaknesses and threats. Waste treatment of China is still in the development stage, and we need to pay attention to some technical strengthening and management details. </a:t>
            </a:r>
            <a:r>
              <a:rPr lang="en-US" dirty="0">
                <a:hlinkClick r:id="rId2" tooltip="Learn more about Pretreatment from ScienceDirect's AI-generated Topic Pages"/>
              </a:rPr>
              <a:t>Pretreatment</a:t>
            </a:r>
            <a:r>
              <a:rPr lang="en-US" dirty="0"/>
              <a:t> technology is a significant part of WTE management. Garbage classification is the most important content of </a:t>
            </a:r>
            <a:r>
              <a:rPr lang="en-US" dirty="0">
                <a:hlinkClick r:id="rId2" tooltip="Learn more about pretreatment from ScienceDirect's AI-generated Topic Pages"/>
              </a:rPr>
              <a:t>pretreatment</a:t>
            </a:r>
            <a:r>
              <a:rPr lang="en-US" dirty="0"/>
              <a:t> technology. Even though 46 key cities in China have been listed in the pilot program of garbage classification in 2019, classification and placement of solid waste are still far less than sufficient. Policymakers should increase the public’s awareness of garbage classification. The success of this program has a great impact on the perfecting of the WTE system.</a:t>
            </a:r>
            <a:endParaRPr lang="en-IN" dirty="0"/>
          </a:p>
        </p:txBody>
      </p:sp>
    </p:spTree>
    <p:extLst>
      <p:ext uri="{BB962C8B-B14F-4D97-AF65-F5344CB8AC3E}">
        <p14:creationId xmlns:p14="http://schemas.microsoft.com/office/powerpoint/2010/main" val="288357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IN" dirty="0"/>
          </a:p>
        </p:txBody>
      </p:sp>
      <p:sp>
        <p:nvSpPr>
          <p:cNvPr id="3" name="Content Placeholder 2"/>
          <p:cNvSpPr>
            <a:spLocks noGrp="1"/>
          </p:cNvSpPr>
          <p:nvPr>
            <p:ph idx="1"/>
          </p:nvPr>
        </p:nvSpPr>
        <p:spPr/>
        <p:txBody>
          <a:bodyPr/>
          <a:lstStyle/>
          <a:p>
            <a:r>
              <a:rPr lang="en-IN" dirty="0">
                <a:hlinkClick r:id="rId2"/>
              </a:rPr>
              <a:t>https://www.sciencedirect.com/topics/engineering/waste-to-energy#:~:</a:t>
            </a:r>
            <a:r>
              <a:rPr lang="en-IN" dirty="0" smtClean="0">
                <a:hlinkClick r:id="rId2"/>
              </a:rPr>
              <a:t>text=Waste%20to%20energy%20achieves%20a,combustion%20process%20effectively%20eliminates%20all</a:t>
            </a:r>
            <a:endParaRPr lang="en-IN" dirty="0" smtClean="0"/>
          </a:p>
          <a:p>
            <a:r>
              <a:rPr lang="en-IN" dirty="0">
                <a:hlinkClick r:id="rId3"/>
              </a:rPr>
              <a:t>https://www.centrica.com/stories/2017/10-ways-to-reduce-waste-energy-in-your-production-line</a:t>
            </a:r>
            <a:r>
              <a:rPr lang="en-IN" dirty="0" smtClean="0">
                <a:hlinkClick r:id="rId3"/>
              </a:rPr>
              <a:t>/</a:t>
            </a:r>
            <a:endParaRPr lang="en-IN" dirty="0" smtClean="0"/>
          </a:p>
          <a:p>
            <a:r>
              <a:rPr lang="en-IN" dirty="0">
                <a:hlinkClick r:id="rId4"/>
              </a:rPr>
              <a:t>https://slideplayer.com/slide/3811124</a:t>
            </a:r>
            <a:r>
              <a:rPr lang="en-IN" dirty="0" smtClean="0">
                <a:hlinkClick r:id="rId4"/>
              </a:rPr>
              <a:t>/</a:t>
            </a:r>
            <a:endParaRPr lang="en-IN" dirty="0" smtClean="0"/>
          </a:p>
          <a:p>
            <a:r>
              <a:rPr lang="en-IN" dirty="0">
                <a:hlinkClick r:id="rId5"/>
              </a:rPr>
              <a:t>https://</a:t>
            </a:r>
            <a:r>
              <a:rPr lang="en-IN" dirty="0" smtClean="0">
                <a:hlinkClick r:id="rId5"/>
              </a:rPr>
              <a:t>en.wikipedia.org/wiki/Waste-to-energy</a:t>
            </a:r>
            <a:endParaRPr lang="en-IN" dirty="0" smtClean="0"/>
          </a:p>
        </p:txBody>
      </p:sp>
    </p:spTree>
    <p:extLst>
      <p:ext uri="{BB962C8B-B14F-4D97-AF65-F5344CB8AC3E}">
        <p14:creationId xmlns:p14="http://schemas.microsoft.com/office/powerpoint/2010/main" val="395242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waste to energy? </a:t>
            </a:r>
            <a:endParaRPr lang="en-IN" dirty="0"/>
          </a:p>
        </p:txBody>
      </p:sp>
      <p:sp>
        <p:nvSpPr>
          <p:cNvPr id="3" name="Content Placeholder 2"/>
          <p:cNvSpPr>
            <a:spLocks noGrp="1"/>
          </p:cNvSpPr>
          <p:nvPr>
            <p:ph idx="1"/>
          </p:nvPr>
        </p:nvSpPr>
        <p:spPr/>
        <p:txBody>
          <a:bodyPr/>
          <a:lstStyle/>
          <a:p>
            <a:r>
              <a:rPr lang="en-US" dirty="0" smtClean="0"/>
              <a:t>Waste-to-energy technologies can address two sets of environmental issues at one stroke - land use and pollution from landfills, and the well- know environmental perils of fossil fuels. However, waste-to-energy systems can be expensive and often limited in the types of waste they can use efficiently; only some can be applied economically today.</a:t>
            </a:r>
            <a:endParaRPr lang="en-IN" dirty="0"/>
          </a:p>
        </p:txBody>
      </p:sp>
    </p:spTree>
    <p:extLst>
      <p:ext uri="{BB962C8B-B14F-4D97-AF65-F5344CB8AC3E}">
        <p14:creationId xmlns:p14="http://schemas.microsoft.com/office/powerpoint/2010/main" val="222260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Waste utilisation </a:t>
            </a:r>
            <a:endParaRPr lang="en-IN" dirty="0"/>
          </a:p>
        </p:txBody>
      </p:sp>
      <p:sp>
        <p:nvSpPr>
          <p:cNvPr id="3" name="Content Placeholder 2"/>
          <p:cNvSpPr>
            <a:spLocks noGrp="1"/>
          </p:cNvSpPr>
          <p:nvPr>
            <p:ph idx="1"/>
          </p:nvPr>
        </p:nvSpPr>
        <p:spPr/>
        <p:txBody>
          <a:bodyPr/>
          <a:lstStyle/>
          <a:p>
            <a:r>
              <a:rPr lang="en-US" dirty="0" smtClean="0"/>
              <a:t>Scrap metals are now almost systematically extracted from the bottom ash. Metal quality is very high and rising market prices mean good income stream for operators.</a:t>
            </a:r>
          </a:p>
          <a:p>
            <a:r>
              <a:rPr lang="en-US" dirty="0" smtClean="0"/>
              <a:t>Reusable bottom ash is a useful construction material. Using it offsets the need to extract raw materials, which has considerable environmental impacts. It is disposed of when no demand exists or if waste contaminated it.</a:t>
            </a:r>
            <a:endParaRPr lang="en-IN" dirty="0"/>
          </a:p>
        </p:txBody>
      </p:sp>
    </p:spTree>
    <p:extLst>
      <p:ext uri="{BB962C8B-B14F-4D97-AF65-F5344CB8AC3E}">
        <p14:creationId xmlns:p14="http://schemas.microsoft.com/office/powerpoint/2010/main" val="75241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Statistics </a:t>
            </a:r>
            <a:endParaRPr lang="en-IN" dirty="0"/>
          </a:p>
        </p:txBody>
      </p:sp>
      <p:pic>
        <p:nvPicPr>
          <p:cNvPr id="4" name="Content Placeholder 3"/>
          <p:cNvPicPr>
            <a:picLocks noGrp="1" noChangeAspect="1"/>
          </p:cNvPicPr>
          <p:nvPr>
            <p:ph idx="1"/>
          </p:nvPr>
        </p:nvPicPr>
        <p:blipFill>
          <a:blip r:embed="rId2"/>
          <a:stretch>
            <a:fillRect/>
          </a:stretch>
        </p:blipFill>
        <p:spPr>
          <a:xfrm>
            <a:off x="518160" y="1560449"/>
            <a:ext cx="3607179" cy="4351338"/>
          </a:xfrm>
          <a:prstGeom prst="rect">
            <a:avLst/>
          </a:prstGeom>
        </p:spPr>
      </p:pic>
      <p:pic>
        <p:nvPicPr>
          <p:cNvPr id="5" name="Picture 4"/>
          <p:cNvPicPr>
            <a:picLocks noChangeAspect="1"/>
          </p:cNvPicPr>
          <p:nvPr/>
        </p:nvPicPr>
        <p:blipFill>
          <a:blip r:embed="rId3"/>
          <a:stretch>
            <a:fillRect/>
          </a:stretch>
        </p:blipFill>
        <p:spPr>
          <a:xfrm>
            <a:off x="4445379" y="1560449"/>
            <a:ext cx="7599750" cy="4226402"/>
          </a:xfrm>
          <a:prstGeom prst="rect">
            <a:avLst/>
          </a:prstGeom>
        </p:spPr>
      </p:pic>
    </p:spTree>
    <p:extLst>
      <p:ext uri="{BB962C8B-B14F-4D97-AF65-F5344CB8AC3E}">
        <p14:creationId xmlns:p14="http://schemas.microsoft.com/office/powerpoint/2010/main" val="58112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Integrated &amp; sustainable solid &amp; liquid management </a:t>
            </a:r>
            <a:endParaRPr lang="en-IN" dirty="0"/>
          </a:p>
        </p:txBody>
      </p:sp>
      <p:pic>
        <p:nvPicPr>
          <p:cNvPr id="6" name="Content Placeholder 5"/>
          <p:cNvPicPr>
            <a:picLocks noGrp="1" noChangeAspect="1"/>
          </p:cNvPicPr>
          <p:nvPr>
            <p:ph idx="1"/>
          </p:nvPr>
        </p:nvPicPr>
        <p:blipFill rotWithShape="1">
          <a:blip r:embed="rId2"/>
          <a:srcRect t="12101"/>
          <a:stretch/>
        </p:blipFill>
        <p:spPr>
          <a:xfrm>
            <a:off x="2444621" y="1794860"/>
            <a:ext cx="7302757" cy="4814284"/>
          </a:xfrm>
          <a:prstGeom prst="ellipse">
            <a:avLst/>
          </a:prstGeom>
          <a:ln>
            <a:noFill/>
          </a:ln>
          <a:effectLst>
            <a:softEdge rad="112500"/>
          </a:effectLst>
        </p:spPr>
      </p:pic>
    </p:spTree>
    <p:extLst>
      <p:ext uri="{BB962C8B-B14F-4D97-AF65-F5344CB8AC3E}">
        <p14:creationId xmlns:p14="http://schemas.microsoft.com/office/powerpoint/2010/main" val="3498385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Aims &amp; Objectives </a:t>
            </a:r>
            <a:endParaRPr lang="en-IN" dirty="0"/>
          </a:p>
        </p:txBody>
      </p:sp>
      <p:sp>
        <p:nvSpPr>
          <p:cNvPr id="3" name="Content Placeholder 2"/>
          <p:cNvSpPr>
            <a:spLocks noGrp="1"/>
          </p:cNvSpPr>
          <p:nvPr>
            <p:ph idx="1"/>
          </p:nvPr>
        </p:nvSpPr>
        <p:spPr/>
        <p:txBody>
          <a:bodyPr>
            <a:normAutofit fontScale="85000" lnSpcReduction="20000"/>
          </a:bodyPr>
          <a:lstStyle/>
          <a:p>
            <a:r>
              <a:rPr lang="en-US" dirty="0"/>
              <a:t>High rate biomethanation is more tailored for waste-to-energy projects in India due to the combination of factors like cost, technology, effectiveness and environmental </a:t>
            </a:r>
            <a:r>
              <a:rPr lang="en-US" dirty="0" smtClean="0"/>
              <a:t>benefits.</a:t>
            </a:r>
          </a:p>
          <a:p>
            <a:r>
              <a:rPr lang="en-US" dirty="0" smtClean="0"/>
              <a:t>The </a:t>
            </a:r>
            <a:r>
              <a:rPr lang="en-US" dirty="0"/>
              <a:t>present trend </a:t>
            </a:r>
            <a:r>
              <a:rPr lang="en-US" dirty="0" smtClean="0"/>
              <a:t>favor </a:t>
            </a:r>
            <a:r>
              <a:rPr lang="en-US" dirty="0"/>
              <a:t>material recovery facilities for and a shift away from landfills for </a:t>
            </a:r>
            <a:r>
              <a:rPr lang="en-US" dirty="0" smtClean="0"/>
              <a:t>MS disposal. </a:t>
            </a:r>
            <a:r>
              <a:rPr lang="en-US" dirty="0"/>
              <a:t>Composting is not a WTE option and does not come out as a meritorious waste treatment process</a:t>
            </a:r>
            <a:r>
              <a:rPr lang="en-US" dirty="0" smtClean="0"/>
              <a:t>.</a:t>
            </a:r>
          </a:p>
          <a:p>
            <a:r>
              <a:rPr lang="en-US" dirty="0" smtClean="0"/>
              <a:t>Technologies </a:t>
            </a:r>
            <a:r>
              <a:rPr lang="en-US" dirty="0"/>
              <a:t>such as landfill with gas recovery (LFG) and composting can also become viable options for certain locations (in India) as a short to medium term option. Outsourcing of all activities under Solid Waste Management Services recommended by 12" Finance Commission for using </a:t>
            </a:r>
            <a:r>
              <a:rPr lang="en-US" dirty="0" smtClean="0"/>
              <a:t>grants ULBS </a:t>
            </a:r>
            <a:r>
              <a:rPr lang="en-US" dirty="0"/>
              <a:t>to concentrate on segregation of waste at </a:t>
            </a:r>
            <a:r>
              <a:rPr lang="en-US" dirty="0" err="1"/>
              <a:t>sourceWaste</a:t>
            </a:r>
            <a:r>
              <a:rPr lang="en-US" dirty="0"/>
              <a:t> processing like composting, bio-</a:t>
            </a:r>
            <a:r>
              <a:rPr lang="en-US" dirty="0" err="1"/>
              <a:t>methanation</a:t>
            </a:r>
            <a:r>
              <a:rPr lang="en-US" dirty="0"/>
              <a:t> should be done through public-private partnerships/private </a:t>
            </a:r>
            <a:r>
              <a:rPr lang="en-US" dirty="0" smtClean="0"/>
              <a:t>sector</a:t>
            </a:r>
          </a:p>
          <a:p>
            <a:r>
              <a:rPr lang="en-US" dirty="0" smtClean="0"/>
              <a:t>Bio-medical </a:t>
            </a:r>
            <a:r>
              <a:rPr lang="en-US" dirty="0"/>
              <a:t>waste to be managed by Central Bio-Medical Waste Management Facilities</a:t>
            </a:r>
            <a:r>
              <a:rPr lang="en-US" dirty="0" smtClean="0"/>
              <a:t>. Various </a:t>
            </a:r>
            <a:r>
              <a:rPr lang="en-US" dirty="0"/>
              <a:t>grants like Construction grant, Minimum revenue grant &amp; Operational </a:t>
            </a:r>
            <a:r>
              <a:rPr lang="en-US" dirty="0" smtClean="0"/>
              <a:t>grant Integrated </a:t>
            </a:r>
            <a:r>
              <a:rPr lang="en-US" dirty="0"/>
              <a:t>solid waste Management on PPP basis</a:t>
            </a:r>
            <a:endParaRPr lang="en-IN" dirty="0"/>
          </a:p>
        </p:txBody>
      </p:sp>
    </p:spTree>
    <p:extLst>
      <p:ext uri="{BB962C8B-B14F-4D97-AF65-F5344CB8AC3E}">
        <p14:creationId xmlns:p14="http://schemas.microsoft.com/office/powerpoint/2010/main" val="169413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Overview </a:t>
            </a:r>
            <a:endParaRPr lang="en-IN" dirty="0"/>
          </a:p>
        </p:txBody>
      </p:sp>
      <p:pic>
        <p:nvPicPr>
          <p:cNvPr id="4" name="Content Placeholder 3"/>
          <p:cNvPicPr>
            <a:picLocks noGrp="1" noChangeAspect="1"/>
          </p:cNvPicPr>
          <p:nvPr>
            <p:ph idx="1"/>
          </p:nvPr>
        </p:nvPicPr>
        <p:blipFill>
          <a:blip r:embed="rId2"/>
          <a:stretch>
            <a:fillRect/>
          </a:stretch>
        </p:blipFill>
        <p:spPr>
          <a:xfrm>
            <a:off x="1750014" y="1690688"/>
            <a:ext cx="8691971" cy="4951352"/>
          </a:xfrm>
          <a:prstGeom prst="rect">
            <a:avLst/>
          </a:prstGeom>
        </p:spPr>
      </p:pic>
    </p:spTree>
    <p:extLst>
      <p:ext uri="{BB962C8B-B14F-4D97-AF65-F5344CB8AC3E}">
        <p14:creationId xmlns:p14="http://schemas.microsoft.com/office/powerpoint/2010/main" val="446939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Selection Considerations </a:t>
            </a:r>
            <a:endParaRPr lang="en-IN" dirty="0"/>
          </a:p>
        </p:txBody>
      </p:sp>
      <p:pic>
        <p:nvPicPr>
          <p:cNvPr id="4" name="Content Placeholder 3"/>
          <p:cNvPicPr>
            <a:picLocks noGrp="1" noChangeAspect="1"/>
          </p:cNvPicPr>
          <p:nvPr>
            <p:ph idx="1"/>
          </p:nvPr>
        </p:nvPicPr>
        <p:blipFill rotWithShape="1">
          <a:blip r:embed="rId2"/>
          <a:srcRect b="2043"/>
          <a:stretch/>
        </p:blipFill>
        <p:spPr>
          <a:xfrm>
            <a:off x="1884940" y="1554481"/>
            <a:ext cx="8422119" cy="4856480"/>
          </a:xfrm>
          <a:prstGeom prst="rect">
            <a:avLst/>
          </a:prstGeom>
        </p:spPr>
      </p:pic>
    </p:spTree>
    <p:extLst>
      <p:ext uri="{BB962C8B-B14F-4D97-AF65-F5344CB8AC3E}">
        <p14:creationId xmlns:p14="http://schemas.microsoft.com/office/powerpoint/2010/main" val="1365279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1950</Words>
  <Application>Microsoft Office PowerPoint</Application>
  <PresentationFormat>Widescreen</PresentationFormat>
  <Paragraphs>147</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Rockwell</vt:lpstr>
      <vt:lpstr>Wingdings</vt:lpstr>
      <vt:lpstr>Office Theme</vt:lpstr>
      <vt:lpstr>PowerPoint Presentation</vt:lpstr>
      <vt:lpstr>What it means? </vt:lpstr>
      <vt:lpstr>Why waste to energy? </vt:lpstr>
      <vt:lpstr>Waste utilisation </vt:lpstr>
      <vt:lpstr>Some Statistics </vt:lpstr>
      <vt:lpstr>Integrated &amp; sustainable solid &amp; liquid management </vt:lpstr>
      <vt:lpstr>Aims &amp; Objectives </vt:lpstr>
      <vt:lpstr>Technology Overview </vt:lpstr>
      <vt:lpstr>Technology Selection Considerations </vt:lpstr>
      <vt:lpstr>Mass &amp; Energy Balance </vt:lpstr>
      <vt:lpstr>Criteria for selection of WTE technologies </vt:lpstr>
      <vt:lpstr>PowerPoint Presentation</vt:lpstr>
      <vt:lpstr>Commercial viability</vt:lpstr>
      <vt:lpstr>Government policies</vt:lpstr>
      <vt:lpstr>PowerPoint Presentation</vt:lpstr>
      <vt:lpstr>Competing Technologies </vt:lpstr>
      <vt:lpstr>PowerPoint Presentation</vt:lpstr>
      <vt:lpstr>Timarpur Okhla integrated municipal solid waste management project.</vt:lpstr>
      <vt:lpstr>About the project </vt:lpstr>
      <vt:lpstr>Questions yet unanswered!!</vt:lpstr>
      <vt:lpstr>How can energy be saved?</vt:lpstr>
      <vt:lpstr>Pros</vt:lpstr>
      <vt:lpstr>Cons </vt:lpstr>
      <vt:lpstr>Recommendations </vt:lpstr>
      <vt:lpstr>Conclusion </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14</cp:revision>
  <dcterms:created xsi:type="dcterms:W3CDTF">2023-02-11T08:31:57Z</dcterms:created>
  <dcterms:modified xsi:type="dcterms:W3CDTF">2023-02-11T17:18:00Z</dcterms:modified>
</cp:coreProperties>
</file>