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8" r:id="rId2"/>
    <p:sldId id="279" r:id="rId3"/>
    <p:sldId id="256" r:id="rId4"/>
    <p:sldId id="257" r:id="rId5"/>
    <p:sldId id="258" r:id="rId6"/>
    <p:sldId id="261" r:id="rId7"/>
    <p:sldId id="259" r:id="rId8"/>
    <p:sldId id="262" r:id="rId9"/>
    <p:sldId id="263" r:id="rId10"/>
    <p:sldId id="260" r:id="rId11"/>
    <p:sldId id="265" r:id="rId12"/>
    <p:sldId id="272" r:id="rId13"/>
    <p:sldId id="276" r:id="rId14"/>
    <p:sldId id="266" r:id="rId15"/>
    <p:sldId id="270" r:id="rId16"/>
    <p:sldId id="267" r:id="rId17"/>
    <p:sldId id="271" r:id="rId18"/>
    <p:sldId id="268" r:id="rId19"/>
    <p:sldId id="273" r:id="rId20"/>
    <p:sldId id="275" r:id="rId21"/>
    <p:sldId id="274" r:id="rId22"/>
    <p:sldId id="280" r:id="rId23"/>
    <p:sldId id="277"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25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ED255C7-94B0-49F5-8548-4DD310D80890}" type="datetimeFigureOut">
              <a:rPr lang="en-IN" smtClean="0"/>
              <a:t>22-12-2022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8D0AAA-85C7-4300-B9AB-963F8A06CDCC}" type="slidenum">
              <a:rPr lang="en-IN" smtClean="0"/>
              <a:t>‹#›</a:t>
            </a:fld>
            <a:endParaRPr lang="en-IN"/>
          </a:p>
        </p:txBody>
      </p:sp>
    </p:spTree>
    <p:extLst>
      <p:ext uri="{BB962C8B-B14F-4D97-AF65-F5344CB8AC3E}">
        <p14:creationId xmlns:p14="http://schemas.microsoft.com/office/powerpoint/2010/main" val="2458381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ED255C7-94B0-49F5-8548-4DD310D80890}" type="datetimeFigureOut">
              <a:rPr lang="en-IN" smtClean="0"/>
              <a:t>22-12-2022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8D0AAA-85C7-4300-B9AB-963F8A06CDCC}" type="slidenum">
              <a:rPr lang="en-IN" smtClean="0"/>
              <a:t>‹#›</a:t>
            </a:fld>
            <a:endParaRPr lang="en-IN"/>
          </a:p>
        </p:txBody>
      </p:sp>
    </p:spTree>
    <p:extLst>
      <p:ext uri="{BB962C8B-B14F-4D97-AF65-F5344CB8AC3E}">
        <p14:creationId xmlns:p14="http://schemas.microsoft.com/office/powerpoint/2010/main" val="42727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ED255C7-94B0-49F5-8548-4DD310D80890}" type="datetimeFigureOut">
              <a:rPr lang="en-IN" smtClean="0"/>
              <a:t>22-12-2022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8D0AAA-85C7-4300-B9AB-963F8A06CDCC}" type="slidenum">
              <a:rPr lang="en-IN" smtClean="0"/>
              <a:t>‹#›</a:t>
            </a:fld>
            <a:endParaRPr lang="en-IN"/>
          </a:p>
        </p:txBody>
      </p:sp>
    </p:spTree>
    <p:extLst>
      <p:ext uri="{BB962C8B-B14F-4D97-AF65-F5344CB8AC3E}">
        <p14:creationId xmlns:p14="http://schemas.microsoft.com/office/powerpoint/2010/main" val="772381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ED255C7-94B0-49F5-8548-4DD310D80890}" type="datetimeFigureOut">
              <a:rPr lang="en-IN" smtClean="0"/>
              <a:t>22-12-2022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8D0AAA-85C7-4300-B9AB-963F8A06CDCC}" type="slidenum">
              <a:rPr lang="en-IN" smtClean="0"/>
              <a:t>‹#›</a:t>
            </a:fld>
            <a:endParaRPr lang="en-IN"/>
          </a:p>
        </p:txBody>
      </p:sp>
    </p:spTree>
    <p:extLst>
      <p:ext uri="{BB962C8B-B14F-4D97-AF65-F5344CB8AC3E}">
        <p14:creationId xmlns:p14="http://schemas.microsoft.com/office/powerpoint/2010/main" val="1041008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D255C7-94B0-49F5-8548-4DD310D80890}" type="datetimeFigureOut">
              <a:rPr lang="en-IN" smtClean="0"/>
              <a:t>22-12-2022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8D0AAA-85C7-4300-B9AB-963F8A06CDCC}" type="slidenum">
              <a:rPr lang="en-IN" smtClean="0"/>
              <a:t>‹#›</a:t>
            </a:fld>
            <a:endParaRPr lang="en-IN"/>
          </a:p>
        </p:txBody>
      </p:sp>
    </p:spTree>
    <p:extLst>
      <p:ext uri="{BB962C8B-B14F-4D97-AF65-F5344CB8AC3E}">
        <p14:creationId xmlns:p14="http://schemas.microsoft.com/office/powerpoint/2010/main" val="874932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ED255C7-94B0-49F5-8548-4DD310D80890}" type="datetimeFigureOut">
              <a:rPr lang="en-IN" smtClean="0"/>
              <a:t>22-12-2022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8D0AAA-85C7-4300-B9AB-963F8A06CDCC}" type="slidenum">
              <a:rPr lang="en-IN" smtClean="0"/>
              <a:t>‹#›</a:t>
            </a:fld>
            <a:endParaRPr lang="en-IN"/>
          </a:p>
        </p:txBody>
      </p:sp>
    </p:spTree>
    <p:extLst>
      <p:ext uri="{BB962C8B-B14F-4D97-AF65-F5344CB8AC3E}">
        <p14:creationId xmlns:p14="http://schemas.microsoft.com/office/powerpoint/2010/main" val="1389740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ED255C7-94B0-49F5-8548-4DD310D80890}" type="datetimeFigureOut">
              <a:rPr lang="en-IN" smtClean="0"/>
              <a:t>22-12-2022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D8D0AAA-85C7-4300-B9AB-963F8A06CDCC}" type="slidenum">
              <a:rPr lang="en-IN" smtClean="0"/>
              <a:t>‹#›</a:t>
            </a:fld>
            <a:endParaRPr lang="en-IN"/>
          </a:p>
        </p:txBody>
      </p:sp>
    </p:spTree>
    <p:extLst>
      <p:ext uri="{BB962C8B-B14F-4D97-AF65-F5344CB8AC3E}">
        <p14:creationId xmlns:p14="http://schemas.microsoft.com/office/powerpoint/2010/main" val="795299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ED255C7-94B0-49F5-8548-4DD310D80890}" type="datetimeFigureOut">
              <a:rPr lang="en-IN" smtClean="0"/>
              <a:t>22-12-2022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D8D0AAA-85C7-4300-B9AB-963F8A06CDCC}" type="slidenum">
              <a:rPr lang="en-IN" smtClean="0"/>
              <a:t>‹#›</a:t>
            </a:fld>
            <a:endParaRPr lang="en-IN"/>
          </a:p>
        </p:txBody>
      </p:sp>
    </p:spTree>
    <p:extLst>
      <p:ext uri="{BB962C8B-B14F-4D97-AF65-F5344CB8AC3E}">
        <p14:creationId xmlns:p14="http://schemas.microsoft.com/office/powerpoint/2010/main" val="3443718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D255C7-94B0-49F5-8548-4DD310D80890}" type="datetimeFigureOut">
              <a:rPr lang="en-IN" smtClean="0"/>
              <a:t>22-12-2022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D8D0AAA-85C7-4300-B9AB-963F8A06CDCC}" type="slidenum">
              <a:rPr lang="en-IN" smtClean="0"/>
              <a:t>‹#›</a:t>
            </a:fld>
            <a:endParaRPr lang="en-IN"/>
          </a:p>
        </p:txBody>
      </p:sp>
    </p:spTree>
    <p:extLst>
      <p:ext uri="{BB962C8B-B14F-4D97-AF65-F5344CB8AC3E}">
        <p14:creationId xmlns:p14="http://schemas.microsoft.com/office/powerpoint/2010/main" val="539116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D255C7-94B0-49F5-8548-4DD310D80890}" type="datetimeFigureOut">
              <a:rPr lang="en-IN" smtClean="0"/>
              <a:t>22-12-2022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8D0AAA-85C7-4300-B9AB-963F8A06CDCC}" type="slidenum">
              <a:rPr lang="en-IN" smtClean="0"/>
              <a:t>‹#›</a:t>
            </a:fld>
            <a:endParaRPr lang="en-IN"/>
          </a:p>
        </p:txBody>
      </p:sp>
    </p:spTree>
    <p:extLst>
      <p:ext uri="{BB962C8B-B14F-4D97-AF65-F5344CB8AC3E}">
        <p14:creationId xmlns:p14="http://schemas.microsoft.com/office/powerpoint/2010/main" val="1478150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D255C7-94B0-49F5-8548-4DD310D80890}" type="datetimeFigureOut">
              <a:rPr lang="en-IN" smtClean="0"/>
              <a:t>22-12-2022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8D0AAA-85C7-4300-B9AB-963F8A06CDCC}" type="slidenum">
              <a:rPr lang="en-IN" smtClean="0"/>
              <a:t>‹#›</a:t>
            </a:fld>
            <a:endParaRPr lang="en-IN"/>
          </a:p>
        </p:txBody>
      </p:sp>
    </p:spTree>
    <p:extLst>
      <p:ext uri="{BB962C8B-B14F-4D97-AF65-F5344CB8AC3E}">
        <p14:creationId xmlns:p14="http://schemas.microsoft.com/office/powerpoint/2010/main" val="2090978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D255C7-94B0-49F5-8548-4DD310D80890}" type="datetimeFigureOut">
              <a:rPr lang="en-IN" smtClean="0"/>
              <a:t>22-12-2022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8D0AAA-85C7-4300-B9AB-963F8A06CDCC}" type="slidenum">
              <a:rPr lang="en-IN" smtClean="0"/>
              <a:t>‹#›</a:t>
            </a:fld>
            <a:endParaRPr lang="en-IN"/>
          </a:p>
        </p:txBody>
      </p:sp>
    </p:spTree>
    <p:extLst>
      <p:ext uri="{BB962C8B-B14F-4D97-AF65-F5344CB8AC3E}">
        <p14:creationId xmlns:p14="http://schemas.microsoft.com/office/powerpoint/2010/main" val="1159626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l="165" t="21545" r="35568" b="25516"/>
          <a:stretch>
            <a:fillRect/>
          </a:stretch>
        </p:blipFill>
        <p:spPr bwMode="auto">
          <a:xfrm>
            <a:off x="0" y="0"/>
            <a:ext cx="4241873" cy="1398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4"/>
          <p:cNvSpPr>
            <a:spLocks noGrp="1"/>
          </p:cNvSpPr>
          <p:nvPr>
            <p:ph idx="1"/>
          </p:nvPr>
        </p:nvSpPr>
        <p:spPr>
          <a:xfrm>
            <a:off x="4005867" y="2284997"/>
            <a:ext cx="4180267" cy="1684503"/>
          </a:xfrm>
        </p:spPr>
        <p:txBody>
          <a:bodyPr>
            <a:normAutofit/>
          </a:bodyPr>
          <a:lstStyle/>
          <a:p>
            <a:pPr marL="0" indent="0" algn="ctr" defTabSz="914396">
              <a:buNone/>
              <a:defRPr/>
            </a:pPr>
            <a:r>
              <a:rPr lang="en-US" sz="3200" b="1" dirty="0"/>
              <a:t>ASSIGENMENT – 1</a:t>
            </a:r>
            <a:endParaRPr lang="en-IN" sz="3200" b="1" dirty="0"/>
          </a:p>
          <a:p>
            <a:pPr marL="0" indent="0" algn="ctr" defTabSz="914396">
              <a:buNone/>
              <a:defRPr/>
            </a:pPr>
            <a:r>
              <a:rPr lang="en-US" sz="3200" b="1" dirty="0" smtClean="0"/>
              <a:t>Monitory policy  </a:t>
            </a:r>
            <a:endParaRPr lang="en-IN" sz="3200" b="1" dirty="0"/>
          </a:p>
          <a:p>
            <a:pPr marL="0" indent="0" algn="ctr" defTabSz="914396">
              <a:buNone/>
              <a:defRPr/>
            </a:pPr>
            <a:r>
              <a:rPr lang="en-IN" sz="3200" b="1" dirty="0"/>
              <a:t>BBA 1</a:t>
            </a:r>
            <a:r>
              <a:rPr lang="en-IN" sz="3200" b="1" baseline="30000" dirty="0"/>
              <a:t>st</a:t>
            </a:r>
            <a:r>
              <a:rPr lang="en-IN" sz="3200" b="1" dirty="0"/>
              <a:t> SEM (2022-23)</a:t>
            </a:r>
          </a:p>
          <a:p>
            <a:pPr marL="0" indent="0" algn="ctr" defTabSz="914396">
              <a:buNone/>
              <a:defRPr/>
            </a:pPr>
            <a:endParaRPr lang="en-IN" b="1" dirty="0"/>
          </a:p>
        </p:txBody>
      </p:sp>
      <p:sp>
        <p:nvSpPr>
          <p:cNvPr id="4100" name="TextBox 6"/>
          <p:cNvSpPr txBox="1">
            <a:spLocks noChangeArrowheads="1"/>
          </p:cNvSpPr>
          <p:nvPr/>
        </p:nvSpPr>
        <p:spPr bwMode="auto">
          <a:xfrm>
            <a:off x="1374891" y="4726698"/>
            <a:ext cx="2379085" cy="983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lnSpc>
                <a:spcPct val="150000"/>
              </a:lnSpc>
            </a:pPr>
            <a:r>
              <a:rPr lang="en-IN" altLang="en-US" sz="2182" b="1" u="sng" dirty="0"/>
              <a:t>Submitted By-</a:t>
            </a:r>
          </a:p>
          <a:p>
            <a:pPr eaLnBrk="1" hangingPunct="1">
              <a:lnSpc>
                <a:spcPct val="150000"/>
              </a:lnSpc>
            </a:pPr>
            <a:r>
              <a:rPr lang="en-US" altLang="en-US" sz="1909" dirty="0" smtClean="0"/>
              <a:t>Shankh </a:t>
            </a:r>
            <a:r>
              <a:rPr lang="en-US" altLang="en-US" sz="1909" dirty="0"/>
              <a:t>Bansal</a:t>
            </a:r>
          </a:p>
        </p:txBody>
      </p:sp>
      <p:sp>
        <p:nvSpPr>
          <p:cNvPr id="4101" name="TextBox 8"/>
          <p:cNvSpPr txBox="1">
            <a:spLocks noChangeArrowheads="1"/>
          </p:cNvSpPr>
          <p:nvPr/>
        </p:nvSpPr>
        <p:spPr bwMode="auto">
          <a:xfrm>
            <a:off x="8540496" y="4726698"/>
            <a:ext cx="2289899" cy="1036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lnSpc>
                <a:spcPct val="150000"/>
              </a:lnSpc>
            </a:pPr>
            <a:r>
              <a:rPr lang="en-US" altLang="en-US" sz="2182" b="1" u="sng" dirty="0"/>
              <a:t>Submitted To- </a:t>
            </a:r>
          </a:p>
          <a:p>
            <a:pPr eaLnBrk="1" hangingPunct="1">
              <a:lnSpc>
                <a:spcPct val="150000"/>
              </a:lnSpc>
            </a:pPr>
            <a:r>
              <a:rPr lang="en-US" altLang="en-US" sz="1909" dirty="0"/>
              <a:t>D</a:t>
            </a:r>
            <a:r>
              <a:rPr lang="en-US" altLang="en-US" sz="1909" dirty="0" smtClean="0"/>
              <a:t>r</a:t>
            </a:r>
            <a:r>
              <a:rPr lang="en-US" altLang="en-US" sz="1909" dirty="0"/>
              <a:t>. Amber Tiwari   </a:t>
            </a:r>
            <a:endParaRPr lang="en-IN" altLang="en-US" sz="1909" dirty="0"/>
          </a:p>
        </p:txBody>
      </p:sp>
      <p:pic>
        <p:nvPicPr>
          <p:cNvPr id="4102" name="Picture 2"/>
          <p:cNvPicPr>
            <a:picLocks noChangeAspect="1" noChangeArrowheads="1"/>
          </p:cNvPicPr>
          <p:nvPr/>
        </p:nvPicPr>
        <p:blipFill>
          <a:blip r:embed="rId2">
            <a:extLst>
              <a:ext uri="{28A0092B-C50C-407E-A947-70E740481C1C}">
                <a14:useLocalDpi xmlns:a14="http://schemas.microsoft.com/office/drawing/2010/main" val="0"/>
              </a:ext>
            </a:extLst>
          </a:blip>
          <a:srcRect l="74664" t="21545" r="-165" b="25516"/>
          <a:stretch>
            <a:fillRect/>
          </a:stretch>
        </p:blipFill>
        <p:spPr bwMode="auto">
          <a:xfrm>
            <a:off x="10467360" y="0"/>
            <a:ext cx="1724640" cy="1432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85079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839788" y="611315"/>
            <a:ext cx="5157787" cy="823912"/>
          </a:xfrm>
        </p:spPr>
        <p:txBody>
          <a:bodyPr>
            <a:noAutofit/>
          </a:bodyPr>
          <a:lstStyle/>
          <a:p>
            <a:pPr algn="ctr"/>
            <a:r>
              <a:rPr lang="en-US" sz="2800" dirty="0" smtClean="0"/>
              <a:t>Expansionary monetary policy </a:t>
            </a:r>
            <a:endParaRPr lang="en-US" sz="2800" dirty="0" smtClean="0"/>
          </a:p>
        </p:txBody>
      </p:sp>
      <p:sp>
        <p:nvSpPr>
          <p:cNvPr id="6" name="Content Placeholder 5"/>
          <p:cNvSpPr>
            <a:spLocks noGrp="1"/>
          </p:cNvSpPr>
          <p:nvPr>
            <p:ph sz="half" idx="2"/>
          </p:nvPr>
        </p:nvSpPr>
        <p:spPr>
          <a:xfrm>
            <a:off x="839788" y="1691640"/>
            <a:ext cx="5157787" cy="4498023"/>
          </a:xfrm>
        </p:spPr>
        <p:txBody>
          <a:bodyPr>
            <a:normAutofit/>
          </a:bodyPr>
          <a:lstStyle/>
          <a:p>
            <a:pPr marL="0" indent="0">
              <a:buNone/>
            </a:pPr>
            <a:r>
              <a:rPr lang="en-US" sz="2400" dirty="0" smtClean="0"/>
              <a:t>Expansionary or easy monetary policy aims at encouraging spending on goods and services by expanding the supply of credit and money by lowering the policy rates (bank rate) lowering the reserve requirements and purchasing the government securities from the market.</a:t>
            </a:r>
            <a:endParaRPr lang="en-IN" sz="2400" dirty="0"/>
          </a:p>
        </p:txBody>
      </p:sp>
      <p:sp>
        <p:nvSpPr>
          <p:cNvPr id="7" name="Text Placeholder 6"/>
          <p:cNvSpPr>
            <a:spLocks noGrp="1"/>
          </p:cNvSpPr>
          <p:nvPr>
            <p:ph type="body" sz="quarter" idx="3"/>
          </p:nvPr>
        </p:nvSpPr>
        <p:spPr>
          <a:xfrm>
            <a:off x="6172200" y="611315"/>
            <a:ext cx="5183188" cy="823912"/>
          </a:xfrm>
        </p:spPr>
        <p:txBody>
          <a:bodyPr>
            <a:noAutofit/>
          </a:bodyPr>
          <a:lstStyle/>
          <a:p>
            <a:pPr algn="ctr"/>
            <a:r>
              <a:rPr lang="en-US" sz="2800" dirty="0" smtClean="0"/>
              <a:t>Contractionary monetary policy </a:t>
            </a:r>
            <a:endParaRPr lang="en-US" sz="2800" dirty="0" smtClean="0"/>
          </a:p>
        </p:txBody>
      </p:sp>
      <p:sp>
        <p:nvSpPr>
          <p:cNvPr id="8" name="Content Placeholder 7"/>
          <p:cNvSpPr>
            <a:spLocks noGrp="1"/>
          </p:cNvSpPr>
          <p:nvPr>
            <p:ph sz="quarter" idx="4"/>
          </p:nvPr>
        </p:nvSpPr>
        <p:spPr>
          <a:xfrm>
            <a:off x="6172200" y="1691640"/>
            <a:ext cx="5183188" cy="4498023"/>
          </a:xfrm>
        </p:spPr>
        <p:txBody>
          <a:bodyPr>
            <a:normAutofit/>
          </a:bodyPr>
          <a:lstStyle/>
          <a:p>
            <a:r>
              <a:rPr lang="en-US" sz="2400" dirty="0" smtClean="0"/>
              <a:t>Contractionary or tight monetary policy aims at preventing inflation by contracting the money supply.</a:t>
            </a:r>
          </a:p>
          <a:p>
            <a:r>
              <a:rPr lang="en-US" sz="2400" dirty="0" smtClean="0"/>
              <a:t>Contraction in money supply is achieved by increasing the policy rates, increasing the reserve requirements and purchasing the government securities from the market.</a:t>
            </a:r>
            <a:endParaRPr lang="en-IN" sz="2400" dirty="0"/>
          </a:p>
        </p:txBody>
      </p:sp>
      <p:pic>
        <p:nvPicPr>
          <p:cNvPr id="2" name="Picture 1"/>
          <p:cNvPicPr>
            <a:picLocks noChangeAspect="1"/>
          </p:cNvPicPr>
          <p:nvPr/>
        </p:nvPicPr>
        <p:blipFill rotWithShape="1">
          <a:blip r:embed="rId2"/>
          <a:srcRect b="11316"/>
          <a:stretch/>
        </p:blipFill>
        <p:spPr>
          <a:xfrm>
            <a:off x="0" y="4889817"/>
            <a:ext cx="2057400" cy="1968183"/>
          </a:xfrm>
          <a:prstGeom prst="rect">
            <a:avLst/>
          </a:prstGeom>
        </p:spPr>
      </p:pic>
      <p:pic>
        <p:nvPicPr>
          <p:cNvPr id="3" name="Picture 2"/>
          <p:cNvPicPr>
            <a:picLocks noChangeAspect="1"/>
          </p:cNvPicPr>
          <p:nvPr/>
        </p:nvPicPr>
        <p:blipFill rotWithShape="1">
          <a:blip r:embed="rId3"/>
          <a:srcRect b="38326"/>
          <a:stretch/>
        </p:blipFill>
        <p:spPr>
          <a:xfrm>
            <a:off x="9306560" y="4883929"/>
            <a:ext cx="2885440" cy="1919620"/>
          </a:xfrm>
          <a:prstGeom prst="rect">
            <a:avLst/>
          </a:prstGeom>
        </p:spPr>
      </p:pic>
    </p:spTree>
    <p:extLst>
      <p:ext uri="{BB962C8B-B14F-4D97-AF65-F5344CB8AC3E}">
        <p14:creationId xmlns:p14="http://schemas.microsoft.com/office/powerpoint/2010/main" val="40803076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839788" y="611315"/>
            <a:ext cx="5157787" cy="823912"/>
          </a:xfrm>
        </p:spPr>
        <p:txBody>
          <a:bodyPr>
            <a:normAutofit/>
          </a:bodyPr>
          <a:lstStyle/>
          <a:p>
            <a:pPr algn="ctr"/>
            <a:r>
              <a:rPr lang="en-US" sz="2800" dirty="0" smtClean="0"/>
              <a:t>Rule based monetary policy </a:t>
            </a:r>
            <a:endParaRPr lang="en-US" sz="2800" dirty="0" smtClean="0"/>
          </a:p>
        </p:txBody>
      </p:sp>
      <p:sp>
        <p:nvSpPr>
          <p:cNvPr id="6" name="Content Placeholder 5"/>
          <p:cNvSpPr>
            <a:spLocks noGrp="1"/>
          </p:cNvSpPr>
          <p:nvPr>
            <p:ph sz="half" idx="2"/>
          </p:nvPr>
        </p:nvSpPr>
        <p:spPr>
          <a:xfrm>
            <a:off x="839788" y="1691640"/>
            <a:ext cx="5157787" cy="4498023"/>
          </a:xfrm>
        </p:spPr>
        <p:txBody>
          <a:bodyPr>
            <a:normAutofit/>
          </a:bodyPr>
          <a:lstStyle/>
          <a:p>
            <a:r>
              <a:rPr lang="en-US" sz="2400" dirty="0" smtClean="0"/>
              <a:t>Under rule based policy money supply and related variables are controlled by predetermined rules, norms and standards.</a:t>
            </a:r>
          </a:p>
          <a:p>
            <a:r>
              <a:rPr lang="en-US" sz="2400" dirty="0" smtClean="0"/>
              <a:t>The central bank authorities cannot use their discretion to change the value of these variables.</a:t>
            </a:r>
            <a:endParaRPr lang="en-IN" sz="2400" dirty="0"/>
          </a:p>
        </p:txBody>
      </p:sp>
      <p:sp>
        <p:nvSpPr>
          <p:cNvPr id="7" name="Text Placeholder 6"/>
          <p:cNvSpPr>
            <a:spLocks noGrp="1"/>
          </p:cNvSpPr>
          <p:nvPr>
            <p:ph type="body" sz="quarter" idx="3"/>
          </p:nvPr>
        </p:nvSpPr>
        <p:spPr>
          <a:xfrm>
            <a:off x="6172200" y="611315"/>
            <a:ext cx="5183188" cy="823912"/>
          </a:xfrm>
        </p:spPr>
        <p:txBody>
          <a:bodyPr>
            <a:noAutofit/>
          </a:bodyPr>
          <a:lstStyle/>
          <a:p>
            <a:pPr algn="ctr"/>
            <a:r>
              <a:rPr lang="en-US" sz="2800" dirty="0" smtClean="0"/>
              <a:t>Discretionary monetary policy </a:t>
            </a:r>
            <a:endParaRPr lang="en-IN" sz="2800" dirty="0"/>
          </a:p>
        </p:txBody>
      </p:sp>
      <p:sp>
        <p:nvSpPr>
          <p:cNvPr id="8" name="Content Placeholder 7"/>
          <p:cNvSpPr>
            <a:spLocks noGrp="1"/>
          </p:cNvSpPr>
          <p:nvPr>
            <p:ph sz="quarter" idx="4"/>
          </p:nvPr>
        </p:nvSpPr>
        <p:spPr>
          <a:xfrm>
            <a:off x="6172200" y="1691640"/>
            <a:ext cx="5183188" cy="4498023"/>
          </a:xfrm>
        </p:spPr>
        <p:txBody>
          <a:bodyPr>
            <a:normAutofit/>
          </a:bodyPr>
          <a:lstStyle/>
          <a:p>
            <a:pPr marL="0" indent="0">
              <a:buNone/>
            </a:pPr>
            <a:r>
              <a:rPr lang="en-US" sz="2400" dirty="0" smtClean="0"/>
              <a:t>Discretionary monetary policy allows the central bank greater autonomy in the conduct of monetary policy.</a:t>
            </a:r>
          </a:p>
          <a:p>
            <a:pPr marL="0" indent="0">
              <a:buNone/>
            </a:pPr>
            <a:r>
              <a:rPr lang="en-US" sz="2400" dirty="0" smtClean="0"/>
              <a:t>Under such a policy rather than getting constrained by the pre-set rule, the central banks, after assessing the emerging economics scenario and using its own judgment, can change the value of money supply and the related variables.</a:t>
            </a:r>
            <a:endParaRPr lang="en-IN" sz="2400" dirty="0"/>
          </a:p>
        </p:txBody>
      </p:sp>
      <p:pic>
        <p:nvPicPr>
          <p:cNvPr id="2" name="Picture 1"/>
          <p:cNvPicPr>
            <a:picLocks noChangeAspect="1"/>
          </p:cNvPicPr>
          <p:nvPr/>
        </p:nvPicPr>
        <p:blipFill>
          <a:blip r:embed="rId2"/>
          <a:stretch>
            <a:fillRect/>
          </a:stretch>
        </p:blipFill>
        <p:spPr>
          <a:xfrm>
            <a:off x="0" y="4927600"/>
            <a:ext cx="1930400" cy="1930400"/>
          </a:xfrm>
          <a:prstGeom prst="rect">
            <a:avLst/>
          </a:prstGeom>
        </p:spPr>
      </p:pic>
      <p:pic>
        <p:nvPicPr>
          <p:cNvPr id="3" name="Picture 2"/>
          <p:cNvPicPr>
            <a:picLocks noChangeAspect="1"/>
          </p:cNvPicPr>
          <p:nvPr/>
        </p:nvPicPr>
        <p:blipFill>
          <a:blip r:embed="rId3"/>
          <a:stretch>
            <a:fillRect/>
          </a:stretch>
        </p:blipFill>
        <p:spPr>
          <a:xfrm>
            <a:off x="10261600" y="4927600"/>
            <a:ext cx="1930400" cy="1930400"/>
          </a:xfrm>
          <a:prstGeom prst="rect">
            <a:avLst/>
          </a:prstGeom>
        </p:spPr>
      </p:pic>
    </p:spTree>
    <p:extLst>
      <p:ext uri="{BB962C8B-B14F-4D97-AF65-F5344CB8AC3E}">
        <p14:creationId xmlns:p14="http://schemas.microsoft.com/office/powerpoint/2010/main" val="17072166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7597"/>
            <a:ext cx="12192000" cy="6822806"/>
          </a:xfrm>
          <a:prstGeom prst="rect">
            <a:avLst/>
          </a:prstGeom>
        </p:spPr>
      </p:pic>
    </p:spTree>
    <p:extLst>
      <p:ext uri="{BB962C8B-B14F-4D97-AF65-F5344CB8AC3E}">
        <p14:creationId xmlns:p14="http://schemas.microsoft.com/office/powerpoint/2010/main" val="33214157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54480" y="-6252"/>
            <a:ext cx="9083040" cy="6870505"/>
          </a:xfrm>
          <a:prstGeom prst="rect">
            <a:avLst/>
          </a:prstGeom>
        </p:spPr>
      </p:pic>
    </p:spTree>
    <p:extLst>
      <p:ext uri="{BB962C8B-B14F-4D97-AF65-F5344CB8AC3E}">
        <p14:creationId xmlns:p14="http://schemas.microsoft.com/office/powerpoint/2010/main" val="42661408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b="1" dirty="0" smtClean="0">
                <a:latin typeface="Winter Glisten" pitchFamily="50" charset="0"/>
              </a:rPr>
              <a:t>Instruments of monetary policy </a:t>
            </a:r>
            <a:endParaRPr lang="en-IN" sz="6000" b="1" dirty="0">
              <a:latin typeface="Winter Glisten" pitchFamily="50" charset="0"/>
            </a:endParaRPr>
          </a:p>
        </p:txBody>
      </p:sp>
      <p:sp>
        <p:nvSpPr>
          <p:cNvPr id="3" name="Text Placeholder 2"/>
          <p:cNvSpPr>
            <a:spLocks noGrp="1"/>
          </p:cNvSpPr>
          <p:nvPr>
            <p:ph type="body" idx="1"/>
          </p:nvPr>
        </p:nvSpPr>
        <p:spPr/>
        <p:txBody>
          <a:bodyPr>
            <a:normAutofit/>
          </a:bodyPr>
          <a:lstStyle/>
          <a:p>
            <a:pPr algn="ctr"/>
            <a:r>
              <a:rPr lang="en-US" sz="3200" dirty="0" smtClean="0"/>
              <a:t>Quantitative </a:t>
            </a:r>
            <a:endParaRPr lang="en-IN" sz="3200" dirty="0"/>
          </a:p>
        </p:txBody>
      </p:sp>
      <p:sp>
        <p:nvSpPr>
          <p:cNvPr id="4" name="Content Placeholder 3"/>
          <p:cNvSpPr>
            <a:spLocks noGrp="1"/>
          </p:cNvSpPr>
          <p:nvPr>
            <p:ph sz="half" idx="2"/>
          </p:nvPr>
        </p:nvSpPr>
        <p:spPr/>
        <p:txBody>
          <a:bodyPr/>
          <a:lstStyle/>
          <a:p>
            <a:r>
              <a:rPr lang="en-US" dirty="0" smtClean="0"/>
              <a:t>Bank rate </a:t>
            </a:r>
          </a:p>
          <a:p>
            <a:r>
              <a:rPr lang="en-US" dirty="0" smtClean="0"/>
              <a:t>Open market operations </a:t>
            </a:r>
          </a:p>
          <a:p>
            <a:r>
              <a:rPr lang="en-US" dirty="0" smtClean="0"/>
              <a:t>Variations in the require </a:t>
            </a:r>
          </a:p>
          <a:p>
            <a:r>
              <a:rPr lang="en-US" dirty="0" smtClean="0"/>
              <a:t>Repo rate </a:t>
            </a:r>
          </a:p>
          <a:p>
            <a:r>
              <a:rPr lang="en-US" dirty="0" smtClean="0"/>
              <a:t>Liquidity adjustment facility </a:t>
            </a:r>
            <a:endParaRPr lang="en-IN" dirty="0"/>
          </a:p>
        </p:txBody>
      </p:sp>
      <p:sp>
        <p:nvSpPr>
          <p:cNvPr id="9" name="Text Placeholder 8"/>
          <p:cNvSpPr>
            <a:spLocks noGrp="1"/>
          </p:cNvSpPr>
          <p:nvPr>
            <p:ph type="body" sz="quarter" idx="3"/>
          </p:nvPr>
        </p:nvSpPr>
        <p:spPr/>
        <p:txBody>
          <a:bodyPr>
            <a:normAutofit/>
          </a:bodyPr>
          <a:lstStyle/>
          <a:p>
            <a:pPr algn="ctr"/>
            <a:r>
              <a:rPr lang="en-US" sz="3200" dirty="0" smtClean="0"/>
              <a:t>Qualitative </a:t>
            </a:r>
            <a:endParaRPr lang="en-IN" sz="3200" dirty="0"/>
          </a:p>
        </p:txBody>
      </p:sp>
      <p:sp>
        <p:nvSpPr>
          <p:cNvPr id="10" name="Content Placeholder 9"/>
          <p:cNvSpPr>
            <a:spLocks noGrp="1"/>
          </p:cNvSpPr>
          <p:nvPr>
            <p:ph sz="quarter" idx="4"/>
          </p:nvPr>
        </p:nvSpPr>
        <p:spPr/>
        <p:txBody>
          <a:bodyPr/>
          <a:lstStyle/>
          <a:p>
            <a:r>
              <a:rPr lang="en-US" dirty="0" smtClean="0"/>
              <a:t>Rationing of credit </a:t>
            </a:r>
          </a:p>
          <a:p>
            <a:r>
              <a:rPr lang="en-US" dirty="0" smtClean="0"/>
              <a:t>Margin requirements </a:t>
            </a:r>
          </a:p>
          <a:p>
            <a:r>
              <a:rPr lang="en-US" dirty="0" smtClean="0"/>
              <a:t>Variable interest rate</a:t>
            </a:r>
          </a:p>
          <a:p>
            <a:r>
              <a:rPr lang="en-US" dirty="0" smtClean="0"/>
              <a:t>Regulation of consum </a:t>
            </a:r>
          </a:p>
          <a:p>
            <a:r>
              <a:rPr lang="en-US" dirty="0" smtClean="0"/>
              <a:t>Licensing </a:t>
            </a:r>
            <a:endParaRPr lang="en-IN" dirty="0"/>
          </a:p>
        </p:txBody>
      </p:sp>
      <p:pic>
        <p:nvPicPr>
          <p:cNvPr id="11" name="Picture 10"/>
          <p:cNvPicPr>
            <a:picLocks noChangeAspect="1"/>
          </p:cNvPicPr>
          <p:nvPr/>
        </p:nvPicPr>
        <p:blipFill>
          <a:blip r:embed="rId2"/>
          <a:stretch>
            <a:fillRect/>
          </a:stretch>
        </p:blipFill>
        <p:spPr>
          <a:xfrm>
            <a:off x="0" y="4953000"/>
            <a:ext cx="1905000" cy="1905000"/>
          </a:xfrm>
          <a:prstGeom prst="rect">
            <a:avLst/>
          </a:prstGeom>
        </p:spPr>
      </p:pic>
      <p:pic>
        <p:nvPicPr>
          <p:cNvPr id="12" name="Picture 11"/>
          <p:cNvPicPr>
            <a:picLocks noChangeAspect="1"/>
          </p:cNvPicPr>
          <p:nvPr/>
        </p:nvPicPr>
        <p:blipFill>
          <a:blip r:embed="rId3"/>
          <a:stretch>
            <a:fillRect/>
          </a:stretch>
        </p:blipFill>
        <p:spPr>
          <a:xfrm>
            <a:off x="10281920" y="4947920"/>
            <a:ext cx="1910080" cy="1910080"/>
          </a:xfrm>
          <a:prstGeom prst="rect">
            <a:avLst/>
          </a:prstGeom>
        </p:spPr>
      </p:pic>
    </p:spTree>
    <p:extLst>
      <p:ext uri="{BB962C8B-B14F-4D97-AF65-F5344CB8AC3E}">
        <p14:creationId xmlns:p14="http://schemas.microsoft.com/office/powerpoint/2010/main" val="24124623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6858001"/>
          </a:xfrm>
          <a:prstGeom prst="rect">
            <a:avLst/>
          </a:prstGeom>
        </p:spPr>
      </p:pic>
    </p:spTree>
    <p:extLst>
      <p:ext uri="{BB962C8B-B14F-4D97-AF65-F5344CB8AC3E}">
        <p14:creationId xmlns:p14="http://schemas.microsoft.com/office/powerpoint/2010/main" val="33092668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lgn="ctr"/>
            <a:r>
              <a:rPr lang="en-IN" sz="6000" b="1" dirty="0" smtClean="0">
                <a:latin typeface="Winter Glisten" pitchFamily="50" charset="0"/>
              </a:rPr>
              <a:t>Significance of monitory policy </a:t>
            </a:r>
            <a:endParaRPr lang="en-IN" sz="6000" b="1" dirty="0">
              <a:latin typeface="Winter Glisten" pitchFamily="50" charset="0"/>
            </a:endParaRPr>
          </a:p>
        </p:txBody>
      </p:sp>
      <p:sp>
        <p:nvSpPr>
          <p:cNvPr id="8" name="Content Placeholder 7"/>
          <p:cNvSpPr>
            <a:spLocks noGrp="1"/>
          </p:cNvSpPr>
          <p:nvPr>
            <p:ph idx="1"/>
          </p:nvPr>
        </p:nvSpPr>
        <p:spPr/>
        <p:txBody>
          <a:bodyPr/>
          <a:lstStyle/>
          <a:p>
            <a:r>
              <a:rPr lang="en-IN" dirty="0" smtClean="0"/>
              <a:t>Control inflation or deflation.</a:t>
            </a:r>
          </a:p>
          <a:p>
            <a:r>
              <a:rPr lang="en-IN" dirty="0" smtClean="0"/>
              <a:t>Availability of the supply of money &amp; credit.</a:t>
            </a:r>
          </a:p>
          <a:p>
            <a:r>
              <a:rPr lang="en-IN" dirty="0" smtClean="0"/>
              <a:t>Integrated interest rate structure.</a:t>
            </a:r>
          </a:p>
          <a:p>
            <a:r>
              <a:rPr lang="en-IN" dirty="0" smtClean="0"/>
              <a:t>Effective central banking.</a:t>
            </a:r>
          </a:p>
          <a:p>
            <a:r>
              <a:rPr lang="en-IN" dirty="0" smtClean="0"/>
              <a:t>Long term loans for industrial development.</a:t>
            </a:r>
          </a:p>
          <a:p>
            <a:r>
              <a:rPr lang="en-IN" dirty="0" smtClean="0"/>
              <a:t>Creation of financial institutions.</a:t>
            </a:r>
            <a:endParaRPr lang="en-IN" dirty="0"/>
          </a:p>
        </p:txBody>
      </p:sp>
      <p:pic>
        <p:nvPicPr>
          <p:cNvPr id="9" name="Picture 8"/>
          <p:cNvPicPr>
            <a:picLocks noChangeAspect="1"/>
          </p:cNvPicPr>
          <p:nvPr/>
        </p:nvPicPr>
        <p:blipFill>
          <a:blip r:embed="rId2"/>
          <a:stretch>
            <a:fillRect/>
          </a:stretch>
        </p:blipFill>
        <p:spPr>
          <a:xfrm>
            <a:off x="8463281" y="3129281"/>
            <a:ext cx="3728720" cy="3728720"/>
          </a:xfrm>
          <a:prstGeom prst="rect">
            <a:avLst/>
          </a:prstGeom>
        </p:spPr>
      </p:pic>
    </p:spTree>
    <p:extLst>
      <p:ext uri="{BB962C8B-B14F-4D97-AF65-F5344CB8AC3E}">
        <p14:creationId xmlns:p14="http://schemas.microsoft.com/office/powerpoint/2010/main" val="10661831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00869"/>
            <a:ext cx="12192000" cy="6656263"/>
          </a:xfrm>
          <a:prstGeom prst="rect">
            <a:avLst/>
          </a:prstGeom>
        </p:spPr>
      </p:pic>
    </p:spTree>
    <p:extLst>
      <p:ext uri="{BB962C8B-B14F-4D97-AF65-F5344CB8AC3E}">
        <p14:creationId xmlns:p14="http://schemas.microsoft.com/office/powerpoint/2010/main" val="26452571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6000" b="1" dirty="0" smtClean="0">
                <a:latin typeface="Winter Glisten" pitchFamily="50" charset="0"/>
              </a:rPr>
              <a:t>Indian monetary policy </a:t>
            </a:r>
            <a:endParaRPr lang="en-IN" sz="6000" b="1" dirty="0">
              <a:latin typeface="Winter Glisten" pitchFamily="50" charset="0"/>
            </a:endParaRPr>
          </a:p>
        </p:txBody>
      </p:sp>
      <p:sp>
        <p:nvSpPr>
          <p:cNvPr id="5" name="Text Placeholder 4"/>
          <p:cNvSpPr>
            <a:spLocks noGrp="1"/>
          </p:cNvSpPr>
          <p:nvPr>
            <p:ph type="body" idx="1"/>
          </p:nvPr>
        </p:nvSpPr>
        <p:spPr/>
        <p:txBody>
          <a:bodyPr>
            <a:normAutofit/>
          </a:bodyPr>
          <a:lstStyle/>
          <a:p>
            <a:r>
              <a:rPr lang="en-IN" sz="3600" dirty="0" smtClean="0"/>
              <a:t>Features </a:t>
            </a:r>
            <a:endParaRPr lang="en-IN" sz="3600" dirty="0"/>
          </a:p>
        </p:txBody>
      </p:sp>
      <p:sp>
        <p:nvSpPr>
          <p:cNvPr id="6" name="Content Placeholder 5"/>
          <p:cNvSpPr>
            <a:spLocks noGrp="1"/>
          </p:cNvSpPr>
          <p:nvPr>
            <p:ph sz="half" idx="2"/>
          </p:nvPr>
        </p:nvSpPr>
        <p:spPr/>
        <p:txBody>
          <a:bodyPr/>
          <a:lstStyle/>
          <a:p>
            <a:r>
              <a:rPr lang="en-IN" dirty="0" smtClean="0"/>
              <a:t>Active policy </a:t>
            </a:r>
          </a:p>
          <a:p>
            <a:r>
              <a:rPr lang="en-IN" dirty="0" smtClean="0"/>
              <a:t>Controlled money supply</a:t>
            </a:r>
          </a:p>
          <a:p>
            <a:r>
              <a:rPr lang="en-IN" dirty="0" smtClean="0"/>
              <a:t>Seasonal variations </a:t>
            </a:r>
          </a:p>
          <a:p>
            <a:r>
              <a:rPr lang="en-IN" dirty="0" smtClean="0"/>
              <a:t>Flexible </a:t>
            </a:r>
          </a:p>
          <a:p>
            <a:r>
              <a:rPr lang="en-IN" dirty="0" smtClean="0"/>
              <a:t>Investment &amp; saving oriented </a:t>
            </a:r>
          </a:p>
          <a:p>
            <a:endParaRPr lang="en-IN" dirty="0" smtClean="0"/>
          </a:p>
        </p:txBody>
      </p:sp>
      <p:sp>
        <p:nvSpPr>
          <p:cNvPr id="7" name="Text Placeholder 6"/>
          <p:cNvSpPr>
            <a:spLocks noGrp="1"/>
          </p:cNvSpPr>
          <p:nvPr>
            <p:ph type="body" sz="quarter" idx="3"/>
          </p:nvPr>
        </p:nvSpPr>
        <p:spPr/>
        <p:txBody>
          <a:bodyPr>
            <a:normAutofit/>
          </a:bodyPr>
          <a:lstStyle/>
          <a:p>
            <a:pPr algn="ctr"/>
            <a:r>
              <a:rPr lang="en-IN" sz="3600" dirty="0" smtClean="0"/>
              <a:t>Objectives </a:t>
            </a:r>
            <a:endParaRPr lang="en-IN" sz="3600" dirty="0"/>
          </a:p>
        </p:txBody>
      </p:sp>
      <p:sp>
        <p:nvSpPr>
          <p:cNvPr id="8" name="Content Placeholder 7"/>
          <p:cNvSpPr>
            <a:spLocks noGrp="1"/>
          </p:cNvSpPr>
          <p:nvPr>
            <p:ph sz="quarter" idx="4"/>
          </p:nvPr>
        </p:nvSpPr>
        <p:spPr/>
        <p:txBody>
          <a:bodyPr/>
          <a:lstStyle/>
          <a:p>
            <a:r>
              <a:rPr lang="en-IN" dirty="0" smtClean="0"/>
              <a:t>Neutrality of money </a:t>
            </a:r>
          </a:p>
          <a:p>
            <a:r>
              <a:rPr lang="en-IN" dirty="0" smtClean="0"/>
              <a:t>Exchange rate stability </a:t>
            </a:r>
          </a:p>
          <a:p>
            <a:r>
              <a:rPr lang="en-IN" dirty="0" smtClean="0"/>
              <a:t>Economic growth</a:t>
            </a:r>
          </a:p>
          <a:p>
            <a:r>
              <a:rPr lang="en-IN" dirty="0" smtClean="0"/>
              <a:t>Prise stabilization</a:t>
            </a:r>
          </a:p>
          <a:p>
            <a:r>
              <a:rPr lang="en-IN" dirty="0" smtClean="0"/>
              <a:t>BOP equilibrium </a:t>
            </a:r>
            <a:endParaRPr lang="en-IN" dirty="0"/>
          </a:p>
        </p:txBody>
      </p:sp>
      <p:sp>
        <p:nvSpPr>
          <p:cNvPr id="4" name="Rectangle 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9" name="Picture 8"/>
          <p:cNvPicPr>
            <a:picLocks noChangeAspect="1"/>
          </p:cNvPicPr>
          <p:nvPr/>
        </p:nvPicPr>
        <p:blipFill>
          <a:blip r:embed="rId2"/>
          <a:stretch>
            <a:fillRect/>
          </a:stretch>
        </p:blipFill>
        <p:spPr>
          <a:xfrm>
            <a:off x="0" y="5140961"/>
            <a:ext cx="1717040" cy="1717040"/>
          </a:xfrm>
          <a:prstGeom prst="rect">
            <a:avLst/>
          </a:prstGeom>
        </p:spPr>
      </p:pic>
      <p:pic>
        <p:nvPicPr>
          <p:cNvPr id="10" name="Picture 9"/>
          <p:cNvPicPr>
            <a:picLocks noChangeAspect="1"/>
          </p:cNvPicPr>
          <p:nvPr/>
        </p:nvPicPr>
        <p:blipFill rotWithShape="1">
          <a:blip r:embed="rId3"/>
          <a:srcRect b="6739"/>
          <a:stretch/>
        </p:blipFill>
        <p:spPr>
          <a:xfrm>
            <a:off x="10485120" y="5140847"/>
            <a:ext cx="1706880" cy="1717154"/>
          </a:xfrm>
          <a:prstGeom prst="rect">
            <a:avLst/>
          </a:prstGeom>
        </p:spPr>
      </p:pic>
    </p:spTree>
    <p:extLst>
      <p:ext uri="{BB962C8B-B14F-4D97-AF65-F5344CB8AC3E}">
        <p14:creationId xmlns:p14="http://schemas.microsoft.com/office/powerpoint/2010/main" val="296422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381000"/>
            <a:ext cx="12192000" cy="6096000"/>
          </a:xfrm>
          <a:prstGeom prst="rect">
            <a:avLst/>
          </a:prstGeom>
        </p:spPr>
      </p:pic>
    </p:spTree>
    <p:extLst>
      <p:ext uri="{BB962C8B-B14F-4D97-AF65-F5344CB8AC3E}">
        <p14:creationId xmlns:p14="http://schemas.microsoft.com/office/powerpoint/2010/main" val="15702049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sz="6000" b="1" dirty="0" smtClean="0">
                <a:latin typeface="Winter Glisten" pitchFamily="50" charset="0"/>
              </a:rPr>
              <a:t>Objectives </a:t>
            </a:r>
            <a:endParaRPr lang="en-IN" sz="6000" b="1" dirty="0">
              <a:latin typeface="Winter Glisten" pitchFamily="50" charset="0"/>
            </a:endParaRPr>
          </a:p>
        </p:txBody>
      </p:sp>
      <p:sp>
        <p:nvSpPr>
          <p:cNvPr id="6" name="Content Placeholder 5"/>
          <p:cNvSpPr>
            <a:spLocks noGrp="1"/>
          </p:cNvSpPr>
          <p:nvPr>
            <p:ph idx="1"/>
          </p:nvPr>
        </p:nvSpPr>
        <p:spPr>
          <a:xfrm>
            <a:off x="838200" y="2063369"/>
            <a:ext cx="10515600" cy="4351338"/>
          </a:xfrm>
        </p:spPr>
        <p:txBody>
          <a:bodyPr/>
          <a:lstStyle/>
          <a:p>
            <a:r>
              <a:rPr lang="en-US" dirty="0"/>
              <a:t>To know about the effluence of the monitory policy in our daily routine.</a:t>
            </a:r>
          </a:p>
          <a:p>
            <a:r>
              <a:rPr lang="en-US" dirty="0"/>
              <a:t>To gain a brief knowledge of monitory policy</a:t>
            </a:r>
            <a:r>
              <a:rPr lang="en-US" dirty="0" smtClean="0"/>
              <a:t>.</a:t>
            </a:r>
            <a:endParaRPr lang="en-US" dirty="0"/>
          </a:p>
        </p:txBody>
      </p:sp>
      <p:pic>
        <p:nvPicPr>
          <p:cNvPr id="2" name="Picture 1"/>
          <p:cNvPicPr>
            <a:picLocks noChangeAspect="1"/>
          </p:cNvPicPr>
          <p:nvPr/>
        </p:nvPicPr>
        <p:blipFill>
          <a:blip r:embed="rId2"/>
          <a:stretch>
            <a:fillRect/>
          </a:stretch>
        </p:blipFill>
        <p:spPr>
          <a:xfrm>
            <a:off x="8705089" y="3371089"/>
            <a:ext cx="3486912" cy="3486912"/>
          </a:xfrm>
          <a:prstGeom prst="rect">
            <a:avLst/>
          </a:prstGeom>
        </p:spPr>
      </p:pic>
    </p:spTree>
    <p:extLst>
      <p:ext uri="{BB962C8B-B14F-4D97-AF65-F5344CB8AC3E}">
        <p14:creationId xmlns:p14="http://schemas.microsoft.com/office/powerpoint/2010/main" val="15921090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6000" b="1" dirty="0" smtClean="0">
                <a:latin typeface="Winter Glisten" pitchFamily="50" charset="0"/>
              </a:rPr>
              <a:t>Limitation of monetary policy </a:t>
            </a:r>
            <a:endParaRPr lang="en-IN" sz="6000" b="1" dirty="0">
              <a:latin typeface="Winter Glisten" pitchFamily="50" charset="0"/>
            </a:endParaRPr>
          </a:p>
        </p:txBody>
      </p:sp>
      <p:sp>
        <p:nvSpPr>
          <p:cNvPr id="3" name="Content Placeholder 2"/>
          <p:cNvSpPr>
            <a:spLocks noGrp="1"/>
          </p:cNvSpPr>
          <p:nvPr>
            <p:ph idx="1"/>
          </p:nvPr>
        </p:nvSpPr>
        <p:spPr/>
        <p:txBody>
          <a:bodyPr/>
          <a:lstStyle/>
          <a:p>
            <a:r>
              <a:rPr lang="en-IN" dirty="0" smtClean="0"/>
              <a:t>Time lag:</a:t>
            </a:r>
          </a:p>
          <a:p>
            <a:pPr marL="0" indent="0">
              <a:buNone/>
            </a:pPr>
            <a:r>
              <a:rPr lang="en-IN" dirty="0"/>
              <a:t>	I</a:t>
            </a:r>
            <a:r>
              <a:rPr lang="en-IN" dirty="0" smtClean="0"/>
              <a:t>t is referred to as the time taken in cheeking the policy action its 	implementation and response time.</a:t>
            </a:r>
          </a:p>
          <a:p>
            <a:pPr marL="0" indent="0">
              <a:buNone/>
            </a:pPr>
            <a:endParaRPr lang="en-IN" dirty="0"/>
          </a:p>
          <a:p>
            <a:r>
              <a:rPr lang="en-IN" dirty="0" smtClean="0"/>
              <a:t>2 types </a:t>
            </a:r>
          </a:p>
          <a:p>
            <a:pPr marL="971550" lvl="1" indent="-514350">
              <a:buFont typeface="+mj-lt"/>
              <a:buAutoNum type="arabicPeriod"/>
            </a:pPr>
            <a:r>
              <a:rPr lang="en-IN" dirty="0" smtClean="0"/>
              <a:t>Inside lag</a:t>
            </a:r>
          </a:p>
          <a:p>
            <a:pPr marL="971550" lvl="1" indent="-514350">
              <a:buFont typeface="+mj-lt"/>
              <a:buAutoNum type="arabicPeriod"/>
            </a:pPr>
            <a:r>
              <a:rPr lang="en-IN" dirty="0" smtClean="0"/>
              <a:t>Outside lag	</a:t>
            </a:r>
            <a:endParaRPr lang="en-IN" dirty="0"/>
          </a:p>
        </p:txBody>
      </p:sp>
      <p:pic>
        <p:nvPicPr>
          <p:cNvPr id="5" name="Picture 4"/>
          <p:cNvPicPr>
            <a:picLocks noChangeAspect="1"/>
          </p:cNvPicPr>
          <p:nvPr/>
        </p:nvPicPr>
        <p:blipFill>
          <a:blip r:embed="rId2"/>
          <a:stretch>
            <a:fillRect/>
          </a:stretch>
        </p:blipFill>
        <p:spPr>
          <a:xfrm>
            <a:off x="8605521" y="3271521"/>
            <a:ext cx="3586480" cy="3586480"/>
          </a:xfrm>
          <a:prstGeom prst="rect">
            <a:avLst/>
          </a:prstGeom>
        </p:spPr>
      </p:pic>
    </p:spTree>
    <p:extLst>
      <p:ext uri="{BB962C8B-B14F-4D97-AF65-F5344CB8AC3E}">
        <p14:creationId xmlns:p14="http://schemas.microsoft.com/office/powerpoint/2010/main" val="16870429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7" name="Title 6"/>
          <p:cNvSpPr>
            <a:spLocks noGrp="1"/>
          </p:cNvSpPr>
          <p:nvPr>
            <p:ph type="title"/>
          </p:nvPr>
        </p:nvSpPr>
        <p:spPr/>
        <p:txBody>
          <a:bodyPr>
            <a:normAutofit/>
          </a:bodyPr>
          <a:lstStyle/>
          <a:p>
            <a:pPr algn="ctr"/>
            <a:r>
              <a:rPr lang="en-IN" sz="6000" b="1" dirty="0" smtClean="0">
                <a:latin typeface="Winter Glisten" pitchFamily="50" charset="0"/>
              </a:rPr>
              <a:t>Problem in forecasting </a:t>
            </a:r>
            <a:endParaRPr lang="en-IN" sz="6000" b="1" dirty="0">
              <a:latin typeface="Winter Glisten" pitchFamily="50" charset="0"/>
            </a:endParaRPr>
          </a:p>
        </p:txBody>
      </p:sp>
      <p:sp>
        <p:nvSpPr>
          <p:cNvPr id="8" name="Content Placeholder 7"/>
          <p:cNvSpPr>
            <a:spLocks noGrp="1"/>
          </p:cNvSpPr>
          <p:nvPr>
            <p:ph idx="1"/>
          </p:nvPr>
        </p:nvSpPr>
        <p:spPr/>
        <p:txBody>
          <a:bodyPr/>
          <a:lstStyle/>
          <a:p>
            <a:r>
              <a:rPr lang="en-IN" dirty="0" smtClean="0"/>
              <a:t>For the forecasting of monetary policy the magnitude of the problem that is inflation or recession should be properly assessed for determining the appropriate policy.</a:t>
            </a:r>
          </a:p>
          <a:p>
            <a:r>
              <a:rPr lang="en-IN" dirty="0" smtClean="0"/>
              <a:t>The lower degree of reliability of forecasting predictions of the out come of a policy action &amp; formulation of appropriate monetary policy has remained an extremely difficult task. </a:t>
            </a:r>
            <a:endParaRPr lang="en-IN" dirty="0"/>
          </a:p>
        </p:txBody>
      </p:sp>
      <p:pic>
        <p:nvPicPr>
          <p:cNvPr id="9" name="Picture 8"/>
          <p:cNvPicPr>
            <a:picLocks noChangeAspect="1"/>
          </p:cNvPicPr>
          <p:nvPr/>
        </p:nvPicPr>
        <p:blipFill>
          <a:blip r:embed="rId2"/>
          <a:stretch>
            <a:fillRect/>
          </a:stretch>
        </p:blipFill>
        <p:spPr>
          <a:xfrm>
            <a:off x="1" y="5110480"/>
            <a:ext cx="1747520" cy="1747520"/>
          </a:xfrm>
          <a:prstGeom prst="rect">
            <a:avLst/>
          </a:prstGeom>
        </p:spPr>
      </p:pic>
      <p:pic>
        <p:nvPicPr>
          <p:cNvPr id="16" name="Picture 15"/>
          <p:cNvPicPr>
            <a:picLocks noChangeAspect="1"/>
          </p:cNvPicPr>
          <p:nvPr/>
        </p:nvPicPr>
        <p:blipFill>
          <a:blip r:embed="rId2"/>
          <a:stretch>
            <a:fillRect/>
          </a:stretch>
        </p:blipFill>
        <p:spPr>
          <a:xfrm flipH="1">
            <a:off x="10444479" y="5110480"/>
            <a:ext cx="1747520" cy="1747520"/>
          </a:xfrm>
          <a:prstGeom prst="rect">
            <a:avLst/>
          </a:prstGeom>
        </p:spPr>
      </p:pic>
    </p:spTree>
    <p:extLst>
      <p:ext uri="{BB962C8B-B14F-4D97-AF65-F5344CB8AC3E}">
        <p14:creationId xmlns:p14="http://schemas.microsoft.com/office/powerpoint/2010/main" val="23807251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b="1" dirty="0" smtClean="0">
                <a:latin typeface="Winter Glisten" pitchFamily="50" charset="0"/>
              </a:rPr>
              <a:t>Key takeaways </a:t>
            </a:r>
            <a:endParaRPr lang="en-IN" sz="6000" b="1" dirty="0">
              <a:latin typeface="Winter Glisten" pitchFamily="50" charset="0"/>
            </a:endParaRPr>
          </a:p>
        </p:txBody>
      </p:sp>
      <p:sp>
        <p:nvSpPr>
          <p:cNvPr id="3" name="Content Placeholder 2"/>
          <p:cNvSpPr>
            <a:spLocks noGrp="1"/>
          </p:cNvSpPr>
          <p:nvPr>
            <p:ph idx="1"/>
          </p:nvPr>
        </p:nvSpPr>
        <p:spPr>
          <a:xfrm>
            <a:off x="838200" y="1999361"/>
            <a:ext cx="10515600" cy="4351338"/>
          </a:xfrm>
        </p:spPr>
        <p:txBody>
          <a:bodyPr>
            <a:normAutofit/>
          </a:bodyPr>
          <a:lstStyle/>
          <a:p>
            <a:r>
              <a:rPr lang="en-US" sz="2400" dirty="0"/>
              <a:t>Central banks today primarily use inflation targeting in order to keep economic growth steady and prices stable.</a:t>
            </a:r>
          </a:p>
          <a:p>
            <a:r>
              <a:rPr lang="en-US" sz="2400" dirty="0"/>
              <a:t>With a 2-3% inflation target, when prices in an economy deviate the central bank can enact monetary policy to try and restore that target.</a:t>
            </a:r>
          </a:p>
          <a:p>
            <a:r>
              <a:rPr lang="en-US" sz="2400" dirty="0"/>
              <a:t>If inflation heats up, raising interest rates or restricting the money supply are both contractionary monetary policies designed to lower inflation.</a:t>
            </a:r>
          </a:p>
        </p:txBody>
      </p:sp>
      <p:pic>
        <p:nvPicPr>
          <p:cNvPr id="5" name="Picture 4"/>
          <p:cNvPicPr>
            <a:picLocks noChangeAspect="1"/>
          </p:cNvPicPr>
          <p:nvPr/>
        </p:nvPicPr>
        <p:blipFill rotWithShape="1">
          <a:blip r:embed="rId2"/>
          <a:srcRect l="15408" t="16626" r="15272" b="25279"/>
          <a:stretch/>
        </p:blipFill>
        <p:spPr>
          <a:xfrm flipH="1">
            <a:off x="0" y="5094521"/>
            <a:ext cx="1950720" cy="1763479"/>
          </a:xfrm>
          <a:prstGeom prst="rect">
            <a:avLst/>
          </a:prstGeom>
        </p:spPr>
      </p:pic>
      <p:pic>
        <p:nvPicPr>
          <p:cNvPr id="6" name="Picture 5"/>
          <p:cNvPicPr>
            <a:picLocks noChangeAspect="1"/>
          </p:cNvPicPr>
          <p:nvPr/>
        </p:nvPicPr>
        <p:blipFill rotWithShape="1">
          <a:blip r:embed="rId2"/>
          <a:srcRect l="15408" t="16626" r="15272" b="25279"/>
          <a:stretch/>
        </p:blipFill>
        <p:spPr>
          <a:xfrm>
            <a:off x="10241280" y="5094521"/>
            <a:ext cx="1950720" cy="1763479"/>
          </a:xfrm>
          <a:prstGeom prst="rect">
            <a:avLst/>
          </a:prstGeom>
        </p:spPr>
      </p:pic>
    </p:spTree>
    <p:extLst>
      <p:ext uri="{BB962C8B-B14F-4D97-AF65-F5344CB8AC3E}">
        <p14:creationId xmlns:p14="http://schemas.microsoft.com/office/powerpoint/2010/main" val="40385112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6000" b="1" dirty="0" smtClean="0">
                <a:latin typeface="Winter Glisten" pitchFamily="50" charset="0"/>
              </a:rPr>
              <a:t>Conclusion </a:t>
            </a:r>
            <a:endParaRPr lang="en-IN" sz="6000" b="1" dirty="0">
              <a:latin typeface="Winter Glisten" pitchFamily="50" charset="0"/>
            </a:endParaRPr>
          </a:p>
        </p:txBody>
      </p:sp>
      <p:sp>
        <p:nvSpPr>
          <p:cNvPr id="3" name="Content Placeholder 2"/>
          <p:cNvSpPr>
            <a:spLocks noGrp="1"/>
          </p:cNvSpPr>
          <p:nvPr>
            <p:ph idx="1"/>
          </p:nvPr>
        </p:nvSpPr>
        <p:spPr/>
        <p:txBody>
          <a:bodyPr/>
          <a:lstStyle/>
          <a:p>
            <a:r>
              <a:rPr lang="en-US" dirty="0"/>
              <a:t>All the objectives of monetary policy, </a:t>
            </a:r>
            <a:r>
              <a:rPr lang="en-US" dirty="0" err="1"/>
              <a:t>i</a:t>
            </a:r>
            <a:r>
              <a:rPr lang="en-US" dirty="0"/>
              <a:t>. e., exchange stability, price stability, full employment, economic growth, etc., are important and have their relative merits and demerits; None of these objectives is completely undesirable and should be abandoned. But the problem is that these objectives are not compatible with each other and, therefore, cannot be achieved simultaneously.</a:t>
            </a:r>
            <a:endParaRPr lang="en-IN" dirty="0"/>
          </a:p>
        </p:txBody>
      </p:sp>
      <p:pic>
        <p:nvPicPr>
          <p:cNvPr id="4" name="Picture 3"/>
          <p:cNvPicPr>
            <a:picLocks noChangeAspect="1"/>
          </p:cNvPicPr>
          <p:nvPr/>
        </p:nvPicPr>
        <p:blipFill>
          <a:blip r:embed="rId2"/>
          <a:stretch>
            <a:fillRect/>
          </a:stretch>
        </p:blipFill>
        <p:spPr>
          <a:xfrm>
            <a:off x="10048875" y="4714875"/>
            <a:ext cx="2143125" cy="2143125"/>
          </a:xfrm>
          <a:prstGeom prst="rect">
            <a:avLst/>
          </a:prstGeom>
        </p:spPr>
      </p:pic>
      <p:pic>
        <p:nvPicPr>
          <p:cNvPr id="5" name="Picture 4"/>
          <p:cNvPicPr>
            <a:picLocks noChangeAspect="1"/>
          </p:cNvPicPr>
          <p:nvPr/>
        </p:nvPicPr>
        <p:blipFill>
          <a:blip r:embed="rId2"/>
          <a:stretch>
            <a:fillRect/>
          </a:stretch>
        </p:blipFill>
        <p:spPr>
          <a:xfrm flipH="1">
            <a:off x="0" y="4714875"/>
            <a:ext cx="2143125" cy="2143125"/>
          </a:xfrm>
          <a:prstGeom prst="rect">
            <a:avLst/>
          </a:prstGeom>
        </p:spPr>
      </p:pic>
    </p:spTree>
    <p:extLst>
      <p:ext uri="{BB962C8B-B14F-4D97-AF65-F5344CB8AC3E}">
        <p14:creationId xmlns:p14="http://schemas.microsoft.com/office/powerpoint/2010/main" val="18524460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b="1" dirty="0" smtClean="0">
                <a:latin typeface="Winter Glisten" pitchFamily="50" charset="0"/>
              </a:rPr>
              <a:t>Learning outcomes </a:t>
            </a:r>
            <a:endParaRPr lang="en-IN" sz="6000" b="1" dirty="0">
              <a:latin typeface="Winter Glisten" pitchFamily="50" charset="0"/>
            </a:endParaRPr>
          </a:p>
        </p:txBody>
      </p:sp>
      <p:sp>
        <p:nvSpPr>
          <p:cNvPr id="3" name="Content Placeholder 2"/>
          <p:cNvSpPr>
            <a:spLocks noGrp="1"/>
          </p:cNvSpPr>
          <p:nvPr>
            <p:ph idx="1"/>
          </p:nvPr>
        </p:nvSpPr>
        <p:spPr>
          <a:xfrm>
            <a:off x="838200" y="1999361"/>
            <a:ext cx="10515600" cy="4351338"/>
          </a:xfrm>
        </p:spPr>
        <p:txBody>
          <a:bodyPr/>
          <a:lstStyle/>
          <a:p>
            <a:r>
              <a:rPr lang="en-US" dirty="0" smtClean="0"/>
              <a:t>Grasped in-depth knowledge about monitory policy.</a:t>
            </a:r>
          </a:p>
          <a:p>
            <a:r>
              <a:rPr lang="en-US" dirty="0" smtClean="0"/>
              <a:t>Got to know who change in policy will change my business.</a:t>
            </a:r>
            <a:endParaRPr lang="en-IN" dirty="0"/>
          </a:p>
        </p:txBody>
      </p:sp>
      <p:pic>
        <p:nvPicPr>
          <p:cNvPr id="4" name="Picture 3"/>
          <p:cNvPicPr>
            <a:picLocks noChangeAspect="1"/>
          </p:cNvPicPr>
          <p:nvPr/>
        </p:nvPicPr>
        <p:blipFill>
          <a:blip r:embed="rId2"/>
          <a:stretch>
            <a:fillRect/>
          </a:stretch>
        </p:blipFill>
        <p:spPr>
          <a:xfrm>
            <a:off x="9217153" y="3883153"/>
            <a:ext cx="2974848" cy="2974848"/>
          </a:xfrm>
          <a:prstGeom prst="rect">
            <a:avLst/>
          </a:prstGeom>
        </p:spPr>
      </p:pic>
    </p:spTree>
    <p:extLst>
      <p:ext uri="{BB962C8B-B14F-4D97-AF65-F5344CB8AC3E}">
        <p14:creationId xmlns:p14="http://schemas.microsoft.com/office/powerpoint/2010/main" val="41649450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b="1" dirty="0" smtClean="0">
                <a:latin typeface="Winter Glisten" pitchFamily="50" charset="0"/>
              </a:rPr>
              <a:t>MONETARY POLICY </a:t>
            </a:r>
            <a:endParaRPr lang="en-IN" sz="6000" b="1" dirty="0">
              <a:latin typeface="Winter Glisten" pitchFamily="50" charset="0"/>
            </a:endParaRPr>
          </a:p>
        </p:txBody>
      </p:sp>
      <p:sp>
        <p:nvSpPr>
          <p:cNvPr id="3" name="Content Placeholder 2"/>
          <p:cNvSpPr>
            <a:spLocks noGrp="1"/>
          </p:cNvSpPr>
          <p:nvPr>
            <p:ph idx="1"/>
          </p:nvPr>
        </p:nvSpPr>
        <p:spPr/>
        <p:txBody>
          <a:bodyPr/>
          <a:lstStyle/>
          <a:p>
            <a:pPr marL="0" indent="0">
              <a:buNone/>
            </a:pPr>
            <a:r>
              <a:rPr lang="en-US" dirty="0" smtClean="0"/>
              <a:t>Definition:</a:t>
            </a:r>
          </a:p>
          <a:p>
            <a:pPr marL="0" indent="0">
              <a:buNone/>
            </a:pPr>
            <a:endParaRPr lang="en-US" dirty="0"/>
          </a:p>
          <a:p>
            <a:pPr marL="0" indent="0">
              <a:buNone/>
            </a:pPr>
            <a:r>
              <a:rPr lang="en-US" dirty="0" smtClean="0"/>
              <a:t>Monetary policy refers to the credit control measures adopted by the central bank of a country. </a:t>
            </a:r>
          </a:p>
          <a:p>
            <a:pPr marL="0" indent="0">
              <a:buNone/>
            </a:pPr>
            <a:r>
              <a:rPr lang="en-US" dirty="0" smtClean="0"/>
              <a:t>Monetary policy “as policy employing central banks control of the supply of money as an instrument for achieving achieves of general economic policy”.</a:t>
            </a:r>
            <a:endParaRPr lang="en-IN" dirty="0"/>
          </a:p>
        </p:txBody>
      </p:sp>
      <p:pic>
        <p:nvPicPr>
          <p:cNvPr id="4" name="Picture 3"/>
          <p:cNvPicPr>
            <a:picLocks noChangeAspect="1"/>
          </p:cNvPicPr>
          <p:nvPr/>
        </p:nvPicPr>
        <p:blipFill>
          <a:blip r:embed="rId2"/>
          <a:stretch>
            <a:fillRect/>
          </a:stretch>
        </p:blipFill>
        <p:spPr>
          <a:xfrm>
            <a:off x="10048875" y="4714875"/>
            <a:ext cx="2143125" cy="2143125"/>
          </a:xfrm>
          <a:prstGeom prst="rect">
            <a:avLst/>
          </a:prstGeom>
        </p:spPr>
      </p:pic>
    </p:spTree>
    <p:extLst>
      <p:ext uri="{BB962C8B-B14F-4D97-AF65-F5344CB8AC3E}">
        <p14:creationId xmlns:p14="http://schemas.microsoft.com/office/powerpoint/2010/main" val="28844039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b="1" dirty="0" smtClean="0">
                <a:latin typeface="Winter Glisten" pitchFamily="50" charset="0"/>
              </a:rPr>
              <a:t>Objective of monetary policy </a:t>
            </a:r>
            <a:endParaRPr lang="en-IN" sz="6000" b="1" dirty="0">
              <a:latin typeface="Winter Glisten" pitchFamily="50" charset="0"/>
            </a:endParaRPr>
          </a:p>
        </p:txBody>
      </p:sp>
      <p:sp>
        <p:nvSpPr>
          <p:cNvPr id="3" name="Content Placeholder 2"/>
          <p:cNvSpPr>
            <a:spLocks noGrp="1"/>
          </p:cNvSpPr>
          <p:nvPr>
            <p:ph idx="1"/>
          </p:nvPr>
        </p:nvSpPr>
        <p:spPr/>
        <p:txBody>
          <a:bodyPr/>
          <a:lstStyle/>
          <a:p>
            <a:r>
              <a:rPr lang="en-US" dirty="0" smtClean="0"/>
              <a:t>Full Employment</a:t>
            </a:r>
          </a:p>
          <a:p>
            <a:r>
              <a:rPr lang="en-US" dirty="0" smtClean="0"/>
              <a:t>Price stability </a:t>
            </a:r>
          </a:p>
          <a:p>
            <a:r>
              <a:rPr lang="en-US" dirty="0" smtClean="0"/>
              <a:t>Economic growth </a:t>
            </a:r>
          </a:p>
          <a:p>
            <a:r>
              <a:rPr lang="en-US" dirty="0" smtClean="0"/>
              <a:t>Balance of payments </a:t>
            </a:r>
          </a:p>
          <a:p>
            <a:r>
              <a:rPr lang="en-US" dirty="0" smtClean="0"/>
              <a:t>Exchange rate stability </a:t>
            </a:r>
          </a:p>
          <a:p>
            <a:r>
              <a:rPr lang="en-US" dirty="0" smtClean="0"/>
              <a:t>Neutrality of money </a:t>
            </a:r>
          </a:p>
          <a:p>
            <a:r>
              <a:rPr lang="en-US" dirty="0" smtClean="0"/>
              <a:t>Equal income distribution </a:t>
            </a:r>
            <a:endParaRPr lang="en-IN" dirty="0"/>
          </a:p>
        </p:txBody>
      </p:sp>
      <p:pic>
        <p:nvPicPr>
          <p:cNvPr id="4" name="Picture 3"/>
          <p:cNvPicPr>
            <a:picLocks noChangeAspect="1"/>
          </p:cNvPicPr>
          <p:nvPr/>
        </p:nvPicPr>
        <p:blipFill>
          <a:blip r:embed="rId2"/>
          <a:stretch>
            <a:fillRect/>
          </a:stretch>
        </p:blipFill>
        <p:spPr>
          <a:xfrm>
            <a:off x="6096000" y="2060734"/>
            <a:ext cx="3881120" cy="3881120"/>
          </a:xfrm>
          <a:prstGeom prst="rect">
            <a:avLst/>
          </a:prstGeom>
        </p:spPr>
      </p:pic>
    </p:spTree>
    <p:extLst>
      <p:ext uri="{BB962C8B-B14F-4D97-AF65-F5344CB8AC3E}">
        <p14:creationId xmlns:p14="http://schemas.microsoft.com/office/powerpoint/2010/main" val="7708173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839788" y="611315"/>
            <a:ext cx="5157787" cy="823912"/>
          </a:xfrm>
        </p:spPr>
        <p:txBody>
          <a:bodyPr>
            <a:normAutofit/>
          </a:bodyPr>
          <a:lstStyle/>
          <a:p>
            <a:pPr algn="ctr"/>
            <a:r>
              <a:rPr lang="en-US" sz="3600" dirty="0" smtClean="0"/>
              <a:t>Full employment </a:t>
            </a:r>
            <a:endParaRPr lang="en-IN" sz="3600" dirty="0"/>
          </a:p>
        </p:txBody>
      </p:sp>
      <p:sp>
        <p:nvSpPr>
          <p:cNvPr id="6" name="Content Placeholder 5"/>
          <p:cNvSpPr>
            <a:spLocks noGrp="1"/>
          </p:cNvSpPr>
          <p:nvPr>
            <p:ph sz="half" idx="2"/>
          </p:nvPr>
        </p:nvSpPr>
        <p:spPr>
          <a:xfrm>
            <a:off x="839788" y="1691640"/>
            <a:ext cx="5157787" cy="4498023"/>
          </a:xfrm>
        </p:spPr>
        <p:txBody>
          <a:bodyPr>
            <a:normAutofit/>
          </a:bodyPr>
          <a:lstStyle/>
          <a:p>
            <a:r>
              <a:rPr lang="en-US" sz="2400" dirty="0" smtClean="0"/>
              <a:t>Full employment has been ranked among the foremost objectives of monetary policy.</a:t>
            </a:r>
          </a:p>
          <a:p>
            <a:r>
              <a:rPr lang="en-US" sz="2400" dirty="0" smtClean="0"/>
              <a:t>It is an important goal not only because unemployment leads to wastage of potential outputs, but also because of the loss of social standing and self respect.</a:t>
            </a:r>
            <a:endParaRPr lang="en-IN" sz="2400" dirty="0"/>
          </a:p>
        </p:txBody>
      </p:sp>
      <p:sp>
        <p:nvSpPr>
          <p:cNvPr id="7" name="Text Placeholder 6"/>
          <p:cNvSpPr>
            <a:spLocks noGrp="1"/>
          </p:cNvSpPr>
          <p:nvPr>
            <p:ph type="body" sz="quarter" idx="3"/>
          </p:nvPr>
        </p:nvSpPr>
        <p:spPr>
          <a:xfrm>
            <a:off x="6172200" y="611315"/>
            <a:ext cx="5183188" cy="823912"/>
          </a:xfrm>
        </p:spPr>
        <p:txBody>
          <a:bodyPr>
            <a:normAutofit/>
          </a:bodyPr>
          <a:lstStyle/>
          <a:p>
            <a:pPr algn="ctr"/>
            <a:r>
              <a:rPr lang="en-US" sz="3600" dirty="0" smtClean="0"/>
              <a:t>Price stability </a:t>
            </a:r>
            <a:endParaRPr lang="en-IN" sz="3600" dirty="0"/>
          </a:p>
        </p:txBody>
      </p:sp>
      <p:sp>
        <p:nvSpPr>
          <p:cNvPr id="8" name="Content Placeholder 7"/>
          <p:cNvSpPr>
            <a:spLocks noGrp="1"/>
          </p:cNvSpPr>
          <p:nvPr>
            <p:ph sz="quarter" idx="4"/>
          </p:nvPr>
        </p:nvSpPr>
        <p:spPr>
          <a:xfrm>
            <a:off x="6172200" y="1691640"/>
            <a:ext cx="5183188" cy="4498023"/>
          </a:xfrm>
        </p:spPr>
        <p:txBody>
          <a:bodyPr>
            <a:normAutofit/>
          </a:bodyPr>
          <a:lstStyle/>
          <a:p>
            <a:r>
              <a:rPr lang="en-US" sz="2400" dirty="0" smtClean="0"/>
              <a:t>One of the policy objective of monetary policy is to stabilize the price level.</a:t>
            </a:r>
          </a:p>
          <a:p>
            <a:r>
              <a:rPr lang="en-US" sz="2400" dirty="0" smtClean="0"/>
              <a:t>Both economics and favor this policy because fluctuation in price bring uncertainty and instability to the economy.</a:t>
            </a:r>
            <a:endParaRPr lang="en-IN" sz="2400" dirty="0"/>
          </a:p>
        </p:txBody>
      </p:sp>
      <p:pic>
        <p:nvPicPr>
          <p:cNvPr id="9" name="Picture 8"/>
          <p:cNvPicPr>
            <a:picLocks noChangeAspect="1"/>
          </p:cNvPicPr>
          <p:nvPr/>
        </p:nvPicPr>
        <p:blipFill>
          <a:blip r:embed="rId2"/>
          <a:stretch>
            <a:fillRect/>
          </a:stretch>
        </p:blipFill>
        <p:spPr>
          <a:xfrm>
            <a:off x="0" y="4669821"/>
            <a:ext cx="1280160" cy="2188179"/>
          </a:xfrm>
          <a:prstGeom prst="rect">
            <a:avLst/>
          </a:prstGeom>
        </p:spPr>
      </p:pic>
      <p:pic>
        <p:nvPicPr>
          <p:cNvPr id="10" name="Picture 9"/>
          <p:cNvPicPr>
            <a:picLocks noChangeAspect="1"/>
          </p:cNvPicPr>
          <p:nvPr/>
        </p:nvPicPr>
        <p:blipFill rotWithShape="1">
          <a:blip r:embed="rId3"/>
          <a:srcRect l="22963" t="12690" r="22222" b="18641"/>
          <a:stretch/>
        </p:blipFill>
        <p:spPr>
          <a:xfrm>
            <a:off x="10576560" y="4674972"/>
            <a:ext cx="1615440" cy="2183028"/>
          </a:xfrm>
          <a:prstGeom prst="rect">
            <a:avLst/>
          </a:prstGeom>
        </p:spPr>
      </p:pic>
    </p:spTree>
    <p:extLst>
      <p:ext uri="{BB962C8B-B14F-4D97-AF65-F5344CB8AC3E}">
        <p14:creationId xmlns:p14="http://schemas.microsoft.com/office/powerpoint/2010/main" val="9506422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839788" y="611315"/>
            <a:ext cx="5157787" cy="823912"/>
          </a:xfrm>
        </p:spPr>
        <p:txBody>
          <a:bodyPr>
            <a:normAutofit/>
          </a:bodyPr>
          <a:lstStyle/>
          <a:p>
            <a:pPr algn="ctr"/>
            <a:r>
              <a:rPr lang="en-US" sz="3600" dirty="0" smtClean="0"/>
              <a:t>Economic Growth </a:t>
            </a:r>
            <a:endParaRPr lang="en-IN" sz="3600" dirty="0"/>
          </a:p>
        </p:txBody>
      </p:sp>
      <p:sp>
        <p:nvSpPr>
          <p:cNvPr id="6" name="Content Placeholder 5"/>
          <p:cNvSpPr>
            <a:spLocks noGrp="1"/>
          </p:cNvSpPr>
          <p:nvPr>
            <p:ph sz="half" idx="2"/>
          </p:nvPr>
        </p:nvSpPr>
        <p:spPr>
          <a:xfrm>
            <a:off x="839788" y="1691640"/>
            <a:ext cx="5157787" cy="4498023"/>
          </a:xfrm>
        </p:spPr>
        <p:txBody>
          <a:bodyPr>
            <a:normAutofit/>
          </a:bodyPr>
          <a:lstStyle/>
          <a:p>
            <a:r>
              <a:rPr lang="en-US" sz="2400" dirty="0" smtClean="0"/>
              <a:t>One of the most important objectives of monetary policy in recent years has been the rapid economic growth of an economy.</a:t>
            </a:r>
          </a:p>
          <a:p>
            <a:r>
              <a:rPr lang="en-US" sz="2400" dirty="0" smtClean="0"/>
              <a:t>Economic growth is defined as “the process where by the real per capita income of a country increases over a long period of time”.</a:t>
            </a:r>
            <a:endParaRPr lang="en-IN" sz="2400" dirty="0"/>
          </a:p>
        </p:txBody>
      </p:sp>
      <p:sp>
        <p:nvSpPr>
          <p:cNvPr id="7" name="Text Placeholder 6"/>
          <p:cNvSpPr>
            <a:spLocks noGrp="1"/>
          </p:cNvSpPr>
          <p:nvPr>
            <p:ph type="body" sz="quarter" idx="3"/>
          </p:nvPr>
        </p:nvSpPr>
        <p:spPr>
          <a:xfrm>
            <a:off x="6172200" y="611315"/>
            <a:ext cx="5183188" cy="823912"/>
          </a:xfrm>
        </p:spPr>
        <p:txBody>
          <a:bodyPr>
            <a:normAutofit/>
          </a:bodyPr>
          <a:lstStyle/>
          <a:p>
            <a:pPr algn="ctr"/>
            <a:r>
              <a:rPr lang="en-US" sz="3600" dirty="0" smtClean="0"/>
              <a:t>Balance of Payments</a:t>
            </a:r>
            <a:endParaRPr lang="en-IN" sz="3600" dirty="0"/>
          </a:p>
        </p:txBody>
      </p:sp>
      <p:sp>
        <p:nvSpPr>
          <p:cNvPr id="8" name="Content Placeholder 7"/>
          <p:cNvSpPr>
            <a:spLocks noGrp="1"/>
          </p:cNvSpPr>
          <p:nvPr>
            <p:ph sz="quarter" idx="4"/>
          </p:nvPr>
        </p:nvSpPr>
        <p:spPr>
          <a:xfrm>
            <a:off x="6172200" y="1691640"/>
            <a:ext cx="5183188" cy="4498023"/>
          </a:xfrm>
        </p:spPr>
        <p:txBody>
          <a:bodyPr>
            <a:normAutofit/>
          </a:bodyPr>
          <a:lstStyle/>
          <a:p>
            <a:r>
              <a:rPr lang="en-US" sz="2400" dirty="0" smtClean="0"/>
              <a:t>Another objectives of monetary policy since the 1950s has been to maintain equilibrium in the balance of payments.</a:t>
            </a:r>
            <a:endParaRPr lang="en-IN" sz="2400" dirty="0"/>
          </a:p>
        </p:txBody>
      </p:sp>
      <p:pic>
        <p:nvPicPr>
          <p:cNvPr id="2" name="Picture 1"/>
          <p:cNvPicPr>
            <a:picLocks noChangeAspect="1"/>
          </p:cNvPicPr>
          <p:nvPr/>
        </p:nvPicPr>
        <p:blipFill>
          <a:blip r:embed="rId2"/>
          <a:stretch>
            <a:fillRect/>
          </a:stretch>
        </p:blipFill>
        <p:spPr>
          <a:xfrm>
            <a:off x="0" y="5029200"/>
            <a:ext cx="2505075" cy="1828800"/>
          </a:xfrm>
          <a:prstGeom prst="rect">
            <a:avLst/>
          </a:prstGeom>
        </p:spPr>
      </p:pic>
      <p:pic>
        <p:nvPicPr>
          <p:cNvPr id="3" name="Picture 2"/>
          <p:cNvPicPr>
            <a:picLocks noChangeAspect="1"/>
          </p:cNvPicPr>
          <p:nvPr/>
        </p:nvPicPr>
        <p:blipFill rotWithShape="1">
          <a:blip r:embed="rId3"/>
          <a:srcRect l="21711" t="18029" r="23684" b="30326"/>
          <a:stretch/>
        </p:blipFill>
        <p:spPr>
          <a:xfrm>
            <a:off x="10251440" y="5022650"/>
            <a:ext cx="1940560" cy="1835350"/>
          </a:xfrm>
          <a:prstGeom prst="rect">
            <a:avLst/>
          </a:prstGeom>
        </p:spPr>
      </p:pic>
    </p:spTree>
    <p:extLst>
      <p:ext uri="{BB962C8B-B14F-4D97-AF65-F5344CB8AC3E}">
        <p14:creationId xmlns:p14="http://schemas.microsoft.com/office/powerpoint/2010/main" val="1273544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839788" y="611315"/>
            <a:ext cx="5157787" cy="823912"/>
          </a:xfrm>
        </p:spPr>
        <p:txBody>
          <a:bodyPr>
            <a:normAutofit/>
          </a:bodyPr>
          <a:lstStyle/>
          <a:p>
            <a:pPr algn="ctr"/>
            <a:r>
              <a:rPr lang="en-US" sz="3600" dirty="0" smtClean="0"/>
              <a:t>Exchange rate stability </a:t>
            </a:r>
            <a:endParaRPr lang="en-IN" sz="3600" dirty="0"/>
          </a:p>
        </p:txBody>
      </p:sp>
      <p:sp>
        <p:nvSpPr>
          <p:cNvPr id="6" name="Content Placeholder 5"/>
          <p:cNvSpPr>
            <a:spLocks noGrp="1"/>
          </p:cNvSpPr>
          <p:nvPr>
            <p:ph sz="half" idx="2"/>
          </p:nvPr>
        </p:nvSpPr>
        <p:spPr>
          <a:xfrm>
            <a:off x="839788" y="1691640"/>
            <a:ext cx="5157787" cy="4498023"/>
          </a:xfrm>
        </p:spPr>
        <p:txBody>
          <a:bodyPr>
            <a:normAutofit/>
          </a:bodyPr>
          <a:lstStyle/>
          <a:p>
            <a:r>
              <a:rPr lang="en-US" sz="2400" dirty="0" smtClean="0"/>
              <a:t>Exchange rate is the price of a home currency expressed in the terms of any foreign currency.</a:t>
            </a:r>
          </a:p>
          <a:p>
            <a:r>
              <a:rPr lang="en-US" sz="2400" dirty="0" smtClean="0"/>
              <a:t>The monetary policy aims at maintaining the relative stability in the exchange rate.</a:t>
            </a:r>
            <a:endParaRPr lang="en-IN" sz="2400" dirty="0"/>
          </a:p>
        </p:txBody>
      </p:sp>
      <p:sp>
        <p:nvSpPr>
          <p:cNvPr id="7" name="Text Placeholder 6"/>
          <p:cNvSpPr>
            <a:spLocks noGrp="1"/>
          </p:cNvSpPr>
          <p:nvPr>
            <p:ph type="body" sz="quarter" idx="3"/>
          </p:nvPr>
        </p:nvSpPr>
        <p:spPr>
          <a:xfrm>
            <a:off x="6172200" y="611315"/>
            <a:ext cx="5183188" cy="823912"/>
          </a:xfrm>
        </p:spPr>
        <p:txBody>
          <a:bodyPr>
            <a:normAutofit/>
          </a:bodyPr>
          <a:lstStyle/>
          <a:p>
            <a:pPr algn="ctr"/>
            <a:r>
              <a:rPr lang="en-US" sz="3600" dirty="0" smtClean="0"/>
              <a:t>Neutrality of money </a:t>
            </a:r>
            <a:endParaRPr lang="en-IN" sz="3600" dirty="0"/>
          </a:p>
        </p:txBody>
      </p:sp>
      <p:sp>
        <p:nvSpPr>
          <p:cNvPr id="8" name="Content Placeholder 7"/>
          <p:cNvSpPr>
            <a:spLocks noGrp="1"/>
          </p:cNvSpPr>
          <p:nvPr>
            <p:ph sz="quarter" idx="4"/>
          </p:nvPr>
        </p:nvSpPr>
        <p:spPr>
          <a:xfrm>
            <a:off x="6172200" y="1691640"/>
            <a:ext cx="5183188" cy="4498023"/>
          </a:xfrm>
        </p:spPr>
        <p:txBody>
          <a:bodyPr>
            <a:normAutofit/>
          </a:bodyPr>
          <a:lstStyle/>
          <a:p>
            <a:r>
              <a:rPr lang="en-US" sz="2400" dirty="0" smtClean="0"/>
              <a:t>Economist such as </a:t>
            </a:r>
            <a:r>
              <a:rPr lang="en-US" sz="2400" dirty="0"/>
              <a:t>W</a:t>
            </a:r>
            <a:r>
              <a:rPr lang="en-US" sz="2400" dirty="0" smtClean="0"/>
              <a:t>icksted, Robertson has considered money as a passive factor. </a:t>
            </a:r>
          </a:p>
          <a:p>
            <a:r>
              <a:rPr lang="en-US" sz="2400" dirty="0" smtClean="0"/>
              <a:t>According to them, money should pay only a role of medium of exchange and not more than that.</a:t>
            </a:r>
          </a:p>
          <a:p>
            <a:r>
              <a:rPr lang="en-US" sz="2400" dirty="0" smtClean="0"/>
              <a:t>Therefore, the monetary policy should regulate the supply of money.</a:t>
            </a:r>
            <a:endParaRPr lang="en-IN" sz="2400" dirty="0"/>
          </a:p>
        </p:txBody>
      </p:sp>
      <p:pic>
        <p:nvPicPr>
          <p:cNvPr id="2" name="Picture 1"/>
          <p:cNvPicPr>
            <a:picLocks noChangeAspect="1"/>
          </p:cNvPicPr>
          <p:nvPr/>
        </p:nvPicPr>
        <p:blipFill>
          <a:blip r:embed="rId2"/>
          <a:stretch>
            <a:fillRect/>
          </a:stretch>
        </p:blipFill>
        <p:spPr>
          <a:xfrm>
            <a:off x="1" y="4820468"/>
            <a:ext cx="1838959" cy="2037532"/>
          </a:xfrm>
          <a:prstGeom prst="rect">
            <a:avLst/>
          </a:prstGeom>
        </p:spPr>
      </p:pic>
      <p:pic>
        <p:nvPicPr>
          <p:cNvPr id="3" name="Picture 2"/>
          <p:cNvPicPr>
            <a:picLocks noChangeAspect="1"/>
          </p:cNvPicPr>
          <p:nvPr/>
        </p:nvPicPr>
        <p:blipFill>
          <a:blip r:embed="rId3"/>
          <a:stretch>
            <a:fillRect/>
          </a:stretch>
        </p:blipFill>
        <p:spPr>
          <a:xfrm>
            <a:off x="10129520" y="4795520"/>
            <a:ext cx="2062480" cy="2062480"/>
          </a:xfrm>
          <a:prstGeom prst="rect">
            <a:avLst/>
          </a:prstGeom>
        </p:spPr>
      </p:pic>
    </p:spTree>
    <p:extLst>
      <p:ext uri="{BB962C8B-B14F-4D97-AF65-F5344CB8AC3E}">
        <p14:creationId xmlns:p14="http://schemas.microsoft.com/office/powerpoint/2010/main" val="22780499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lgn="ctr"/>
            <a:r>
              <a:rPr lang="en-US" sz="4000" b="1" dirty="0" smtClean="0"/>
              <a:t>Equal income distribution</a:t>
            </a:r>
            <a:endParaRPr lang="en-IN" sz="4000" b="1" dirty="0"/>
          </a:p>
        </p:txBody>
      </p:sp>
      <p:sp>
        <p:nvSpPr>
          <p:cNvPr id="9" name="Text Placeholder 8"/>
          <p:cNvSpPr>
            <a:spLocks noGrp="1"/>
          </p:cNvSpPr>
          <p:nvPr>
            <p:ph type="body" sz="half" idx="2"/>
          </p:nvPr>
        </p:nvSpPr>
        <p:spPr/>
        <p:txBody>
          <a:bodyPr>
            <a:normAutofit/>
          </a:bodyPr>
          <a:lstStyle/>
          <a:p>
            <a:endParaRPr lang="en-US" sz="3200" dirty="0" smtClean="0"/>
          </a:p>
          <a:p>
            <a:r>
              <a:rPr lang="en-US" sz="2000" dirty="0" smtClean="0"/>
              <a:t>Many economists used to justify the role of the fiscal policy is maintaining economic equality. However in recent years economists have given the opinion that the monetary policy can help and play a supplementary role in attaining an economic equality.</a:t>
            </a:r>
            <a:endParaRPr lang="en-IN" sz="2000" dirty="0"/>
          </a:p>
        </p:txBody>
      </p:sp>
      <p:pic>
        <p:nvPicPr>
          <p:cNvPr id="14" name="Content Placeholder 13"/>
          <p:cNvPicPr>
            <a:picLocks noGrp="1" noChangeAspect="1"/>
          </p:cNvPicPr>
          <p:nvPr>
            <p:ph idx="1"/>
          </p:nvPr>
        </p:nvPicPr>
        <p:blipFill>
          <a:blip r:embed="rId2"/>
          <a:stretch>
            <a:fillRect/>
          </a:stretch>
        </p:blipFill>
        <p:spPr>
          <a:xfrm>
            <a:off x="5183188" y="1810900"/>
            <a:ext cx="6172200" cy="3226674"/>
          </a:xfrm>
          <a:prstGeom prst="rect">
            <a:avLst/>
          </a:prstGeom>
        </p:spPr>
      </p:pic>
    </p:spTree>
    <p:extLst>
      <p:ext uri="{BB962C8B-B14F-4D97-AF65-F5344CB8AC3E}">
        <p14:creationId xmlns:p14="http://schemas.microsoft.com/office/powerpoint/2010/main" val="14180314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b="1" dirty="0" smtClean="0">
                <a:latin typeface="Winter Glisten" pitchFamily="50" charset="0"/>
              </a:rPr>
              <a:t>Types of monetary policy </a:t>
            </a:r>
            <a:endParaRPr lang="en-IN" sz="6000" b="1" dirty="0">
              <a:latin typeface="Winter Glisten" pitchFamily="50" charset="0"/>
            </a:endParaRPr>
          </a:p>
        </p:txBody>
      </p:sp>
      <p:sp>
        <p:nvSpPr>
          <p:cNvPr id="3" name="Content Placeholder 2"/>
          <p:cNvSpPr>
            <a:spLocks noGrp="1"/>
          </p:cNvSpPr>
          <p:nvPr>
            <p:ph idx="1"/>
          </p:nvPr>
        </p:nvSpPr>
        <p:spPr>
          <a:xfrm>
            <a:off x="838200" y="2069465"/>
            <a:ext cx="10515600" cy="4351338"/>
          </a:xfrm>
        </p:spPr>
        <p:txBody>
          <a:bodyPr/>
          <a:lstStyle/>
          <a:p>
            <a:r>
              <a:rPr lang="en-US" dirty="0" smtClean="0"/>
              <a:t>Expansionary monetary policy </a:t>
            </a:r>
          </a:p>
          <a:p>
            <a:r>
              <a:rPr lang="en-US" dirty="0" smtClean="0"/>
              <a:t>Contractionary monetary policy </a:t>
            </a:r>
          </a:p>
          <a:p>
            <a:r>
              <a:rPr lang="en-US" dirty="0" smtClean="0"/>
              <a:t>Rule based monetary policy </a:t>
            </a:r>
          </a:p>
          <a:p>
            <a:r>
              <a:rPr lang="en-US" dirty="0" smtClean="0"/>
              <a:t>Discretionary monetary policy </a:t>
            </a:r>
            <a:endParaRPr lang="en-IN" dirty="0"/>
          </a:p>
        </p:txBody>
      </p:sp>
      <p:pic>
        <p:nvPicPr>
          <p:cNvPr id="6" name="Picture 5"/>
          <p:cNvPicPr>
            <a:picLocks noChangeAspect="1"/>
          </p:cNvPicPr>
          <p:nvPr/>
        </p:nvPicPr>
        <p:blipFill>
          <a:blip r:embed="rId2"/>
          <a:stretch>
            <a:fillRect/>
          </a:stretch>
        </p:blipFill>
        <p:spPr>
          <a:xfrm>
            <a:off x="6482080" y="4003041"/>
            <a:ext cx="5709920" cy="2854960"/>
          </a:xfrm>
          <a:prstGeom prst="rect">
            <a:avLst/>
          </a:prstGeom>
        </p:spPr>
      </p:pic>
    </p:spTree>
    <p:extLst>
      <p:ext uri="{BB962C8B-B14F-4D97-AF65-F5344CB8AC3E}">
        <p14:creationId xmlns:p14="http://schemas.microsoft.com/office/powerpoint/2010/main" val="20980043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483</TotalTime>
  <Words>924</Words>
  <Application>Microsoft Office PowerPoint</Application>
  <PresentationFormat>Widescreen</PresentationFormat>
  <Paragraphs>114</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Rockwell</vt:lpstr>
      <vt:lpstr>Winter Glisten</vt:lpstr>
      <vt:lpstr>Office Theme</vt:lpstr>
      <vt:lpstr>PowerPoint Presentation</vt:lpstr>
      <vt:lpstr>Objectives </vt:lpstr>
      <vt:lpstr>MONETARY POLICY </vt:lpstr>
      <vt:lpstr>Objective of monetary policy </vt:lpstr>
      <vt:lpstr>PowerPoint Presentation</vt:lpstr>
      <vt:lpstr>PowerPoint Presentation</vt:lpstr>
      <vt:lpstr>PowerPoint Presentation</vt:lpstr>
      <vt:lpstr>Equal income distribution</vt:lpstr>
      <vt:lpstr>Types of monetary policy </vt:lpstr>
      <vt:lpstr>PowerPoint Presentation</vt:lpstr>
      <vt:lpstr>PowerPoint Presentation</vt:lpstr>
      <vt:lpstr>PowerPoint Presentation</vt:lpstr>
      <vt:lpstr>PowerPoint Presentation</vt:lpstr>
      <vt:lpstr>Instruments of monetary policy </vt:lpstr>
      <vt:lpstr>PowerPoint Presentation</vt:lpstr>
      <vt:lpstr>Significance of monitory policy </vt:lpstr>
      <vt:lpstr>PowerPoint Presentation</vt:lpstr>
      <vt:lpstr>Indian monetary policy </vt:lpstr>
      <vt:lpstr>PowerPoint Presentation</vt:lpstr>
      <vt:lpstr>Limitation of monetary policy </vt:lpstr>
      <vt:lpstr>Problem in forecasting </vt:lpstr>
      <vt:lpstr>Key takeaways </vt:lpstr>
      <vt:lpstr>Conclusion </vt:lpstr>
      <vt:lpstr>Learning outcomes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triphmailone@gmail.com</dc:creator>
  <cp:lastModifiedBy>triphmailone@gmail.com</cp:lastModifiedBy>
  <cp:revision>21</cp:revision>
  <dcterms:created xsi:type="dcterms:W3CDTF">2022-12-22T14:35:16Z</dcterms:created>
  <dcterms:modified xsi:type="dcterms:W3CDTF">2022-12-22T22:38:18Z</dcterms:modified>
</cp:coreProperties>
</file>