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64" r:id="rId6"/>
    <p:sldId id="263" r:id="rId7"/>
    <p:sldId id="265" r:id="rId8"/>
    <p:sldId id="266" r:id="rId9"/>
    <p:sldId id="267" r:id="rId10"/>
    <p:sldId id="268" r:id="rId11"/>
    <p:sldId id="269" r:id="rId12"/>
    <p:sldId id="271" r:id="rId13"/>
    <p:sldId id="270" r:id="rId14"/>
    <p:sldId id="272" r:id="rId15"/>
    <p:sldId id="274" r:id="rId16"/>
    <p:sldId id="273" r:id="rId17"/>
    <p:sldId id="275" r:id="rId18"/>
    <p:sldId id="276" r:id="rId19"/>
    <p:sldId id="280" r:id="rId20"/>
    <p:sldId id="277" r:id="rId21"/>
    <p:sldId id="278" r:id="rId22"/>
    <p:sldId id="279" r:id="rId23"/>
    <p:sldId id="281" r:id="rId24"/>
    <p:sldId id="282" r:id="rId25"/>
    <p:sldId id="283" r:id="rId26"/>
    <p:sldId id="284" r:id="rId27"/>
    <p:sldId id="259" r:id="rId28"/>
    <p:sldId id="25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57" autoAdjust="0"/>
    <p:restoredTop sz="94660"/>
  </p:normalViewPr>
  <p:slideViewPr>
    <p:cSldViewPr snapToGrid="0">
      <p:cViewPr>
        <p:scale>
          <a:sx n="66" d="100"/>
          <a:sy n="66" d="100"/>
        </p:scale>
        <p:origin x="1584"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ED08435-0949-4FE0-BA95-CDE83E128DB0}"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E0B30E-C833-4810-8EAA-F19FFE9715A7}" type="slidenum">
              <a:rPr lang="en-IN" smtClean="0"/>
              <a:t>‹#›</a:t>
            </a:fld>
            <a:endParaRPr lang="en-IN"/>
          </a:p>
        </p:txBody>
      </p:sp>
    </p:spTree>
    <p:extLst>
      <p:ext uri="{BB962C8B-B14F-4D97-AF65-F5344CB8AC3E}">
        <p14:creationId xmlns:p14="http://schemas.microsoft.com/office/powerpoint/2010/main" val="3464621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D08435-0949-4FE0-BA95-CDE83E128DB0}"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E0B30E-C833-4810-8EAA-F19FFE9715A7}" type="slidenum">
              <a:rPr lang="en-IN" smtClean="0"/>
              <a:t>‹#›</a:t>
            </a:fld>
            <a:endParaRPr lang="en-IN"/>
          </a:p>
        </p:txBody>
      </p:sp>
    </p:spTree>
    <p:extLst>
      <p:ext uri="{BB962C8B-B14F-4D97-AF65-F5344CB8AC3E}">
        <p14:creationId xmlns:p14="http://schemas.microsoft.com/office/powerpoint/2010/main" val="2756648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D08435-0949-4FE0-BA95-CDE83E128DB0}"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E0B30E-C833-4810-8EAA-F19FFE9715A7}" type="slidenum">
              <a:rPr lang="en-IN" smtClean="0"/>
              <a:t>‹#›</a:t>
            </a:fld>
            <a:endParaRPr lang="en-IN"/>
          </a:p>
        </p:txBody>
      </p:sp>
    </p:spTree>
    <p:extLst>
      <p:ext uri="{BB962C8B-B14F-4D97-AF65-F5344CB8AC3E}">
        <p14:creationId xmlns:p14="http://schemas.microsoft.com/office/powerpoint/2010/main" val="2658664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ED08435-0949-4FE0-BA95-CDE83E128DB0}"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E0B30E-C833-4810-8EAA-F19FFE9715A7}" type="slidenum">
              <a:rPr lang="en-IN" smtClean="0"/>
              <a:t>‹#›</a:t>
            </a:fld>
            <a:endParaRPr lang="en-IN"/>
          </a:p>
        </p:txBody>
      </p:sp>
    </p:spTree>
    <p:extLst>
      <p:ext uri="{BB962C8B-B14F-4D97-AF65-F5344CB8AC3E}">
        <p14:creationId xmlns:p14="http://schemas.microsoft.com/office/powerpoint/2010/main" val="3853646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D08435-0949-4FE0-BA95-CDE83E128DB0}" type="datetimeFigureOut">
              <a:rPr lang="en-IN" smtClean="0"/>
              <a:t>21-12-2022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E0B30E-C833-4810-8EAA-F19FFE9715A7}" type="slidenum">
              <a:rPr lang="en-IN" smtClean="0"/>
              <a:t>‹#›</a:t>
            </a:fld>
            <a:endParaRPr lang="en-IN"/>
          </a:p>
        </p:txBody>
      </p:sp>
    </p:spTree>
    <p:extLst>
      <p:ext uri="{BB962C8B-B14F-4D97-AF65-F5344CB8AC3E}">
        <p14:creationId xmlns:p14="http://schemas.microsoft.com/office/powerpoint/2010/main" val="2538345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ED08435-0949-4FE0-BA95-CDE83E128DB0}" type="datetimeFigureOut">
              <a:rPr lang="en-IN" smtClean="0"/>
              <a:t>21-12-2022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E0B30E-C833-4810-8EAA-F19FFE9715A7}" type="slidenum">
              <a:rPr lang="en-IN" smtClean="0"/>
              <a:t>‹#›</a:t>
            </a:fld>
            <a:endParaRPr lang="en-IN"/>
          </a:p>
        </p:txBody>
      </p:sp>
    </p:spTree>
    <p:extLst>
      <p:ext uri="{BB962C8B-B14F-4D97-AF65-F5344CB8AC3E}">
        <p14:creationId xmlns:p14="http://schemas.microsoft.com/office/powerpoint/2010/main" val="3039070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ED08435-0949-4FE0-BA95-CDE83E128DB0}" type="datetimeFigureOut">
              <a:rPr lang="en-IN" smtClean="0"/>
              <a:t>21-12-2022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E0B30E-C833-4810-8EAA-F19FFE9715A7}" type="slidenum">
              <a:rPr lang="en-IN" smtClean="0"/>
              <a:t>‹#›</a:t>
            </a:fld>
            <a:endParaRPr lang="en-IN"/>
          </a:p>
        </p:txBody>
      </p:sp>
    </p:spTree>
    <p:extLst>
      <p:ext uri="{BB962C8B-B14F-4D97-AF65-F5344CB8AC3E}">
        <p14:creationId xmlns:p14="http://schemas.microsoft.com/office/powerpoint/2010/main" val="308067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ED08435-0949-4FE0-BA95-CDE83E128DB0}" type="datetimeFigureOut">
              <a:rPr lang="en-IN" smtClean="0"/>
              <a:t>21-12-2022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E0B30E-C833-4810-8EAA-F19FFE9715A7}" type="slidenum">
              <a:rPr lang="en-IN" smtClean="0"/>
              <a:t>‹#›</a:t>
            </a:fld>
            <a:endParaRPr lang="en-IN"/>
          </a:p>
        </p:txBody>
      </p:sp>
    </p:spTree>
    <p:extLst>
      <p:ext uri="{BB962C8B-B14F-4D97-AF65-F5344CB8AC3E}">
        <p14:creationId xmlns:p14="http://schemas.microsoft.com/office/powerpoint/2010/main" val="1741498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D08435-0949-4FE0-BA95-CDE83E128DB0}" type="datetimeFigureOut">
              <a:rPr lang="en-IN" smtClean="0"/>
              <a:t>21-12-2022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E0B30E-C833-4810-8EAA-F19FFE9715A7}" type="slidenum">
              <a:rPr lang="en-IN" smtClean="0"/>
              <a:t>‹#›</a:t>
            </a:fld>
            <a:endParaRPr lang="en-IN"/>
          </a:p>
        </p:txBody>
      </p:sp>
    </p:spTree>
    <p:extLst>
      <p:ext uri="{BB962C8B-B14F-4D97-AF65-F5344CB8AC3E}">
        <p14:creationId xmlns:p14="http://schemas.microsoft.com/office/powerpoint/2010/main" val="56737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D08435-0949-4FE0-BA95-CDE83E128DB0}" type="datetimeFigureOut">
              <a:rPr lang="en-IN" smtClean="0"/>
              <a:t>21-12-2022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E0B30E-C833-4810-8EAA-F19FFE9715A7}" type="slidenum">
              <a:rPr lang="en-IN" smtClean="0"/>
              <a:t>‹#›</a:t>
            </a:fld>
            <a:endParaRPr lang="en-IN"/>
          </a:p>
        </p:txBody>
      </p:sp>
    </p:spTree>
    <p:extLst>
      <p:ext uri="{BB962C8B-B14F-4D97-AF65-F5344CB8AC3E}">
        <p14:creationId xmlns:p14="http://schemas.microsoft.com/office/powerpoint/2010/main" val="3244127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D08435-0949-4FE0-BA95-CDE83E128DB0}" type="datetimeFigureOut">
              <a:rPr lang="en-IN" smtClean="0"/>
              <a:t>21-12-2022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E0B30E-C833-4810-8EAA-F19FFE9715A7}" type="slidenum">
              <a:rPr lang="en-IN" smtClean="0"/>
              <a:t>‹#›</a:t>
            </a:fld>
            <a:endParaRPr lang="en-IN"/>
          </a:p>
        </p:txBody>
      </p:sp>
    </p:spTree>
    <p:extLst>
      <p:ext uri="{BB962C8B-B14F-4D97-AF65-F5344CB8AC3E}">
        <p14:creationId xmlns:p14="http://schemas.microsoft.com/office/powerpoint/2010/main" val="426477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08435-0949-4FE0-BA95-CDE83E128DB0}" type="datetimeFigureOut">
              <a:rPr lang="en-IN" smtClean="0"/>
              <a:t>21-12-2022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0B30E-C833-4810-8EAA-F19FFE9715A7}" type="slidenum">
              <a:rPr lang="en-IN" smtClean="0"/>
              <a:t>‹#›</a:t>
            </a:fld>
            <a:endParaRPr lang="en-IN"/>
          </a:p>
        </p:txBody>
      </p:sp>
    </p:spTree>
    <p:extLst>
      <p:ext uri="{BB962C8B-B14F-4D97-AF65-F5344CB8AC3E}">
        <p14:creationId xmlns:p14="http://schemas.microsoft.com/office/powerpoint/2010/main" val="3004275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l="165" t="21545" r="35568" b="25516"/>
          <a:stretch>
            <a:fillRect/>
          </a:stretch>
        </p:blipFill>
        <p:spPr bwMode="auto">
          <a:xfrm>
            <a:off x="0" y="0"/>
            <a:ext cx="4241873" cy="1398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4"/>
          <p:cNvSpPr>
            <a:spLocks noGrp="1"/>
          </p:cNvSpPr>
          <p:nvPr>
            <p:ph idx="1"/>
          </p:nvPr>
        </p:nvSpPr>
        <p:spPr>
          <a:xfrm>
            <a:off x="4005867" y="2284997"/>
            <a:ext cx="4180267" cy="1684503"/>
          </a:xfrm>
        </p:spPr>
        <p:txBody>
          <a:bodyPr/>
          <a:lstStyle/>
          <a:p>
            <a:pPr marL="0" indent="0" algn="ctr" defTabSz="914396">
              <a:buNone/>
              <a:defRPr/>
            </a:pPr>
            <a:r>
              <a:rPr lang="en-US" sz="2727" dirty="0"/>
              <a:t>ASSIGENMENT – 1</a:t>
            </a:r>
            <a:endParaRPr lang="en-IN" sz="2727" dirty="0"/>
          </a:p>
          <a:p>
            <a:pPr marL="0" indent="0" algn="ctr" defTabSz="914396">
              <a:buNone/>
              <a:defRPr/>
            </a:pPr>
            <a:r>
              <a:rPr lang="en-US" sz="2727" dirty="0" smtClean="0"/>
              <a:t>Monitory policy  </a:t>
            </a:r>
            <a:endParaRPr lang="en-IN" sz="2727" dirty="0"/>
          </a:p>
          <a:p>
            <a:pPr marL="0" indent="0" algn="ctr" defTabSz="914396">
              <a:buNone/>
              <a:defRPr/>
            </a:pPr>
            <a:r>
              <a:rPr lang="en-IN" sz="2727" dirty="0"/>
              <a:t>BBA 1</a:t>
            </a:r>
            <a:r>
              <a:rPr lang="en-IN" sz="2727" baseline="30000" dirty="0"/>
              <a:t>st</a:t>
            </a:r>
            <a:r>
              <a:rPr lang="en-IN" sz="2727" dirty="0"/>
              <a:t> SEM (2022-23)</a:t>
            </a:r>
          </a:p>
          <a:p>
            <a:pPr marL="0" indent="0" algn="ctr" defTabSz="914396">
              <a:buNone/>
              <a:defRPr/>
            </a:pPr>
            <a:endParaRPr lang="en-IN" sz="2000" dirty="0"/>
          </a:p>
        </p:txBody>
      </p:sp>
      <p:sp>
        <p:nvSpPr>
          <p:cNvPr id="4100" name="TextBox 6"/>
          <p:cNvSpPr txBox="1">
            <a:spLocks noChangeArrowheads="1"/>
          </p:cNvSpPr>
          <p:nvPr/>
        </p:nvSpPr>
        <p:spPr bwMode="auto">
          <a:xfrm>
            <a:off x="1374891" y="4726698"/>
            <a:ext cx="2379085" cy="983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lnSpc>
                <a:spcPct val="150000"/>
              </a:lnSpc>
            </a:pPr>
            <a:r>
              <a:rPr lang="en-IN" altLang="en-US" sz="2182" b="1" u="sng" dirty="0"/>
              <a:t>Submitted By-</a:t>
            </a:r>
          </a:p>
          <a:p>
            <a:pPr eaLnBrk="1" hangingPunct="1">
              <a:lnSpc>
                <a:spcPct val="150000"/>
              </a:lnSpc>
            </a:pPr>
            <a:r>
              <a:rPr lang="en-US" altLang="en-US" sz="1909" dirty="0" smtClean="0"/>
              <a:t>Shankh </a:t>
            </a:r>
            <a:r>
              <a:rPr lang="en-US" altLang="en-US" sz="1909" dirty="0"/>
              <a:t>Bansal</a:t>
            </a:r>
          </a:p>
        </p:txBody>
      </p:sp>
      <p:sp>
        <p:nvSpPr>
          <p:cNvPr id="4101" name="TextBox 8"/>
          <p:cNvSpPr txBox="1">
            <a:spLocks noChangeArrowheads="1"/>
          </p:cNvSpPr>
          <p:nvPr/>
        </p:nvSpPr>
        <p:spPr bwMode="auto">
          <a:xfrm>
            <a:off x="8540496" y="4726698"/>
            <a:ext cx="2289899" cy="1036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lnSpc>
                <a:spcPct val="150000"/>
              </a:lnSpc>
            </a:pPr>
            <a:r>
              <a:rPr lang="en-US" altLang="en-US" sz="2182" b="1" u="sng" dirty="0"/>
              <a:t>Submitted To- </a:t>
            </a:r>
          </a:p>
          <a:p>
            <a:pPr eaLnBrk="1" hangingPunct="1">
              <a:lnSpc>
                <a:spcPct val="150000"/>
              </a:lnSpc>
            </a:pPr>
            <a:r>
              <a:rPr lang="en-US" altLang="en-US" sz="1909" dirty="0"/>
              <a:t>D</a:t>
            </a:r>
            <a:r>
              <a:rPr lang="en-US" altLang="en-US" sz="1909" dirty="0" smtClean="0"/>
              <a:t>r</a:t>
            </a:r>
            <a:r>
              <a:rPr lang="en-US" altLang="en-US" sz="1909" dirty="0"/>
              <a:t>. Amber Tiwari   </a:t>
            </a:r>
            <a:endParaRPr lang="en-IN" altLang="en-US" sz="1909" dirty="0"/>
          </a:p>
        </p:txBody>
      </p:sp>
      <p:pic>
        <p:nvPicPr>
          <p:cNvPr id="4102" name="Picture 2"/>
          <p:cNvPicPr>
            <a:picLocks noChangeAspect="1" noChangeArrowheads="1"/>
          </p:cNvPicPr>
          <p:nvPr/>
        </p:nvPicPr>
        <p:blipFill>
          <a:blip r:embed="rId2">
            <a:extLst>
              <a:ext uri="{28A0092B-C50C-407E-A947-70E740481C1C}">
                <a14:useLocalDpi xmlns:a14="http://schemas.microsoft.com/office/drawing/2010/main" val="0"/>
              </a:ext>
            </a:extLst>
          </a:blip>
          <a:srcRect l="74664" t="21545" r="-165" b="25516"/>
          <a:stretch>
            <a:fillRect/>
          </a:stretch>
        </p:blipFill>
        <p:spPr bwMode="auto">
          <a:xfrm>
            <a:off x="10467360" y="0"/>
            <a:ext cx="1724640" cy="1432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00562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24000" y="0"/>
            <a:ext cx="9144000" cy="6858000"/>
          </a:xfrm>
          <a:prstGeom prst="rect">
            <a:avLst/>
          </a:prstGeom>
        </p:spPr>
      </p:pic>
    </p:spTree>
    <p:extLst>
      <p:ext uri="{BB962C8B-B14F-4D97-AF65-F5344CB8AC3E}">
        <p14:creationId xmlns:p14="http://schemas.microsoft.com/office/powerpoint/2010/main" val="1264578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Causes of Inflation </a:t>
            </a:r>
            <a:endParaRPr lang="en-IN" dirty="0"/>
          </a:p>
        </p:txBody>
      </p:sp>
      <p:sp>
        <p:nvSpPr>
          <p:cNvPr id="3" name="Content Placeholder 2"/>
          <p:cNvSpPr>
            <a:spLocks noGrp="1"/>
          </p:cNvSpPr>
          <p:nvPr>
            <p:ph idx="1"/>
          </p:nvPr>
        </p:nvSpPr>
        <p:spPr/>
        <p:txBody>
          <a:bodyPr/>
          <a:lstStyle/>
          <a:p>
            <a:pPr marL="0" indent="0">
              <a:buNone/>
            </a:pPr>
            <a:r>
              <a:rPr lang="en-IN" dirty="0" smtClean="0"/>
              <a:t>There are two main causes for inflation which is stated as below :</a:t>
            </a:r>
          </a:p>
          <a:p>
            <a:endParaRPr lang="en-IN" dirty="0" smtClean="0"/>
          </a:p>
          <a:p>
            <a:r>
              <a:rPr lang="en-IN" dirty="0" smtClean="0"/>
              <a:t>Demand – pull inflation </a:t>
            </a:r>
          </a:p>
          <a:p>
            <a:r>
              <a:rPr lang="en-IN" dirty="0" smtClean="0"/>
              <a:t>Cost – pull inflation </a:t>
            </a:r>
            <a:endParaRPr lang="en-IN" dirty="0"/>
          </a:p>
        </p:txBody>
      </p:sp>
    </p:spTree>
    <p:extLst>
      <p:ext uri="{BB962C8B-B14F-4D97-AF65-F5344CB8AC3E}">
        <p14:creationId xmlns:p14="http://schemas.microsoft.com/office/powerpoint/2010/main" val="349755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Demand Pull Inflation </a:t>
            </a:r>
            <a:endParaRPr lang="en-IN" dirty="0"/>
          </a:p>
        </p:txBody>
      </p:sp>
      <p:sp>
        <p:nvSpPr>
          <p:cNvPr id="3" name="Content Placeholder 2"/>
          <p:cNvSpPr>
            <a:spLocks noGrp="1"/>
          </p:cNvSpPr>
          <p:nvPr>
            <p:ph idx="1"/>
          </p:nvPr>
        </p:nvSpPr>
        <p:spPr/>
        <p:txBody>
          <a:bodyPr/>
          <a:lstStyle/>
          <a:p>
            <a:r>
              <a:rPr lang="en-IN" dirty="0" smtClean="0"/>
              <a:t>The demand for goods and services increases and production remains the same or does not increases as fast. The excess demand results in price bring “pulled up”.</a:t>
            </a:r>
          </a:p>
          <a:p>
            <a:endParaRPr lang="en-IN" sz="500" dirty="0"/>
          </a:p>
          <a:p>
            <a:r>
              <a:rPr lang="en-IN" dirty="0" smtClean="0"/>
              <a:t>Demand pull inflation occurs when total demand for goods and services exceeds the total supply.</a:t>
            </a:r>
          </a:p>
          <a:p>
            <a:endParaRPr lang="en-IN" sz="600" dirty="0"/>
          </a:p>
          <a:p>
            <a:r>
              <a:rPr lang="en-IN" dirty="0" smtClean="0"/>
              <a:t>This type of inflation happens when there is an inflationary gap.</a:t>
            </a:r>
            <a:endParaRPr lang="en-IN" dirty="0"/>
          </a:p>
        </p:txBody>
      </p:sp>
    </p:spTree>
    <p:extLst>
      <p:ext uri="{BB962C8B-B14F-4D97-AF65-F5344CB8AC3E}">
        <p14:creationId xmlns:p14="http://schemas.microsoft.com/office/powerpoint/2010/main" val="2210731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Causes of demand pull inflation :</a:t>
            </a:r>
            <a:endParaRPr lang="en-IN" dirty="0"/>
          </a:p>
        </p:txBody>
      </p:sp>
      <p:sp>
        <p:nvSpPr>
          <p:cNvPr id="3" name="Content Placeholder 2"/>
          <p:cNvSpPr>
            <a:spLocks noGrp="1"/>
          </p:cNvSpPr>
          <p:nvPr>
            <p:ph idx="1"/>
          </p:nvPr>
        </p:nvSpPr>
        <p:spPr/>
        <p:txBody>
          <a:bodyPr/>
          <a:lstStyle/>
          <a:p>
            <a:r>
              <a:rPr lang="en-IN" dirty="0" smtClean="0"/>
              <a:t>Increase in consumption, perhaps expectations of future inflation.</a:t>
            </a:r>
          </a:p>
          <a:p>
            <a:r>
              <a:rPr lang="en-IN" dirty="0" smtClean="0"/>
              <a:t>Increase </a:t>
            </a:r>
            <a:r>
              <a:rPr lang="en-IN" dirty="0"/>
              <a:t>i</a:t>
            </a:r>
            <a:r>
              <a:rPr lang="en-IN" dirty="0" smtClean="0"/>
              <a:t>n investment caused by falling interest rates or expectations of a booming economy.</a:t>
            </a:r>
          </a:p>
          <a:p>
            <a:r>
              <a:rPr lang="en-IN" dirty="0" smtClean="0"/>
              <a:t>Increase in government spending or a decrease in taxes, either of which would boost deficit spending.</a:t>
            </a:r>
          </a:p>
          <a:p>
            <a:r>
              <a:rPr lang="en-IN" dirty="0" smtClean="0"/>
              <a:t>Increase in exports to other nations or a decline in imports from other nations.</a:t>
            </a:r>
            <a:endParaRPr lang="en-IN" dirty="0"/>
          </a:p>
        </p:txBody>
      </p:sp>
      <p:sp>
        <p:nvSpPr>
          <p:cNvPr id="4"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7213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171700" y="238125"/>
            <a:ext cx="7848600" cy="6381750"/>
          </a:xfrm>
          <a:prstGeom prst="rect">
            <a:avLst/>
          </a:prstGeom>
        </p:spPr>
      </p:pic>
    </p:spTree>
    <p:extLst>
      <p:ext uri="{BB962C8B-B14F-4D97-AF65-F5344CB8AC3E}">
        <p14:creationId xmlns:p14="http://schemas.microsoft.com/office/powerpoint/2010/main" val="880252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Cost pull inflation :</a:t>
            </a:r>
            <a:endParaRPr lang="en-IN" dirty="0"/>
          </a:p>
        </p:txBody>
      </p:sp>
      <p:sp>
        <p:nvSpPr>
          <p:cNvPr id="3" name="Content Placeholder 2"/>
          <p:cNvSpPr>
            <a:spLocks noGrp="1"/>
          </p:cNvSpPr>
          <p:nvPr>
            <p:ph idx="1"/>
          </p:nvPr>
        </p:nvSpPr>
        <p:spPr/>
        <p:txBody>
          <a:bodyPr/>
          <a:lstStyle/>
          <a:p>
            <a:r>
              <a:rPr lang="en-IN" dirty="0" smtClean="0"/>
              <a:t>Cost pull inflation explains the causes of inflation origination from the supply side.</a:t>
            </a:r>
          </a:p>
          <a:p>
            <a:r>
              <a:rPr lang="en-IN" dirty="0" smtClean="0"/>
              <a:t>It is caused by an increase in the cost of production. Increased cost “push up” the price level.</a:t>
            </a:r>
          </a:p>
          <a:p>
            <a:r>
              <a:rPr lang="en-IN" dirty="0" smtClean="0"/>
              <a:t>This occurs when cost of production or operation are increasing.</a:t>
            </a:r>
            <a:endParaRPr lang="en-IN" dirty="0"/>
          </a:p>
        </p:txBody>
      </p:sp>
    </p:spTree>
    <p:extLst>
      <p:ext uri="{BB962C8B-B14F-4D97-AF65-F5344CB8AC3E}">
        <p14:creationId xmlns:p14="http://schemas.microsoft.com/office/powerpoint/2010/main" val="399224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Cost pull inflation is caused mainly due to :</a:t>
            </a:r>
            <a:endParaRPr lang="en-IN" dirty="0"/>
          </a:p>
        </p:txBody>
      </p:sp>
      <p:sp>
        <p:nvSpPr>
          <p:cNvPr id="3" name="Content Placeholder 2"/>
          <p:cNvSpPr>
            <a:spLocks noGrp="1"/>
          </p:cNvSpPr>
          <p:nvPr>
            <p:ph idx="1"/>
          </p:nvPr>
        </p:nvSpPr>
        <p:spPr/>
        <p:txBody>
          <a:bodyPr/>
          <a:lstStyle/>
          <a:p>
            <a:r>
              <a:rPr lang="en-IN" dirty="0" smtClean="0"/>
              <a:t>Increase in wages.</a:t>
            </a:r>
          </a:p>
          <a:p>
            <a:r>
              <a:rPr lang="en-IN" dirty="0" smtClean="0"/>
              <a:t>Increase in cost of raw materials.</a:t>
            </a:r>
          </a:p>
          <a:p>
            <a:r>
              <a:rPr lang="en-IN" dirty="0" smtClean="0"/>
              <a:t>Increased cost of imported components (import-push inflation )</a:t>
            </a:r>
            <a:endParaRPr lang="en-IN" dirty="0"/>
          </a:p>
        </p:txBody>
      </p:sp>
      <p:sp>
        <p:nvSpPr>
          <p:cNvPr id="4" name="Rectangle 3"/>
          <p:cNvSpPr>
            <a:spLocks noChangeArrowheads="1"/>
          </p:cNvSpPr>
          <p:nvPr/>
        </p:nvSpPr>
        <p:spPr bwMode="auto">
          <a:xfrm>
            <a:off x="-6611356" y="-214359"/>
            <a:ext cx="180008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7442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3539" y="7524"/>
            <a:ext cx="11404922" cy="6842953"/>
          </a:xfrm>
          <a:prstGeom prst="rect">
            <a:avLst/>
          </a:prstGeom>
        </p:spPr>
      </p:pic>
    </p:spTree>
    <p:extLst>
      <p:ext uri="{BB962C8B-B14F-4D97-AF65-F5344CB8AC3E}">
        <p14:creationId xmlns:p14="http://schemas.microsoft.com/office/powerpoint/2010/main" val="1180507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Effects of inflation </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smtClean="0"/>
              <a:t>Effect depends on the speed of inflation and the nature of the economy.</a:t>
            </a:r>
          </a:p>
          <a:p>
            <a:pPr marL="514350" indent="-514350">
              <a:buFont typeface="+mj-lt"/>
              <a:buAutoNum type="arabicPeriod"/>
            </a:pPr>
            <a:r>
              <a:rPr lang="en-IN" dirty="0" smtClean="0"/>
              <a:t>Rising prices of imports.</a:t>
            </a:r>
          </a:p>
          <a:p>
            <a:pPr marL="514350" indent="-514350">
              <a:buFont typeface="+mj-lt"/>
              <a:buAutoNum type="arabicPeriod"/>
            </a:pPr>
            <a:r>
              <a:rPr lang="en-IN" dirty="0" smtClean="0"/>
              <a:t>Lowers national savings.</a:t>
            </a:r>
          </a:p>
          <a:p>
            <a:pPr marL="514350" indent="-514350">
              <a:buFont typeface="+mj-lt"/>
              <a:buAutoNum type="arabicPeriod"/>
            </a:pPr>
            <a:r>
              <a:rPr lang="en-IN" dirty="0" smtClean="0"/>
              <a:t>Redistribution of income &amp; wealth.</a:t>
            </a:r>
          </a:p>
          <a:p>
            <a:pPr marL="514350" indent="-514350">
              <a:buFont typeface="+mj-lt"/>
              <a:buAutoNum type="arabicPeriod"/>
            </a:pPr>
            <a:r>
              <a:rPr lang="en-IN" dirty="0" smtClean="0"/>
              <a:t>Collapse of monetary system.</a:t>
            </a:r>
          </a:p>
          <a:p>
            <a:pPr marL="514350" indent="-514350">
              <a:buFont typeface="+mj-lt"/>
              <a:buAutoNum type="arabicPeriod"/>
            </a:pPr>
            <a:r>
              <a:rPr lang="en-IN" dirty="0" smtClean="0"/>
              <a:t>Adverse impact socially &amp; politically.</a:t>
            </a:r>
          </a:p>
          <a:p>
            <a:pPr marL="514350" indent="-514350">
              <a:buFont typeface="+mj-lt"/>
              <a:buAutoNum type="arabicPeriod"/>
            </a:pPr>
            <a:r>
              <a:rPr lang="en-IN" dirty="0" smtClean="0"/>
              <a:t>Discourages investment &amp; savings.</a:t>
            </a:r>
          </a:p>
          <a:p>
            <a:pPr marL="514350" indent="-514350">
              <a:buFont typeface="+mj-lt"/>
              <a:buAutoNum type="arabicPeriod"/>
            </a:pPr>
            <a:r>
              <a:rPr lang="en-IN" dirty="0" smtClean="0"/>
              <a:t>Higher interest/ Income tax rates.</a:t>
            </a:r>
            <a:endParaRPr lang="en-IN" dirty="0"/>
          </a:p>
        </p:txBody>
      </p:sp>
      <p:sp>
        <p:nvSpPr>
          <p:cNvPr id="8" name="Rectangle 15"/>
          <p:cNvSpPr>
            <a:spLocks noChangeArrowheads="1"/>
          </p:cNvSpPr>
          <p:nvPr/>
        </p:nvSpPr>
        <p:spPr bwMode="auto">
          <a:xfrm>
            <a:off x="-8325092" y="-300307"/>
            <a:ext cx="183072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4764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Control measures </a:t>
            </a:r>
            <a:endParaRPr lang="en-IN" dirty="0"/>
          </a:p>
        </p:txBody>
      </p:sp>
      <p:pic>
        <p:nvPicPr>
          <p:cNvPr id="4" name="Content Placeholder 3"/>
          <p:cNvPicPr>
            <a:picLocks noGrp="1" noChangeAspect="1"/>
          </p:cNvPicPr>
          <p:nvPr>
            <p:ph idx="1"/>
          </p:nvPr>
        </p:nvPicPr>
        <p:blipFill>
          <a:blip r:embed="rId2"/>
          <a:stretch>
            <a:fillRect/>
          </a:stretch>
        </p:blipFill>
        <p:spPr>
          <a:xfrm>
            <a:off x="3600239" y="1866479"/>
            <a:ext cx="4991521" cy="4991521"/>
          </a:xfrm>
          <a:prstGeom prst="rect">
            <a:avLst/>
          </a:prstGeom>
        </p:spPr>
      </p:pic>
    </p:spTree>
    <p:extLst>
      <p:ext uri="{BB962C8B-B14F-4D97-AF65-F5344CB8AC3E}">
        <p14:creationId xmlns:p14="http://schemas.microsoft.com/office/powerpoint/2010/main" val="550082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6000" b="1" dirty="0" smtClean="0">
                <a:latin typeface="Winter Glisten" pitchFamily="50" charset="0"/>
              </a:rPr>
              <a:t>Objectives </a:t>
            </a:r>
            <a:endParaRPr lang="en-IN" sz="6000" b="1" dirty="0">
              <a:latin typeface="Winter Glisten" pitchFamily="50" charset="0"/>
            </a:endParaRPr>
          </a:p>
        </p:txBody>
      </p:sp>
      <p:sp>
        <p:nvSpPr>
          <p:cNvPr id="6" name="Content Placeholder 5"/>
          <p:cNvSpPr>
            <a:spLocks noGrp="1"/>
          </p:cNvSpPr>
          <p:nvPr>
            <p:ph idx="1"/>
          </p:nvPr>
        </p:nvSpPr>
        <p:spPr>
          <a:xfrm>
            <a:off x="838200" y="2063369"/>
            <a:ext cx="10515600" cy="4351338"/>
          </a:xfrm>
        </p:spPr>
        <p:txBody>
          <a:bodyPr/>
          <a:lstStyle/>
          <a:p>
            <a:r>
              <a:rPr lang="en-US" dirty="0"/>
              <a:t>To know about the effluence of the monitory policy in our daily routine.</a:t>
            </a:r>
          </a:p>
          <a:p>
            <a:r>
              <a:rPr lang="en-US" dirty="0"/>
              <a:t>To gain a brief knowledge of monitory policy</a:t>
            </a:r>
            <a:r>
              <a:rPr lang="en-US" dirty="0" smtClean="0"/>
              <a:t>.</a:t>
            </a:r>
            <a:endParaRPr lang="en-US" dirty="0"/>
          </a:p>
        </p:txBody>
      </p:sp>
      <p:pic>
        <p:nvPicPr>
          <p:cNvPr id="2" name="Picture 1"/>
          <p:cNvPicPr>
            <a:picLocks noChangeAspect="1"/>
          </p:cNvPicPr>
          <p:nvPr/>
        </p:nvPicPr>
        <p:blipFill>
          <a:blip r:embed="rId2"/>
          <a:stretch>
            <a:fillRect/>
          </a:stretch>
        </p:blipFill>
        <p:spPr>
          <a:xfrm>
            <a:off x="8705089" y="3371089"/>
            <a:ext cx="3486912" cy="3486912"/>
          </a:xfrm>
          <a:prstGeom prst="rect">
            <a:avLst/>
          </a:prstGeom>
        </p:spPr>
      </p:pic>
    </p:spTree>
    <p:extLst>
      <p:ext uri="{BB962C8B-B14F-4D97-AF65-F5344CB8AC3E}">
        <p14:creationId xmlns:p14="http://schemas.microsoft.com/office/powerpoint/2010/main" val="39128147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000" dirty="0" smtClean="0"/>
              <a:t>Measure to control inflation </a:t>
            </a:r>
            <a:endParaRPr lang="en-IN" sz="5000" dirty="0"/>
          </a:p>
        </p:txBody>
      </p:sp>
      <p:sp>
        <p:nvSpPr>
          <p:cNvPr id="3" name="Content Placeholder 2"/>
          <p:cNvSpPr>
            <a:spLocks noGrp="1"/>
          </p:cNvSpPr>
          <p:nvPr>
            <p:ph idx="1"/>
          </p:nvPr>
        </p:nvSpPr>
        <p:spPr/>
        <p:txBody>
          <a:bodyPr/>
          <a:lstStyle/>
          <a:p>
            <a:r>
              <a:rPr lang="en-IN" dirty="0" smtClean="0"/>
              <a:t>Fiscal measures. </a:t>
            </a:r>
          </a:p>
          <a:p>
            <a:r>
              <a:rPr lang="en-IN" dirty="0" smtClean="0"/>
              <a:t>Monetary measures.</a:t>
            </a:r>
          </a:p>
          <a:p>
            <a:r>
              <a:rPr lang="en-IN" dirty="0" smtClean="0"/>
              <a:t>General measures.</a:t>
            </a:r>
            <a:endParaRPr lang="en-IN" dirty="0"/>
          </a:p>
        </p:txBody>
      </p:sp>
      <p:sp>
        <p:nvSpPr>
          <p:cNvPr id="4" name="Rectangle 3"/>
          <p:cNvSpPr>
            <a:spLocks noChangeArrowheads="1"/>
          </p:cNvSpPr>
          <p:nvPr/>
        </p:nvSpPr>
        <p:spPr bwMode="auto">
          <a:xfrm>
            <a:off x="-3048000" y="2430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2086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Fiscal measures </a:t>
            </a:r>
            <a:endParaRPr lang="en-IN" dirty="0"/>
          </a:p>
        </p:txBody>
      </p:sp>
      <p:sp>
        <p:nvSpPr>
          <p:cNvPr id="3" name="Content Placeholder 2"/>
          <p:cNvSpPr>
            <a:spLocks noGrp="1"/>
          </p:cNvSpPr>
          <p:nvPr>
            <p:ph idx="1"/>
          </p:nvPr>
        </p:nvSpPr>
        <p:spPr/>
        <p:txBody>
          <a:bodyPr/>
          <a:lstStyle/>
          <a:p>
            <a:r>
              <a:rPr lang="en-IN" dirty="0" smtClean="0"/>
              <a:t>Increase in direct taxes.</a:t>
            </a:r>
            <a:endParaRPr lang="en-IN" dirty="0"/>
          </a:p>
          <a:p>
            <a:r>
              <a:rPr lang="en-IN" dirty="0" smtClean="0"/>
              <a:t>Increase in indirect taxes.</a:t>
            </a:r>
          </a:p>
          <a:p>
            <a:r>
              <a:rPr lang="en-IN" dirty="0" smtClean="0"/>
              <a:t>Reduce government spending.</a:t>
            </a:r>
          </a:p>
          <a:p>
            <a:r>
              <a:rPr lang="en-IN" dirty="0" smtClean="0"/>
              <a:t>Introduce measures to increase productivity, e.g. tax, rebates and subsidies.</a:t>
            </a:r>
          </a:p>
          <a:p>
            <a:r>
              <a:rPr lang="en-IN" dirty="0" smtClean="0"/>
              <a:t>Surplus budget.</a:t>
            </a:r>
            <a:endParaRPr lang="en-IN" dirty="0"/>
          </a:p>
        </p:txBody>
      </p:sp>
      <p:sp>
        <p:nvSpPr>
          <p:cNvPr id="4" name="Rectangle 3"/>
          <p:cNvSpPr>
            <a:spLocks noChangeArrowheads="1"/>
          </p:cNvSpPr>
          <p:nvPr/>
        </p:nvSpPr>
        <p:spPr bwMode="auto">
          <a:xfrm>
            <a:off x="-8562463" y="-47830"/>
            <a:ext cx="185446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1062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Monetary policy </a:t>
            </a:r>
            <a:endParaRPr lang="en-IN" dirty="0"/>
          </a:p>
        </p:txBody>
      </p:sp>
      <p:sp>
        <p:nvSpPr>
          <p:cNvPr id="3" name="Content Placeholder 2"/>
          <p:cNvSpPr>
            <a:spLocks noGrp="1"/>
          </p:cNvSpPr>
          <p:nvPr>
            <p:ph idx="1"/>
          </p:nvPr>
        </p:nvSpPr>
        <p:spPr/>
        <p:txBody>
          <a:bodyPr/>
          <a:lstStyle/>
          <a:p>
            <a:r>
              <a:rPr lang="en-IN" dirty="0" smtClean="0"/>
              <a:t>Increase interest rates of banks.</a:t>
            </a:r>
          </a:p>
          <a:p>
            <a:r>
              <a:rPr lang="en-IN" dirty="0" smtClean="0"/>
              <a:t>Decrease money supply.</a:t>
            </a:r>
          </a:p>
          <a:p>
            <a:r>
              <a:rPr lang="en-IN" dirty="0" smtClean="0"/>
              <a:t>Decrease availability of credit from banks.</a:t>
            </a:r>
          </a:p>
          <a:p>
            <a:r>
              <a:rPr lang="en-IN" dirty="0" smtClean="0"/>
              <a:t>Issue of new currency.</a:t>
            </a:r>
          </a:p>
          <a:p>
            <a:r>
              <a:rPr lang="en-IN" dirty="0" smtClean="0"/>
              <a:t>Credit control.</a:t>
            </a:r>
            <a:endParaRPr lang="en-IN" dirty="0"/>
          </a:p>
        </p:txBody>
      </p:sp>
      <p:sp>
        <p:nvSpPr>
          <p:cNvPr id="4" name="Rectangle 3"/>
          <p:cNvSpPr>
            <a:spLocks noChangeArrowheads="1"/>
          </p:cNvSpPr>
          <p:nvPr/>
        </p:nvSpPr>
        <p:spPr bwMode="auto">
          <a:xfrm>
            <a:off x="-5130480" y="64818"/>
            <a:ext cx="151126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172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General Measures </a:t>
            </a:r>
            <a:endParaRPr lang="en-IN" dirty="0"/>
          </a:p>
        </p:txBody>
      </p:sp>
      <p:sp>
        <p:nvSpPr>
          <p:cNvPr id="3" name="Content Placeholder 2"/>
          <p:cNvSpPr>
            <a:spLocks noGrp="1"/>
          </p:cNvSpPr>
          <p:nvPr>
            <p:ph idx="1"/>
          </p:nvPr>
        </p:nvSpPr>
        <p:spPr/>
        <p:txBody>
          <a:bodyPr/>
          <a:lstStyle/>
          <a:p>
            <a:r>
              <a:rPr lang="en-IN" dirty="0" smtClean="0"/>
              <a:t>Increase productivity.</a:t>
            </a:r>
          </a:p>
          <a:p>
            <a:r>
              <a:rPr lang="en-IN" dirty="0" smtClean="0"/>
              <a:t>Freeze prices and wages.</a:t>
            </a:r>
          </a:p>
          <a:p>
            <a:r>
              <a:rPr lang="en-IN" dirty="0" smtClean="0"/>
              <a:t>Implement a wage restraint policy.</a:t>
            </a:r>
          </a:p>
          <a:p>
            <a:r>
              <a:rPr lang="en-IN" dirty="0" smtClean="0"/>
              <a:t>Encourages personal savings.</a:t>
            </a:r>
          </a:p>
          <a:p>
            <a:r>
              <a:rPr lang="en-IN" dirty="0" smtClean="0"/>
              <a:t>Import control :makes competition important goods cheaper.</a:t>
            </a:r>
          </a:p>
          <a:p>
            <a:r>
              <a:rPr lang="en-IN" dirty="0" smtClean="0"/>
              <a:t>Introduce price indexation: linking all prices to a particular index, e.g. CPL.</a:t>
            </a:r>
          </a:p>
          <a:p>
            <a:r>
              <a:rPr lang="en-IN" dirty="0" smtClean="0"/>
              <a:t>Implement control measures for consumer credit.</a:t>
            </a:r>
          </a:p>
          <a:p>
            <a:endParaRPr lang="en-IN" dirty="0"/>
          </a:p>
        </p:txBody>
      </p:sp>
      <p:sp>
        <p:nvSpPr>
          <p:cNvPr id="4" name="Rectangle 3"/>
          <p:cNvSpPr>
            <a:spLocks noChangeArrowheads="1"/>
          </p:cNvSpPr>
          <p:nvPr/>
        </p:nvSpPr>
        <p:spPr bwMode="auto">
          <a:xfrm>
            <a:off x="-4204504" y="64818"/>
            <a:ext cx="141867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0043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Meaning of inflation rates </a:t>
            </a:r>
            <a:endParaRPr lang="en-IN" dirty="0"/>
          </a:p>
        </p:txBody>
      </p:sp>
      <p:sp>
        <p:nvSpPr>
          <p:cNvPr id="3" name="Content Placeholder 2"/>
          <p:cNvSpPr>
            <a:spLocks noGrp="1"/>
          </p:cNvSpPr>
          <p:nvPr>
            <p:ph idx="1"/>
          </p:nvPr>
        </p:nvSpPr>
        <p:spPr/>
        <p:txBody>
          <a:bodyPr/>
          <a:lstStyle/>
          <a:p>
            <a:r>
              <a:rPr lang="en-IN" dirty="0" smtClean="0"/>
              <a:t>The inflation rate is a measurement of the rise in prise of a good or services over a period of time reflected as a percentage.it is usually measured on a monthly and annual basis.</a:t>
            </a:r>
          </a:p>
          <a:p>
            <a:r>
              <a:rPr lang="en-IN" dirty="0" smtClean="0"/>
              <a:t>The inflation rate is the percentage rate of change of a price index over time.</a:t>
            </a:r>
            <a:endParaRPr lang="en-IN" dirty="0"/>
          </a:p>
        </p:txBody>
      </p:sp>
      <p:sp>
        <p:nvSpPr>
          <p:cNvPr id="4" name="Rectangle 3"/>
          <p:cNvSpPr>
            <a:spLocks noChangeArrowheads="1"/>
          </p:cNvSpPr>
          <p:nvPr/>
        </p:nvSpPr>
        <p:spPr bwMode="auto">
          <a:xfrm>
            <a:off x="-8834376" y="-149836"/>
            <a:ext cx="188165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6405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Calculation of inflation rate </a:t>
            </a:r>
            <a:endParaRPr lang="en-IN" dirty="0"/>
          </a:p>
        </p:txBody>
      </p:sp>
      <p:sp>
        <p:nvSpPr>
          <p:cNvPr id="3" name="Content Placeholder 2"/>
          <p:cNvSpPr>
            <a:spLocks noGrp="1"/>
          </p:cNvSpPr>
          <p:nvPr>
            <p:ph idx="1"/>
          </p:nvPr>
        </p:nvSpPr>
        <p:spPr/>
        <p:txBody>
          <a:bodyPr/>
          <a:lstStyle/>
          <a:p>
            <a:r>
              <a:rPr lang="en-IN" dirty="0" smtClean="0"/>
              <a:t>The Inflation rate is widely calculated by calculating the movement or change in a prise index, usually the consumer price index.</a:t>
            </a:r>
          </a:p>
          <a:p>
            <a:r>
              <a:rPr lang="en-IN" dirty="0" smtClean="0"/>
              <a:t>In order to calculate the inflation rate for any product or services, you will need the price of the good for two periods of time, then use the following formula to calculate the inflation rate :</a:t>
            </a:r>
          </a:p>
          <a:p>
            <a:endParaRPr lang="en-IN" dirty="0" smtClean="0"/>
          </a:p>
          <a:p>
            <a:pPr marL="0" indent="0">
              <a:buNone/>
            </a:pPr>
            <a:r>
              <a:rPr lang="en-IN" dirty="0"/>
              <a:t>	</a:t>
            </a:r>
            <a:r>
              <a:rPr lang="en-IN" dirty="0" smtClean="0"/>
              <a:t>	Inflation Rate = {(T2-T1)/T1} *100</a:t>
            </a:r>
            <a:endParaRPr lang="en-IN" dirty="0"/>
          </a:p>
        </p:txBody>
      </p:sp>
      <p:sp>
        <p:nvSpPr>
          <p:cNvPr id="6" name="Rectangle 6"/>
          <p:cNvSpPr>
            <a:spLocks noChangeArrowheads="1"/>
          </p:cNvSpPr>
          <p:nvPr/>
        </p:nvSpPr>
        <p:spPr bwMode="auto">
          <a:xfrm>
            <a:off x="-3581400" y="-979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1297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Present scenario of Rwandan economy </a:t>
            </a:r>
            <a:endParaRPr lang="en-IN" dirty="0"/>
          </a:p>
        </p:txBody>
      </p:sp>
      <p:sp>
        <p:nvSpPr>
          <p:cNvPr id="3" name="Content Placeholder 2"/>
          <p:cNvSpPr>
            <a:spLocks noGrp="1"/>
          </p:cNvSpPr>
          <p:nvPr>
            <p:ph idx="1"/>
          </p:nvPr>
        </p:nvSpPr>
        <p:spPr/>
        <p:txBody>
          <a:bodyPr/>
          <a:lstStyle/>
          <a:p>
            <a:r>
              <a:rPr lang="en-IN" dirty="0" smtClean="0"/>
              <a:t>The inflation rate in Rwanda was recorded at 0.20 present in February of 2015. inflation rate in Rwanda averaged 6.23 % from 1997 until 2015, reaching all time high of 28.10 % in February of 1998 and a record low of -15.80 present in February of 1999. </a:t>
            </a:r>
            <a:endParaRPr lang="en-IN" dirty="0"/>
          </a:p>
        </p:txBody>
      </p:sp>
      <p:sp>
        <p:nvSpPr>
          <p:cNvPr id="4" name="Rectangle 3"/>
          <p:cNvSpPr>
            <a:spLocks noChangeArrowheads="1"/>
          </p:cNvSpPr>
          <p:nvPr/>
        </p:nvSpPr>
        <p:spPr bwMode="auto">
          <a:xfrm>
            <a:off x="-7584312" y="64818"/>
            <a:ext cx="1756651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4191000" y="3795713"/>
            <a:ext cx="3810000" cy="2381250"/>
          </a:xfrm>
          <a:prstGeom prst="rect">
            <a:avLst/>
          </a:prstGeom>
        </p:spPr>
      </p:pic>
    </p:spTree>
    <p:extLst>
      <p:ext uri="{BB962C8B-B14F-4D97-AF65-F5344CB8AC3E}">
        <p14:creationId xmlns:p14="http://schemas.microsoft.com/office/powerpoint/2010/main" val="2031637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atin typeface="Winter Glisten" pitchFamily="50" charset="0"/>
              </a:rPr>
              <a:t>Key takeaways </a:t>
            </a:r>
            <a:endParaRPr lang="en-IN" sz="6000" b="1" dirty="0">
              <a:latin typeface="Winter Glisten" pitchFamily="50" charset="0"/>
            </a:endParaRPr>
          </a:p>
        </p:txBody>
      </p:sp>
      <p:sp>
        <p:nvSpPr>
          <p:cNvPr id="3" name="Content Placeholder 2"/>
          <p:cNvSpPr>
            <a:spLocks noGrp="1"/>
          </p:cNvSpPr>
          <p:nvPr>
            <p:ph idx="1"/>
          </p:nvPr>
        </p:nvSpPr>
        <p:spPr>
          <a:xfrm>
            <a:off x="838200" y="1999361"/>
            <a:ext cx="10515600" cy="4351338"/>
          </a:xfrm>
        </p:spPr>
        <p:txBody>
          <a:bodyPr>
            <a:normAutofit/>
          </a:bodyPr>
          <a:lstStyle/>
          <a:p>
            <a:r>
              <a:rPr lang="en-US" sz="2400" dirty="0"/>
              <a:t>Central banks today primarily use inflation targeting in order to keep economic growth steady and prices stable.</a:t>
            </a:r>
          </a:p>
          <a:p>
            <a:r>
              <a:rPr lang="en-US" sz="2400" dirty="0"/>
              <a:t>With a 2-3% inflation target, when prices in an economy deviate the central bank can enact monetary policy to try and restore that target.</a:t>
            </a:r>
          </a:p>
          <a:p>
            <a:r>
              <a:rPr lang="en-US" sz="2400" dirty="0"/>
              <a:t>If inflation heats up, raising interest rates or restricting the money supply are both contractionary monetary policies designed to lower inflation.</a:t>
            </a:r>
          </a:p>
        </p:txBody>
      </p:sp>
      <p:pic>
        <p:nvPicPr>
          <p:cNvPr id="5" name="Picture 4"/>
          <p:cNvPicPr>
            <a:picLocks noChangeAspect="1"/>
          </p:cNvPicPr>
          <p:nvPr/>
        </p:nvPicPr>
        <p:blipFill rotWithShape="1">
          <a:blip r:embed="rId2"/>
          <a:srcRect l="15408" t="16626" r="15272" b="25279"/>
          <a:stretch/>
        </p:blipFill>
        <p:spPr>
          <a:xfrm flipH="1">
            <a:off x="0" y="5094521"/>
            <a:ext cx="1950720" cy="1763479"/>
          </a:xfrm>
          <a:prstGeom prst="rect">
            <a:avLst/>
          </a:prstGeom>
        </p:spPr>
      </p:pic>
      <p:pic>
        <p:nvPicPr>
          <p:cNvPr id="6" name="Picture 5"/>
          <p:cNvPicPr>
            <a:picLocks noChangeAspect="1"/>
          </p:cNvPicPr>
          <p:nvPr/>
        </p:nvPicPr>
        <p:blipFill rotWithShape="1">
          <a:blip r:embed="rId2"/>
          <a:srcRect l="15408" t="16626" r="15272" b="25279"/>
          <a:stretch/>
        </p:blipFill>
        <p:spPr>
          <a:xfrm>
            <a:off x="10241280" y="5094521"/>
            <a:ext cx="1950720" cy="1763479"/>
          </a:xfrm>
          <a:prstGeom prst="rect">
            <a:avLst/>
          </a:prstGeom>
        </p:spPr>
      </p:pic>
    </p:spTree>
    <p:extLst>
      <p:ext uri="{BB962C8B-B14F-4D97-AF65-F5344CB8AC3E}">
        <p14:creationId xmlns:p14="http://schemas.microsoft.com/office/powerpoint/2010/main" val="2326255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000" b="1" dirty="0" smtClean="0">
                <a:latin typeface="Winter Glisten" pitchFamily="50" charset="0"/>
              </a:rPr>
              <a:t>Learning outcomes </a:t>
            </a:r>
            <a:endParaRPr lang="en-IN" sz="6000" b="1" dirty="0">
              <a:latin typeface="Winter Glisten" pitchFamily="50" charset="0"/>
            </a:endParaRPr>
          </a:p>
        </p:txBody>
      </p:sp>
      <p:sp>
        <p:nvSpPr>
          <p:cNvPr id="3" name="Content Placeholder 2"/>
          <p:cNvSpPr>
            <a:spLocks noGrp="1"/>
          </p:cNvSpPr>
          <p:nvPr>
            <p:ph idx="1"/>
          </p:nvPr>
        </p:nvSpPr>
        <p:spPr>
          <a:xfrm>
            <a:off x="838200" y="1999361"/>
            <a:ext cx="10515600" cy="4351338"/>
          </a:xfrm>
        </p:spPr>
        <p:txBody>
          <a:bodyPr/>
          <a:lstStyle/>
          <a:p>
            <a:r>
              <a:rPr lang="en-US" dirty="0" smtClean="0"/>
              <a:t>Grasped in-depth knowledge about monitory policy.</a:t>
            </a:r>
          </a:p>
          <a:p>
            <a:r>
              <a:rPr lang="en-US" dirty="0" smtClean="0"/>
              <a:t>Got to know who change in policy will change my business.</a:t>
            </a:r>
            <a:endParaRPr lang="en-IN" dirty="0"/>
          </a:p>
        </p:txBody>
      </p:sp>
      <p:pic>
        <p:nvPicPr>
          <p:cNvPr id="4" name="Picture 3"/>
          <p:cNvPicPr>
            <a:picLocks noChangeAspect="1"/>
          </p:cNvPicPr>
          <p:nvPr/>
        </p:nvPicPr>
        <p:blipFill>
          <a:blip r:embed="rId2"/>
          <a:stretch>
            <a:fillRect/>
          </a:stretch>
        </p:blipFill>
        <p:spPr>
          <a:xfrm>
            <a:off x="9217153" y="3883153"/>
            <a:ext cx="2974848" cy="2974848"/>
          </a:xfrm>
          <a:prstGeom prst="rect">
            <a:avLst/>
          </a:prstGeom>
        </p:spPr>
      </p:pic>
    </p:spTree>
    <p:extLst>
      <p:ext uri="{BB962C8B-B14F-4D97-AF65-F5344CB8AC3E}">
        <p14:creationId xmlns:p14="http://schemas.microsoft.com/office/powerpoint/2010/main" val="1825516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smtClean="0">
                <a:latin typeface="Winter Glisten" pitchFamily="50" charset="0"/>
              </a:rPr>
              <a:t>Contents : A glimpse of what is to come</a:t>
            </a:r>
            <a:endParaRPr lang="en-IN" sz="5000" b="1" dirty="0">
              <a:latin typeface="Winter Glisten" pitchFamily="50" charset="0"/>
            </a:endParaRPr>
          </a:p>
        </p:txBody>
      </p:sp>
      <p:sp>
        <p:nvSpPr>
          <p:cNvPr id="3" name="Content Placeholder 2"/>
          <p:cNvSpPr>
            <a:spLocks noGrp="1"/>
          </p:cNvSpPr>
          <p:nvPr>
            <p:ph idx="1"/>
          </p:nvPr>
        </p:nvSpPr>
        <p:spPr/>
        <p:txBody>
          <a:bodyPr/>
          <a:lstStyle/>
          <a:p>
            <a:r>
              <a:rPr lang="en-IN" dirty="0" smtClean="0"/>
              <a:t>Meaning &amp; definition. </a:t>
            </a:r>
          </a:p>
          <a:p>
            <a:r>
              <a:rPr lang="en-IN" dirty="0" smtClean="0"/>
              <a:t>Types of inflation. </a:t>
            </a:r>
          </a:p>
          <a:p>
            <a:r>
              <a:rPr lang="en-IN" dirty="0" smtClean="0"/>
              <a:t>Cause of inflation. </a:t>
            </a:r>
          </a:p>
          <a:p>
            <a:r>
              <a:rPr lang="en-IN" dirty="0" smtClean="0"/>
              <a:t>Effects of inflation.</a:t>
            </a:r>
          </a:p>
          <a:p>
            <a:r>
              <a:rPr lang="en-IN" dirty="0" smtClean="0"/>
              <a:t>Control measures. </a:t>
            </a:r>
          </a:p>
          <a:p>
            <a:r>
              <a:rPr lang="en-IN" dirty="0" smtClean="0"/>
              <a:t>Present scenario of Indian economy.  </a:t>
            </a:r>
            <a:endParaRPr lang="en-IN" dirty="0"/>
          </a:p>
        </p:txBody>
      </p:sp>
    </p:spTree>
    <p:extLst>
      <p:ext uri="{BB962C8B-B14F-4D97-AF65-F5344CB8AC3E}">
        <p14:creationId xmlns:p14="http://schemas.microsoft.com/office/powerpoint/2010/main" val="1287762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000" b="1" dirty="0" smtClean="0">
                <a:latin typeface="Winter Glisten" pitchFamily="50" charset="0"/>
              </a:rPr>
              <a:t>Meaning of inflation </a:t>
            </a:r>
            <a:endParaRPr lang="en-IN" sz="5000" b="1" dirty="0">
              <a:latin typeface="Winter Glisten" pitchFamily="50" charset="0"/>
            </a:endParaRPr>
          </a:p>
        </p:txBody>
      </p:sp>
      <p:sp>
        <p:nvSpPr>
          <p:cNvPr id="3" name="Content Placeholder 2"/>
          <p:cNvSpPr>
            <a:spLocks noGrp="1"/>
          </p:cNvSpPr>
          <p:nvPr>
            <p:ph idx="1"/>
          </p:nvPr>
        </p:nvSpPr>
        <p:spPr/>
        <p:txBody>
          <a:bodyPr/>
          <a:lstStyle/>
          <a:p>
            <a:r>
              <a:rPr lang="en-IN" dirty="0" smtClean="0"/>
              <a:t>In economics, inflation is a rise in the general level of price of good and services in an economy over a period of time. When the general price level rises, each unit of currency buys fewer goods and services.</a:t>
            </a:r>
          </a:p>
          <a:p>
            <a:endParaRPr lang="en-IN" dirty="0"/>
          </a:p>
          <a:p>
            <a:r>
              <a:rPr lang="en-IN" dirty="0" smtClean="0"/>
              <a:t>In a broad sense, inflation is that state in which the pieces of goods and services rise on the one hand and value of money falls on the other.</a:t>
            </a:r>
            <a:endParaRPr lang="en-IN" dirty="0"/>
          </a:p>
        </p:txBody>
      </p:sp>
      <p:sp>
        <p:nvSpPr>
          <p:cNvPr id="4"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1128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 of inflation</a:t>
            </a:r>
            <a:endParaRPr lang="en-IN" dirty="0"/>
          </a:p>
        </p:txBody>
      </p:sp>
      <p:sp>
        <p:nvSpPr>
          <p:cNvPr id="3" name="Content Placeholder 2"/>
          <p:cNvSpPr>
            <a:spLocks noGrp="1"/>
          </p:cNvSpPr>
          <p:nvPr>
            <p:ph idx="1"/>
          </p:nvPr>
        </p:nvSpPr>
        <p:spPr/>
        <p:txBody>
          <a:bodyPr/>
          <a:lstStyle/>
          <a:p>
            <a:r>
              <a:rPr lang="en-IN" dirty="0" smtClean="0"/>
              <a:t>According to prof. Samuelson “inflation occurs when general level of prices &amp; cost are rising”.</a:t>
            </a:r>
          </a:p>
          <a:p>
            <a:r>
              <a:rPr lang="en-IN" dirty="0" smtClean="0"/>
              <a:t>“Inflation is an increase in the quality of purchasing power”.</a:t>
            </a:r>
          </a:p>
          <a:p>
            <a:r>
              <a:rPr lang="en-IN" dirty="0" smtClean="0"/>
              <a:t>Inflation is the stage of too much money chasing too few goods.</a:t>
            </a:r>
            <a:endParaRPr lang="en-IN" dirty="0"/>
          </a:p>
        </p:txBody>
      </p:sp>
    </p:spTree>
    <p:extLst>
      <p:ext uri="{BB962C8B-B14F-4D97-AF65-F5344CB8AC3E}">
        <p14:creationId xmlns:p14="http://schemas.microsoft.com/office/powerpoint/2010/main" val="78660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5000" b="1" dirty="0" smtClean="0">
                <a:latin typeface="Winter Glisten" pitchFamily="50" charset="0"/>
              </a:rPr>
              <a:t>Types of inflation </a:t>
            </a:r>
            <a:endParaRPr lang="en-IN" sz="5000" b="1" dirty="0">
              <a:latin typeface="Winter Glisten" pitchFamily="50" charset="0"/>
            </a:endParaRPr>
          </a:p>
        </p:txBody>
      </p:sp>
      <p:sp>
        <p:nvSpPr>
          <p:cNvPr id="3" name="Content Placeholder 2"/>
          <p:cNvSpPr>
            <a:spLocks noGrp="1"/>
          </p:cNvSpPr>
          <p:nvPr>
            <p:ph idx="1"/>
          </p:nvPr>
        </p:nvSpPr>
        <p:spPr/>
        <p:txBody>
          <a:bodyPr/>
          <a:lstStyle/>
          <a:p>
            <a:pPr marL="514350" indent="-514350">
              <a:buFont typeface="+mj-lt"/>
              <a:buAutoNum type="arabicPeriod"/>
            </a:pPr>
            <a:r>
              <a:rPr lang="en-IN" dirty="0" smtClean="0"/>
              <a:t>Creeping inflation </a:t>
            </a:r>
          </a:p>
          <a:p>
            <a:pPr marL="514350" indent="-514350">
              <a:buFont typeface="+mj-lt"/>
              <a:buAutoNum type="arabicPeriod"/>
            </a:pPr>
            <a:r>
              <a:rPr lang="en-IN" dirty="0" smtClean="0"/>
              <a:t>Running inflation </a:t>
            </a:r>
          </a:p>
          <a:p>
            <a:pPr marL="514350" indent="-514350">
              <a:buFont typeface="+mj-lt"/>
              <a:buAutoNum type="arabicPeriod"/>
            </a:pPr>
            <a:r>
              <a:rPr lang="en-IN" dirty="0" smtClean="0"/>
              <a:t>Hyper inflation </a:t>
            </a:r>
            <a:endParaRPr lang="en-IN" dirty="0"/>
          </a:p>
        </p:txBody>
      </p:sp>
      <p:sp>
        <p:nvSpPr>
          <p:cNvPr id="6"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2468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Creeping Inflation </a:t>
            </a:r>
            <a:endParaRPr lang="en-IN" dirty="0"/>
          </a:p>
        </p:txBody>
      </p:sp>
      <p:sp>
        <p:nvSpPr>
          <p:cNvPr id="3" name="Content Placeholder 2"/>
          <p:cNvSpPr>
            <a:spLocks noGrp="1"/>
          </p:cNvSpPr>
          <p:nvPr>
            <p:ph idx="1"/>
          </p:nvPr>
        </p:nvSpPr>
        <p:spPr/>
        <p:txBody>
          <a:bodyPr/>
          <a:lstStyle/>
          <a:p>
            <a:r>
              <a:rPr lang="en-IN" dirty="0" smtClean="0"/>
              <a:t>“When the rise in price is very low like that of a snail or creeper, is called creeping inflation”.</a:t>
            </a:r>
          </a:p>
          <a:p>
            <a:r>
              <a:rPr lang="en-IN" dirty="0" smtClean="0"/>
              <a:t>Here the inflation rate is up to 5%.</a:t>
            </a:r>
            <a:endParaRPr lang="en-IN" dirty="0"/>
          </a:p>
          <a:p>
            <a:r>
              <a:rPr lang="en-IN" dirty="0" smtClean="0"/>
              <a:t>The general level of prices rise at a moderate rate over a long period of time.</a:t>
            </a:r>
            <a:endParaRPr lang="en-IN" dirty="0"/>
          </a:p>
        </p:txBody>
      </p:sp>
    </p:spTree>
    <p:extLst>
      <p:ext uri="{BB962C8B-B14F-4D97-AF65-F5344CB8AC3E}">
        <p14:creationId xmlns:p14="http://schemas.microsoft.com/office/powerpoint/2010/main" val="3173829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Running Inflation </a:t>
            </a:r>
            <a:endParaRPr lang="en-IN" dirty="0"/>
          </a:p>
        </p:txBody>
      </p:sp>
      <p:sp>
        <p:nvSpPr>
          <p:cNvPr id="3" name="Content Placeholder 2"/>
          <p:cNvSpPr>
            <a:spLocks noGrp="1"/>
          </p:cNvSpPr>
          <p:nvPr>
            <p:ph idx="1"/>
          </p:nvPr>
        </p:nvSpPr>
        <p:spPr/>
        <p:txBody>
          <a:bodyPr/>
          <a:lstStyle/>
          <a:p>
            <a:r>
              <a:rPr lang="en-IN" dirty="0" smtClean="0"/>
              <a:t>Running inflation has inflation rate between 8-10 %. A sense of urgency needs to be shown in controlling the running inflation.</a:t>
            </a:r>
          </a:p>
          <a:p>
            <a:r>
              <a:rPr lang="en-IN" dirty="0" smtClean="0"/>
              <a:t>Persistent running inflation reduces the saving in the economy and result in slowdown in economic growth.</a:t>
            </a:r>
            <a:endParaRPr lang="en-IN" dirty="0"/>
          </a:p>
        </p:txBody>
      </p:sp>
      <p:sp>
        <p:nvSpPr>
          <p:cNvPr id="4"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73963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4853" y="365125"/>
            <a:ext cx="10515600" cy="1325563"/>
          </a:xfrm>
        </p:spPr>
        <p:txBody>
          <a:bodyPr/>
          <a:lstStyle/>
          <a:p>
            <a:pPr algn="ctr"/>
            <a:r>
              <a:rPr lang="en-IN" dirty="0" smtClean="0"/>
              <a:t>Hyper inflation </a:t>
            </a:r>
            <a:endParaRPr lang="en-IN" dirty="0"/>
          </a:p>
        </p:txBody>
      </p:sp>
      <p:sp>
        <p:nvSpPr>
          <p:cNvPr id="3" name="Content Placeholder 2"/>
          <p:cNvSpPr>
            <a:spLocks noGrp="1"/>
          </p:cNvSpPr>
          <p:nvPr>
            <p:ph idx="1"/>
          </p:nvPr>
        </p:nvSpPr>
        <p:spPr/>
        <p:txBody>
          <a:bodyPr/>
          <a:lstStyle/>
          <a:p>
            <a:r>
              <a:rPr lang="en-IN" dirty="0" smtClean="0"/>
              <a:t>Prices rise very fast at double or triple digit rate.</a:t>
            </a:r>
          </a:p>
          <a:p>
            <a:r>
              <a:rPr lang="en-IN" dirty="0" smtClean="0"/>
              <a:t>Also called runway or Galloping inflations.</a:t>
            </a:r>
          </a:p>
          <a:p>
            <a:r>
              <a:rPr lang="en-IN" dirty="0" smtClean="0"/>
              <a:t>This type of inflation is seen in the past in many countries.</a:t>
            </a:r>
            <a:endParaRPr lang="en-IN" dirty="0"/>
          </a:p>
          <a:p>
            <a:r>
              <a:rPr lang="en-IN" dirty="0" smtClean="0"/>
              <a:t>Many developed and industrialized countries like Italy and japan also witnessed the hyper inflation in the past.</a:t>
            </a:r>
            <a:endParaRPr lang="en-IN" dirty="0"/>
          </a:p>
        </p:txBody>
      </p:sp>
    </p:spTree>
    <p:extLst>
      <p:ext uri="{BB962C8B-B14F-4D97-AF65-F5344CB8AC3E}">
        <p14:creationId xmlns:p14="http://schemas.microsoft.com/office/powerpoint/2010/main" val="1533326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1031</Words>
  <Application>Microsoft Office PowerPoint</Application>
  <PresentationFormat>Widescreen</PresentationFormat>
  <Paragraphs>129</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Rockwell</vt:lpstr>
      <vt:lpstr>Winter Glisten</vt:lpstr>
      <vt:lpstr>Office Theme</vt:lpstr>
      <vt:lpstr>PowerPoint Presentation</vt:lpstr>
      <vt:lpstr>Objectives </vt:lpstr>
      <vt:lpstr>Contents : A glimpse of what is to come</vt:lpstr>
      <vt:lpstr>Meaning of inflation </vt:lpstr>
      <vt:lpstr>Definition of inflation</vt:lpstr>
      <vt:lpstr>Types of inflation </vt:lpstr>
      <vt:lpstr>Creeping Inflation </vt:lpstr>
      <vt:lpstr>Running Inflation </vt:lpstr>
      <vt:lpstr>Hyper inflation </vt:lpstr>
      <vt:lpstr>PowerPoint Presentation</vt:lpstr>
      <vt:lpstr>Causes of Inflation </vt:lpstr>
      <vt:lpstr>Demand Pull Inflation </vt:lpstr>
      <vt:lpstr>Causes of demand pull inflation :</vt:lpstr>
      <vt:lpstr>PowerPoint Presentation</vt:lpstr>
      <vt:lpstr>Cost pull inflation :</vt:lpstr>
      <vt:lpstr>Cost pull inflation is caused mainly due to :</vt:lpstr>
      <vt:lpstr>PowerPoint Presentation</vt:lpstr>
      <vt:lpstr>Effects of inflation </vt:lpstr>
      <vt:lpstr>Control measures </vt:lpstr>
      <vt:lpstr>Measure to control inflation </vt:lpstr>
      <vt:lpstr>Fiscal measures </vt:lpstr>
      <vt:lpstr>Monetary policy </vt:lpstr>
      <vt:lpstr>General Measures </vt:lpstr>
      <vt:lpstr>Meaning of inflation rates </vt:lpstr>
      <vt:lpstr>Calculation of inflation rate </vt:lpstr>
      <vt:lpstr>Present scenario of Rwandan economy </vt:lpstr>
      <vt:lpstr>Key takeaways </vt:lpstr>
      <vt:lpstr>Learning outcomes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triphmailone@gmail.com</dc:creator>
  <cp:lastModifiedBy>triphmailone@gmail.com</cp:lastModifiedBy>
  <cp:revision>26</cp:revision>
  <dcterms:created xsi:type="dcterms:W3CDTF">2022-12-19T11:35:59Z</dcterms:created>
  <dcterms:modified xsi:type="dcterms:W3CDTF">2022-12-21T21:15:17Z</dcterms:modified>
</cp:coreProperties>
</file>