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40"/>
  </p:notesMasterIdLst>
  <p:sldIdLst>
    <p:sldId id="256" r:id="rId3"/>
    <p:sldId id="322" r:id="rId4"/>
    <p:sldId id="257" r:id="rId5"/>
    <p:sldId id="258" r:id="rId6"/>
    <p:sldId id="296" r:id="rId7"/>
    <p:sldId id="297" r:id="rId8"/>
    <p:sldId id="300" r:id="rId9"/>
    <p:sldId id="274" r:id="rId10"/>
    <p:sldId id="261" r:id="rId11"/>
    <p:sldId id="302" r:id="rId12"/>
    <p:sldId id="299" r:id="rId13"/>
    <p:sldId id="304" r:id="rId14"/>
    <p:sldId id="303" r:id="rId15"/>
    <p:sldId id="305" r:id="rId16"/>
    <p:sldId id="309" r:id="rId17"/>
    <p:sldId id="314" r:id="rId18"/>
    <p:sldId id="273" r:id="rId19"/>
    <p:sldId id="265" r:id="rId20"/>
    <p:sldId id="311" r:id="rId21"/>
    <p:sldId id="312" r:id="rId22"/>
    <p:sldId id="313" r:id="rId23"/>
    <p:sldId id="316" r:id="rId24"/>
    <p:sldId id="320" r:id="rId25"/>
    <p:sldId id="310" r:id="rId26"/>
    <p:sldId id="306" r:id="rId27"/>
    <p:sldId id="321" r:id="rId28"/>
    <p:sldId id="319" r:id="rId29"/>
    <p:sldId id="294" r:id="rId30"/>
    <p:sldId id="307" r:id="rId31"/>
    <p:sldId id="308" r:id="rId32"/>
    <p:sldId id="318" r:id="rId33"/>
    <p:sldId id="295" r:id="rId34"/>
    <p:sldId id="298" r:id="rId35"/>
    <p:sldId id="315" r:id="rId36"/>
    <p:sldId id="317" r:id="rId37"/>
    <p:sldId id="271" r:id="rId38"/>
    <p:sldId id="290" r:id="rId39"/>
  </p:sldIdLst>
  <p:sldSz cx="9144000" cy="5143500" type="screen16x9"/>
  <p:notesSz cx="6858000" cy="9144000"/>
  <p:embeddedFontLst>
    <p:embeddedFont>
      <p:font typeface="Lexend Deca" panose="020B0604020202020204" charset="0"/>
      <p:regular r:id="rId41"/>
      <p:bold r:id="rId42"/>
    </p:embeddedFont>
    <p:embeddedFont>
      <p:font typeface="Open Sans" panose="020B0606030504020204" pitchFamily="34" charset="0"/>
      <p:regular r:id="rId43"/>
      <p:bold r:id="rId44"/>
      <p:italic r:id="rId45"/>
      <p:boldItalic r:id="rId46"/>
    </p:embeddedFont>
    <p:embeddedFont>
      <p:font typeface="Rajdhani" panose="020B0604020202020204" charset="0"/>
      <p:regular r:id="rId47"/>
      <p:bold r:id="rId48"/>
    </p:embeddedFont>
    <p:embeddedFont>
      <p:font typeface="Rajdhani Medium"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8E46"/>
    <a:srgbClr val="F5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7B7A2-5F64-4291-B604-79B53B5717A2}" v="96" dt="2023-04-09T18:25:00.037"/>
    <p1510:client id="{D5D9DE39-88EC-47CD-B806-092EEEA9D286}" v="5" dt="2023-04-09T14:35:00.924"/>
    <p1510:client id="{EE71749C-A88B-476B-AC58-3B8CC5A8EAC5}" v="3047" dt="2023-04-09T18:19:23.595"/>
    <p1510:client id="{F1B08548-8167-4863-BA49-EF6B0DA948FC}" v="328" dt="2023-04-09T08:51:57.602"/>
  </p1510:revLst>
</p1510:revInfo>
</file>

<file path=ppt/tableStyles.xml><?xml version="1.0" encoding="utf-8"?>
<a:tblStyleLst xmlns:a="http://schemas.openxmlformats.org/drawingml/2006/main" def="{F0764540-DF4B-4EE9-90BF-D88DFD5F503C}">
  <a:tblStyle styleId="{F0764540-DF4B-4EE9-90BF-D88DFD5F50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5"/>
        <p:cNvGrpSpPr/>
        <p:nvPr/>
      </p:nvGrpSpPr>
      <p:grpSpPr>
        <a:xfrm>
          <a:off x="0" y="0"/>
          <a:ext cx="0" cy="0"/>
          <a:chOff x="0" y="0"/>
          <a:chExt cx="0" cy="0"/>
        </a:xfrm>
      </p:grpSpPr>
      <p:sp>
        <p:nvSpPr>
          <p:cNvPr id="2606" name="Google Shape;26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7" name="Google Shape;26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41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8"/>
        <p:cNvGrpSpPr/>
        <p:nvPr/>
      </p:nvGrpSpPr>
      <p:grpSpPr>
        <a:xfrm>
          <a:off x="0" y="0"/>
          <a:ext cx="0" cy="0"/>
          <a:chOff x="0" y="0"/>
          <a:chExt cx="0" cy="0"/>
        </a:xfrm>
      </p:grpSpPr>
      <p:sp>
        <p:nvSpPr>
          <p:cNvPr id="2649" name="Google Shape;2649;gd360b12272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0" name="Google Shape;2650;gd360b1227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552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82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59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26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165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834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473b6fb6b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473b6fb6b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8"/>
        <p:cNvGrpSpPr/>
        <p:nvPr/>
      </p:nvGrpSpPr>
      <p:grpSpPr>
        <a:xfrm>
          <a:off x="0" y="0"/>
          <a:ext cx="0" cy="0"/>
          <a:chOff x="0" y="0"/>
          <a:chExt cx="0" cy="0"/>
        </a:xfrm>
      </p:grpSpPr>
      <p:sp>
        <p:nvSpPr>
          <p:cNvPr id="2709" name="Google Shape;2709;gd473b6fb6b_0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0" name="Google Shape;2710;gd473b6fb6b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38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5"/>
        <p:cNvGrpSpPr/>
        <p:nvPr/>
      </p:nvGrpSpPr>
      <p:grpSpPr>
        <a:xfrm>
          <a:off x="0" y="0"/>
          <a:ext cx="0" cy="0"/>
          <a:chOff x="0" y="0"/>
          <a:chExt cx="0" cy="0"/>
        </a:xfrm>
      </p:grpSpPr>
      <p:sp>
        <p:nvSpPr>
          <p:cNvPr id="2606" name="Google Shape;26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7" name="Google Shape;26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54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586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224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660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473b6fb6b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473b6fb6b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354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8"/>
        <p:cNvGrpSpPr/>
        <p:nvPr/>
      </p:nvGrpSpPr>
      <p:grpSpPr>
        <a:xfrm>
          <a:off x="0" y="0"/>
          <a:ext cx="0" cy="0"/>
          <a:chOff x="0" y="0"/>
          <a:chExt cx="0" cy="0"/>
        </a:xfrm>
      </p:grpSpPr>
      <p:sp>
        <p:nvSpPr>
          <p:cNvPr id="2709" name="Google Shape;2709;gd473b6fb6b_0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0" name="Google Shape;2710;gd473b6fb6b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773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62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966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473b6fb6b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473b6fb6b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463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8"/>
        <p:cNvGrpSpPr/>
        <p:nvPr/>
      </p:nvGrpSpPr>
      <p:grpSpPr>
        <a:xfrm>
          <a:off x="0" y="0"/>
          <a:ext cx="0" cy="0"/>
          <a:chOff x="0" y="0"/>
          <a:chExt cx="0" cy="0"/>
        </a:xfrm>
      </p:grpSpPr>
      <p:sp>
        <p:nvSpPr>
          <p:cNvPr id="2709" name="Google Shape;2709;gd473b6fb6b_0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0" name="Google Shape;2710;gd473b6fb6b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916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0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87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473b6fb6b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473b6fb6b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1958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8"/>
        <p:cNvGrpSpPr/>
        <p:nvPr/>
      </p:nvGrpSpPr>
      <p:grpSpPr>
        <a:xfrm>
          <a:off x="0" y="0"/>
          <a:ext cx="0" cy="0"/>
          <a:chOff x="0" y="0"/>
          <a:chExt cx="0" cy="0"/>
        </a:xfrm>
      </p:grpSpPr>
      <p:sp>
        <p:nvSpPr>
          <p:cNvPr id="2709" name="Google Shape;2709;gd473b6fb6b_0_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0" name="Google Shape;2710;gd473b6fb6b_0_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948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626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365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8"/>
        <p:cNvGrpSpPr/>
        <p:nvPr/>
      </p:nvGrpSpPr>
      <p:grpSpPr>
        <a:xfrm>
          <a:off x="0" y="0"/>
          <a:ext cx="0" cy="0"/>
          <a:chOff x="0" y="0"/>
          <a:chExt cx="0" cy="0"/>
        </a:xfrm>
      </p:grpSpPr>
      <p:sp>
        <p:nvSpPr>
          <p:cNvPr id="2869" name="Google Shape;2869;gd473b6fb6b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d473b6fb6b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88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d473b6fb6b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d473b6fb6b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c88e40d1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c88e40d1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d360b12272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d360b12272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40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565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d473b6fb6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d473b6fb6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71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7"/>
        <p:cNvGrpSpPr/>
        <p:nvPr/>
      </p:nvGrpSpPr>
      <p:grpSpPr>
        <a:xfrm>
          <a:off x="0" y="0"/>
          <a:ext cx="0" cy="0"/>
          <a:chOff x="0" y="0"/>
          <a:chExt cx="0" cy="0"/>
        </a:xfrm>
      </p:grpSpPr>
      <p:sp>
        <p:nvSpPr>
          <p:cNvPr id="2888" name="Google Shape;2888;gd473b6fb6b_0_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9" name="Google Shape;2889;gd473b6fb6b_0_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8"/>
        <p:cNvGrpSpPr/>
        <p:nvPr/>
      </p:nvGrpSpPr>
      <p:grpSpPr>
        <a:xfrm>
          <a:off x="0" y="0"/>
          <a:ext cx="0" cy="0"/>
          <a:chOff x="0" y="0"/>
          <a:chExt cx="0" cy="0"/>
        </a:xfrm>
      </p:grpSpPr>
      <p:sp>
        <p:nvSpPr>
          <p:cNvPr id="2649" name="Google Shape;2649;gd360b12272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0" name="Google Shape;2650;gd360b12272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305600" y="1308900"/>
            <a:ext cx="6535800" cy="2525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669800" y="1358135"/>
            <a:ext cx="5804400" cy="2180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5000">
                <a:solidFill>
                  <a:schemeClr val="dk2"/>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92475" y="3337674"/>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solidFill>
                  <a:schemeClr val="dk2"/>
                </a:solidFill>
                <a:latin typeface="Rajdhani Medium"/>
                <a:ea typeface="Rajdhani Medium"/>
                <a:cs typeface="Rajdhani Medium"/>
                <a:sym typeface="Rajdhani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3048525" y="-200"/>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175" y="4114800"/>
            <a:ext cx="2022000" cy="102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7111975" y="1359"/>
            <a:ext cx="1016209" cy="1026192"/>
            <a:chOff x="7111975" y="1359"/>
            <a:chExt cx="1016209" cy="1026192"/>
          </a:xfrm>
        </p:grpSpPr>
        <p:sp>
          <p:nvSpPr>
            <p:cNvPr id="15" name="Google Shape;15;p2"/>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8127982" y="0"/>
            <a:ext cx="1015540" cy="1028894"/>
          </a:xfrm>
          <a:custGeom>
            <a:avLst/>
            <a:gdLst/>
            <a:ahLst/>
            <a:cxnLst/>
            <a:rect l="l" t="t" r="r" b="b"/>
            <a:pathLst>
              <a:path w="89102" h="89101" extrusionOk="0">
                <a:moveTo>
                  <a:pt x="1" y="0"/>
                </a:moveTo>
                <a:lnTo>
                  <a:pt x="89101" y="89100"/>
                </a:lnTo>
                <a:lnTo>
                  <a:pt x="89101"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28182" y="405"/>
            <a:ext cx="1015153" cy="1028501"/>
          </a:xfrm>
          <a:custGeom>
            <a:avLst/>
            <a:gdLst/>
            <a:ahLst/>
            <a:cxnLst/>
            <a:rect l="l" t="t" r="r" b="b"/>
            <a:pathLst>
              <a:path w="89068" h="89067" extrusionOk="0">
                <a:moveTo>
                  <a:pt x="1" y="0"/>
                </a:moveTo>
                <a:lnTo>
                  <a:pt x="1" y="89067"/>
                </a:lnTo>
                <a:lnTo>
                  <a:pt x="89068" y="89067"/>
                </a:lnTo>
                <a:lnTo>
                  <a:pt x="1" y="0"/>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27763" y="3086200"/>
            <a:ext cx="1015986" cy="1028894"/>
          </a:xfrm>
          <a:custGeom>
            <a:avLst/>
            <a:gdLst/>
            <a:ahLst/>
            <a:cxnLst/>
            <a:rect l="l" t="t" r="r" b="b"/>
            <a:pathLst>
              <a:path w="89102" h="89101" extrusionOk="0">
                <a:moveTo>
                  <a:pt x="89101" y="1"/>
                </a:moveTo>
                <a:lnTo>
                  <a:pt x="1" y="89101"/>
                </a:lnTo>
                <a:lnTo>
                  <a:pt x="89101" y="89101"/>
                </a:lnTo>
                <a:lnTo>
                  <a:pt x="89101"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28526" y="3086200"/>
            <a:ext cx="1015222" cy="1028513"/>
          </a:xfrm>
          <a:custGeom>
            <a:avLst/>
            <a:gdLst/>
            <a:ahLst/>
            <a:cxnLst/>
            <a:rect l="l" t="t" r="r" b="b"/>
            <a:pathLst>
              <a:path w="89035" h="89068" extrusionOk="0">
                <a:moveTo>
                  <a:pt x="1" y="1"/>
                </a:moveTo>
                <a:lnTo>
                  <a:pt x="1" y="89067"/>
                </a:lnTo>
                <a:lnTo>
                  <a:pt x="89034"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16000" y="4117325"/>
            <a:ext cx="1015083" cy="1026221"/>
          </a:xfrm>
          <a:custGeom>
            <a:avLst/>
            <a:gdLst/>
            <a:ahLst/>
            <a:cxnLst/>
            <a:rect l="l" t="t" r="r" b="b"/>
            <a:pathLst>
              <a:path w="89101" h="89101" extrusionOk="0">
                <a:moveTo>
                  <a:pt x="1" y="1"/>
                </a:moveTo>
                <a:lnTo>
                  <a:pt x="89101" y="89101"/>
                </a:lnTo>
                <a:lnTo>
                  <a:pt x="89101" y="34"/>
                </a:lnTo>
                <a:lnTo>
                  <a:pt x="890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8775" y="4115050"/>
            <a:ext cx="1029064" cy="1028448"/>
          </a:xfrm>
          <a:custGeom>
            <a:avLst/>
            <a:gdLst/>
            <a:ahLst/>
            <a:cxnLst/>
            <a:rect l="l" t="t" r="r" b="b"/>
            <a:pathLst>
              <a:path w="89135" h="89101" extrusionOk="0">
                <a:moveTo>
                  <a:pt x="89135" y="0"/>
                </a:moveTo>
                <a:lnTo>
                  <a:pt x="1" y="89100"/>
                </a:lnTo>
                <a:lnTo>
                  <a:pt x="89068" y="89100"/>
                </a:lnTo>
                <a:lnTo>
                  <a:pt x="89135" y="89067"/>
                </a:lnTo>
                <a:lnTo>
                  <a:pt x="89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16000" y="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80025" y="0"/>
            <a:ext cx="1015916" cy="1028829"/>
          </a:xfrm>
          <a:custGeom>
            <a:avLst/>
            <a:gdLst/>
            <a:ahLst/>
            <a:cxnLst/>
            <a:rect l="l" t="t" r="r" b="b"/>
            <a:pathLst>
              <a:path w="89135" h="89134" extrusionOk="0">
                <a:moveTo>
                  <a:pt x="89134" y="0"/>
                </a:moveTo>
                <a:lnTo>
                  <a:pt x="0" y="89134"/>
                </a:lnTo>
                <a:lnTo>
                  <a:pt x="89067" y="89134"/>
                </a:lnTo>
                <a:lnTo>
                  <a:pt x="89134" y="89100"/>
                </a:lnTo>
                <a:lnTo>
                  <a:pt x="89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8132703" y="2091840"/>
            <a:ext cx="976205" cy="994363"/>
            <a:chOff x="8135935" y="2091762"/>
            <a:chExt cx="973188" cy="972958"/>
          </a:xfrm>
        </p:grpSpPr>
        <p:sp>
          <p:nvSpPr>
            <p:cNvPr id="27" name="Google Shape;27;p2"/>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2"/>
          <p:cNvSpPr/>
          <p:nvPr/>
        </p:nvSpPr>
        <p:spPr>
          <a:xfrm>
            <a:off x="8114601" y="3752333"/>
            <a:ext cx="11" cy="11"/>
          </a:xfrm>
          <a:custGeom>
            <a:avLst/>
            <a:gdLst/>
            <a:ahLst/>
            <a:cxnLst/>
            <a:rect l="l" t="t" r="r" b="b"/>
            <a:pathLst>
              <a:path w="1" h="1" extrusionOk="0">
                <a:moveTo>
                  <a:pt x="1" y="0"/>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9972" y="3093850"/>
            <a:ext cx="11" cy="11"/>
          </a:xfrm>
          <a:custGeom>
            <a:avLst/>
            <a:gdLst/>
            <a:ahLst/>
            <a:cxnLst/>
            <a:rect l="l" t="t" r="r" b="b"/>
            <a:pathLst>
              <a:path w="1"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76582" y="3093850"/>
            <a:ext cx="0" cy="11"/>
          </a:xfrm>
          <a:custGeom>
            <a:avLst/>
            <a:gdLst/>
            <a:ahLst/>
            <a:cxnLst/>
            <a:rect l="l" t="t" r="r" b="b"/>
            <a:pathLst>
              <a:path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2"/>
          <p:cNvGrpSpPr/>
          <p:nvPr/>
        </p:nvGrpSpPr>
        <p:grpSpPr>
          <a:xfrm>
            <a:off x="-1700" y="3086015"/>
            <a:ext cx="1015975" cy="1022474"/>
            <a:chOff x="-10898" y="3076522"/>
            <a:chExt cx="1015467" cy="1012551"/>
          </a:xfrm>
        </p:grpSpPr>
        <p:sp>
          <p:nvSpPr>
            <p:cNvPr id="80" name="Google Shape;80;p2"/>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66327" y="3415185"/>
              <a:ext cx="0" cy="11"/>
            </a:xfrm>
            <a:custGeom>
              <a:avLst/>
              <a:gdLst/>
              <a:ahLst/>
              <a:cxnLst/>
              <a:rect l="l" t="t" r="r" b="b"/>
              <a:pathLst>
                <a:path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0898" y="3750806"/>
              <a:ext cx="11" cy="11"/>
            </a:xfrm>
            <a:custGeom>
              <a:avLst/>
              <a:gdLst/>
              <a:ahLst/>
              <a:cxnLst/>
              <a:rect l="l" t="t" r="r" b="b"/>
              <a:pathLst>
                <a:path w="1"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66327" y="3750806"/>
              <a:ext cx="0" cy="11"/>
            </a:xfrm>
            <a:custGeom>
              <a:avLst/>
              <a:gdLst/>
              <a:ahLst/>
              <a:cxnLst/>
              <a:rect l="l" t="t" r="r" b="b"/>
              <a:pathLst>
                <a:path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27709" y="3413669"/>
              <a:ext cx="11" cy="11"/>
            </a:xfrm>
            <a:custGeom>
              <a:avLst/>
              <a:gdLst/>
              <a:ahLst/>
              <a:cxnLst/>
              <a:rect l="l" t="t" r="r" b="b"/>
              <a:pathLst>
                <a:path w="1" h="1" extrusionOk="0">
                  <a:moveTo>
                    <a:pt x="1" y="0"/>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27709" y="3752333"/>
              <a:ext cx="11" cy="11"/>
            </a:xfrm>
            <a:custGeom>
              <a:avLst/>
              <a:gdLst/>
              <a:ahLst/>
              <a:cxnLst/>
              <a:rect l="l" t="t" r="r" b="b"/>
              <a:pathLst>
                <a:path w="1" h="1" extrusionOk="0">
                  <a:moveTo>
                    <a:pt x="1" y="0"/>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p:nvPr/>
        </p:nvSpPr>
        <p:spPr>
          <a:xfrm>
            <a:off x="3551404" y="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048525" y="0"/>
            <a:ext cx="502881" cy="511834"/>
          </a:xfrm>
          <a:custGeom>
            <a:avLst/>
            <a:gdLst/>
            <a:ahLst/>
            <a:cxnLst/>
            <a:rect l="l" t="t" r="r" b="b"/>
            <a:pathLst>
              <a:path w="44552" h="44517" extrusionOk="0">
                <a:moveTo>
                  <a:pt x="1" y="0"/>
                </a:moveTo>
                <a:lnTo>
                  <a:pt x="44551" y="44517"/>
                </a:lnTo>
                <a:lnTo>
                  <a:pt x="44551" y="0"/>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603273" y="4115094"/>
            <a:ext cx="507770" cy="507770"/>
          </a:xfrm>
          <a:custGeom>
            <a:avLst/>
            <a:gdLst/>
            <a:ahLst/>
            <a:cxnLst/>
            <a:rect l="l" t="t" r="r" b="b"/>
            <a:pathLst>
              <a:path w="44551" h="44551" extrusionOk="0">
                <a:moveTo>
                  <a:pt x="0" y="1"/>
                </a:moveTo>
                <a:lnTo>
                  <a:pt x="0" y="44551"/>
                </a:lnTo>
                <a:lnTo>
                  <a:pt x="44551" y="1"/>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95551" y="4115094"/>
            <a:ext cx="507770" cy="507770"/>
          </a:xfrm>
          <a:custGeom>
            <a:avLst/>
            <a:gdLst/>
            <a:ahLst/>
            <a:cxnLst/>
            <a:rect l="l" t="t" r="r" b="b"/>
            <a:pathLst>
              <a:path w="44551" h="44551" extrusionOk="0">
                <a:moveTo>
                  <a:pt x="0" y="1"/>
                </a:moveTo>
                <a:lnTo>
                  <a:pt x="44550" y="44551"/>
                </a:lnTo>
                <a:lnTo>
                  <a:pt x="44550"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 y="10289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0800000">
            <a:off x="-9485" y="20573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27223" y="391423"/>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064401" y="4111675"/>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5400000">
            <a:off x="2023537" y="238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9"/>
        <p:cNvGrpSpPr/>
        <p:nvPr/>
      </p:nvGrpSpPr>
      <p:grpSpPr>
        <a:xfrm>
          <a:off x="0" y="0"/>
          <a:ext cx="0" cy="0"/>
          <a:chOff x="0" y="0"/>
          <a:chExt cx="0" cy="0"/>
        </a:xfrm>
      </p:grpSpPr>
      <p:sp>
        <p:nvSpPr>
          <p:cNvPr id="720" name="Google Shape;720;p11"/>
          <p:cNvSpPr txBox="1">
            <a:spLocks noGrp="1"/>
          </p:cNvSpPr>
          <p:nvPr>
            <p:ph type="title" hasCustomPrompt="1"/>
          </p:nvPr>
        </p:nvSpPr>
        <p:spPr>
          <a:xfrm>
            <a:off x="1758100" y="1743538"/>
            <a:ext cx="5627700" cy="1224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1" name="Google Shape;721;p11"/>
          <p:cNvSpPr txBox="1">
            <a:spLocks noGrp="1"/>
          </p:cNvSpPr>
          <p:nvPr>
            <p:ph type="subTitle" idx="1"/>
          </p:nvPr>
        </p:nvSpPr>
        <p:spPr>
          <a:xfrm>
            <a:off x="2286000" y="2810644"/>
            <a:ext cx="4572000" cy="53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2"/>
                </a:solidFill>
              </a:defRPr>
            </a:lvl1pPr>
            <a:lvl2pPr lvl="1" algn="ctr" rtl="0">
              <a:lnSpc>
                <a:spcPct val="100000"/>
              </a:lnSpc>
              <a:spcBef>
                <a:spcPts val="160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722" name="Google Shape;722;p11"/>
          <p:cNvSpPr/>
          <p:nvPr/>
        </p:nvSpPr>
        <p:spPr>
          <a:xfrm rot="5400000">
            <a:off x="-501075" y="3600250"/>
            <a:ext cx="2022000" cy="102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1"/>
          <p:cNvSpPr/>
          <p:nvPr/>
        </p:nvSpPr>
        <p:spPr>
          <a:xfrm rot="-5400000">
            <a:off x="8117687" y="205978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1"/>
          <p:cNvSpPr/>
          <p:nvPr/>
        </p:nvSpPr>
        <p:spPr>
          <a:xfrm>
            <a:off x="7112000" y="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1"/>
          <p:cNvSpPr/>
          <p:nvPr/>
        </p:nvSpPr>
        <p:spPr>
          <a:xfrm>
            <a:off x="7112002" y="411475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1"/>
          <p:cNvSpPr/>
          <p:nvPr/>
        </p:nvSpPr>
        <p:spPr>
          <a:xfrm rot="-5400000">
            <a:off x="8374090" y="25660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1"/>
          <p:cNvSpPr/>
          <p:nvPr/>
        </p:nvSpPr>
        <p:spPr>
          <a:xfrm>
            <a:off x="4064176" y="-162"/>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11"/>
          <p:cNvGrpSpPr/>
          <p:nvPr/>
        </p:nvGrpSpPr>
        <p:grpSpPr>
          <a:xfrm>
            <a:off x="0" y="4114759"/>
            <a:ext cx="1016209" cy="1026192"/>
            <a:chOff x="-6019350" y="-1109166"/>
            <a:chExt cx="1016209" cy="1026192"/>
          </a:xfrm>
        </p:grpSpPr>
        <p:sp>
          <p:nvSpPr>
            <p:cNvPr id="729" name="Google Shape;729;p11"/>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1"/>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1"/>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11"/>
          <p:cNvSpPr/>
          <p:nvPr/>
        </p:nvSpPr>
        <p:spPr>
          <a:xfrm>
            <a:off x="3424798" y="39144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1"/>
          <p:cNvSpPr/>
          <p:nvPr/>
        </p:nvSpPr>
        <p:spPr>
          <a:xfrm>
            <a:off x="422885" y="2464373"/>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1"/>
          <p:cNvSpPr/>
          <p:nvPr/>
        </p:nvSpPr>
        <p:spPr>
          <a:xfrm rot="-5400000">
            <a:off x="-373" y="1026961"/>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1"/>
          <p:cNvSpPr/>
          <p:nvPr/>
        </p:nvSpPr>
        <p:spPr>
          <a:xfrm rot="-5400000">
            <a:off x="-189" y="1539349"/>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11"/>
          <p:cNvGrpSpPr/>
          <p:nvPr/>
        </p:nvGrpSpPr>
        <p:grpSpPr>
          <a:xfrm>
            <a:off x="3045776" y="4104153"/>
            <a:ext cx="1015619" cy="1020730"/>
            <a:chOff x="8135935" y="2091762"/>
            <a:chExt cx="973188" cy="972958"/>
          </a:xfrm>
        </p:grpSpPr>
        <p:sp>
          <p:nvSpPr>
            <p:cNvPr id="737" name="Google Shape;737;p11"/>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1"/>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1"/>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1"/>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1"/>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1"/>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1"/>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1"/>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1"/>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1"/>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1"/>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1"/>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1"/>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1"/>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1"/>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1"/>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1"/>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1"/>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1"/>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1"/>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1"/>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1"/>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1"/>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1"/>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1"/>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1"/>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1"/>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1"/>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1"/>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1"/>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1"/>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1"/>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1"/>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11"/>
          <p:cNvSpPr/>
          <p:nvPr/>
        </p:nvSpPr>
        <p:spPr>
          <a:xfrm>
            <a:off x="5592004" y="4103650"/>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079800" y="4103650"/>
            <a:ext cx="512237" cy="511834"/>
          </a:xfrm>
          <a:custGeom>
            <a:avLst/>
            <a:gdLst/>
            <a:ahLst/>
            <a:cxnLst/>
            <a:rect l="l" t="t" r="r" b="b"/>
            <a:pathLst>
              <a:path w="44552" h="44517" extrusionOk="0">
                <a:moveTo>
                  <a:pt x="1" y="0"/>
                </a:moveTo>
                <a:lnTo>
                  <a:pt x="44551" y="44517"/>
                </a:lnTo>
                <a:lnTo>
                  <a:pt x="445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11"/>
          <p:cNvGrpSpPr/>
          <p:nvPr/>
        </p:nvGrpSpPr>
        <p:grpSpPr>
          <a:xfrm>
            <a:off x="1016012" y="-7987"/>
            <a:ext cx="1015975" cy="1022474"/>
            <a:chOff x="-10898" y="3076522"/>
            <a:chExt cx="1015467" cy="1012551"/>
          </a:xfrm>
        </p:grpSpPr>
        <p:sp>
          <p:nvSpPr>
            <p:cNvPr id="789" name="Google Shape;789;p11"/>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666327" y="3415185"/>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10898" y="3750806"/>
              <a:ext cx="11" cy="11"/>
            </a:xfrm>
            <a:custGeom>
              <a:avLst/>
              <a:gdLst/>
              <a:ahLst/>
              <a:cxnLst/>
              <a:rect l="l" t="t" r="r" b="b"/>
              <a:pathLst>
                <a:path w="1"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666327" y="3750806"/>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327709" y="3413669"/>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327709" y="3752333"/>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11"/>
          <p:cNvSpPr/>
          <p:nvPr/>
        </p:nvSpPr>
        <p:spPr>
          <a:xfrm>
            <a:off x="8117687" y="411668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14"/>
        <p:cNvGrpSpPr/>
        <p:nvPr/>
      </p:nvGrpSpPr>
      <p:grpSpPr>
        <a:xfrm>
          <a:off x="0" y="0"/>
          <a:ext cx="0" cy="0"/>
          <a:chOff x="0" y="0"/>
          <a:chExt cx="0" cy="0"/>
        </a:xfrm>
      </p:grpSpPr>
      <p:sp>
        <p:nvSpPr>
          <p:cNvPr id="815" name="Google Shape;815;p13"/>
          <p:cNvSpPr txBox="1">
            <a:spLocks noGrp="1"/>
          </p:cNvSpPr>
          <p:nvPr>
            <p:ph type="title"/>
          </p:nvPr>
        </p:nvSpPr>
        <p:spPr>
          <a:xfrm>
            <a:off x="1568275" y="1727393"/>
            <a:ext cx="2728200" cy="952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6" name="Google Shape;816;p13"/>
          <p:cNvSpPr txBox="1">
            <a:spLocks noGrp="1"/>
          </p:cNvSpPr>
          <p:nvPr>
            <p:ph type="title" idx="2" hasCustomPrompt="1"/>
          </p:nvPr>
        </p:nvSpPr>
        <p:spPr>
          <a:xfrm>
            <a:off x="1568275" y="1341003"/>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7" name="Google Shape;817;p13"/>
          <p:cNvSpPr txBox="1">
            <a:spLocks noGrp="1"/>
          </p:cNvSpPr>
          <p:nvPr>
            <p:ph type="subTitle" idx="1"/>
          </p:nvPr>
        </p:nvSpPr>
        <p:spPr>
          <a:xfrm>
            <a:off x="1568275" y="2409976"/>
            <a:ext cx="2411400" cy="63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ajdhani Medium"/>
                <a:ea typeface="Rajdhani Medium"/>
                <a:cs typeface="Rajdhani Medium"/>
                <a:sym typeface="Rajdhani Medium"/>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818" name="Google Shape;818;p13"/>
          <p:cNvSpPr txBox="1">
            <a:spLocks noGrp="1"/>
          </p:cNvSpPr>
          <p:nvPr>
            <p:ph type="title" idx="3"/>
          </p:nvPr>
        </p:nvSpPr>
        <p:spPr>
          <a:xfrm>
            <a:off x="4847525" y="1727393"/>
            <a:ext cx="2728200" cy="952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9" name="Google Shape;819;p13"/>
          <p:cNvSpPr txBox="1">
            <a:spLocks noGrp="1"/>
          </p:cNvSpPr>
          <p:nvPr>
            <p:ph type="title" idx="4" hasCustomPrompt="1"/>
          </p:nvPr>
        </p:nvSpPr>
        <p:spPr>
          <a:xfrm>
            <a:off x="4847525" y="1341003"/>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0" name="Google Shape;820;p13"/>
          <p:cNvSpPr txBox="1">
            <a:spLocks noGrp="1"/>
          </p:cNvSpPr>
          <p:nvPr>
            <p:ph type="subTitle" idx="5"/>
          </p:nvPr>
        </p:nvSpPr>
        <p:spPr>
          <a:xfrm>
            <a:off x="4847525" y="2409976"/>
            <a:ext cx="2411400" cy="63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ajdhani Medium"/>
                <a:ea typeface="Rajdhani Medium"/>
                <a:cs typeface="Rajdhani Medium"/>
                <a:sym typeface="Rajdhani Medium"/>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821" name="Google Shape;821;p13"/>
          <p:cNvSpPr txBox="1">
            <a:spLocks noGrp="1"/>
          </p:cNvSpPr>
          <p:nvPr>
            <p:ph type="title" idx="6"/>
          </p:nvPr>
        </p:nvSpPr>
        <p:spPr>
          <a:xfrm>
            <a:off x="1568275" y="3382063"/>
            <a:ext cx="2728200" cy="952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2" name="Google Shape;822;p13"/>
          <p:cNvSpPr txBox="1">
            <a:spLocks noGrp="1"/>
          </p:cNvSpPr>
          <p:nvPr>
            <p:ph type="title" idx="7" hasCustomPrompt="1"/>
          </p:nvPr>
        </p:nvSpPr>
        <p:spPr>
          <a:xfrm>
            <a:off x="1568275" y="2989416"/>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3" name="Google Shape;823;p13"/>
          <p:cNvSpPr txBox="1">
            <a:spLocks noGrp="1"/>
          </p:cNvSpPr>
          <p:nvPr>
            <p:ph type="subTitle" idx="8"/>
          </p:nvPr>
        </p:nvSpPr>
        <p:spPr>
          <a:xfrm>
            <a:off x="1568275" y="4065867"/>
            <a:ext cx="2411400" cy="63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ajdhani Medium"/>
                <a:ea typeface="Rajdhani Medium"/>
                <a:cs typeface="Rajdhani Medium"/>
                <a:sym typeface="Rajdhani Medium"/>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824" name="Google Shape;824;p13"/>
          <p:cNvSpPr txBox="1">
            <a:spLocks noGrp="1"/>
          </p:cNvSpPr>
          <p:nvPr>
            <p:ph type="title" idx="9"/>
          </p:nvPr>
        </p:nvSpPr>
        <p:spPr>
          <a:xfrm>
            <a:off x="4847525" y="3382345"/>
            <a:ext cx="2728200" cy="952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25" name="Google Shape;825;p13"/>
          <p:cNvSpPr txBox="1">
            <a:spLocks noGrp="1"/>
          </p:cNvSpPr>
          <p:nvPr>
            <p:ph type="title" idx="13" hasCustomPrompt="1"/>
          </p:nvPr>
        </p:nvSpPr>
        <p:spPr>
          <a:xfrm>
            <a:off x="4847525" y="2989417"/>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3"/>
          <p:cNvSpPr txBox="1">
            <a:spLocks noGrp="1"/>
          </p:cNvSpPr>
          <p:nvPr>
            <p:ph type="subTitle" idx="14"/>
          </p:nvPr>
        </p:nvSpPr>
        <p:spPr>
          <a:xfrm>
            <a:off x="4847525" y="4065874"/>
            <a:ext cx="2411400" cy="63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ajdhani Medium"/>
                <a:ea typeface="Rajdhani Medium"/>
                <a:cs typeface="Rajdhani Medium"/>
                <a:sym typeface="Rajdhani Medium"/>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sp>
        <p:nvSpPr>
          <p:cNvPr id="827" name="Google Shape;827;p13"/>
          <p:cNvSpPr txBox="1">
            <a:spLocks noGrp="1"/>
          </p:cNvSpPr>
          <p:nvPr>
            <p:ph type="title" idx="15"/>
          </p:nvPr>
        </p:nvSpPr>
        <p:spPr>
          <a:xfrm>
            <a:off x="720000" y="3688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28" name="Google Shape;828;p13"/>
          <p:cNvGrpSpPr/>
          <p:nvPr/>
        </p:nvGrpSpPr>
        <p:grpSpPr>
          <a:xfrm>
            <a:off x="8126775" y="4114740"/>
            <a:ext cx="1015975" cy="1022474"/>
            <a:chOff x="-10898" y="3076522"/>
            <a:chExt cx="1015467" cy="1012551"/>
          </a:xfrm>
        </p:grpSpPr>
        <p:sp>
          <p:nvSpPr>
            <p:cNvPr id="829" name="Google Shape;829;p13"/>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13"/>
          <p:cNvSpPr/>
          <p:nvPr/>
        </p:nvSpPr>
        <p:spPr>
          <a:xfrm rot="5400000">
            <a:off x="-250560" y="231096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rot="5400000">
            <a:off x="8643347" y="1520997"/>
            <a:ext cx="512605" cy="511834"/>
          </a:xfrm>
          <a:custGeom>
            <a:avLst/>
            <a:gdLst/>
            <a:ahLst/>
            <a:cxnLst/>
            <a:rect l="l" t="t" r="r" b="b"/>
            <a:pathLst>
              <a:path w="44584" h="44517" extrusionOk="0">
                <a:moveTo>
                  <a:pt x="0" y="0"/>
                </a:moveTo>
                <a:lnTo>
                  <a:pt x="0" y="44517"/>
                </a:lnTo>
                <a:lnTo>
                  <a:pt x="44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rot="5400000">
            <a:off x="8648209" y="1013257"/>
            <a:ext cx="502881" cy="511834"/>
          </a:xfrm>
          <a:custGeom>
            <a:avLst/>
            <a:gdLst/>
            <a:ahLst/>
            <a:cxnLst/>
            <a:rect l="l" t="t" r="r" b="b"/>
            <a:pathLst>
              <a:path w="44552" h="44517" extrusionOk="0">
                <a:moveTo>
                  <a:pt x="1" y="0"/>
                </a:moveTo>
                <a:lnTo>
                  <a:pt x="44551" y="44517"/>
                </a:lnTo>
                <a:lnTo>
                  <a:pt x="44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rot="10800000">
            <a:off x="-10287" y="411401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8111840"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8126776" y="2571613"/>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6470098" y="3914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9"/>
        <p:cNvGrpSpPr/>
        <p:nvPr/>
      </p:nvGrpSpPr>
      <p:grpSpPr>
        <a:xfrm>
          <a:off x="0" y="0"/>
          <a:ext cx="0" cy="0"/>
          <a:chOff x="0" y="0"/>
          <a:chExt cx="0" cy="0"/>
        </a:xfrm>
      </p:grpSpPr>
      <p:sp>
        <p:nvSpPr>
          <p:cNvPr id="860" name="Google Shape;860;p14"/>
          <p:cNvSpPr txBox="1">
            <a:spLocks noGrp="1"/>
          </p:cNvSpPr>
          <p:nvPr>
            <p:ph type="title"/>
          </p:nvPr>
        </p:nvSpPr>
        <p:spPr>
          <a:xfrm>
            <a:off x="2152800" y="2985221"/>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61" name="Google Shape;861;p14"/>
          <p:cNvSpPr txBox="1">
            <a:spLocks noGrp="1"/>
          </p:cNvSpPr>
          <p:nvPr>
            <p:ph type="subTitle" idx="1"/>
          </p:nvPr>
        </p:nvSpPr>
        <p:spPr>
          <a:xfrm>
            <a:off x="1584900" y="1626388"/>
            <a:ext cx="5699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1600"/>
              </a:spcBef>
              <a:spcAft>
                <a:spcPts val="0"/>
              </a:spcAft>
              <a:buSzPts val="2500"/>
              <a:buNone/>
              <a:defRPr sz="2500"/>
            </a:lvl2pPr>
            <a:lvl3pPr lvl="2" algn="ctr" rtl="0">
              <a:lnSpc>
                <a:spcPct val="100000"/>
              </a:lnSpc>
              <a:spcBef>
                <a:spcPts val="1600"/>
              </a:spcBef>
              <a:spcAft>
                <a:spcPts val="0"/>
              </a:spcAft>
              <a:buSzPts val="2500"/>
              <a:buNone/>
              <a:defRPr sz="2500"/>
            </a:lvl3pPr>
            <a:lvl4pPr lvl="3" algn="ctr" rtl="0">
              <a:lnSpc>
                <a:spcPct val="100000"/>
              </a:lnSpc>
              <a:spcBef>
                <a:spcPts val="1600"/>
              </a:spcBef>
              <a:spcAft>
                <a:spcPts val="0"/>
              </a:spcAft>
              <a:buSzPts val="2500"/>
              <a:buNone/>
              <a:defRPr sz="2500"/>
            </a:lvl4pPr>
            <a:lvl5pPr lvl="4" algn="ctr" rtl="0">
              <a:lnSpc>
                <a:spcPct val="100000"/>
              </a:lnSpc>
              <a:spcBef>
                <a:spcPts val="1600"/>
              </a:spcBef>
              <a:spcAft>
                <a:spcPts val="0"/>
              </a:spcAft>
              <a:buSzPts val="2500"/>
              <a:buNone/>
              <a:defRPr sz="2500"/>
            </a:lvl5pPr>
            <a:lvl6pPr lvl="5" algn="ctr" rtl="0">
              <a:lnSpc>
                <a:spcPct val="100000"/>
              </a:lnSpc>
              <a:spcBef>
                <a:spcPts val="1600"/>
              </a:spcBef>
              <a:spcAft>
                <a:spcPts val="0"/>
              </a:spcAft>
              <a:buSzPts val="2500"/>
              <a:buNone/>
              <a:defRPr sz="2500"/>
            </a:lvl6pPr>
            <a:lvl7pPr lvl="6" algn="ctr" rtl="0">
              <a:lnSpc>
                <a:spcPct val="100000"/>
              </a:lnSpc>
              <a:spcBef>
                <a:spcPts val="1600"/>
              </a:spcBef>
              <a:spcAft>
                <a:spcPts val="0"/>
              </a:spcAft>
              <a:buSzPts val="2500"/>
              <a:buNone/>
              <a:defRPr sz="2500"/>
            </a:lvl7pPr>
            <a:lvl8pPr lvl="7" algn="ctr" rtl="0">
              <a:lnSpc>
                <a:spcPct val="100000"/>
              </a:lnSpc>
              <a:spcBef>
                <a:spcPts val="1600"/>
              </a:spcBef>
              <a:spcAft>
                <a:spcPts val="0"/>
              </a:spcAft>
              <a:buSzPts val="2500"/>
              <a:buNone/>
              <a:defRPr sz="2500"/>
            </a:lvl8pPr>
            <a:lvl9pPr lvl="8" algn="ctr" rtl="0">
              <a:lnSpc>
                <a:spcPct val="100000"/>
              </a:lnSpc>
              <a:spcBef>
                <a:spcPts val="1600"/>
              </a:spcBef>
              <a:spcAft>
                <a:spcPts val="1600"/>
              </a:spcAft>
              <a:buSzPts val="2500"/>
              <a:buNone/>
              <a:defRPr sz="2500"/>
            </a:lvl9pPr>
          </a:lstStyle>
          <a:p>
            <a:endParaRPr/>
          </a:p>
        </p:txBody>
      </p:sp>
      <p:grpSp>
        <p:nvGrpSpPr>
          <p:cNvPr id="862" name="Google Shape;862;p14"/>
          <p:cNvGrpSpPr/>
          <p:nvPr/>
        </p:nvGrpSpPr>
        <p:grpSpPr>
          <a:xfrm>
            <a:off x="6084913" y="-12"/>
            <a:ext cx="2042712" cy="1029000"/>
            <a:chOff x="5663363" y="927363"/>
            <a:chExt cx="2042712" cy="1029000"/>
          </a:xfrm>
        </p:grpSpPr>
        <p:sp>
          <p:nvSpPr>
            <p:cNvPr id="863" name="Google Shape;863;p14"/>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14"/>
          <p:cNvGrpSpPr/>
          <p:nvPr/>
        </p:nvGrpSpPr>
        <p:grpSpPr>
          <a:xfrm>
            <a:off x="12" y="2060352"/>
            <a:ext cx="1015975" cy="1022474"/>
            <a:chOff x="-10898" y="3076522"/>
            <a:chExt cx="1015467" cy="1012551"/>
          </a:xfrm>
        </p:grpSpPr>
        <p:sp>
          <p:nvSpPr>
            <p:cNvPr id="866" name="Google Shape;866;p14"/>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14"/>
          <p:cNvSpPr/>
          <p:nvPr/>
        </p:nvSpPr>
        <p:spPr>
          <a:xfrm>
            <a:off x="8119477" y="20574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5400000">
            <a:off x="3813465" y="28016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7112001" y="411278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4"/>
          <p:cNvGrpSpPr/>
          <p:nvPr/>
        </p:nvGrpSpPr>
        <p:grpSpPr>
          <a:xfrm>
            <a:off x="1016000" y="-5237"/>
            <a:ext cx="1016209" cy="1026192"/>
            <a:chOff x="-6019350" y="-1109166"/>
            <a:chExt cx="1016209" cy="1026192"/>
          </a:xfrm>
        </p:grpSpPr>
        <p:sp>
          <p:nvSpPr>
            <p:cNvPr id="893" name="Google Shape;893;p14"/>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6" name="Google Shape;896;p14"/>
          <p:cNvSpPr/>
          <p:nvPr/>
        </p:nvSpPr>
        <p:spPr>
          <a:xfrm>
            <a:off x="1375548" y="345904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1016138" y="409008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4571829" y="411475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4059625" y="4114750"/>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14"/>
          <p:cNvGrpSpPr/>
          <p:nvPr/>
        </p:nvGrpSpPr>
        <p:grpSpPr>
          <a:xfrm>
            <a:off x="8133340" y="3110428"/>
            <a:ext cx="976205" cy="994363"/>
            <a:chOff x="8135935" y="2091762"/>
            <a:chExt cx="973188" cy="972958"/>
          </a:xfrm>
        </p:grpSpPr>
        <p:sp>
          <p:nvSpPr>
            <p:cNvPr id="901" name="Google Shape;901;p14"/>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4"/>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4"/>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14"/>
          <p:cNvSpPr/>
          <p:nvPr/>
        </p:nvSpPr>
        <p:spPr>
          <a:xfrm rot="5400000">
            <a:off x="8639907" y="515733"/>
            <a:ext cx="514722"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rot="5400000">
            <a:off x="8640091" y="1259"/>
            <a:ext cx="514353"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52"/>
        <p:cNvGrpSpPr/>
        <p:nvPr/>
      </p:nvGrpSpPr>
      <p:grpSpPr>
        <a:xfrm>
          <a:off x="0" y="0"/>
          <a:ext cx="0" cy="0"/>
          <a:chOff x="0" y="0"/>
          <a:chExt cx="0" cy="0"/>
        </a:xfrm>
      </p:grpSpPr>
      <p:sp>
        <p:nvSpPr>
          <p:cNvPr id="953" name="Google Shape;953;p15"/>
          <p:cNvSpPr txBox="1">
            <a:spLocks noGrp="1"/>
          </p:cNvSpPr>
          <p:nvPr>
            <p:ph type="title"/>
          </p:nvPr>
        </p:nvSpPr>
        <p:spPr>
          <a:xfrm>
            <a:off x="2296200" y="1471815"/>
            <a:ext cx="4551600" cy="18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10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4" name="Google Shape;954;p15"/>
          <p:cNvSpPr txBox="1">
            <a:spLocks noGrp="1"/>
          </p:cNvSpPr>
          <p:nvPr>
            <p:ph type="subTitle" idx="1"/>
          </p:nvPr>
        </p:nvSpPr>
        <p:spPr>
          <a:xfrm>
            <a:off x="2489450" y="2872785"/>
            <a:ext cx="4164900" cy="7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solidFill>
                  <a:schemeClr val="dk2"/>
                </a:solidFill>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955" name="Google Shape;955;p15"/>
          <p:cNvSpPr/>
          <p:nvPr/>
        </p:nvSpPr>
        <p:spPr>
          <a:xfrm rot="-5400000">
            <a:off x="-762" y="1031300"/>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15"/>
          <p:cNvGrpSpPr/>
          <p:nvPr/>
        </p:nvGrpSpPr>
        <p:grpSpPr>
          <a:xfrm rot="-5400000">
            <a:off x="8127650" y="1023709"/>
            <a:ext cx="1016209" cy="1026192"/>
            <a:chOff x="7111975" y="1359"/>
            <a:chExt cx="1016209" cy="1026192"/>
          </a:xfrm>
        </p:grpSpPr>
        <p:sp>
          <p:nvSpPr>
            <p:cNvPr id="957" name="Google Shape;957;p15"/>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15"/>
          <p:cNvSpPr/>
          <p:nvPr/>
        </p:nvSpPr>
        <p:spPr>
          <a:xfrm>
            <a:off x="8127982" y="4114950"/>
            <a:ext cx="1015540" cy="1028894"/>
          </a:xfrm>
          <a:custGeom>
            <a:avLst/>
            <a:gdLst/>
            <a:ahLst/>
            <a:cxnLst/>
            <a:rect l="l" t="t" r="r" b="b"/>
            <a:pathLst>
              <a:path w="89102" h="89101" extrusionOk="0">
                <a:moveTo>
                  <a:pt x="1" y="0"/>
                </a:moveTo>
                <a:lnTo>
                  <a:pt x="89101" y="89100"/>
                </a:lnTo>
                <a:lnTo>
                  <a:pt x="89101"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a:off x="8128182" y="4115355"/>
            <a:ext cx="1015153" cy="1028501"/>
          </a:xfrm>
          <a:custGeom>
            <a:avLst/>
            <a:gdLst/>
            <a:ahLst/>
            <a:cxnLst/>
            <a:rect l="l" t="t" r="r" b="b"/>
            <a:pathLst>
              <a:path w="89068" h="89067" extrusionOk="0">
                <a:moveTo>
                  <a:pt x="1" y="0"/>
                </a:moveTo>
                <a:lnTo>
                  <a:pt x="1" y="89067"/>
                </a:lnTo>
                <a:lnTo>
                  <a:pt x="89068" y="89067"/>
                </a:lnTo>
                <a:lnTo>
                  <a:pt x="1" y="0"/>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a:off x="3048163" y="381"/>
            <a:ext cx="1015529" cy="1028448"/>
          </a:xfrm>
          <a:custGeom>
            <a:avLst/>
            <a:gdLst/>
            <a:ahLst/>
            <a:cxnLst/>
            <a:rect l="l" t="t" r="r" b="b"/>
            <a:pathLst>
              <a:path w="89101" h="89101" extrusionOk="0">
                <a:moveTo>
                  <a:pt x="0" y="0"/>
                </a:moveTo>
                <a:lnTo>
                  <a:pt x="0" y="89101"/>
                </a:lnTo>
                <a:lnTo>
                  <a:pt x="89101" y="89101"/>
                </a:lnTo>
                <a:lnTo>
                  <a:pt x="89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a:off x="1016000" y="411495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3048163" y="0"/>
            <a:ext cx="1015916" cy="1028829"/>
          </a:xfrm>
          <a:custGeom>
            <a:avLst/>
            <a:gdLst/>
            <a:ahLst/>
            <a:cxnLst/>
            <a:rect l="l" t="t" r="r" b="b"/>
            <a:pathLst>
              <a:path w="89135" h="89134" extrusionOk="0">
                <a:moveTo>
                  <a:pt x="89134" y="0"/>
                </a:moveTo>
                <a:lnTo>
                  <a:pt x="0" y="89134"/>
                </a:lnTo>
                <a:lnTo>
                  <a:pt x="89067" y="89134"/>
                </a:lnTo>
                <a:lnTo>
                  <a:pt x="89134" y="89100"/>
                </a:lnTo>
                <a:lnTo>
                  <a:pt x="891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8123358" y="2571750"/>
            <a:ext cx="1017741" cy="923060"/>
          </a:xfrm>
          <a:custGeom>
            <a:avLst/>
            <a:gdLst/>
            <a:ahLst/>
            <a:cxnLst/>
            <a:rect l="l" t="t" r="r" b="b"/>
            <a:pathLst>
              <a:path w="44584" h="44517" extrusionOk="0">
                <a:moveTo>
                  <a:pt x="0" y="0"/>
                </a:moveTo>
                <a:lnTo>
                  <a:pt x="0" y="44517"/>
                </a:lnTo>
                <a:lnTo>
                  <a:pt x="44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10901" y="1032167"/>
            <a:ext cx="1024696" cy="1017770"/>
          </a:xfrm>
          <a:custGeom>
            <a:avLst/>
            <a:gdLst/>
            <a:ahLst/>
            <a:cxnLst/>
            <a:rect l="l" t="t" r="r" b="b"/>
            <a:pathLst>
              <a:path w="44552" h="44517" extrusionOk="0">
                <a:moveTo>
                  <a:pt x="1" y="0"/>
                </a:moveTo>
                <a:lnTo>
                  <a:pt x="44551" y="44517"/>
                </a:lnTo>
                <a:lnTo>
                  <a:pt x="44551" y="0"/>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10800000">
            <a:off x="-6866" y="2052673"/>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6096001" y="411478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15"/>
          <p:cNvGrpSpPr/>
          <p:nvPr/>
        </p:nvGrpSpPr>
        <p:grpSpPr>
          <a:xfrm>
            <a:off x="6095825" y="3352"/>
            <a:ext cx="1015975" cy="1022474"/>
            <a:chOff x="-10898" y="3076522"/>
            <a:chExt cx="1015467" cy="1012551"/>
          </a:xfrm>
        </p:grpSpPr>
        <p:sp>
          <p:nvSpPr>
            <p:cNvPr id="970" name="Google Shape;970;p15"/>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a:off x="666327" y="3415185"/>
              <a:ext cx="0" cy="11"/>
            </a:xfrm>
            <a:custGeom>
              <a:avLst/>
              <a:gdLst/>
              <a:ahLst/>
              <a:cxnLst/>
              <a:rect l="l" t="t" r="r" b="b"/>
              <a:pathLst>
                <a:path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10898" y="3750806"/>
              <a:ext cx="11" cy="11"/>
            </a:xfrm>
            <a:custGeom>
              <a:avLst/>
              <a:gdLst/>
              <a:ahLst/>
              <a:cxnLst/>
              <a:rect l="l" t="t" r="r" b="b"/>
              <a:pathLst>
                <a:path w="1"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666327" y="3750806"/>
              <a:ext cx="0" cy="11"/>
            </a:xfrm>
            <a:custGeom>
              <a:avLst/>
              <a:gdLst/>
              <a:ahLst/>
              <a:cxnLst/>
              <a:rect l="l" t="t" r="r" b="b"/>
              <a:pathLst>
                <a:path h="1" extrusionOk="0">
                  <a:moveTo>
                    <a:pt x="0" y="1"/>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327709" y="3413669"/>
              <a:ext cx="11" cy="11"/>
            </a:xfrm>
            <a:custGeom>
              <a:avLst/>
              <a:gdLst/>
              <a:ahLst/>
              <a:cxnLst/>
              <a:rect l="l" t="t" r="r" b="b"/>
              <a:pathLst>
                <a:path w="1" h="1" extrusionOk="0">
                  <a:moveTo>
                    <a:pt x="1" y="0"/>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327709" y="3752333"/>
              <a:ext cx="11" cy="11"/>
            </a:xfrm>
            <a:custGeom>
              <a:avLst/>
              <a:gdLst/>
              <a:ahLst/>
              <a:cxnLst/>
              <a:rect l="l" t="t" r="r" b="b"/>
              <a:pathLst>
                <a:path w="1" h="1" extrusionOk="0">
                  <a:moveTo>
                    <a:pt x="1" y="0"/>
                  </a:move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rgbClr val="009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93"/>
        <p:cNvGrpSpPr/>
        <p:nvPr/>
      </p:nvGrpSpPr>
      <p:grpSpPr>
        <a:xfrm>
          <a:off x="0" y="0"/>
          <a:ext cx="0" cy="0"/>
          <a:chOff x="0" y="0"/>
          <a:chExt cx="0" cy="0"/>
        </a:xfrm>
      </p:grpSpPr>
      <p:sp>
        <p:nvSpPr>
          <p:cNvPr id="994" name="Google Shape;994;p16"/>
          <p:cNvSpPr txBox="1">
            <a:spLocks noGrp="1"/>
          </p:cNvSpPr>
          <p:nvPr>
            <p:ph type="title"/>
          </p:nvPr>
        </p:nvSpPr>
        <p:spPr>
          <a:xfrm>
            <a:off x="797250" y="457991"/>
            <a:ext cx="5029500" cy="1594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5" name="Google Shape;995;p16"/>
          <p:cNvSpPr txBox="1">
            <a:spLocks noGrp="1"/>
          </p:cNvSpPr>
          <p:nvPr>
            <p:ph type="subTitle" idx="1"/>
          </p:nvPr>
        </p:nvSpPr>
        <p:spPr>
          <a:xfrm>
            <a:off x="797250" y="1854014"/>
            <a:ext cx="3941400" cy="8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2"/>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grpSp>
        <p:nvGrpSpPr>
          <p:cNvPr id="996" name="Google Shape;996;p16"/>
          <p:cNvGrpSpPr/>
          <p:nvPr/>
        </p:nvGrpSpPr>
        <p:grpSpPr>
          <a:xfrm>
            <a:off x="12" y="4116002"/>
            <a:ext cx="1015975" cy="1022474"/>
            <a:chOff x="-10898" y="3076522"/>
            <a:chExt cx="1015467" cy="1012551"/>
          </a:xfrm>
        </p:grpSpPr>
        <p:sp>
          <p:nvSpPr>
            <p:cNvPr id="997" name="Google Shape;997;p16"/>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16"/>
          <p:cNvSpPr/>
          <p:nvPr/>
        </p:nvSpPr>
        <p:spPr>
          <a:xfrm rot="-5400000">
            <a:off x="-4598" y="2054936"/>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rot="-5400000">
            <a:off x="-4414" y="2567324"/>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507792" y="-9612"/>
            <a:ext cx="512605" cy="511834"/>
          </a:xfrm>
          <a:custGeom>
            <a:avLst/>
            <a:gdLst/>
            <a:ahLst/>
            <a:cxnLst/>
            <a:rect l="l" t="t" r="r" b="b"/>
            <a:pathLst>
              <a:path w="44584" h="44517" extrusionOk="0">
                <a:moveTo>
                  <a:pt x="0" y="0"/>
                </a:moveTo>
                <a:lnTo>
                  <a:pt x="0" y="44517"/>
                </a:lnTo>
                <a:lnTo>
                  <a:pt x="445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4413" y="-9612"/>
            <a:ext cx="512237" cy="511834"/>
          </a:xfrm>
          <a:custGeom>
            <a:avLst/>
            <a:gdLst/>
            <a:ahLst/>
            <a:cxnLst/>
            <a:rect l="l" t="t" r="r" b="b"/>
            <a:pathLst>
              <a:path w="44552" h="44517" extrusionOk="0">
                <a:moveTo>
                  <a:pt x="1" y="0"/>
                </a:moveTo>
                <a:lnTo>
                  <a:pt x="44551" y="44517"/>
                </a:lnTo>
                <a:lnTo>
                  <a:pt x="44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16"/>
          <p:cNvGrpSpPr/>
          <p:nvPr/>
        </p:nvGrpSpPr>
        <p:grpSpPr>
          <a:xfrm>
            <a:off x="3052600" y="-513091"/>
            <a:ext cx="1016209" cy="1026192"/>
            <a:chOff x="-6019350" y="-1109166"/>
            <a:chExt cx="1016209" cy="1026192"/>
          </a:xfrm>
        </p:grpSpPr>
        <p:sp>
          <p:nvSpPr>
            <p:cNvPr id="1025" name="Google Shape;1025;p16"/>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_1_1">
    <p:spTree>
      <p:nvGrpSpPr>
        <p:cNvPr id="1" name="Shape 1028"/>
        <p:cNvGrpSpPr/>
        <p:nvPr/>
      </p:nvGrpSpPr>
      <p:grpSpPr>
        <a:xfrm>
          <a:off x="0" y="0"/>
          <a:ext cx="0" cy="0"/>
          <a:chOff x="0" y="0"/>
          <a:chExt cx="0" cy="0"/>
        </a:xfrm>
      </p:grpSpPr>
      <p:sp>
        <p:nvSpPr>
          <p:cNvPr id="1029" name="Google Shape;1029;p17"/>
          <p:cNvSpPr txBox="1">
            <a:spLocks noGrp="1"/>
          </p:cNvSpPr>
          <p:nvPr>
            <p:ph type="title"/>
          </p:nvPr>
        </p:nvSpPr>
        <p:spPr>
          <a:xfrm>
            <a:off x="2660250" y="366408"/>
            <a:ext cx="3823500" cy="73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0" name="Google Shape;1030;p17"/>
          <p:cNvSpPr txBox="1">
            <a:spLocks noGrp="1"/>
          </p:cNvSpPr>
          <p:nvPr>
            <p:ph type="subTitle" idx="1"/>
          </p:nvPr>
        </p:nvSpPr>
        <p:spPr>
          <a:xfrm>
            <a:off x="1846300" y="3998525"/>
            <a:ext cx="5451000" cy="82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grpSp>
        <p:nvGrpSpPr>
          <p:cNvPr id="1031" name="Google Shape;1031;p17"/>
          <p:cNvGrpSpPr/>
          <p:nvPr/>
        </p:nvGrpSpPr>
        <p:grpSpPr>
          <a:xfrm>
            <a:off x="12" y="28752"/>
            <a:ext cx="1015975" cy="1022474"/>
            <a:chOff x="-10898" y="3076522"/>
            <a:chExt cx="1015467" cy="1012551"/>
          </a:xfrm>
        </p:grpSpPr>
        <p:sp>
          <p:nvSpPr>
            <p:cNvPr id="1032" name="Google Shape;1032;p17"/>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7"/>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7"/>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7"/>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7"/>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7"/>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7"/>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7"/>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7"/>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7"/>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7"/>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7"/>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7"/>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7"/>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7"/>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7"/>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7"/>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7"/>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7"/>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7"/>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7"/>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7"/>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7"/>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5" name="Google Shape;1055;p17"/>
          <p:cNvSpPr/>
          <p:nvPr/>
        </p:nvSpPr>
        <p:spPr>
          <a:xfrm>
            <a:off x="3440" y="4114743"/>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7"/>
          <p:cNvSpPr/>
          <p:nvPr/>
        </p:nvSpPr>
        <p:spPr>
          <a:xfrm rot="5400000">
            <a:off x="765440" y="231191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7"/>
          <p:cNvSpPr/>
          <p:nvPr/>
        </p:nvSpPr>
        <p:spPr>
          <a:xfrm>
            <a:off x="1469060" y="361959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7"/>
          <p:cNvSpPr/>
          <p:nvPr/>
        </p:nvSpPr>
        <p:spPr>
          <a:xfrm>
            <a:off x="2032004" y="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7"/>
          <p:cNvSpPr/>
          <p:nvPr/>
        </p:nvSpPr>
        <p:spPr>
          <a:xfrm rot="-5400000">
            <a:off x="7110212" y="4097497"/>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7"/>
          <p:cNvSpPr/>
          <p:nvPr/>
        </p:nvSpPr>
        <p:spPr>
          <a:xfrm rot="-5400000">
            <a:off x="8134376" y="2553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17"/>
          <p:cNvGrpSpPr/>
          <p:nvPr/>
        </p:nvGrpSpPr>
        <p:grpSpPr>
          <a:xfrm>
            <a:off x="8128000" y="2058659"/>
            <a:ext cx="1016209" cy="1026192"/>
            <a:chOff x="-6019350" y="-1109166"/>
            <a:chExt cx="1016209" cy="1026192"/>
          </a:xfrm>
        </p:grpSpPr>
        <p:sp>
          <p:nvSpPr>
            <p:cNvPr id="1062" name="Google Shape;1062;p17"/>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7"/>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7"/>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7"/>
          <p:cNvGrpSpPr/>
          <p:nvPr/>
        </p:nvGrpSpPr>
        <p:grpSpPr>
          <a:xfrm rot="5400000">
            <a:off x="7135853" y="53440"/>
            <a:ext cx="976205" cy="994363"/>
            <a:chOff x="8135935" y="2091762"/>
            <a:chExt cx="973188" cy="972958"/>
          </a:xfrm>
        </p:grpSpPr>
        <p:sp>
          <p:nvSpPr>
            <p:cNvPr id="1066" name="Google Shape;1066;p17"/>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7"/>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7"/>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7"/>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7"/>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7"/>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7"/>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7"/>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7"/>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7"/>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7"/>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7"/>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7"/>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7"/>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7"/>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7"/>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1_1_1_1">
    <p:spTree>
      <p:nvGrpSpPr>
        <p:cNvPr id="1" name="Shape 1115"/>
        <p:cNvGrpSpPr/>
        <p:nvPr/>
      </p:nvGrpSpPr>
      <p:grpSpPr>
        <a:xfrm>
          <a:off x="0" y="0"/>
          <a:ext cx="0" cy="0"/>
          <a:chOff x="0" y="0"/>
          <a:chExt cx="0" cy="0"/>
        </a:xfrm>
      </p:grpSpPr>
      <p:sp>
        <p:nvSpPr>
          <p:cNvPr id="1116" name="Google Shape;1116;p18"/>
          <p:cNvSpPr txBox="1">
            <a:spLocks noGrp="1"/>
          </p:cNvSpPr>
          <p:nvPr>
            <p:ph type="title"/>
          </p:nvPr>
        </p:nvSpPr>
        <p:spPr>
          <a:xfrm>
            <a:off x="686788" y="1685525"/>
            <a:ext cx="285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17" name="Google Shape;1117;p18"/>
          <p:cNvSpPr txBox="1">
            <a:spLocks noGrp="1"/>
          </p:cNvSpPr>
          <p:nvPr>
            <p:ph type="subTitle" idx="1"/>
          </p:nvPr>
        </p:nvSpPr>
        <p:spPr>
          <a:xfrm>
            <a:off x="686800" y="2283375"/>
            <a:ext cx="3564300" cy="10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grpSp>
        <p:nvGrpSpPr>
          <p:cNvPr id="1118" name="Google Shape;1118;p18"/>
          <p:cNvGrpSpPr/>
          <p:nvPr/>
        </p:nvGrpSpPr>
        <p:grpSpPr>
          <a:xfrm>
            <a:off x="8151853" y="3086078"/>
            <a:ext cx="976205" cy="994363"/>
            <a:chOff x="8135935" y="2091762"/>
            <a:chExt cx="973188" cy="972958"/>
          </a:xfrm>
        </p:grpSpPr>
        <p:sp>
          <p:nvSpPr>
            <p:cNvPr id="1119" name="Google Shape;1119;p18"/>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8"/>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8"/>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8"/>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8"/>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8"/>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8"/>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8"/>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8"/>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8"/>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8"/>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8"/>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8"/>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8"/>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8"/>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8"/>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8"/>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8"/>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8"/>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8"/>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8"/>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8"/>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8"/>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8"/>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8"/>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8"/>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8"/>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8"/>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8"/>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8"/>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8"/>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8"/>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8"/>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8"/>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8"/>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8"/>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8"/>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8"/>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8"/>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8"/>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8"/>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8"/>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8"/>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8"/>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8"/>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8"/>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8"/>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8"/>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8"/>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18"/>
          <p:cNvGrpSpPr/>
          <p:nvPr/>
        </p:nvGrpSpPr>
        <p:grpSpPr>
          <a:xfrm>
            <a:off x="12" y="4114752"/>
            <a:ext cx="1015975" cy="1022474"/>
            <a:chOff x="-10898" y="3076522"/>
            <a:chExt cx="1015467" cy="1012551"/>
          </a:xfrm>
        </p:grpSpPr>
        <p:sp>
          <p:nvSpPr>
            <p:cNvPr id="1169" name="Google Shape;1169;p18"/>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8"/>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8"/>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8"/>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8"/>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8"/>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8"/>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8"/>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8"/>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8"/>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8"/>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8"/>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8"/>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8"/>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8"/>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8"/>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8"/>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8"/>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8"/>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8"/>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8"/>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8"/>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8"/>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2" name="Google Shape;1192;p18"/>
          <p:cNvSpPr/>
          <p:nvPr/>
        </p:nvSpPr>
        <p:spPr>
          <a:xfrm>
            <a:off x="8129552" y="460440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8"/>
          <p:cNvSpPr/>
          <p:nvPr/>
        </p:nvSpPr>
        <p:spPr>
          <a:xfrm>
            <a:off x="5436448" y="44774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8"/>
          <p:cNvSpPr/>
          <p:nvPr/>
        </p:nvSpPr>
        <p:spPr>
          <a:xfrm>
            <a:off x="3047988" y="411168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8"/>
          <p:cNvSpPr/>
          <p:nvPr/>
        </p:nvSpPr>
        <p:spPr>
          <a:xfrm rot="-5400000">
            <a:off x="8126212" y="218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8"/>
          <p:cNvSpPr/>
          <p:nvPr/>
        </p:nvSpPr>
        <p:spPr>
          <a:xfrm>
            <a:off x="1015977" y="-7"/>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8"/>
          <p:cNvSpPr/>
          <p:nvPr/>
        </p:nvSpPr>
        <p:spPr>
          <a:xfrm rot="-5400000">
            <a:off x="3048138" y="-312"/>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8"/>
          <p:cNvSpPr/>
          <p:nvPr/>
        </p:nvSpPr>
        <p:spPr>
          <a:xfrm>
            <a:off x="5584817" y="-12"/>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8"/>
          <p:cNvSpPr/>
          <p:nvPr/>
        </p:nvSpPr>
        <p:spPr>
          <a:xfrm>
            <a:off x="5072612" y="-12"/>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CUSTOM_1_1_1_1_1">
    <p:spTree>
      <p:nvGrpSpPr>
        <p:cNvPr id="1" name="Shape 1200"/>
        <p:cNvGrpSpPr/>
        <p:nvPr/>
      </p:nvGrpSpPr>
      <p:grpSpPr>
        <a:xfrm>
          <a:off x="0" y="0"/>
          <a:ext cx="0" cy="0"/>
          <a:chOff x="0" y="0"/>
          <a:chExt cx="0" cy="0"/>
        </a:xfrm>
      </p:grpSpPr>
      <p:sp>
        <p:nvSpPr>
          <p:cNvPr id="1201" name="Google Shape;1201;p19"/>
          <p:cNvSpPr txBox="1">
            <a:spLocks noGrp="1"/>
          </p:cNvSpPr>
          <p:nvPr>
            <p:ph type="title"/>
          </p:nvPr>
        </p:nvSpPr>
        <p:spPr>
          <a:xfrm>
            <a:off x="4708231" y="1606573"/>
            <a:ext cx="3377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2" name="Google Shape;1202;p19"/>
          <p:cNvSpPr txBox="1">
            <a:spLocks noGrp="1"/>
          </p:cNvSpPr>
          <p:nvPr>
            <p:ph type="subTitle" idx="1"/>
          </p:nvPr>
        </p:nvSpPr>
        <p:spPr>
          <a:xfrm>
            <a:off x="4708229" y="2206727"/>
            <a:ext cx="2628900" cy="133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a:endParaRPr/>
          </a:p>
        </p:txBody>
      </p:sp>
      <p:grpSp>
        <p:nvGrpSpPr>
          <p:cNvPr id="1203" name="Google Shape;1203;p19"/>
          <p:cNvGrpSpPr/>
          <p:nvPr/>
        </p:nvGrpSpPr>
        <p:grpSpPr>
          <a:xfrm flipH="1">
            <a:off x="23881" y="3086078"/>
            <a:ext cx="976205" cy="994363"/>
            <a:chOff x="8135935" y="2091762"/>
            <a:chExt cx="973188" cy="972958"/>
          </a:xfrm>
        </p:grpSpPr>
        <p:sp>
          <p:nvSpPr>
            <p:cNvPr id="1204" name="Google Shape;1204;p19"/>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9"/>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9"/>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9"/>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9"/>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9"/>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9"/>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9"/>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9"/>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9"/>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9"/>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9"/>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9"/>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9"/>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9"/>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9"/>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9"/>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9"/>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9"/>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9"/>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9"/>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9"/>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9"/>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9"/>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9"/>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9"/>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9"/>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9"/>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19"/>
          <p:cNvGrpSpPr/>
          <p:nvPr/>
        </p:nvGrpSpPr>
        <p:grpSpPr>
          <a:xfrm flipH="1">
            <a:off x="8135952" y="4114752"/>
            <a:ext cx="1015975" cy="1022474"/>
            <a:chOff x="-10898" y="3076522"/>
            <a:chExt cx="1015467" cy="1012551"/>
          </a:xfrm>
        </p:grpSpPr>
        <p:sp>
          <p:nvSpPr>
            <p:cNvPr id="1254" name="Google Shape;1254;p19"/>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9"/>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9"/>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9"/>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9"/>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9"/>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9"/>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9"/>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7" name="Google Shape;1277;p19"/>
          <p:cNvSpPr/>
          <p:nvPr/>
        </p:nvSpPr>
        <p:spPr>
          <a:xfrm flipH="1">
            <a:off x="1601" y="4627363"/>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9"/>
          <p:cNvSpPr/>
          <p:nvPr/>
        </p:nvSpPr>
        <p:spPr>
          <a:xfrm flipH="1">
            <a:off x="5447420" y="44774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9"/>
          <p:cNvSpPr/>
          <p:nvPr/>
        </p:nvSpPr>
        <p:spPr>
          <a:xfrm flipH="1">
            <a:off x="3058973" y="411168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9"/>
          <p:cNvSpPr/>
          <p:nvPr/>
        </p:nvSpPr>
        <p:spPr>
          <a:xfrm rot="5400000" flipH="1">
            <a:off x="-1776" y="218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9"/>
          <p:cNvSpPr/>
          <p:nvPr/>
        </p:nvSpPr>
        <p:spPr>
          <a:xfrm flipH="1">
            <a:off x="7511630" y="-7"/>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9"/>
          <p:cNvSpPr/>
          <p:nvPr/>
        </p:nvSpPr>
        <p:spPr>
          <a:xfrm rot="5400000" flipH="1">
            <a:off x="5088170" y="-312"/>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9"/>
          <p:cNvSpPr/>
          <p:nvPr/>
        </p:nvSpPr>
        <p:spPr>
          <a:xfrm flipH="1">
            <a:off x="3310631" y="183688"/>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9"/>
          <p:cNvSpPr/>
          <p:nvPr/>
        </p:nvSpPr>
        <p:spPr>
          <a:xfrm flipH="1">
            <a:off x="3823203" y="183688"/>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85"/>
        <p:cNvGrpSpPr/>
        <p:nvPr/>
      </p:nvGrpSpPr>
      <p:grpSpPr>
        <a:xfrm>
          <a:off x="0" y="0"/>
          <a:ext cx="0" cy="0"/>
          <a:chOff x="0" y="0"/>
          <a:chExt cx="0" cy="0"/>
        </a:xfrm>
      </p:grpSpPr>
      <p:sp>
        <p:nvSpPr>
          <p:cNvPr id="1286" name="Google Shape;1286;p20"/>
          <p:cNvSpPr txBox="1">
            <a:spLocks noGrp="1"/>
          </p:cNvSpPr>
          <p:nvPr>
            <p:ph type="title"/>
          </p:nvPr>
        </p:nvSpPr>
        <p:spPr>
          <a:xfrm>
            <a:off x="715800" y="3444289"/>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7" name="Google Shape;1287;p20"/>
          <p:cNvSpPr txBox="1">
            <a:spLocks noGrp="1"/>
          </p:cNvSpPr>
          <p:nvPr>
            <p:ph type="subTitle" idx="1"/>
          </p:nvPr>
        </p:nvSpPr>
        <p:spPr>
          <a:xfrm>
            <a:off x="715800" y="3799855"/>
            <a:ext cx="23364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88" name="Google Shape;1288;p20"/>
          <p:cNvSpPr txBox="1">
            <a:spLocks noGrp="1"/>
          </p:cNvSpPr>
          <p:nvPr>
            <p:ph type="title" idx="2"/>
          </p:nvPr>
        </p:nvSpPr>
        <p:spPr>
          <a:xfrm>
            <a:off x="3399600" y="2472142"/>
            <a:ext cx="2336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3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9" name="Google Shape;1289;p20"/>
          <p:cNvSpPr txBox="1">
            <a:spLocks noGrp="1"/>
          </p:cNvSpPr>
          <p:nvPr>
            <p:ph type="subTitle" idx="3"/>
          </p:nvPr>
        </p:nvSpPr>
        <p:spPr>
          <a:xfrm>
            <a:off x="3399600" y="2827709"/>
            <a:ext cx="2336400" cy="8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90" name="Google Shape;1290;p20"/>
          <p:cNvSpPr txBox="1">
            <a:spLocks noGrp="1"/>
          </p:cNvSpPr>
          <p:nvPr>
            <p:ph type="title" idx="4"/>
          </p:nvPr>
        </p:nvSpPr>
        <p:spPr>
          <a:xfrm>
            <a:off x="6091800" y="3438137"/>
            <a:ext cx="2336400" cy="52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3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1" name="Google Shape;1291;p20"/>
          <p:cNvSpPr txBox="1">
            <a:spLocks noGrp="1"/>
          </p:cNvSpPr>
          <p:nvPr>
            <p:ph type="subTitle" idx="5"/>
          </p:nvPr>
        </p:nvSpPr>
        <p:spPr>
          <a:xfrm>
            <a:off x="6091800" y="3793703"/>
            <a:ext cx="2336400" cy="8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92" name="Google Shape;1292;p2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3" name="Google Shape;1293;p20"/>
          <p:cNvSpPr/>
          <p:nvPr/>
        </p:nvSpPr>
        <p:spPr>
          <a:xfrm>
            <a:off x="0" y="411295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0"/>
          <p:cNvSpPr/>
          <p:nvPr/>
        </p:nvSpPr>
        <p:spPr>
          <a:xfrm>
            <a:off x="4427635" y="4454273"/>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5" name="Google Shape;1295;p20"/>
          <p:cNvGrpSpPr/>
          <p:nvPr/>
        </p:nvGrpSpPr>
        <p:grpSpPr>
          <a:xfrm>
            <a:off x="7106638" y="-6659"/>
            <a:ext cx="2042712" cy="1029000"/>
            <a:chOff x="5663363" y="927363"/>
            <a:chExt cx="2042712" cy="1029000"/>
          </a:xfrm>
        </p:grpSpPr>
        <p:sp>
          <p:nvSpPr>
            <p:cNvPr id="1296" name="Google Shape;1296;p20"/>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0"/>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Google Shape;1298;p20"/>
          <p:cNvSpPr/>
          <p:nvPr/>
        </p:nvSpPr>
        <p:spPr>
          <a:xfrm>
            <a:off x="8111840"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0"/>
          <p:cNvSpPr/>
          <p:nvPr/>
        </p:nvSpPr>
        <p:spPr>
          <a:xfrm rot="5400000">
            <a:off x="-250560" y="12877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0"/>
          <p:cNvSpPr/>
          <p:nvPr/>
        </p:nvSpPr>
        <p:spPr>
          <a:xfrm>
            <a:off x="5598654" y="-12"/>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0"/>
          <p:cNvSpPr/>
          <p:nvPr/>
        </p:nvSpPr>
        <p:spPr>
          <a:xfrm>
            <a:off x="5086450" y="-12"/>
            <a:ext cx="512237" cy="511834"/>
          </a:xfrm>
          <a:custGeom>
            <a:avLst/>
            <a:gdLst/>
            <a:ahLst/>
            <a:cxnLst/>
            <a:rect l="l" t="t" r="r" b="b"/>
            <a:pathLst>
              <a:path w="44552" h="44517" extrusionOk="0">
                <a:moveTo>
                  <a:pt x="1" y="0"/>
                </a:moveTo>
                <a:lnTo>
                  <a:pt x="44551" y="44517"/>
                </a:lnTo>
                <a:lnTo>
                  <a:pt x="44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2" name="Google Shape;1302;p20"/>
          <p:cNvGrpSpPr/>
          <p:nvPr/>
        </p:nvGrpSpPr>
        <p:grpSpPr>
          <a:xfrm>
            <a:off x="8173140" y="1059265"/>
            <a:ext cx="976205" cy="994363"/>
            <a:chOff x="8135935" y="2091762"/>
            <a:chExt cx="973188" cy="972958"/>
          </a:xfrm>
        </p:grpSpPr>
        <p:sp>
          <p:nvSpPr>
            <p:cNvPr id="1303" name="Google Shape;1303;p20"/>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0"/>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0"/>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0"/>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0"/>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0"/>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0"/>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0"/>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0"/>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0"/>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0"/>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0"/>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0"/>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0"/>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0"/>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0"/>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0"/>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0"/>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0"/>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0"/>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0"/>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0"/>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0"/>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0"/>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0"/>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0"/>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0"/>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0"/>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0"/>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0"/>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0"/>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0"/>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0"/>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0"/>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0"/>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0"/>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0"/>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0"/>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0"/>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0"/>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0"/>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0"/>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0"/>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0"/>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0"/>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0"/>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0"/>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0"/>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0"/>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3"/>
          <p:cNvSpPr/>
          <p:nvPr/>
        </p:nvSpPr>
        <p:spPr>
          <a:xfrm rot="5400000">
            <a:off x="7109801" y="1027421"/>
            <a:ext cx="1019482"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title"/>
          </p:nvPr>
        </p:nvSpPr>
        <p:spPr>
          <a:xfrm>
            <a:off x="720000" y="1931475"/>
            <a:ext cx="4853700" cy="1215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45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15" name="Google Shape;115;p3"/>
          <p:cNvSpPr txBox="1">
            <a:spLocks noGrp="1"/>
          </p:cNvSpPr>
          <p:nvPr>
            <p:ph type="title" idx="2" hasCustomPrompt="1"/>
          </p:nvPr>
        </p:nvSpPr>
        <p:spPr>
          <a:xfrm>
            <a:off x="720000" y="941250"/>
            <a:ext cx="1490100" cy="803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 name="Google Shape;116;p3"/>
          <p:cNvSpPr txBox="1">
            <a:spLocks noGrp="1"/>
          </p:cNvSpPr>
          <p:nvPr>
            <p:ph type="subTitle" idx="1"/>
          </p:nvPr>
        </p:nvSpPr>
        <p:spPr>
          <a:xfrm>
            <a:off x="720000" y="3060446"/>
            <a:ext cx="4360200" cy="50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2"/>
                </a:solidFill>
                <a:latin typeface="Rajdhani Medium"/>
                <a:ea typeface="Rajdhani Medium"/>
                <a:cs typeface="Rajdhani Medium"/>
                <a:sym typeface="Rajdhani Medium"/>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7" name="Google Shape;117;p3"/>
          <p:cNvSpPr/>
          <p:nvPr/>
        </p:nvSpPr>
        <p:spPr>
          <a:xfrm>
            <a:off x="7112000" y="2058638"/>
            <a:ext cx="1015083" cy="1026221"/>
          </a:xfrm>
          <a:custGeom>
            <a:avLst/>
            <a:gdLst/>
            <a:ahLst/>
            <a:cxnLst/>
            <a:rect l="l" t="t" r="r" b="b"/>
            <a:pathLst>
              <a:path w="89101" h="89101" extrusionOk="0">
                <a:moveTo>
                  <a:pt x="1" y="1"/>
                </a:moveTo>
                <a:lnTo>
                  <a:pt x="89101" y="89101"/>
                </a:lnTo>
                <a:lnTo>
                  <a:pt x="89101" y="34"/>
                </a:lnTo>
                <a:lnTo>
                  <a:pt x="8906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3"/>
          <p:cNvGrpSpPr/>
          <p:nvPr/>
        </p:nvGrpSpPr>
        <p:grpSpPr>
          <a:xfrm rot="5400000">
            <a:off x="2024915" y="4123096"/>
            <a:ext cx="1026227" cy="1015087"/>
            <a:chOff x="8135935" y="2091762"/>
            <a:chExt cx="973188" cy="972958"/>
          </a:xfrm>
        </p:grpSpPr>
        <p:sp>
          <p:nvSpPr>
            <p:cNvPr id="119" name="Google Shape;119;p3"/>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3"/>
          <p:cNvSpPr/>
          <p:nvPr/>
        </p:nvSpPr>
        <p:spPr>
          <a:xfrm rot="-5400000">
            <a:off x="5080201" y="-787075"/>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 y="411105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35723" y="3084844"/>
            <a:ext cx="507770" cy="507770"/>
          </a:xfrm>
          <a:custGeom>
            <a:avLst/>
            <a:gdLst/>
            <a:ahLst/>
            <a:cxnLst/>
            <a:rect l="l" t="t" r="r" b="b"/>
            <a:pathLst>
              <a:path w="44551" h="44551" extrusionOk="0">
                <a:moveTo>
                  <a:pt x="0" y="1"/>
                </a:moveTo>
                <a:lnTo>
                  <a:pt x="0" y="44551"/>
                </a:lnTo>
                <a:lnTo>
                  <a:pt x="44551" y="1"/>
                </a:lnTo>
                <a:close/>
              </a:path>
            </a:pathLst>
          </a:custGeom>
          <a:solidFill>
            <a:srgbClr val="15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128001" y="3084844"/>
            <a:ext cx="507770" cy="507770"/>
          </a:xfrm>
          <a:custGeom>
            <a:avLst/>
            <a:gdLst/>
            <a:ahLst/>
            <a:cxnLst/>
            <a:rect l="l" t="t" r="r" b="b"/>
            <a:pathLst>
              <a:path w="44551" h="44551" extrusionOk="0">
                <a:moveTo>
                  <a:pt x="0" y="1"/>
                </a:moveTo>
                <a:lnTo>
                  <a:pt x="44550" y="44551"/>
                </a:lnTo>
                <a:lnTo>
                  <a:pt x="44550"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5400000">
            <a:off x="-6171" y="-6"/>
            <a:ext cx="995158" cy="982795"/>
          </a:xfrm>
          <a:custGeom>
            <a:avLst/>
            <a:gdLst/>
            <a:ahLst/>
            <a:cxnLst/>
            <a:rect l="l" t="t" r="r" b="b"/>
            <a:pathLst>
              <a:path w="44551" h="44551" extrusionOk="0">
                <a:moveTo>
                  <a:pt x="0" y="1"/>
                </a:moveTo>
                <a:lnTo>
                  <a:pt x="44550" y="44551"/>
                </a:lnTo>
                <a:lnTo>
                  <a:pt x="44550" y="1"/>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5400000">
            <a:off x="4064392" y="4116129"/>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128063" y="50"/>
            <a:ext cx="1015916" cy="1028829"/>
          </a:xfrm>
          <a:custGeom>
            <a:avLst/>
            <a:gdLst/>
            <a:ahLst/>
            <a:cxnLst/>
            <a:rect l="l" t="t" r="r" b="b"/>
            <a:pathLst>
              <a:path w="89135" h="89134" extrusionOk="0">
                <a:moveTo>
                  <a:pt x="89134" y="0"/>
                </a:moveTo>
                <a:lnTo>
                  <a:pt x="0" y="89134"/>
                </a:lnTo>
                <a:lnTo>
                  <a:pt x="89067" y="89134"/>
                </a:lnTo>
                <a:lnTo>
                  <a:pt x="89134" y="89100"/>
                </a:lnTo>
                <a:lnTo>
                  <a:pt x="891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455448" y="242319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3"/>
          <p:cNvGrpSpPr/>
          <p:nvPr/>
        </p:nvGrpSpPr>
        <p:grpSpPr>
          <a:xfrm rot="10800000">
            <a:off x="7111705" y="1040185"/>
            <a:ext cx="1002481" cy="995141"/>
            <a:chOff x="8135935" y="2091762"/>
            <a:chExt cx="973188" cy="972958"/>
          </a:xfrm>
        </p:grpSpPr>
        <p:sp>
          <p:nvSpPr>
            <p:cNvPr id="177" name="Google Shape;177;p3"/>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3"/>
          <p:cNvSpPr/>
          <p:nvPr/>
        </p:nvSpPr>
        <p:spPr>
          <a:xfrm>
            <a:off x="2031988" y="-488612"/>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4061602" y="10286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3"/>
          <p:cNvGrpSpPr/>
          <p:nvPr/>
        </p:nvGrpSpPr>
        <p:grpSpPr>
          <a:xfrm>
            <a:off x="6096000" y="3563059"/>
            <a:ext cx="1016209" cy="1026192"/>
            <a:chOff x="7111975" y="1359"/>
            <a:chExt cx="1016209" cy="1026192"/>
          </a:xfrm>
        </p:grpSpPr>
        <p:sp>
          <p:nvSpPr>
            <p:cNvPr id="229" name="Google Shape;229;p3"/>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BLANK_1_1_1_2_2">
    <p:spTree>
      <p:nvGrpSpPr>
        <p:cNvPr id="1" name="Shape 1352"/>
        <p:cNvGrpSpPr/>
        <p:nvPr/>
      </p:nvGrpSpPr>
      <p:grpSpPr>
        <a:xfrm>
          <a:off x="0" y="0"/>
          <a:ext cx="0" cy="0"/>
          <a:chOff x="0" y="0"/>
          <a:chExt cx="0" cy="0"/>
        </a:xfrm>
      </p:grpSpPr>
      <p:sp>
        <p:nvSpPr>
          <p:cNvPr id="1353" name="Google Shape;1353;p21"/>
          <p:cNvSpPr txBox="1">
            <a:spLocks noGrp="1"/>
          </p:cNvSpPr>
          <p:nvPr>
            <p:ph type="subTitle" idx="1"/>
          </p:nvPr>
        </p:nvSpPr>
        <p:spPr>
          <a:xfrm>
            <a:off x="720000" y="1206325"/>
            <a:ext cx="3852000" cy="33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3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354" name="Google Shape;1354;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5" name="Google Shape;1355;p21"/>
          <p:cNvSpPr txBox="1">
            <a:spLocks noGrp="1"/>
          </p:cNvSpPr>
          <p:nvPr>
            <p:ph type="subTitle" idx="2"/>
          </p:nvPr>
        </p:nvSpPr>
        <p:spPr>
          <a:xfrm>
            <a:off x="4572000" y="1206325"/>
            <a:ext cx="3852000" cy="33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600"/>
              <a:buChar char="○"/>
              <a:defRPr/>
            </a:lvl2pPr>
            <a:lvl3pPr lvl="2" algn="ctr" rtl="0">
              <a:lnSpc>
                <a:spcPct val="100000"/>
              </a:lnSpc>
              <a:spcBef>
                <a:spcPts val="0"/>
              </a:spcBef>
              <a:spcAft>
                <a:spcPts val="0"/>
              </a:spcAft>
              <a:buSzPts val="1600"/>
              <a:buChar char="■"/>
              <a:defRPr/>
            </a:lvl3pPr>
            <a:lvl4pPr lvl="3" algn="ctr" rtl="0">
              <a:lnSpc>
                <a:spcPct val="100000"/>
              </a:lnSpc>
              <a:spcBef>
                <a:spcPts val="0"/>
              </a:spcBef>
              <a:spcAft>
                <a:spcPts val="0"/>
              </a:spcAft>
              <a:buSzPts val="1600"/>
              <a:buChar char="●"/>
              <a:defRPr/>
            </a:lvl4pPr>
            <a:lvl5pPr lvl="4" algn="ctr" rtl="0">
              <a:lnSpc>
                <a:spcPct val="100000"/>
              </a:lnSpc>
              <a:spcBef>
                <a:spcPts val="0"/>
              </a:spcBef>
              <a:spcAft>
                <a:spcPts val="0"/>
              </a:spcAft>
              <a:buSzPts val="1600"/>
              <a:buChar char="○"/>
              <a:defRPr/>
            </a:lvl5pPr>
            <a:lvl6pPr lvl="5" algn="ctr" rtl="0">
              <a:lnSpc>
                <a:spcPct val="100000"/>
              </a:lnSpc>
              <a:spcBef>
                <a:spcPts val="0"/>
              </a:spcBef>
              <a:spcAft>
                <a:spcPts val="0"/>
              </a:spcAft>
              <a:buSzPts val="1600"/>
              <a:buChar char="■"/>
              <a:defRPr/>
            </a:lvl6pPr>
            <a:lvl7pPr lvl="6" algn="ctr" rtl="0">
              <a:lnSpc>
                <a:spcPct val="100000"/>
              </a:lnSpc>
              <a:spcBef>
                <a:spcPts val="0"/>
              </a:spcBef>
              <a:spcAft>
                <a:spcPts val="0"/>
              </a:spcAft>
              <a:buSzPts val="1600"/>
              <a:buChar char="●"/>
              <a:defRPr/>
            </a:lvl7pPr>
            <a:lvl8pPr lvl="7" algn="ctr" rtl="0">
              <a:lnSpc>
                <a:spcPct val="100000"/>
              </a:lnSpc>
              <a:spcBef>
                <a:spcPts val="0"/>
              </a:spcBef>
              <a:spcAft>
                <a:spcPts val="0"/>
              </a:spcAft>
              <a:buSzPts val="1600"/>
              <a:buChar char="○"/>
              <a:defRPr/>
            </a:lvl8pPr>
            <a:lvl9pPr lvl="8" algn="ctr" rtl="0">
              <a:lnSpc>
                <a:spcPct val="100000"/>
              </a:lnSpc>
              <a:spcBef>
                <a:spcPts val="0"/>
              </a:spcBef>
              <a:spcAft>
                <a:spcPts val="0"/>
              </a:spcAft>
              <a:buSzPts val="1600"/>
              <a:buChar char="■"/>
              <a:defRPr/>
            </a:lvl9pPr>
          </a:lstStyle>
          <a:p>
            <a:endParaRPr/>
          </a:p>
        </p:txBody>
      </p:sp>
      <p:sp>
        <p:nvSpPr>
          <p:cNvPr id="1356" name="Google Shape;1356;p21"/>
          <p:cNvSpPr/>
          <p:nvPr/>
        </p:nvSpPr>
        <p:spPr>
          <a:xfrm rot="5400000" flipH="1">
            <a:off x="22918" y="409243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21"/>
          <p:cNvGrpSpPr/>
          <p:nvPr/>
        </p:nvGrpSpPr>
        <p:grpSpPr>
          <a:xfrm rot="-5400000" flipH="1">
            <a:off x="8156288" y="4132865"/>
            <a:ext cx="976205" cy="994363"/>
            <a:chOff x="8135935" y="2091762"/>
            <a:chExt cx="973188" cy="972958"/>
          </a:xfrm>
        </p:grpSpPr>
        <p:sp>
          <p:nvSpPr>
            <p:cNvPr id="1358" name="Google Shape;1358;p21"/>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1"/>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1"/>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1"/>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1"/>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1"/>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1"/>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1"/>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1"/>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1"/>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1"/>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1"/>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1"/>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1"/>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1"/>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1"/>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1"/>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1"/>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1"/>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1"/>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1"/>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1"/>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1"/>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1"/>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1"/>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1"/>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1"/>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1"/>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1"/>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1"/>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1"/>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1"/>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1"/>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7" name="Google Shape;1407;p21"/>
          <p:cNvGrpSpPr/>
          <p:nvPr/>
        </p:nvGrpSpPr>
        <p:grpSpPr>
          <a:xfrm flipH="1">
            <a:off x="8646873" y="2068590"/>
            <a:ext cx="1015975" cy="1022474"/>
            <a:chOff x="-10898" y="3076522"/>
            <a:chExt cx="1015467" cy="1012551"/>
          </a:xfrm>
        </p:grpSpPr>
        <p:sp>
          <p:nvSpPr>
            <p:cNvPr id="1408" name="Google Shape;1408;p21"/>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1"/>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1"/>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1"/>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1"/>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1"/>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1"/>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1"/>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1"/>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1"/>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1"/>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1"/>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1"/>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1"/>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1"/>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1"/>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1"/>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1"/>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1"/>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21"/>
          <p:cNvSpPr/>
          <p:nvPr/>
        </p:nvSpPr>
        <p:spPr>
          <a:xfrm flipH="1">
            <a:off x="8517236"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1"/>
          <p:cNvSpPr/>
          <p:nvPr/>
        </p:nvSpPr>
        <p:spPr>
          <a:xfrm flipH="1">
            <a:off x="388102" y="35182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1"/>
          <p:cNvSpPr/>
          <p:nvPr/>
        </p:nvSpPr>
        <p:spPr>
          <a:xfrm flipH="1">
            <a:off x="3048008" y="463910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p:nvPr/>
        </p:nvSpPr>
        <p:spPr>
          <a:xfrm flipH="1">
            <a:off x="4585" y="0"/>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35"/>
        <p:cNvGrpSpPr/>
        <p:nvPr/>
      </p:nvGrpSpPr>
      <p:grpSpPr>
        <a:xfrm>
          <a:off x="0" y="0"/>
          <a:ext cx="0" cy="0"/>
          <a:chOff x="0" y="0"/>
          <a:chExt cx="0" cy="0"/>
        </a:xfrm>
      </p:grpSpPr>
      <p:sp>
        <p:nvSpPr>
          <p:cNvPr id="1436" name="Google Shape;1436;p22"/>
          <p:cNvSpPr txBox="1">
            <a:spLocks noGrp="1"/>
          </p:cNvSpPr>
          <p:nvPr>
            <p:ph type="title"/>
          </p:nvPr>
        </p:nvSpPr>
        <p:spPr>
          <a:xfrm>
            <a:off x="683402" y="3065376"/>
            <a:ext cx="2336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7" name="Google Shape;1437;p22"/>
          <p:cNvSpPr txBox="1">
            <a:spLocks noGrp="1"/>
          </p:cNvSpPr>
          <p:nvPr>
            <p:ph type="subTitle" idx="1"/>
          </p:nvPr>
        </p:nvSpPr>
        <p:spPr>
          <a:xfrm>
            <a:off x="831527" y="3420937"/>
            <a:ext cx="2040300" cy="8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38" name="Google Shape;1438;p22"/>
          <p:cNvSpPr txBox="1">
            <a:spLocks noGrp="1"/>
          </p:cNvSpPr>
          <p:nvPr>
            <p:ph type="title" idx="2"/>
          </p:nvPr>
        </p:nvSpPr>
        <p:spPr>
          <a:xfrm>
            <a:off x="3401379" y="3065380"/>
            <a:ext cx="2336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3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9" name="Google Shape;1439;p22"/>
          <p:cNvSpPr txBox="1">
            <a:spLocks noGrp="1"/>
          </p:cNvSpPr>
          <p:nvPr>
            <p:ph type="subTitle" idx="3"/>
          </p:nvPr>
        </p:nvSpPr>
        <p:spPr>
          <a:xfrm>
            <a:off x="3549429" y="3420937"/>
            <a:ext cx="2040300" cy="8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40" name="Google Shape;1440;p22"/>
          <p:cNvSpPr txBox="1">
            <a:spLocks noGrp="1"/>
          </p:cNvSpPr>
          <p:nvPr>
            <p:ph type="title" idx="4"/>
          </p:nvPr>
        </p:nvSpPr>
        <p:spPr>
          <a:xfrm>
            <a:off x="6124198" y="3059224"/>
            <a:ext cx="2336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3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41" name="Google Shape;1441;p22"/>
          <p:cNvSpPr txBox="1">
            <a:spLocks noGrp="1"/>
          </p:cNvSpPr>
          <p:nvPr>
            <p:ph type="subTitle" idx="5"/>
          </p:nvPr>
        </p:nvSpPr>
        <p:spPr>
          <a:xfrm>
            <a:off x="6272248" y="3414787"/>
            <a:ext cx="2040300" cy="8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42" name="Google Shape;1442;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3" name="Google Shape;1443;p22"/>
          <p:cNvGrpSpPr/>
          <p:nvPr/>
        </p:nvGrpSpPr>
        <p:grpSpPr>
          <a:xfrm>
            <a:off x="8129690" y="4107215"/>
            <a:ext cx="976205" cy="994363"/>
            <a:chOff x="8135935" y="2091762"/>
            <a:chExt cx="973188" cy="972958"/>
          </a:xfrm>
        </p:grpSpPr>
        <p:sp>
          <p:nvSpPr>
            <p:cNvPr id="1444" name="Google Shape;1444;p22"/>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2"/>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2"/>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2"/>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2"/>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2"/>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2"/>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2"/>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2"/>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2"/>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2"/>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2"/>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2"/>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2"/>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2"/>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2"/>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2"/>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2"/>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2"/>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2"/>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2"/>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2"/>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2"/>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3" name="Google Shape;1493;p22"/>
          <p:cNvGrpSpPr/>
          <p:nvPr/>
        </p:nvGrpSpPr>
        <p:grpSpPr>
          <a:xfrm>
            <a:off x="8129712" y="2"/>
            <a:ext cx="1015975" cy="1022474"/>
            <a:chOff x="-10898" y="3076522"/>
            <a:chExt cx="1015467" cy="1012551"/>
          </a:xfrm>
        </p:grpSpPr>
        <p:sp>
          <p:nvSpPr>
            <p:cNvPr id="1494" name="Google Shape;1494;p22"/>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2"/>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2"/>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2"/>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2"/>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2"/>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7" name="Google Shape;1517;p22"/>
          <p:cNvSpPr/>
          <p:nvPr/>
        </p:nvSpPr>
        <p:spPr>
          <a:xfrm>
            <a:off x="-6448"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6462" y="4121363"/>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6096000" y="-12"/>
            <a:ext cx="512237" cy="511834"/>
          </a:xfrm>
          <a:custGeom>
            <a:avLst/>
            <a:gdLst/>
            <a:ahLst/>
            <a:cxnLst/>
            <a:rect l="l" t="t" r="r" b="b"/>
            <a:pathLst>
              <a:path w="44552" h="44517" extrusionOk="0">
                <a:moveTo>
                  <a:pt x="1" y="0"/>
                </a:moveTo>
                <a:lnTo>
                  <a:pt x="44551" y="44517"/>
                </a:lnTo>
                <a:lnTo>
                  <a:pt x="44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6608204" y="-12"/>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1" name="Google Shape;1521;p22"/>
          <p:cNvGrpSpPr/>
          <p:nvPr/>
        </p:nvGrpSpPr>
        <p:grpSpPr>
          <a:xfrm>
            <a:off x="3048000" y="-684966"/>
            <a:ext cx="1016209" cy="1026192"/>
            <a:chOff x="-6019350" y="-1109166"/>
            <a:chExt cx="1016209" cy="1026192"/>
          </a:xfrm>
        </p:grpSpPr>
        <p:sp>
          <p:nvSpPr>
            <p:cNvPr id="1522" name="Google Shape;1522;p22"/>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25"/>
        <p:cNvGrpSpPr/>
        <p:nvPr/>
      </p:nvGrpSpPr>
      <p:grpSpPr>
        <a:xfrm>
          <a:off x="0" y="0"/>
          <a:ext cx="0" cy="0"/>
          <a:chOff x="0" y="0"/>
          <a:chExt cx="0" cy="0"/>
        </a:xfrm>
      </p:grpSpPr>
      <p:sp>
        <p:nvSpPr>
          <p:cNvPr id="1526" name="Google Shape;1526;p23"/>
          <p:cNvSpPr txBox="1">
            <a:spLocks noGrp="1"/>
          </p:cNvSpPr>
          <p:nvPr>
            <p:ph type="title"/>
          </p:nvPr>
        </p:nvSpPr>
        <p:spPr>
          <a:xfrm>
            <a:off x="2073363" y="1835514"/>
            <a:ext cx="1721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7" name="Google Shape;1527;p23"/>
          <p:cNvSpPr txBox="1">
            <a:spLocks noGrp="1"/>
          </p:cNvSpPr>
          <p:nvPr>
            <p:ph type="subTitle" idx="1"/>
          </p:nvPr>
        </p:nvSpPr>
        <p:spPr>
          <a:xfrm>
            <a:off x="2073475" y="2283653"/>
            <a:ext cx="172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28" name="Google Shape;1528;p23"/>
          <p:cNvSpPr txBox="1">
            <a:spLocks noGrp="1"/>
          </p:cNvSpPr>
          <p:nvPr>
            <p:ph type="title" idx="2"/>
          </p:nvPr>
        </p:nvSpPr>
        <p:spPr>
          <a:xfrm>
            <a:off x="5059889" y="1835514"/>
            <a:ext cx="199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9" name="Google Shape;1529;p23"/>
          <p:cNvSpPr txBox="1">
            <a:spLocks noGrp="1"/>
          </p:cNvSpPr>
          <p:nvPr>
            <p:ph type="subTitle" idx="3"/>
          </p:nvPr>
        </p:nvSpPr>
        <p:spPr>
          <a:xfrm>
            <a:off x="5196540" y="2283653"/>
            <a:ext cx="172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0" name="Google Shape;1530;p23"/>
          <p:cNvSpPr txBox="1">
            <a:spLocks noGrp="1"/>
          </p:cNvSpPr>
          <p:nvPr>
            <p:ph type="title" idx="4"/>
          </p:nvPr>
        </p:nvSpPr>
        <p:spPr>
          <a:xfrm>
            <a:off x="2073363" y="3406021"/>
            <a:ext cx="17217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1" name="Google Shape;1531;p23"/>
          <p:cNvSpPr txBox="1">
            <a:spLocks noGrp="1"/>
          </p:cNvSpPr>
          <p:nvPr>
            <p:ph type="subTitle" idx="5"/>
          </p:nvPr>
        </p:nvSpPr>
        <p:spPr>
          <a:xfrm>
            <a:off x="2073475" y="3850005"/>
            <a:ext cx="172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2" name="Google Shape;1532;p23"/>
          <p:cNvSpPr txBox="1">
            <a:spLocks noGrp="1"/>
          </p:cNvSpPr>
          <p:nvPr>
            <p:ph type="title" idx="6"/>
          </p:nvPr>
        </p:nvSpPr>
        <p:spPr>
          <a:xfrm>
            <a:off x="5059889" y="3406021"/>
            <a:ext cx="1995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33" name="Google Shape;1533;p23"/>
          <p:cNvSpPr txBox="1">
            <a:spLocks noGrp="1"/>
          </p:cNvSpPr>
          <p:nvPr>
            <p:ph type="subTitle" idx="7"/>
          </p:nvPr>
        </p:nvSpPr>
        <p:spPr>
          <a:xfrm>
            <a:off x="5196540" y="3850005"/>
            <a:ext cx="172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4" name="Google Shape;1534;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5" name="Google Shape;1535;p23"/>
          <p:cNvSpPr/>
          <p:nvPr/>
        </p:nvSpPr>
        <p:spPr>
          <a:xfrm>
            <a:off x="2"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327198" y="44558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0" y="2050750"/>
            <a:ext cx="1029064" cy="1028448"/>
          </a:xfrm>
          <a:custGeom>
            <a:avLst/>
            <a:gdLst/>
            <a:ahLst/>
            <a:cxnLst/>
            <a:rect l="l" t="t" r="r" b="b"/>
            <a:pathLst>
              <a:path w="89135" h="89101" extrusionOk="0">
                <a:moveTo>
                  <a:pt x="89135" y="0"/>
                </a:moveTo>
                <a:lnTo>
                  <a:pt x="1" y="89100"/>
                </a:lnTo>
                <a:lnTo>
                  <a:pt x="89068" y="89100"/>
                </a:lnTo>
                <a:lnTo>
                  <a:pt x="89135" y="89067"/>
                </a:lnTo>
                <a:lnTo>
                  <a:pt x="89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23"/>
          <p:cNvGrpSpPr/>
          <p:nvPr/>
        </p:nvGrpSpPr>
        <p:grpSpPr>
          <a:xfrm rot="-5400000">
            <a:off x="8133000" y="-4991"/>
            <a:ext cx="1016209" cy="1026192"/>
            <a:chOff x="7111975" y="1359"/>
            <a:chExt cx="1016209" cy="1026192"/>
          </a:xfrm>
        </p:grpSpPr>
        <p:sp>
          <p:nvSpPr>
            <p:cNvPr id="1539" name="Google Shape;1539;p23"/>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23"/>
          <p:cNvSpPr/>
          <p:nvPr/>
        </p:nvSpPr>
        <p:spPr>
          <a:xfrm rot="10800000">
            <a:off x="4064250" y="4631675"/>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rot="10800000">
            <a:off x="4576853" y="4631675"/>
            <a:ext cx="502881" cy="511834"/>
          </a:xfrm>
          <a:custGeom>
            <a:avLst/>
            <a:gdLst/>
            <a:ahLst/>
            <a:cxnLst/>
            <a:rect l="l" t="t" r="r" b="b"/>
            <a:pathLst>
              <a:path w="44552" h="44517" extrusionOk="0">
                <a:moveTo>
                  <a:pt x="1" y="0"/>
                </a:moveTo>
                <a:lnTo>
                  <a:pt x="44551" y="44517"/>
                </a:lnTo>
                <a:lnTo>
                  <a:pt x="44551" y="0"/>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4" name="Google Shape;1544;p23"/>
          <p:cNvGrpSpPr/>
          <p:nvPr/>
        </p:nvGrpSpPr>
        <p:grpSpPr>
          <a:xfrm rot="10800000">
            <a:off x="7112003" y="4107215"/>
            <a:ext cx="976205" cy="994363"/>
            <a:chOff x="8135935" y="2091762"/>
            <a:chExt cx="973188" cy="972958"/>
          </a:xfrm>
        </p:grpSpPr>
        <p:sp>
          <p:nvSpPr>
            <p:cNvPr id="1545" name="Google Shape;1545;p23"/>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46" name="Google Shape;1546;p23"/>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47" name="Google Shape;1547;p23"/>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48" name="Google Shape;1548;p23"/>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49" name="Google Shape;1549;p23"/>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0" name="Google Shape;1550;p23"/>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1" name="Google Shape;1551;p23"/>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2" name="Google Shape;1552;p23"/>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3" name="Google Shape;1553;p23"/>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4" name="Google Shape;1554;p23"/>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5" name="Google Shape;1555;p23"/>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6" name="Google Shape;1556;p23"/>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7" name="Google Shape;1557;p23"/>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8" name="Google Shape;1558;p23"/>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59" name="Google Shape;1559;p23"/>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0" name="Google Shape;1560;p23"/>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1" name="Google Shape;1561;p23"/>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2" name="Google Shape;1562;p23"/>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3" name="Google Shape;1563;p23"/>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4" name="Google Shape;1564;p23"/>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5" name="Google Shape;1565;p23"/>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6" name="Google Shape;1566;p23"/>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7" name="Google Shape;1567;p23"/>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8" name="Google Shape;1568;p23"/>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69" name="Google Shape;1569;p23"/>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0" name="Google Shape;1570;p23"/>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1" name="Google Shape;1571;p23"/>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2" name="Google Shape;1572;p23"/>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3" name="Google Shape;1573;p23"/>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4" name="Google Shape;1574;p23"/>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5" name="Google Shape;1575;p23"/>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6" name="Google Shape;1576;p23"/>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7" name="Google Shape;1577;p23"/>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8" name="Google Shape;1578;p23"/>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79" name="Google Shape;1579;p23"/>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0" name="Google Shape;1580;p23"/>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1" name="Google Shape;1581;p23"/>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2" name="Google Shape;1582;p23"/>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3" name="Google Shape;1583;p23"/>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4" name="Google Shape;1584;p23"/>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5" name="Google Shape;1585;p23"/>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6" name="Google Shape;1586;p23"/>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7" name="Google Shape;1587;p23"/>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8" name="Google Shape;1588;p23"/>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89" name="Google Shape;1589;p23"/>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90" name="Google Shape;1590;p23"/>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91" name="Google Shape;1591;p23"/>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92" name="Google Shape;1592;p23"/>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1593" name="Google Shape;1593;p23"/>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grpSp>
      <p:sp>
        <p:nvSpPr>
          <p:cNvPr id="1594" name="Google Shape;1594;p23"/>
          <p:cNvSpPr/>
          <p:nvPr/>
        </p:nvSpPr>
        <p:spPr>
          <a:xfrm rot="10800000">
            <a:off x="8130702" y="20573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1595"/>
        <p:cNvGrpSpPr/>
        <p:nvPr/>
      </p:nvGrpSpPr>
      <p:grpSpPr>
        <a:xfrm>
          <a:off x="0" y="0"/>
          <a:ext cx="0" cy="0"/>
          <a:chOff x="0" y="0"/>
          <a:chExt cx="0" cy="0"/>
        </a:xfrm>
      </p:grpSpPr>
      <p:sp>
        <p:nvSpPr>
          <p:cNvPr id="1596" name="Google Shape;1596;p24"/>
          <p:cNvSpPr txBox="1">
            <a:spLocks noGrp="1"/>
          </p:cNvSpPr>
          <p:nvPr>
            <p:ph type="title"/>
          </p:nvPr>
        </p:nvSpPr>
        <p:spPr>
          <a:xfrm>
            <a:off x="1859700" y="1752402"/>
            <a:ext cx="1721700" cy="52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7" name="Google Shape;1597;p24"/>
          <p:cNvSpPr txBox="1">
            <a:spLocks noGrp="1"/>
          </p:cNvSpPr>
          <p:nvPr>
            <p:ph type="subTitle" idx="1"/>
          </p:nvPr>
        </p:nvSpPr>
        <p:spPr>
          <a:xfrm>
            <a:off x="1586400" y="2114663"/>
            <a:ext cx="1995000" cy="66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8" name="Google Shape;1598;p24"/>
          <p:cNvSpPr txBox="1">
            <a:spLocks noGrp="1"/>
          </p:cNvSpPr>
          <p:nvPr>
            <p:ph type="title" idx="2"/>
          </p:nvPr>
        </p:nvSpPr>
        <p:spPr>
          <a:xfrm>
            <a:off x="5562589" y="1752389"/>
            <a:ext cx="1995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99" name="Google Shape;1599;p24"/>
          <p:cNvSpPr txBox="1">
            <a:spLocks noGrp="1"/>
          </p:cNvSpPr>
          <p:nvPr>
            <p:ph type="subTitle" idx="3"/>
          </p:nvPr>
        </p:nvSpPr>
        <p:spPr>
          <a:xfrm>
            <a:off x="5562589" y="2114650"/>
            <a:ext cx="1995000" cy="6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0" name="Google Shape;1600;p24"/>
          <p:cNvSpPr txBox="1">
            <a:spLocks noGrp="1"/>
          </p:cNvSpPr>
          <p:nvPr>
            <p:ph type="title" idx="4"/>
          </p:nvPr>
        </p:nvSpPr>
        <p:spPr>
          <a:xfrm>
            <a:off x="1859700" y="3212988"/>
            <a:ext cx="1721700" cy="527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1" name="Google Shape;1601;p24"/>
          <p:cNvSpPr txBox="1">
            <a:spLocks noGrp="1"/>
          </p:cNvSpPr>
          <p:nvPr>
            <p:ph type="subTitle" idx="5"/>
          </p:nvPr>
        </p:nvSpPr>
        <p:spPr>
          <a:xfrm>
            <a:off x="1586400" y="3571092"/>
            <a:ext cx="1995000" cy="73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2" name="Google Shape;1602;p24"/>
          <p:cNvSpPr txBox="1">
            <a:spLocks noGrp="1"/>
          </p:cNvSpPr>
          <p:nvPr>
            <p:ph type="title" idx="6"/>
          </p:nvPr>
        </p:nvSpPr>
        <p:spPr>
          <a:xfrm>
            <a:off x="5562589" y="3212938"/>
            <a:ext cx="1995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3" name="Google Shape;1603;p24"/>
          <p:cNvSpPr txBox="1">
            <a:spLocks noGrp="1"/>
          </p:cNvSpPr>
          <p:nvPr>
            <p:ph type="subTitle" idx="7"/>
          </p:nvPr>
        </p:nvSpPr>
        <p:spPr>
          <a:xfrm>
            <a:off x="5562589" y="3571042"/>
            <a:ext cx="1995000" cy="7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4" name="Google Shape;1604;p24"/>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4"/>
          <p:cNvSpPr/>
          <p:nvPr/>
        </p:nvSpPr>
        <p:spPr>
          <a:xfrm rot="-5400000">
            <a:off x="8122349" y="1039047"/>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6" name="Google Shape;1606;p24"/>
          <p:cNvGrpSpPr/>
          <p:nvPr/>
        </p:nvGrpSpPr>
        <p:grpSpPr>
          <a:xfrm rot="10800000">
            <a:off x="3" y="-10"/>
            <a:ext cx="976205" cy="994363"/>
            <a:chOff x="8135935" y="2091762"/>
            <a:chExt cx="973188" cy="972958"/>
          </a:xfrm>
        </p:grpSpPr>
        <p:sp>
          <p:nvSpPr>
            <p:cNvPr id="1607" name="Google Shape;1607;p24"/>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4"/>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4"/>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4"/>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4"/>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4"/>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24"/>
          <p:cNvGrpSpPr/>
          <p:nvPr/>
        </p:nvGrpSpPr>
        <p:grpSpPr>
          <a:xfrm>
            <a:off x="12" y="4114740"/>
            <a:ext cx="1015975" cy="1022474"/>
            <a:chOff x="-10898" y="3076522"/>
            <a:chExt cx="1015467" cy="1012551"/>
          </a:xfrm>
        </p:grpSpPr>
        <p:sp>
          <p:nvSpPr>
            <p:cNvPr id="1657" name="Google Shape;1657;p24"/>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4"/>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4"/>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4"/>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4"/>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4"/>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4"/>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4"/>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4"/>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4"/>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4"/>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4"/>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4"/>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4"/>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4"/>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4"/>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4"/>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0" name="Google Shape;1680;p24"/>
          <p:cNvSpPr/>
          <p:nvPr/>
        </p:nvSpPr>
        <p:spPr>
          <a:xfrm>
            <a:off x="7112002"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4"/>
          <p:cNvSpPr/>
          <p:nvPr/>
        </p:nvSpPr>
        <p:spPr>
          <a:xfrm>
            <a:off x="4061590" y="468060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24"/>
          <p:cNvGrpSpPr/>
          <p:nvPr/>
        </p:nvGrpSpPr>
        <p:grpSpPr>
          <a:xfrm>
            <a:off x="8128000" y="4123456"/>
            <a:ext cx="1016209" cy="1026192"/>
            <a:chOff x="-6019350" y="-1109166"/>
            <a:chExt cx="1016209" cy="1026192"/>
          </a:xfrm>
        </p:grpSpPr>
        <p:sp>
          <p:nvSpPr>
            <p:cNvPr id="1683" name="Google Shape;1683;p24"/>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4"/>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4"/>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24"/>
          <p:cNvSpPr/>
          <p:nvPr/>
        </p:nvSpPr>
        <p:spPr>
          <a:xfrm rot="-5400000">
            <a:off x="-41664" y="2572124"/>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4"/>
          <p:cNvSpPr/>
          <p:nvPr/>
        </p:nvSpPr>
        <p:spPr>
          <a:xfrm>
            <a:off x="4571804" y="-12"/>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4"/>
          <p:cNvSpPr/>
          <p:nvPr/>
        </p:nvSpPr>
        <p:spPr>
          <a:xfrm>
            <a:off x="4059600" y="-12"/>
            <a:ext cx="512237" cy="511834"/>
          </a:xfrm>
          <a:custGeom>
            <a:avLst/>
            <a:gdLst/>
            <a:ahLst/>
            <a:cxnLst/>
            <a:rect l="l" t="t" r="r" b="b"/>
            <a:pathLst>
              <a:path w="44552" h="44517" extrusionOk="0">
                <a:moveTo>
                  <a:pt x="1" y="0"/>
                </a:moveTo>
                <a:lnTo>
                  <a:pt x="44551" y="44517"/>
                </a:lnTo>
                <a:lnTo>
                  <a:pt x="44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4"/>
          <p:cNvSpPr/>
          <p:nvPr/>
        </p:nvSpPr>
        <p:spPr>
          <a:xfrm rot="-5400000">
            <a:off x="-41848" y="2059736"/>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690"/>
        <p:cNvGrpSpPr/>
        <p:nvPr/>
      </p:nvGrpSpPr>
      <p:grpSpPr>
        <a:xfrm>
          <a:off x="0" y="0"/>
          <a:ext cx="0" cy="0"/>
          <a:chOff x="0" y="0"/>
          <a:chExt cx="0" cy="0"/>
        </a:xfrm>
      </p:grpSpPr>
      <p:sp>
        <p:nvSpPr>
          <p:cNvPr id="1691" name="Google Shape;1691;p25"/>
          <p:cNvSpPr txBox="1">
            <a:spLocks noGrp="1"/>
          </p:cNvSpPr>
          <p:nvPr>
            <p:ph type="title"/>
          </p:nvPr>
        </p:nvSpPr>
        <p:spPr>
          <a:xfrm>
            <a:off x="720000" y="19876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2" name="Google Shape;1692;p25"/>
          <p:cNvSpPr txBox="1">
            <a:spLocks noGrp="1"/>
          </p:cNvSpPr>
          <p:nvPr>
            <p:ph type="subTitle" idx="1"/>
          </p:nvPr>
        </p:nvSpPr>
        <p:spPr>
          <a:xfrm>
            <a:off x="720000" y="243740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rgbClr val="000000"/>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3" name="Google Shape;1693;p25"/>
          <p:cNvSpPr txBox="1">
            <a:spLocks noGrp="1"/>
          </p:cNvSpPr>
          <p:nvPr>
            <p:ph type="title" idx="2"/>
          </p:nvPr>
        </p:nvSpPr>
        <p:spPr>
          <a:xfrm>
            <a:off x="3419269" y="19876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4" name="Google Shape;1694;p25"/>
          <p:cNvSpPr txBox="1">
            <a:spLocks noGrp="1"/>
          </p:cNvSpPr>
          <p:nvPr>
            <p:ph type="subTitle" idx="3"/>
          </p:nvPr>
        </p:nvSpPr>
        <p:spPr>
          <a:xfrm>
            <a:off x="3419269" y="243740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5" name="Google Shape;1695;p25"/>
          <p:cNvSpPr txBox="1">
            <a:spLocks noGrp="1"/>
          </p:cNvSpPr>
          <p:nvPr>
            <p:ph type="title" idx="4"/>
          </p:nvPr>
        </p:nvSpPr>
        <p:spPr>
          <a:xfrm>
            <a:off x="720000" y="35483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6" name="Google Shape;1696;p25"/>
          <p:cNvSpPr txBox="1">
            <a:spLocks noGrp="1"/>
          </p:cNvSpPr>
          <p:nvPr>
            <p:ph type="subTitle" idx="5"/>
          </p:nvPr>
        </p:nvSpPr>
        <p:spPr>
          <a:xfrm>
            <a:off x="720000" y="399809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7" name="Google Shape;1697;p25"/>
          <p:cNvSpPr txBox="1">
            <a:spLocks noGrp="1"/>
          </p:cNvSpPr>
          <p:nvPr>
            <p:ph type="title" idx="6"/>
          </p:nvPr>
        </p:nvSpPr>
        <p:spPr>
          <a:xfrm>
            <a:off x="3419269" y="35483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8" name="Google Shape;1698;p25"/>
          <p:cNvSpPr txBox="1">
            <a:spLocks noGrp="1"/>
          </p:cNvSpPr>
          <p:nvPr>
            <p:ph type="subTitle" idx="7"/>
          </p:nvPr>
        </p:nvSpPr>
        <p:spPr>
          <a:xfrm>
            <a:off x="3419269" y="399809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99" name="Google Shape;1699;p25"/>
          <p:cNvSpPr txBox="1">
            <a:spLocks noGrp="1"/>
          </p:cNvSpPr>
          <p:nvPr>
            <p:ph type="title" idx="8"/>
          </p:nvPr>
        </p:nvSpPr>
        <p:spPr>
          <a:xfrm>
            <a:off x="6118545" y="19876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0" name="Google Shape;1700;p25"/>
          <p:cNvSpPr txBox="1">
            <a:spLocks noGrp="1"/>
          </p:cNvSpPr>
          <p:nvPr>
            <p:ph type="subTitle" idx="9"/>
          </p:nvPr>
        </p:nvSpPr>
        <p:spPr>
          <a:xfrm>
            <a:off x="6118545" y="2437403"/>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1" name="Google Shape;1701;p25"/>
          <p:cNvSpPr txBox="1">
            <a:spLocks noGrp="1"/>
          </p:cNvSpPr>
          <p:nvPr>
            <p:ph type="title" idx="13"/>
          </p:nvPr>
        </p:nvSpPr>
        <p:spPr>
          <a:xfrm>
            <a:off x="6118545" y="3548341"/>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2" name="Google Shape;1702;p25"/>
          <p:cNvSpPr txBox="1">
            <a:spLocks noGrp="1"/>
          </p:cNvSpPr>
          <p:nvPr>
            <p:ph type="subTitle" idx="14"/>
          </p:nvPr>
        </p:nvSpPr>
        <p:spPr>
          <a:xfrm>
            <a:off x="6118545" y="3998094"/>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3" name="Google Shape;1703;p25"/>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4" name="Google Shape;1704;p25"/>
          <p:cNvSpPr/>
          <p:nvPr/>
        </p:nvSpPr>
        <p:spPr>
          <a:xfrm rot="-5400000">
            <a:off x="8110062" y="2803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5"/>
          <p:cNvSpPr/>
          <p:nvPr/>
        </p:nvSpPr>
        <p:spPr>
          <a:xfrm>
            <a:off x="0" y="1017725"/>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5"/>
          <p:cNvGrpSpPr/>
          <p:nvPr/>
        </p:nvGrpSpPr>
        <p:grpSpPr>
          <a:xfrm>
            <a:off x="-499221" y="3086065"/>
            <a:ext cx="1015975" cy="1022474"/>
            <a:chOff x="-10898" y="3076522"/>
            <a:chExt cx="1015467" cy="1012551"/>
          </a:xfrm>
        </p:grpSpPr>
        <p:sp>
          <p:nvSpPr>
            <p:cNvPr id="1707" name="Google Shape;1707;p25"/>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5"/>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5"/>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5"/>
            <p:cNvSpPr/>
            <p:nvPr/>
          </p:nvSpPr>
          <p:spPr>
            <a:xfrm>
              <a:off x="666327" y="3415185"/>
              <a:ext cx="0" cy="11"/>
            </a:xfrm>
            <a:custGeom>
              <a:avLst/>
              <a:gdLst/>
              <a:ahLst/>
              <a:cxnLst/>
              <a:rect l="l" t="t" r="r" b="b"/>
              <a:pathLst>
                <a:path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5"/>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5"/>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5"/>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5"/>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5"/>
            <p:cNvSpPr/>
            <p:nvPr/>
          </p:nvSpPr>
          <p:spPr>
            <a:xfrm>
              <a:off x="-10898" y="3750806"/>
              <a:ext cx="11" cy="1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5"/>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5"/>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5"/>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5"/>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5"/>
            <p:cNvSpPr/>
            <p:nvPr/>
          </p:nvSpPr>
          <p:spPr>
            <a:xfrm>
              <a:off x="666327" y="3750806"/>
              <a:ext cx="0" cy="11"/>
            </a:xfrm>
            <a:custGeom>
              <a:avLst/>
              <a:gdLst/>
              <a:ahLst/>
              <a:cxnLst/>
              <a:rect l="l" t="t" r="r" b="b"/>
              <a:pathLst>
                <a:path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5"/>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5"/>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5"/>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5"/>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5"/>
            <p:cNvSpPr/>
            <p:nvPr/>
          </p:nvSpPr>
          <p:spPr>
            <a:xfrm>
              <a:off x="327709" y="3413669"/>
              <a:ext cx="11" cy="1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5"/>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5"/>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5"/>
            <p:cNvSpPr/>
            <p:nvPr/>
          </p:nvSpPr>
          <p:spPr>
            <a:xfrm>
              <a:off x="327709" y="3752333"/>
              <a:ext cx="11" cy="1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5"/>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25"/>
          <p:cNvSpPr/>
          <p:nvPr/>
        </p:nvSpPr>
        <p:spPr>
          <a:xfrm>
            <a:off x="8111840"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5"/>
          <p:cNvSpPr/>
          <p:nvPr/>
        </p:nvSpPr>
        <p:spPr>
          <a:xfrm rot="10800000">
            <a:off x="6118540" y="-1478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5"/>
          <p:cNvSpPr/>
          <p:nvPr/>
        </p:nvSpPr>
        <p:spPr>
          <a:xfrm>
            <a:off x="8424001" y="3093150"/>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5"/>
          <p:cNvSpPr/>
          <p:nvPr/>
        </p:nvSpPr>
        <p:spPr>
          <a:xfrm>
            <a:off x="8423998" y="115744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5"/>
          <p:cNvSpPr/>
          <p:nvPr/>
        </p:nvSpPr>
        <p:spPr>
          <a:xfrm>
            <a:off x="507767" y="-6937"/>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5"/>
          <p:cNvSpPr/>
          <p:nvPr/>
        </p:nvSpPr>
        <p:spPr>
          <a:xfrm>
            <a:off x="-4438" y="-6937"/>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6" name="Google Shape;1736;p25"/>
          <p:cNvGrpSpPr/>
          <p:nvPr/>
        </p:nvGrpSpPr>
        <p:grpSpPr>
          <a:xfrm>
            <a:off x="2032000" y="4738134"/>
            <a:ext cx="1016209" cy="1026192"/>
            <a:chOff x="-6019350" y="-1109166"/>
            <a:chExt cx="1016209" cy="1026192"/>
          </a:xfrm>
        </p:grpSpPr>
        <p:sp>
          <p:nvSpPr>
            <p:cNvPr id="1737" name="Google Shape;1737;p25"/>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5"/>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5"/>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25"/>
          <p:cNvGrpSpPr/>
          <p:nvPr/>
        </p:nvGrpSpPr>
        <p:grpSpPr>
          <a:xfrm>
            <a:off x="8167790" y="4130065"/>
            <a:ext cx="976205" cy="994363"/>
            <a:chOff x="8135935" y="2091762"/>
            <a:chExt cx="973188" cy="972958"/>
          </a:xfrm>
        </p:grpSpPr>
        <p:sp>
          <p:nvSpPr>
            <p:cNvPr id="1741" name="Google Shape;1741;p25"/>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5"/>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5"/>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5"/>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5"/>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5"/>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5"/>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5"/>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5"/>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5"/>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5"/>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5"/>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5"/>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5"/>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5"/>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5"/>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5"/>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5"/>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5"/>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5"/>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5"/>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5"/>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5"/>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5"/>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5"/>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5"/>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5"/>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5"/>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5"/>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5"/>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5"/>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5"/>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5"/>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5"/>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5"/>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5"/>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5"/>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5"/>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5"/>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5"/>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5"/>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5"/>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5"/>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5"/>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5"/>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5"/>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5"/>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5"/>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90"/>
        <p:cNvGrpSpPr/>
        <p:nvPr/>
      </p:nvGrpSpPr>
      <p:grpSpPr>
        <a:xfrm>
          <a:off x="0" y="0"/>
          <a:ext cx="0" cy="0"/>
          <a:chOff x="0" y="0"/>
          <a:chExt cx="0" cy="0"/>
        </a:xfrm>
      </p:grpSpPr>
      <p:sp>
        <p:nvSpPr>
          <p:cNvPr id="1791" name="Google Shape;1791;p26"/>
          <p:cNvSpPr/>
          <p:nvPr/>
        </p:nvSpPr>
        <p:spPr>
          <a:xfrm rot="-5400000">
            <a:off x="8685563" y="2045725"/>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6"/>
          <p:cNvSpPr txBox="1">
            <a:spLocks noGrp="1"/>
          </p:cNvSpPr>
          <p:nvPr>
            <p:ph type="title" hasCustomPrompt="1"/>
          </p:nvPr>
        </p:nvSpPr>
        <p:spPr>
          <a:xfrm>
            <a:off x="2161900" y="1468111"/>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b="1">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93" name="Google Shape;1793;p26"/>
          <p:cNvSpPr txBox="1">
            <a:spLocks noGrp="1"/>
          </p:cNvSpPr>
          <p:nvPr>
            <p:ph type="subTitle" idx="1"/>
          </p:nvPr>
        </p:nvSpPr>
        <p:spPr>
          <a:xfrm>
            <a:off x="2356225" y="2376004"/>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94" name="Google Shape;1794;p26"/>
          <p:cNvSpPr txBox="1">
            <a:spLocks noGrp="1"/>
          </p:cNvSpPr>
          <p:nvPr>
            <p:ph type="title" idx="2" hasCustomPrompt="1"/>
          </p:nvPr>
        </p:nvSpPr>
        <p:spPr>
          <a:xfrm>
            <a:off x="5800400" y="308133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b="1">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95" name="Google Shape;1795;p26"/>
          <p:cNvSpPr txBox="1">
            <a:spLocks noGrp="1"/>
          </p:cNvSpPr>
          <p:nvPr>
            <p:ph type="subTitle" idx="3"/>
          </p:nvPr>
        </p:nvSpPr>
        <p:spPr>
          <a:xfrm>
            <a:off x="5994850" y="3995944"/>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96" name="Google Shape;1796;p26"/>
          <p:cNvSpPr txBox="1">
            <a:spLocks noGrp="1"/>
          </p:cNvSpPr>
          <p:nvPr>
            <p:ph type="title" idx="4" hasCustomPrompt="1"/>
          </p:nvPr>
        </p:nvSpPr>
        <p:spPr>
          <a:xfrm>
            <a:off x="568000" y="308133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b="1">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97" name="Google Shape;1797;p26"/>
          <p:cNvSpPr txBox="1">
            <a:spLocks noGrp="1"/>
          </p:cNvSpPr>
          <p:nvPr>
            <p:ph type="subTitle" idx="5"/>
          </p:nvPr>
        </p:nvSpPr>
        <p:spPr>
          <a:xfrm>
            <a:off x="762450" y="3995944"/>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98" name="Google Shape;1798;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9" name="Google Shape;1799;p26"/>
          <p:cNvSpPr txBox="1">
            <a:spLocks noGrp="1"/>
          </p:cNvSpPr>
          <p:nvPr>
            <p:ph type="title" idx="7" hasCustomPrompt="1"/>
          </p:nvPr>
        </p:nvSpPr>
        <p:spPr>
          <a:xfrm>
            <a:off x="4358900" y="145940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b="1">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00" name="Google Shape;1800;p26"/>
          <p:cNvSpPr txBox="1">
            <a:spLocks noGrp="1"/>
          </p:cNvSpPr>
          <p:nvPr>
            <p:ph type="subTitle" idx="8"/>
          </p:nvPr>
        </p:nvSpPr>
        <p:spPr>
          <a:xfrm>
            <a:off x="4553350" y="2374013"/>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01" name="Google Shape;1801;p26"/>
          <p:cNvSpPr/>
          <p:nvPr/>
        </p:nvSpPr>
        <p:spPr>
          <a:xfrm>
            <a:off x="2" y="411475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6"/>
          <p:cNvSpPr/>
          <p:nvPr/>
        </p:nvSpPr>
        <p:spPr>
          <a:xfrm rot="5400000">
            <a:off x="-250560" y="127923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6"/>
          <p:cNvSpPr/>
          <p:nvPr/>
        </p:nvSpPr>
        <p:spPr>
          <a:xfrm>
            <a:off x="7438685" y="3914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4" name="Google Shape;1804;p26"/>
          <p:cNvGrpSpPr/>
          <p:nvPr/>
        </p:nvGrpSpPr>
        <p:grpSpPr>
          <a:xfrm rot="-5400000">
            <a:off x="8147890" y="14053"/>
            <a:ext cx="976205" cy="994363"/>
            <a:chOff x="8135935" y="2091762"/>
            <a:chExt cx="973188" cy="972958"/>
          </a:xfrm>
        </p:grpSpPr>
        <p:sp>
          <p:nvSpPr>
            <p:cNvPr id="1805" name="Google Shape;1805;p26"/>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6"/>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6"/>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6"/>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6"/>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6"/>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6"/>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6"/>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6"/>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6"/>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6"/>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6"/>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6"/>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6"/>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6"/>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6"/>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6"/>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6"/>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6"/>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6"/>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6"/>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6"/>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6"/>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6"/>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6"/>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6"/>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6"/>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6"/>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6"/>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6"/>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6"/>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6"/>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6"/>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6"/>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6"/>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6"/>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6"/>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6"/>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6"/>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6"/>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6"/>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6"/>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6"/>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6"/>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6"/>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6"/>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6"/>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6"/>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6"/>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26"/>
          <p:cNvSpPr/>
          <p:nvPr/>
        </p:nvSpPr>
        <p:spPr>
          <a:xfrm>
            <a:off x="1528204" y="-12"/>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6"/>
          <p:cNvSpPr/>
          <p:nvPr/>
        </p:nvSpPr>
        <p:spPr>
          <a:xfrm>
            <a:off x="1016000" y="-12"/>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6"/>
          <p:cNvSpPr/>
          <p:nvPr/>
        </p:nvSpPr>
        <p:spPr>
          <a:xfrm>
            <a:off x="3047990" y="462887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6"/>
          <p:cNvSpPr/>
          <p:nvPr/>
        </p:nvSpPr>
        <p:spPr>
          <a:xfrm rot="-5400000">
            <a:off x="8122237" y="4122822"/>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858"/>
        <p:cNvGrpSpPr/>
        <p:nvPr/>
      </p:nvGrpSpPr>
      <p:grpSpPr>
        <a:xfrm>
          <a:off x="0" y="0"/>
          <a:ext cx="0" cy="0"/>
          <a:chOff x="0" y="0"/>
          <a:chExt cx="0" cy="0"/>
        </a:xfrm>
      </p:grpSpPr>
      <p:sp>
        <p:nvSpPr>
          <p:cNvPr id="1859" name="Google Shape;1859;p27"/>
          <p:cNvSpPr/>
          <p:nvPr/>
        </p:nvSpPr>
        <p:spPr>
          <a:xfrm rot="-5400000">
            <a:off x="8685563" y="2045725"/>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7"/>
          <p:cNvSpPr txBox="1">
            <a:spLocks noGrp="1"/>
          </p:cNvSpPr>
          <p:nvPr>
            <p:ph type="title" hasCustomPrompt="1"/>
          </p:nvPr>
        </p:nvSpPr>
        <p:spPr>
          <a:xfrm>
            <a:off x="632888" y="305057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61" name="Google Shape;1861;p27"/>
          <p:cNvSpPr txBox="1">
            <a:spLocks noGrp="1"/>
          </p:cNvSpPr>
          <p:nvPr>
            <p:ph type="subTitle" idx="1"/>
          </p:nvPr>
        </p:nvSpPr>
        <p:spPr>
          <a:xfrm>
            <a:off x="827213" y="3804553"/>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862" name="Google Shape;1862;p27"/>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3" name="Google Shape;1863;p27"/>
          <p:cNvSpPr/>
          <p:nvPr/>
        </p:nvSpPr>
        <p:spPr>
          <a:xfrm>
            <a:off x="2" y="411475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7"/>
          <p:cNvSpPr/>
          <p:nvPr/>
        </p:nvSpPr>
        <p:spPr>
          <a:xfrm rot="5400000">
            <a:off x="-250560" y="127923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a:off x="7438685" y="3914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27"/>
          <p:cNvGrpSpPr/>
          <p:nvPr/>
        </p:nvGrpSpPr>
        <p:grpSpPr>
          <a:xfrm rot="-5400000">
            <a:off x="8147890" y="14053"/>
            <a:ext cx="976205" cy="994363"/>
            <a:chOff x="8135935" y="2091762"/>
            <a:chExt cx="973188" cy="972958"/>
          </a:xfrm>
        </p:grpSpPr>
        <p:sp>
          <p:nvSpPr>
            <p:cNvPr id="1867" name="Google Shape;1867;p27"/>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7"/>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7"/>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7"/>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7"/>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7"/>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7"/>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7"/>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7"/>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7"/>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7"/>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7"/>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7"/>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7"/>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7"/>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7"/>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7"/>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7"/>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7"/>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7"/>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7"/>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7"/>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7"/>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7"/>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7"/>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7"/>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7"/>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7"/>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7"/>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7"/>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7"/>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7"/>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7"/>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7"/>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7"/>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7"/>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7"/>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7"/>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7"/>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7"/>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6" name="Google Shape;1916;p27"/>
          <p:cNvSpPr/>
          <p:nvPr/>
        </p:nvSpPr>
        <p:spPr>
          <a:xfrm>
            <a:off x="1528204" y="-12"/>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7"/>
          <p:cNvSpPr/>
          <p:nvPr/>
        </p:nvSpPr>
        <p:spPr>
          <a:xfrm>
            <a:off x="1016000" y="-12"/>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7"/>
          <p:cNvSpPr/>
          <p:nvPr/>
        </p:nvSpPr>
        <p:spPr>
          <a:xfrm>
            <a:off x="3047990" y="462887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7"/>
          <p:cNvSpPr/>
          <p:nvPr/>
        </p:nvSpPr>
        <p:spPr>
          <a:xfrm rot="-5400000">
            <a:off x="8122237" y="4122822"/>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7"/>
          <p:cNvSpPr txBox="1">
            <a:spLocks noGrp="1"/>
          </p:cNvSpPr>
          <p:nvPr>
            <p:ph type="title" idx="3" hasCustomPrompt="1"/>
          </p:nvPr>
        </p:nvSpPr>
        <p:spPr>
          <a:xfrm>
            <a:off x="3256088" y="305057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accent5"/>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921" name="Google Shape;1921;p27"/>
          <p:cNvSpPr txBox="1">
            <a:spLocks noGrp="1"/>
          </p:cNvSpPr>
          <p:nvPr>
            <p:ph type="subTitle" idx="4"/>
          </p:nvPr>
        </p:nvSpPr>
        <p:spPr>
          <a:xfrm>
            <a:off x="3450413" y="3804553"/>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22" name="Google Shape;1922;p27"/>
          <p:cNvSpPr txBox="1">
            <a:spLocks noGrp="1"/>
          </p:cNvSpPr>
          <p:nvPr>
            <p:ph type="title" idx="5" hasCustomPrompt="1"/>
          </p:nvPr>
        </p:nvSpPr>
        <p:spPr>
          <a:xfrm>
            <a:off x="5887913" y="3050574"/>
            <a:ext cx="2623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b="1">
                <a:solidFill>
                  <a:schemeClr val="accent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923" name="Google Shape;1923;p27"/>
          <p:cNvSpPr txBox="1">
            <a:spLocks noGrp="1"/>
          </p:cNvSpPr>
          <p:nvPr>
            <p:ph type="subTitle" idx="6"/>
          </p:nvPr>
        </p:nvSpPr>
        <p:spPr>
          <a:xfrm>
            <a:off x="6082238" y="3804553"/>
            <a:ext cx="22344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924"/>
        <p:cNvGrpSpPr/>
        <p:nvPr/>
      </p:nvGrpSpPr>
      <p:grpSpPr>
        <a:xfrm>
          <a:off x="0" y="0"/>
          <a:ext cx="0" cy="0"/>
          <a:chOff x="0" y="0"/>
          <a:chExt cx="0" cy="0"/>
        </a:xfrm>
      </p:grpSpPr>
      <p:sp>
        <p:nvSpPr>
          <p:cNvPr id="1925" name="Google Shape;1925;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26" name="Google Shape;1926;p28"/>
          <p:cNvGrpSpPr/>
          <p:nvPr/>
        </p:nvGrpSpPr>
        <p:grpSpPr>
          <a:xfrm>
            <a:off x="8147925" y="-10"/>
            <a:ext cx="1015975" cy="1022474"/>
            <a:chOff x="-10898" y="3076522"/>
            <a:chExt cx="1015467" cy="1012551"/>
          </a:xfrm>
        </p:grpSpPr>
        <p:sp>
          <p:nvSpPr>
            <p:cNvPr id="1927" name="Google Shape;1927;p28"/>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8"/>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8"/>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8"/>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8"/>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8"/>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8"/>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8"/>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8"/>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8"/>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8"/>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8"/>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8"/>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8"/>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8"/>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8"/>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8"/>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8"/>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8"/>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8"/>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8"/>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8"/>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8"/>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0" name="Google Shape;1950;p28"/>
          <p:cNvSpPr/>
          <p:nvPr/>
        </p:nvSpPr>
        <p:spPr>
          <a:xfrm>
            <a:off x="52" y="41188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8"/>
          <p:cNvSpPr/>
          <p:nvPr/>
        </p:nvSpPr>
        <p:spPr>
          <a:xfrm rot="-5400000">
            <a:off x="8373777" y="229633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8"/>
          <p:cNvSpPr/>
          <p:nvPr/>
        </p:nvSpPr>
        <p:spPr>
          <a:xfrm rot="5400000">
            <a:off x="4064188" y="4924063"/>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3" name="Google Shape;1953;p28"/>
          <p:cNvGrpSpPr/>
          <p:nvPr/>
        </p:nvGrpSpPr>
        <p:grpSpPr>
          <a:xfrm>
            <a:off x="3048000" y="-759291"/>
            <a:ext cx="1016209" cy="1026192"/>
            <a:chOff x="-6019350" y="-1109166"/>
            <a:chExt cx="1016209" cy="1026192"/>
          </a:xfrm>
        </p:grpSpPr>
        <p:sp>
          <p:nvSpPr>
            <p:cNvPr id="1954" name="Google Shape;1954;p28"/>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8"/>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8"/>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7" name="Google Shape;1957;p28"/>
          <p:cNvGrpSpPr/>
          <p:nvPr/>
        </p:nvGrpSpPr>
        <p:grpSpPr>
          <a:xfrm>
            <a:off x="8167790" y="4167115"/>
            <a:ext cx="976205" cy="994363"/>
            <a:chOff x="8135935" y="2091762"/>
            <a:chExt cx="973188" cy="972958"/>
          </a:xfrm>
        </p:grpSpPr>
        <p:sp>
          <p:nvSpPr>
            <p:cNvPr id="1958" name="Google Shape;1958;p28"/>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8"/>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8"/>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8"/>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8"/>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8"/>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8"/>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8"/>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8"/>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8"/>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8"/>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8"/>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8"/>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8"/>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8"/>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8"/>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8"/>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8"/>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8"/>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8"/>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8"/>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8"/>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8"/>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8"/>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8"/>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8"/>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8"/>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8"/>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8"/>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8"/>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8"/>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8"/>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8"/>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8"/>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8"/>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8"/>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8"/>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8"/>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8"/>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8"/>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8"/>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8"/>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8"/>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8"/>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8"/>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8"/>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8"/>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8"/>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8"/>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28"/>
          <p:cNvSpPr/>
          <p:nvPr/>
        </p:nvSpPr>
        <p:spPr>
          <a:xfrm>
            <a:off x="507754" y="0"/>
            <a:ext cx="512605" cy="511834"/>
          </a:xfrm>
          <a:custGeom>
            <a:avLst/>
            <a:gdLst/>
            <a:ahLst/>
            <a:cxnLst/>
            <a:rect l="l" t="t" r="r" b="b"/>
            <a:pathLst>
              <a:path w="44584" h="44517" extrusionOk="0">
                <a:moveTo>
                  <a:pt x="0" y="0"/>
                </a:moveTo>
                <a:lnTo>
                  <a:pt x="0" y="44517"/>
                </a:lnTo>
                <a:lnTo>
                  <a:pt x="44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8"/>
          <p:cNvSpPr/>
          <p:nvPr/>
        </p:nvSpPr>
        <p:spPr>
          <a:xfrm>
            <a:off x="-4450" y="0"/>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8"/>
          <p:cNvSpPr/>
          <p:nvPr/>
        </p:nvSpPr>
        <p:spPr>
          <a:xfrm>
            <a:off x="-4450" y="2041675"/>
            <a:ext cx="512100" cy="102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2_1">
    <p:spTree>
      <p:nvGrpSpPr>
        <p:cNvPr id="1" name="Shape 2010"/>
        <p:cNvGrpSpPr/>
        <p:nvPr/>
      </p:nvGrpSpPr>
      <p:grpSpPr>
        <a:xfrm>
          <a:off x="0" y="0"/>
          <a:ext cx="0" cy="0"/>
          <a:chOff x="0" y="0"/>
          <a:chExt cx="0" cy="0"/>
        </a:xfrm>
      </p:grpSpPr>
      <p:sp>
        <p:nvSpPr>
          <p:cNvPr id="2011" name="Google Shape;2011;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12" name="Google Shape;2012;p29"/>
          <p:cNvSpPr/>
          <p:nvPr/>
        </p:nvSpPr>
        <p:spPr>
          <a:xfrm rot="-5400000">
            <a:off x="8112434" y="411654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013;p29"/>
          <p:cNvGrpSpPr/>
          <p:nvPr/>
        </p:nvGrpSpPr>
        <p:grpSpPr>
          <a:xfrm rot="5400000">
            <a:off x="9090" y="4173490"/>
            <a:ext cx="976205" cy="994363"/>
            <a:chOff x="8135935" y="2091762"/>
            <a:chExt cx="973188" cy="972958"/>
          </a:xfrm>
        </p:grpSpPr>
        <p:sp>
          <p:nvSpPr>
            <p:cNvPr id="2014" name="Google Shape;2014;p29"/>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9"/>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9"/>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9"/>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9"/>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9"/>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9"/>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9"/>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9"/>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9"/>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9"/>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9"/>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9"/>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9"/>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9"/>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9"/>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9"/>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9"/>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9"/>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29"/>
          <p:cNvGrpSpPr/>
          <p:nvPr/>
        </p:nvGrpSpPr>
        <p:grpSpPr>
          <a:xfrm>
            <a:off x="-507988" y="1028690"/>
            <a:ext cx="1015975" cy="1022474"/>
            <a:chOff x="-10898" y="3076522"/>
            <a:chExt cx="1015467" cy="1012551"/>
          </a:xfrm>
        </p:grpSpPr>
        <p:sp>
          <p:nvSpPr>
            <p:cNvPr id="2064" name="Google Shape;2064;p29"/>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9"/>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9"/>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9"/>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9"/>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9"/>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9"/>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9"/>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9"/>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9"/>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9"/>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9"/>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9"/>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9"/>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9"/>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9"/>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9"/>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9"/>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9"/>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9"/>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9"/>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9"/>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9"/>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7" name="Google Shape;2087;p29"/>
          <p:cNvSpPr/>
          <p:nvPr/>
        </p:nvSpPr>
        <p:spPr>
          <a:xfrm rot="5400000">
            <a:off x="8513815" y="20574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9"/>
          <p:cNvSpPr/>
          <p:nvPr/>
        </p:nvSpPr>
        <p:spPr>
          <a:xfrm>
            <a:off x="8491410" y="34553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9"/>
          <p:cNvSpPr/>
          <p:nvPr/>
        </p:nvSpPr>
        <p:spPr>
          <a:xfrm rot="10800000">
            <a:off x="6095990" y="-392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9"/>
          <p:cNvSpPr/>
          <p:nvPr/>
        </p:nvSpPr>
        <p:spPr>
          <a:xfrm>
            <a:off x="8639767" y="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9"/>
          <p:cNvSpPr/>
          <p:nvPr/>
        </p:nvSpPr>
        <p:spPr>
          <a:xfrm>
            <a:off x="8127562" y="0"/>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CUSTOM_2_1_1">
    <p:spTree>
      <p:nvGrpSpPr>
        <p:cNvPr id="1" name="Shape 2092"/>
        <p:cNvGrpSpPr/>
        <p:nvPr/>
      </p:nvGrpSpPr>
      <p:grpSpPr>
        <a:xfrm>
          <a:off x="0" y="0"/>
          <a:ext cx="0" cy="0"/>
          <a:chOff x="0" y="0"/>
          <a:chExt cx="0" cy="0"/>
        </a:xfrm>
      </p:grpSpPr>
      <p:sp>
        <p:nvSpPr>
          <p:cNvPr id="2093" name="Google Shape;2093;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94" name="Google Shape;2094;p30"/>
          <p:cNvSpPr/>
          <p:nvPr/>
        </p:nvSpPr>
        <p:spPr>
          <a:xfrm>
            <a:off x="7452848" y="447699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0"/>
          <p:cNvSpPr/>
          <p:nvPr/>
        </p:nvSpPr>
        <p:spPr>
          <a:xfrm rot="5400000">
            <a:off x="8631677" y="4604577"/>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0"/>
          <p:cNvSpPr/>
          <p:nvPr/>
        </p:nvSpPr>
        <p:spPr>
          <a:xfrm rot="5400000">
            <a:off x="8631861" y="4092189"/>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0"/>
          <p:cNvSpPr/>
          <p:nvPr/>
        </p:nvSpPr>
        <p:spPr>
          <a:xfrm rot="5400000">
            <a:off x="2545325" y="4631463"/>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8" name="Google Shape;2098;p30"/>
          <p:cNvGrpSpPr/>
          <p:nvPr/>
        </p:nvGrpSpPr>
        <p:grpSpPr>
          <a:xfrm>
            <a:off x="-355132" y="1012784"/>
            <a:ext cx="1016209" cy="1026192"/>
            <a:chOff x="-6019350" y="-1109166"/>
            <a:chExt cx="1016209" cy="1026192"/>
          </a:xfrm>
        </p:grpSpPr>
        <p:sp>
          <p:nvSpPr>
            <p:cNvPr id="2099" name="Google Shape;2099;p30"/>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0"/>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0"/>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2" name="Google Shape;2102;p30"/>
          <p:cNvSpPr/>
          <p:nvPr/>
        </p:nvSpPr>
        <p:spPr>
          <a:xfrm>
            <a:off x="2" y="-1849"/>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0"/>
          <p:cNvSpPr/>
          <p:nvPr/>
        </p:nvSpPr>
        <p:spPr>
          <a:xfrm rot="10800000">
            <a:off x="6096002" y="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0"/>
          <p:cNvSpPr/>
          <p:nvPr/>
        </p:nvSpPr>
        <p:spPr>
          <a:xfrm>
            <a:off x="8127988" y="2568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5" name="Google Shape;2105;p30"/>
          <p:cNvGrpSpPr/>
          <p:nvPr/>
        </p:nvGrpSpPr>
        <p:grpSpPr>
          <a:xfrm rot="5400000">
            <a:off x="-10" y="4158215"/>
            <a:ext cx="976205" cy="994363"/>
            <a:chOff x="8135935" y="2091762"/>
            <a:chExt cx="973188" cy="972958"/>
          </a:xfrm>
        </p:grpSpPr>
        <p:sp>
          <p:nvSpPr>
            <p:cNvPr id="2106" name="Google Shape;2106;p30"/>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0"/>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0"/>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0"/>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0"/>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0"/>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0"/>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0"/>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0"/>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0"/>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0"/>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0"/>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0"/>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0"/>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0"/>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0"/>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0"/>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0"/>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0"/>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0"/>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0"/>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0"/>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0"/>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0"/>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0"/>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0"/>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0"/>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0"/>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0"/>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0"/>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0"/>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0"/>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0"/>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0"/>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0"/>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0"/>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0"/>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0"/>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0"/>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0"/>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0"/>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0"/>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0"/>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0"/>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0"/>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0"/>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0"/>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0"/>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0"/>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5" name="Google Shape;2155;p30"/>
          <p:cNvGrpSpPr/>
          <p:nvPr/>
        </p:nvGrpSpPr>
        <p:grpSpPr>
          <a:xfrm>
            <a:off x="8633144" y="2061902"/>
            <a:ext cx="1015975" cy="1022474"/>
            <a:chOff x="-10898" y="3076522"/>
            <a:chExt cx="1015467" cy="1012551"/>
          </a:xfrm>
        </p:grpSpPr>
        <p:sp>
          <p:nvSpPr>
            <p:cNvPr id="2156" name="Google Shape;2156;p30"/>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0"/>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0"/>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0"/>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0"/>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0"/>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0"/>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0"/>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0"/>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0"/>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0"/>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0"/>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0"/>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0"/>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0"/>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0"/>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0"/>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0"/>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0"/>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0"/>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0"/>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0"/>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0"/>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2"/>
        <p:cNvGrpSpPr/>
        <p:nvPr/>
      </p:nvGrpSpPr>
      <p:grpSpPr>
        <a:xfrm>
          <a:off x="0" y="0"/>
          <a:ext cx="0" cy="0"/>
          <a:chOff x="0" y="0"/>
          <a:chExt cx="0" cy="0"/>
        </a:xfrm>
      </p:grpSpPr>
      <p:sp>
        <p:nvSpPr>
          <p:cNvPr id="233" name="Google Shape;233;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30200" rtl="0">
              <a:lnSpc>
                <a:spcPct val="115000"/>
              </a:lnSpc>
              <a:spcBef>
                <a:spcPts val="1600"/>
              </a:spcBef>
              <a:spcAft>
                <a:spcPts val="0"/>
              </a:spcAft>
              <a:buSzPts val="1600"/>
              <a:buChar char="○"/>
              <a:defRPr/>
            </a:lvl2pPr>
            <a:lvl3pPr marL="1371600" lvl="2" indent="-330200" rtl="0">
              <a:lnSpc>
                <a:spcPct val="115000"/>
              </a:lnSpc>
              <a:spcBef>
                <a:spcPts val="1600"/>
              </a:spcBef>
              <a:spcAft>
                <a:spcPts val="0"/>
              </a:spcAft>
              <a:buSzPts val="1600"/>
              <a:buChar char="■"/>
              <a:defRPr/>
            </a:lvl3pPr>
            <a:lvl4pPr marL="1828800" lvl="3" indent="-330200" rtl="0">
              <a:lnSpc>
                <a:spcPct val="115000"/>
              </a:lnSpc>
              <a:spcBef>
                <a:spcPts val="1600"/>
              </a:spcBef>
              <a:spcAft>
                <a:spcPts val="0"/>
              </a:spcAft>
              <a:buSzPts val="1600"/>
              <a:buChar char="●"/>
              <a:defRPr/>
            </a:lvl4pPr>
            <a:lvl5pPr marL="2286000" lvl="4" indent="-330200" rtl="0">
              <a:lnSpc>
                <a:spcPct val="115000"/>
              </a:lnSpc>
              <a:spcBef>
                <a:spcPts val="1600"/>
              </a:spcBef>
              <a:spcAft>
                <a:spcPts val="0"/>
              </a:spcAft>
              <a:buSzPts val="1600"/>
              <a:buChar char="○"/>
              <a:defRPr/>
            </a:lvl5pPr>
            <a:lvl6pPr marL="2743200" lvl="5" indent="-330200" rtl="0">
              <a:lnSpc>
                <a:spcPct val="115000"/>
              </a:lnSpc>
              <a:spcBef>
                <a:spcPts val="1600"/>
              </a:spcBef>
              <a:spcAft>
                <a:spcPts val="0"/>
              </a:spcAft>
              <a:buSzPts val="1600"/>
              <a:buChar char="■"/>
              <a:defRPr/>
            </a:lvl6pPr>
            <a:lvl7pPr marL="3200400" lvl="6" indent="-330200" rtl="0">
              <a:lnSpc>
                <a:spcPct val="115000"/>
              </a:lnSpc>
              <a:spcBef>
                <a:spcPts val="1600"/>
              </a:spcBef>
              <a:spcAft>
                <a:spcPts val="0"/>
              </a:spcAft>
              <a:buSzPts val="1600"/>
              <a:buChar char="●"/>
              <a:defRPr/>
            </a:lvl7pPr>
            <a:lvl8pPr marL="3657600" lvl="7" indent="-330200" rtl="0">
              <a:lnSpc>
                <a:spcPct val="115000"/>
              </a:lnSpc>
              <a:spcBef>
                <a:spcPts val="1600"/>
              </a:spcBef>
              <a:spcAft>
                <a:spcPts val="0"/>
              </a:spcAft>
              <a:buSzPts val="1600"/>
              <a:buChar char="○"/>
              <a:defRPr/>
            </a:lvl8pPr>
            <a:lvl9pPr marL="4114800" lvl="8" indent="-330200" rtl="0">
              <a:lnSpc>
                <a:spcPct val="115000"/>
              </a:lnSpc>
              <a:spcBef>
                <a:spcPts val="1600"/>
              </a:spcBef>
              <a:spcAft>
                <a:spcPts val="1600"/>
              </a:spcAft>
              <a:buSzPts val="1600"/>
              <a:buChar char="■"/>
              <a:defRPr/>
            </a:lvl9pPr>
          </a:lstStyle>
          <a:p>
            <a:endParaRPr/>
          </a:p>
        </p:txBody>
      </p:sp>
      <p:sp>
        <p:nvSpPr>
          <p:cNvPr id="235" name="Google Shape;235;p4"/>
          <p:cNvSpPr/>
          <p:nvPr/>
        </p:nvSpPr>
        <p:spPr>
          <a:xfrm rot="5400000">
            <a:off x="-362800" y="2057077"/>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8519656" y="143307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255011" y="4362753"/>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5086634" y="-810064"/>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4"/>
          <p:cNvGrpSpPr/>
          <p:nvPr/>
        </p:nvGrpSpPr>
        <p:grpSpPr>
          <a:xfrm rot="10800000">
            <a:off x="8124406" y="-163"/>
            <a:ext cx="1016209" cy="1026192"/>
            <a:chOff x="-6019350" y="-1109166"/>
            <a:chExt cx="1016209" cy="1026192"/>
          </a:xfrm>
        </p:grpSpPr>
        <p:sp>
          <p:nvSpPr>
            <p:cNvPr id="240" name="Google Shape;240;p4"/>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4"/>
          <p:cNvSpPr/>
          <p:nvPr/>
        </p:nvSpPr>
        <p:spPr>
          <a:xfrm rot="10800000">
            <a:off x="5418696" y="4452219"/>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5400000">
            <a:off x="8628384" y="3601994"/>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5400000">
            <a:off x="8628568" y="3089606"/>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 name="Google Shape;246;p4"/>
          <p:cNvGrpSpPr/>
          <p:nvPr/>
        </p:nvGrpSpPr>
        <p:grpSpPr>
          <a:xfrm rot="10800000">
            <a:off x="7108628" y="4803044"/>
            <a:ext cx="1015975" cy="1022474"/>
            <a:chOff x="-10898" y="3076522"/>
            <a:chExt cx="1015467" cy="1012551"/>
          </a:xfrm>
        </p:grpSpPr>
        <p:sp>
          <p:nvSpPr>
            <p:cNvPr id="247" name="Google Shape;247;p4"/>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666327" y="3415185"/>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10898" y="3750806"/>
              <a:ext cx="11" cy="11"/>
            </a:xfrm>
            <a:custGeom>
              <a:avLst/>
              <a:gdLst/>
              <a:ahLst/>
              <a:cxnLst/>
              <a:rect l="l" t="t" r="r" b="b"/>
              <a:pathLst>
                <a:path w="1"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66327" y="3750806"/>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27709" y="3413669"/>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27709" y="3752333"/>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4"/>
          <p:cNvSpPr/>
          <p:nvPr/>
        </p:nvSpPr>
        <p:spPr>
          <a:xfrm rot="5400000">
            <a:off x="-4575" y="177"/>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4">
  <p:cSld name="CUSTOM_2_1_1_1">
    <p:spTree>
      <p:nvGrpSpPr>
        <p:cNvPr id="1" name="Shape 2179"/>
        <p:cNvGrpSpPr/>
        <p:nvPr/>
      </p:nvGrpSpPr>
      <p:grpSpPr>
        <a:xfrm>
          <a:off x="0" y="0"/>
          <a:ext cx="0" cy="0"/>
          <a:chOff x="0" y="0"/>
          <a:chExt cx="0" cy="0"/>
        </a:xfrm>
      </p:grpSpPr>
      <p:sp>
        <p:nvSpPr>
          <p:cNvPr id="2180" name="Google Shape;2180;p3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1" name="Google Shape;2181;p31"/>
          <p:cNvSpPr/>
          <p:nvPr/>
        </p:nvSpPr>
        <p:spPr>
          <a:xfrm>
            <a:off x="6480298" y="447699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1"/>
          <p:cNvSpPr/>
          <p:nvPr/>
        </p:nvSpPr>
        <p:spPr>
          <a:xfrm rot="-5400000">
            <a:off x="-6698" y="4092373"/>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1"/>
          <p:cNvSpPr/>
          <p:nvPr/>
        </p:nvSpPr>
        <p:spPr>
          <a:xfrm rot="-5400000">
            <a:off x="-6514" y="4604761"/>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1"/>
          <p:cNvSpPr/>
          <p:nvPr/>
        </p:nvSpPr>
        <p:spPr>
          <a:xfrm rot="5400000">
            <a:off x="2545325" y="4631463"/>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1"/>
          <p:cNvSpPr/>
          <p:nvPr/>
        </p:nvSpPr>
        <p:spPr>
          <a:xfrm rot="10800000">
            <a:off x="6096002" y="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1"/>
          <p:cNvSpPr/>
          <p:nvPr/>
        </p:nvSpPr>
        <p:spPr>
          <a:xfrm rot="5400000">
            <a:off x="12" y="-1867"/>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31"/>
          <p:cNvGrpSpPr/>
          <p:nvPr/>
        </p:nvGrpSpPr>
        <p:grpSpPr>
          <a:xfrm>
            <a:off x="-517172" y="1546165"/>
            <a:ext cx="1015975" cy="1022474"/>
            <a:chOff x="-10898" y="3076522"/>
            <a:chExt cx="1015467" cy="1012551"/>
          </a:xfrm>
        </p:grpSpPr>
        <p:sp>
          <p:nvSpPr>
            <p:cNvPr id="2188" name="Google Shape;2188;p31"/>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1"/>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1"/>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31"/>
          <p:cNvGrpSpPr/>
          <p:nvPr/>
        </p:nvGrpSpPr>
        <p:grpSpPr>
          <a:xfrm rot="-5400000">
            <a:off x="8133000" y="-4991"/>
            <a:ext cx="1016209" cy="1026192"/>
            <a:chOff x="7111975" y="1359"/>
            <a:chExt cx="1016209" cy="1026192"/>
          </a:xfrm>
        </p:grpSpPr>
        <p:sp>
          <p:nvSpPr>
            <p:cNvPr id="2212" name="Google Shape;2212;p31"/>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5" name="Google Shape;2215;p31"/>
          <p:cNvSpPr/>
          <p:nvPr/>
        </p:nvSpPr>
        <p:spPr>
          <a:xfrm rot="10800000">
            <a:off x="4576853" y="4631675"/>
            <a:ext cx="502881" cy="511834"/>
          </a:xfrm>
          <a:custGeom>
            <a:avLst/>
            <a:gdLst/>
            <a:ahLst/>
            <a:cxnLst/>
            <a:rect l="l" t="t" r="r" b="b"/>
            <a:pathLst>
              <a:path w="44552" h="44517" extrusionOk="0">
                <a:moveTo>
                  <a:pt x="1" y="0"/>
                </a:moveTo>
                <a:lnTo>
                  <a:pt x="44551" y="44517"/>
                </a:lnTo>
                <a:lnTo>
                  <a:pt x="44551" y="0"/>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6" name="Google Shape;2216;p31"/>
          <p:cNvGrpSpPr/>
          <p:nvPr/>
        </p:nvGrpSpPr>
        <p:grpSpPr>
          <a:xfrm>
            <a:off x="8178003" y="4128378"/>
            <a:ext cx="976205" cy="994363"/>
            <a:chOff x="8135935" y="2091762"/>
            <a:chExt cx="973188" cy="972958"/>
          </a:xfrm>
        </p:grpSpPr>
        <p:sp>
          <p:nvSpPr>
            <p:cNvPr id="2217" name="Google Shape;2217;p31"/>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18" name="Google Shape;2218;p31"/>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19" name="Google Shape;2219;p31"/>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0" name="Google Shape;2220;p31"/>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1" name="Google Shape;2221;p31"/>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2" name="Google Shape;2222;p31"/>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3" name="Google Shape;2223;p31"/>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4" name="Google Shape;2224;p31"/>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5" name="Google Shape;2225;p31"/>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6" name="Google Shape;2226;p31"/>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7" name="Google Shape;2227;p31"/>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8" name="Google Shape;2228;p31"/>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29" name="Google Shape;2229;p31"/>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0" name="Google Shape;2230;p31"/>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1" name="Google Shape;2231;p31"/>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2" name="Google Shape;2232;p31"/>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3" name="Google Shape;2233;p31"/>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4" name="Google Shape;2234;p31"/>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5" name="Google Shape;2235;p31"/>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6" name="Google Shape;2236;p31"/>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7" name="Google Shape;2237;p31"/>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8" name="Google Shape;2238;p31"/>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39" name="Google Shape;2239;p31"/>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0" name="Google Shape;2240;p31"/>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1" name="Google Shape;2241;p31"/>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2" name="Google Shape;2242;p31"/>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3" name="Google Shape;2243;p31"/>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4" name="Google Shape;2244;p31"/>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5" name="Google Shape;2245;p31"/>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6" name="Google Shape;2246;p31"/>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7" name="Google Shape;2247;p31"/>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8" name="Google Shape;2248;p31"/>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49" name="Google Shape;2249;p31"/>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0" name="Google Shape;2250;p31"/>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1" name="Google Shape;2251;p31"/>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2" name="Google Shape;2252;p31"/>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3" name="Google Shape;2253;p31"/>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4" name="Google Shape;2254;p31"/>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5" name="Google Shape;2255;p31"/>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6" name="Google Shape;2256;p31"/>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7" name="Google Shape;2257;p31"/>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8" name="Google Shape;2258;p31"/>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59" name="Google Shape;2259;p31"/>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0" name="Google Shape;2260;p31"/>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1" name="Google Shape;2261;p31"/>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2" name="Google Shape;2262;p31"/>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3" name="Google Shape;2263;p31"/>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4" name="Google Shape;2264;p31"/>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sp>
          <p:nvSpPr>
            <p:cNvPr id="2265" name="Google Shape;2265;p31"/>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jdhani Medium"/>
                <a:ea typeface="Rajdhani Medium"/>
                <a:cs typeface="Rajdhani Medium"/>
                <a:sym typeface="Rajdhani Medium"/>
              </a:endParaRPr>
            </a:p>
          </p:txBody>
        </p:sp>
      </p:grpSp>
      <p:sp>
        <p:nvSpPr>
          <p:cNvPr id="2266" name="Google Shape;2266;p31"/>
          <p:cNvSpPr/>
          <p:nvPr/>
        </p:nvSpPr>
        <p:spPr>
          <a:xfrm rot="-5400000">
            <a:off x="8373777" y="22619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5">
  <p:cSld name="CUSTOM_2_1_1_1_1">
    <p:spTree>
      <p:nvGrpSpPr>
        <p:cNvPr id="1" name="Shape 2267"/>
        <p:cNvGrpSpPr/>
        <p:nvPr/>
      </p:nvGrpSpPr>
      <p:grpSpPr>
        <a:xfrm>
          <a:off x="0" y="0"/>
          <a:ext cx="0" cy="0"/>
          <a:chOff x="0" y="0"/>
          <a:chExt cx="0" cy="0"/>
        </a:xfrm>
      </p:grpSpPr>
      <p:sp>
        <p:nvSpPr>
          <p:cNvPr id="2268" name="Google Shape;2268;p32"/>
          <p:cNvSpPr/>
          <p:nvPr/>
        </p:nvSpPr>
        <p:spPr>
          <a:xfrm>
            <a:off x="7452848" y="4476998"/>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9" name="Google Shape;2269;p32"/>
          <p:cNvGrpSpPr/>
          <p:nvPr/>
        </p:nvGrpSpPr>
        <p:grpSpPr>
          <a:xfrm>
            <a:off x="8128000" y="9"/>
            <a:ext cx="1016209" cy="1026192"/>
            <a:chOff x="-6019350" y="-1109166"/>
            <a:chExt cx="1016209" cy="1026192"/>
          </a:xfrm>
        </p:grpSpPr>
        <p:sp>
          <p:nvSpPr>
            <p:cNvPr id="2270" name="Google Shape;2270;p32"/>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3" name="Google Shape;2273;p32"/>
          <p:cNvSpPr/>
          <p:nvPr/>
        </p:nvSpPr>
        <p:spPr>
          <a:xfrm rot="5400000">
            <a:off x="2545325" y="4631463"/>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rot="10800000">
            <a:off x="8553208" y="451917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rot="5400000">
            <a:off x="-250548" y="333662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6" name="Google Shape;2276;p32"/>
          <p:cNvGrpSpPr/>
          <p:nvPr/>
        </p:nvGrpSpPr>
        <p:grpSpPr>
          <a:xfrm rot="5400000">
            <a:off x="-10" y="1028690"/>
            <a:ext cx="976205" cy="994363"/>
            <a:chOff x="8135935" y="2091762"/>
            <a:chExt cx="973188" cy="972958"/>
          </a:xfrm>
        </p:grpSpPr>
        <p:sp>
          <p:nvSpPr>
            <p:cNvPr id="2277" name="Google Shape;2277;p32"/>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2"/>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2"/>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2"/>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2"/>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2"/>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2"/>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2"/>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6" name="Google Shape;2326;p3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27" name="Google Shape;2327;p32"/>
          <p:cNvSpPr/>
          <p:nvPr/>
        </p:nvSpPr>
        <p:spPr>
          <a:xfrm>
            <a:off x="2"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2"/>
          <p:cNvSpPr/>
          <p:nvPr/>
        </p:nvSpPr>
        <p:spPr>
          <a:xfrm>
            <a:off x="327198" y="44558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2"/>
          <p:cNvSpPr/>
          <p:nvPr/>
        </p:nvSpPr>
        <p:spPr>
          <a:xfrm rot="10800000">
            <a:off x="4576853" y="4631675"/>
            <a:ext cx="502881" cy="511834"/>
          </a:xfrm>
          <a:custGeom>
            <a:avLst/>
            <a:gdLst/>
            <a:ahLst/>
            <a:cxnLst/>
            <a:rect l="l" t="t" r="r" b="b"/>
            <a:pathLst>
              <a:path w="44552" h="44517" extrusionOk="0">
                <a:moveTo>
                  <a:pt x="1" y="0"/>
                </a:moveTo>
                <a:lnTo>
                  <a:pt x="44551" y="44517"/>
                </a:lnTo>
                <a:lnTo>
                  <a:pt x="44551" y="0"/>
                </a:lnTo>
                <a:close/>
              </a:path>
            </a:pathLst>
          </a:custGeom>
          <a:solidFill>
            <a:srgbClr val="8A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rot="-5400000">
            <a:off x="8373359" y="230667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31"/>
        <p:cNvGrpSpPr/>
        <p:nvPr/>
      </p:nvGrpSpPr>
      <p:grpSpPr>
        <a:xfrm>
          <a:off x="0" y="0"/>
          <a:ext cx="0" cy="0"/>
          <a:chOff x="0" y="0"/>
          <a:chExt cx="0" cy="0"/>
        </a:xfrm>
      </p:grpSpPr>
      <p:sp>
        <p:nvSpPr>
          <p:cNvPr id="2332" name="Google Shape;2332;p33"/>
          <p:cNvSpPr txBox="1">
            <a:spLocks noGrp="1"/>
          </p:cNvSpPr>
          <p:nvPr>
            <p:ph type="ctrTitle"/>
          </p:nvPr>
        </p:nvSpPr>
        <p:spPr>
          <a:xfrm>
            <a:off x="2429950" y="669825"/>
            <a:ext cx="4284000" cy="997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5200"/>
              <a:buNone/>
              <a:defRPr sz="5200">
                <a:solidFill>
                  <a:schemeClr val="dk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333" name="Google Shape;2333;p33"/>
          <p:cNvSpPr txBox="1">
            <a:spLocks noGrp="1"/>
          </p:cNvSpPr>
          <p:nvPr>
            <p:ph type="subTitle" idx="1"/>
          </p:nvPr>
        </p:nvSpPr>
        <p:spPr>
          <a:xfrm>
            <a:off x="2425075" y="1617368"/>
            <a:ext cx="4293900" cy="15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34" name="Google Shape;2334;p33"/>
          <p:cNvSpPr txBox="1"/>
          <p:nvPr/>
        </p:nvSpPr>
        <p:spPr>
          <a:xfrm>
            <a:off x="3028825" y="3661886"/>
            <a:ext cx="3086400" cy="6465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000">
                <a:solidFill>
                  <a:schemeClr val="dk1"/>
                </a:solidFill>
                <a:latin typeface="Rajdhani Medium"/>
                <a:ea typeface="Rajdhani Medium"/>
                <a:cs typeface="Rajdhani Medium"/>
                <a:sym typeface="Rajdhani Medium"/>
              </a:rPr>
              <a:t>CREDITS: This presentation template was created by </a:t>
            </a:r>
            <a:r>
              <a:rPr lang="en" sz="1000" b="1">
                <a:solidFill>
                  <a:schemeClr val="dk2"/>
                </a:solidFill>
                <a:highlight>
                  <a:schemeClr val="dk1"/>
                </a:highlight>
                <a:uFill>
                  <a:noFill/>
                </a:uFill>
                <a:latin typeface="Rajdhani"/>
                <a:ea typeface="Rajdhani"/>
                <a:cs typeface="Rajdhani"/>
                <a:sym typeface="Rajdhani"/>
                <a:hlinkClick r:id="rId2">
                  <a:extLst>
                    <a:ext uri="{A12FA001-AC4F-418D-AE19-62706E023703}">
                      <ahyp:hlinkClr xmlns:ahyp="http://schemas.microsoft.com/office/drawing/2018/hyperlinkcolor" val="tx"/>
                    </a:ext>
                  </a:extLst>
                </a:hlinkClick>
              </a:rPr>
              <a:t>Slidesgo</a:t>
            </a:r>
            <a:r>
              <a:rPr lang="en" sz="1000">
                <a:solidFill>
                  <a:schemeClr val="dk1"/>
                </a:solidFill>
                <a:latin typeface="Rajdhani Medium"/>
                <a:ea typeface="Rajdhani Medium"/>
                <a:cs typeface="Rajdhani Medium"/>
                <a:sym typeface="Rajdhani Medium"/>
              </a:rPr>
              <a:t>, including icons by </a:t>
            </a:r>
            <a:r>
              <a:rPr lang="en" sz="1000" b="1">
                <a:solidFill>
                  <a:schemeClr val="dk2"/>
                </a:solidFill>
                <a:highlight>
                  <a:schemeClr val="dk1"/>
                </a:highlight>
                <a:uFill>
                  <a:noFill/>
                </a:uFill>
                <a:latin typeface="Rajdhani"/>
                <a:ea typeface="Rajdhani"/>
                <a:cs typeface="Rajdhani"/>
                <a:sym typeface="Rajdhani"/>
                <a:hlinkClick r:id="rId3">
                  <a:extLst>
                    <a:ext uri="{A12FA001-AC4F-418D-AE19-62706E023703}">
                      <ahyp:hlinkClr xmlns:ahyp="http://schemas.microsoft.com/office/drawing/2018/hyperlinkcolor" val="tx"/>
                    </a:ext>
                  </a:extLst>
                </a:hlinkClick>
              </a:rPr>
              <a:t>Flaticon</a:t>
            </a:r>
            <a:r>
              <a:rPr lang="en" sz="1000">
                <a:solidFill>
                  <a:schemeClr val="dk1"/>
                </a:solidFill>
                <a:latin typeface="Rajdhani Medium"/>
                <a:ea typeface="Rajdhani Medium"/>
                <a:cs typeface="Rajdhani Medium"/>
                <a:sym typeface="Rajdhani Medium"/>
              </a:rPr>
              <a:t>, and infographics &amp; images by </a:t>
            </a:r>
            <a:r>
              <a:rPr lang="en" sz="1000" b="1">
                <a:solidFill>
                  <a:schemeClr val="dk2"/>
                </a:solidFill>
                <a:highlight>
                  <a:schemeClr val="dk1"/>
                </a:highlight>
                <a:uFill>
                  <a:noFill/>
                </a:uFill>
                <a:latin typeface="Rajdhani"/>
                <a:ea typeface="Rajdhani"/>
                <a:cs typeface="Rajdhani"/>
                <a:sym typeface="Rajdhani"/>
                <a:hlinkClick r:id="rId4">
                  <a:extLst>
                    <a:ext uri="{A12FA001-AC4F-418D-AE19-62706E023703}">
                      <ahyp:hlinkClr xmlns:ahyp="http://schemas.microsoft.com/office/drawing/2018/hyperlinkcolor" val="tx"/>
                    </a:ext>
                  </a:extLst>
                </a:hlinkClick>
              </a:rPr>
              <a:t>Freepik</a:t>
            </a:r>
            <a:endParaRPr sz="1000" b="1">
              <a:solidFill>
                <a:schemeClr val="dk2"/>
              </a:solidFill>
              <a:highlight>
                <a:schemeClr val="dk1"/>
              </a:highlight>
              <a:latin typeface="Rajdhani"/>
              <a:ea typeface="Rajdhani"/>
              <a:cs typeface="Rajdhani"/>
              <a:sym typeface="Rajdhani"/>
            </a:endParaRPr>
          </a:p>
        </p:txBody>
      </p:sp>
      <p:sp>
        <p:nvSpPr>
          <p:cNvPr id="2335" name="Google Shape;2335;p33"/>
          <p:cNvSpPr/>
          <p:nvPr/>
        </p:nvSpPr>
        <p:spPr>
          <a:xfrm rot="-5400000">
            <a:off x="-1788" y="4129174"/>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3"/>
          <p:cNvSpPr/>
          <p:nvPr/>
        </p:nvSpPr>
        <p:spPr>
          <a:xfrm>
            <a:off x="1264723" y="3450823"/>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7" name="Google Shape;2337;p33"/>
          <p:cNvGrpSpPr/>
          <p:nvPr/>
        </p:nvGrpSpPr>
        <p:grpSpPr>
          <a:xfrm>
            <a:off x="2032012" y="4116602"/>
            <a:ext cx="1015975" cy="1022474"/>
            <a:chOff x="-10898" y="3076522"/>
            <a:chExt cx="1015467" cy="1012551"/>
          </a:xfrm>
        </p:grpSpPr>
        <p:sp>
          <p:nvSpPr>
            <p:cNvPr id="2338" name="Google Shape;2338;p33"/>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3"/>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3"/>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3"/>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3"/>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3"/>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3"/>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3"/>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3"/>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3"/>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3"/>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3"/>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3"/>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3"/>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3"/>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3"/>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3"/>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3"/>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3"/>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3"/>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3"/>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3"/>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3"/>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1" name="Google Shape;2361;p33"/>
          <p:cNvSpPr/>
          <p:nvPr/>
        </p:nvSpPr>
        <p:spPr>
          <a:xfrm>
            <a:off x="2" y="-5669"/>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3"/>
          <p:cNvSpPr/>
          <p:nvPr/>
        </p:nvSpPr>
        <p:spPr>
          <a:xfrm rot="5400000">
            <a:off x="-250548" y="231191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3"/>
          <p:cNvSpPr/>
          <p:nvPr/>
        </p:nvSpPr>
        <p:spPr>
          <a:xfrm rot="-5400000">
            <a:off x="3054613" y="-507837"/>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4" name="Google Shape;2364;p33"/>
          <p:cNvGrpSpPr/>
          <p:nvPr/>
        </p:nvGrpSpPr>
        <p:grpSpPr>
          <a:xfrm>
            <a:off x="7112000" y="4114759"/>
            <a:ext cx="1016209" cy="1026192"/>
            <a:chOff x="-6019350" y="-1109166"/>
            <a:chExt cx="1016209" cy="1026192"/>
          </a:xfrm>
        </p:grpSpPr>
        <p:sp>
          <p:nvSpPr>
            <p:cNvPr id="2365" name="Google Shape;2365;p33"/>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3"/>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3"/>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8" name="Google Shape;2368;p33"/>
          <p:cNvSpPr/>
          <p:nvPr/>
        </p:nvSpPr>
        <p:spPr>
          <a:xfrm>
            <a:off x="8127988" y="205743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3"/>
          <p:cNvSpPr/>
          <p:nvPr/>
        </p:nvSpPr>
        <p:spPr>
          <a:xfrm>
            <a:off x="6096000" y="-5675"/>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0" name="Google Shape;2370;p33"/>
          <p:cNvGrpSpPr/>
          <p:nvPr/>
        </p:nvGrpSpPr>
        <p:grpSpPr>
          <a:xfrm>
            <a:off x="991018" y="-5684"/>
            <a:ext cx="1023891" cy="1043011"/>
            <a:chOff x="8135935" y="2091762"/>
            <a:chExt cx="973188" cy="972958"/>
          </a:xfrm>
        </p:grpSpPr>
        <p:sp>
          <p:nvSpPr>
            <p:cNvPr id="2371" name="Google Shape;2371;p33"/>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3"/>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3"/>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3"/>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3"/>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3"/>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3"/>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3"/>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3"/>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3"/>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3"/>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3"/>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3"/>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3"/>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3"/>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3"/>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3"/>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3"/>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3"/>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3"/>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3"/>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3"/>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3"/>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3"/>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3"/>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3"/>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3"/>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3"/>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3"/>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3"/>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3"/>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3"/>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3"/>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3"/>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3"/>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3"/>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3"/>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3"/>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3"/>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3"/>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3"/>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3"/>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3"/>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3"/>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3"/>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3"/>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3"/>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3"/>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3"/>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0" name="Google Shape;2420;p33"/>
          <p:cNvSpPr/>
          <p:nvPr/>
        </p:nvSpPr>
        <p:spPr>
          <a:xfrm rot="5400000">
            <a:off x="8631552" y="1541290"/>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3"/>
          <p:cNvSpPr/>
          <p:nvPr/>
        </p:nvSpPr>
        <p:spPr>
          <a:xfrm rot="5400000">
            <a:off x="8631736" y="1028902"/>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3"/>
          <p:cNvSpPr/>
          <p:nvPr/>
        </p:nvSpPr>
        <p:spPr>
          <a:xfrm>
            <a:off x="6608204" y="-5675"/>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3"/>
        <p:cNvGrpSpPr/>
        <p:nvPr/>
      </p:nvGrpSpPr>
      <p:grpSpPr>
        <a:xfrm>
          <a:off x="0" y="0"/>
          <a:ext cx="0" cy="0"/>
          <a:chOff x="0" y="0"/>
          <a:chExt cx="0" cy="0"/>
        </a:xfrm>
      </p:grpSpPr>
      <p:sp>
        <p:nvSpPr>
          <p:cNvPr id="2424" name="Google Shape;2424;p34"/>
          <p:cNvSpPr/>
          <p:nvPr/>
        </p:nvSpPr>
        <p:spPr>
          <a:xfrm rot="5400000">
            <a:off x="-547158" y="2097051"/>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10800000">
            <a:off x="8529702" y="432604"/>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8383810" y="337276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7" name="Google Shape;2427;p34"/>
          <p:cNvGrpSpPr/>
          <p:nvPr/>
        </p:nvGrpSpPr>
        <p:grpSpPr>
          <a:xfrm rot="5400000">
            <a:off x="29941" y="4163276"/>
            <a:ext cx="976205" cy="994363"/>
            <a:chOff x="8135935" y="2091762"/>
            <a:chExt cx="973188" cy="972958"/>
          </a:xfrm>
        </p:grpSpPr>
        <p:sp>
          <p:nvSpPr>
            <p:cNvPr id="2428" name="Google Shape;2428;p34"/>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4"/>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4"/>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4"/>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4"/>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4"/>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4"/>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4"/>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4"/>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4"/>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4"/>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4"/>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4"/>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4"/>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4"/>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4"/>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4"/>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4"/>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7" name="Google Shape;2477;p34"/>
          <p:cNvSpPr/>
          <p:nvPr/>
        </p:nvSpPr>
        <p:spPr>
          <a:xfrm rot="10800000">
            <a:off x="5085260" y="23131"/>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4"/>
          <p:cNvSpPr/>
          <p:nvPr/>
        </p:nvSpPr>
        <p:spPr>
          <a:xfrm rot="5400000">
            <a:off x="4296" y="24943"/>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479"/>
        <p:cNvGrpSpPr/>
        <p:nvPr/>
      </p:nvGrpSpPr>
      <p:grpSpPr>
        <a:xfrm>
          <a:off x="0" y="0"/>
          <a:ext cx="0" cy="0"/>
          <a:chOff x="0" y="0"/>
          <a:chExt cx="0" cy="0"/>
        </a:xfrm>
      </p:grpSpPr>
      <p:sp>
        <p:nvSpPr>
          <p:cNvPr id="2480" name="Google Shape;2480;p35"/>
          <p:cNvSpPr/>
          <p:nvPr/>
        </p:nvSpPr>
        <p:spPr>
          <a:xfrm>
            <a:off x="327198" y="44558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2032000" y="4114738"/>
            <a:ext cx="1029064" cy="1028448"/>
          </a:xfrm>
          <a:custGeom>
            <a:avLst/>
            <a:gdLst/>
            <a:ahLst/>
            <a:cxnLst/>
            <a:rect l="l" t="t" r="r" b="b"/>
            <a:pathLst>
              <a:path w="89135" h="89101" extrusionOk="0">
                <a:moveTo>
                  <a:pt x="89135" y="0"/>
                </a:moveTo>
                <a:lnTo>
                  <a:pt x="1" y="89100"/>
                </a:lnTo>
                <a:lnTo>
                  <a:pt x="89068" y="89100"/>
                </a:lnTo>
                <a:lnTo>
                  <a:pt x="89135" y="89067"/>
                </a:lnTo>
                <a:lnTo>
                  <a:pt x="891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2" name="Google Shape;2482;p35"/>
          <p:cNvGrpSpPr/>
          <p:nvPr/>
        </p:nvGrpSpPr>
        <p:grpSpPr>
          <a:xfrm rot="-5400000">
            <a:off x="8133000" y="-4991"/>
            <a:ext cx="1016209" cy="1026192"/>
            <a:chOff x="7111975" y="1359"/>
            <a:chExt cx="1016209" cy="1026192"/>
          </a:xfrm>
        </p:grpSpPr>
        <p:sp>
          <p:nvSpPr>
            <p:cNvPr id="2483" name="Google Shape;2483;p35"/>
            <p:cNvSpPr/>
            <p:nvPr/>
          </p:nvSpPr>
          <p:spPr>
            <a:xfrm>
              <a:off x="7111975" y="13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7874874" y="1359"/>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7492101" y="1359"/>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rgbClr val="FFA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6" name="Google Shape;2486;p35"/>
          <p:cNvSpPr/>
          <p:nvPr/>
        </p:nvSpPr>
        <p:spPr>
          <a:xfrm>
            <a:off x="8123625" y="3081663"/>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7" name="Google Shape;2487;p35"/>
          <p:cNvGrpSpPr/>
          <p:nvPr/>
        </p:nvGrpSpPr>
        <p:grpSpPr>
          <a:xfrm>
            <a:off x="6554" y="-3135"/>
            <a:ext cx="1015975" cy="1022474"/>
            <a:chOff x="-10898" y="3076522"/>
            <a:chExt cx="1015467" cy="1012551"/>
          </a:xfrm>
        </p:grpSpPr>
        <p:sp>
          <p:nvSpPr>
            <p:cNvPr id="2488" name="Google Shape;2488;p35"/>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66327" y="3415185"/>
              <a:ext cx="0" cy="11"/>
            </a:xfrm>
            <a:custGeom>
              <a:avLst/>
              <a:gdLst/>
              <a:ahLst/>
              <a:cxnLst/>
              <a:rect l="l" t="t" r="r" b="b"/>
              <a:pathLst>
                <a:path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10898" y="3750806"/>
              <a:ext cx="11" cy="11"/>
            </a:xfrm>
            <a:custGeom>
              <a:avLst/>
              <a:gdLst/>
              <a:ahLst/>
              <a:cxnLst/>
              <a:rect l="l" t="t" r="r" b="b"/>
              <a:pathLst>
                <a:path w="1"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666327" y="3750806"/>
              <a:ext cx="0" cy="11"/>
            </a:xfrm>
            <a:custGeom>
              <a:avLst/>
              <a:gdLst/>
              <a:ahLst/>
              <a:cxnLst/>
              <a:rect l="l" t="t" r="r" b="b"/>
              <a:pathLst>
                <a:path h="1" extrusionOk="0">
                  <a:moveTo>
                    <a:pt x="0" y="1"/>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327709" y="3413669"/>
              <a:ext cx="11" cy="1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327709" y="3752333"/>
              <a:ext cx="11" cy="11"/>
            </a:xfrm>
            <a:custGeom>
              <a:avLst/>
              <a:gdLst/>
              <a:ahLst/>
              <a:cxnLst/>
              <a:rect l="l" t="t" r="r" b="b"/>
              <a:pathLst>
                <a:path w="1" h="1" extrusionOk="0">
                  <a:moveTo>
                    <a:pt x="1" y="0"/>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1" name="Google Shape;2511;p35"/>
          <p:cNvSpPr/>
          <p:nvPr/>
        </p:nvSpPr>
        <p:spPr>
          <a:xfrm>
            <a:off x="8631392" y="205700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8119187" y="2057000"/>
            <a:ext cx="512237" cy="511834"/>
          </a:xfrm>
          <a:custGeom>
            <a:avLst/>
            <a:gdLst/>
            <a:ahLst/>
            <a:cxnLst/>
            <a:rect l="l" t="t" r="r" b="b"/>
            <a:pathLst>
              <a:path w="44552" h="44517" extrusionOk="0">
                <a:moveTo>
                  <a:pt x="1" y="0"/>
                </a:moveTo>
                <a:lnTo>
                  <a:pt x="44551" y="44517"/>
                </a:lnTo>
                <a:lnTo>
                  <a:pt x="445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719990" y="20574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514"/>
        <p:cNvGrpSpPr/>
        <p:nvPr/>
      </p:nvGrpSpPr>
      <p:grpSpPr>
        <a:xfrm>
          <a:off x="0" y="0"/>
          <a:ext cx="0" cy="0"/>
          <a:chOff x="0" y="0"/>
          <a:chExt cx="0" cy="0"/>
        </a:xfrm>
      </p:grpSpPr>
      <p:grpSp>
        <p:nvGrpSpPr>
          <p:cNvPr id="2515" name="Google Shape;2515;p36"/>
          <p:cNvGrpSpPr/>
          <p:nvPr/>
        </p:nvGrpSpPr>
        <p:grpSpPr>
          <a:xfrm>
            <a:off x="8129712" y="2"/>
            <a:ext cx="1015975" cy="1022474"/>
            <a:chOff x="-10898" y="3076522"/>
            <a:chExt cx="1015467" cy="1012551"/>
          </a:xfrm>
        </p:grpSpPr>
        <p:sp>
          <p:nvSpPr>
            <p:cNvPr id="2516" name="Google Shape;2516;p36"/>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6"/>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6"/>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6"/>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6"/>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6"/>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6"/>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6"/>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6"/>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6"/>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36"/>
          <p:cNvSpPr/>
          <p:nvPr/>
        </p:nvSpPr>
        <p:spPr>
          <a:xfrm>
            <a:off x="-6448"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6"/>
          <p:cNvSpPr/>
          <p:nvPr/>
        </p:nvSpPr>
        <p:spPr>
          <a:xfrm>
            <a:off x="-6462" y="4121363"/>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1" name="Google Shape;2541;p36"/>
          <p:cNvGrpSpPr/>
          <p:nvPr/>
        </p:nvGrpSpPr>
        <p:grpSpPr>
          <a:xfrm rot="5400000">
            <a:off x="-506837" y="1546108"/>
            <a:ext cx="2042712" cy="1029000"/>
            <a:chOff x="5663363" y="927363"/>
            <a:chExt cx="2042712" cy="1029000"/>
          </a:xfrm>
        </p:grpSpPr>
        <p:sp>
          <p:nvSpPr>
            <p:cNvPr id="2542" name="Google Shape;2542;p36"/>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36"/>
          <p:cNvGrpSpPr/>
          <p:nvPr/>
        </p:nvGrpSpPr>
        <p:grpSpPr>
          <a:xfrm>
            <a:off x="3048000" y="-1853"/>
            <a:ext cx="1016209" cy="1026192"/>
            <a:chOff x="-6019350" y="-1109166"/>
            <a:chExt cx="1016209" cy="1026192"/>
          </a:xfrm>
        </p:grpSpPr>
        <p:sp>
          <p:nvSpPr>
            <p:cNvPr id="2545" name="Google Shape;2545;p36"/>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8" name="Google Shape;2548;p36"/>
          <p:cNvSpPr/>
          <p:nvPr/>
        </p:nvSpPr>
        <p:spPr>
          <a:xfrm>
            <a:off x="4063438" y="4108457"/>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9" name="Google Shape;2549;p36"/>
          <p:cNvGrpSpPr/>
          <p:nvPr/>
        </p:nvGrpSpPr>
        <p:grpSpPr>
          <a:xfrm>
            <a:off x="8133340" y="3110428"/>
            <a:ext cx="976205" cy="994363"/>
            <a:chOff x="8135935" y="2091762"/>
            <a:chExt cx="973188" cy="972958"/>
          </a:xfrm>
        </p:grpSpPr>
        <p:sp>
          <p:nvSpPr>
            <p:cNvPr id="2550" name="Google Shape;2550;p36"/>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6"/>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6"/>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6"/>
          <p:cNvSpPr/>
          <p:nvPr/>
        </p:nvSpPr>
        <p:spPr>
          <a:xfrm rot="10800000">
            <a:off x="-5" y="2570504"/>
            <a:ext cx="514722"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a:off x="514653" y="2570504"/>
            <a:ext cx="514353"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0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1"/>
        <p:cNvGrpSpPr/>
        <p:nvPr/>
      </p:nvGrpSpPr>
      <p:grpSpPr>
        <a:xfrm>
          <a:off x="0" y="0"/>
          <a:ext cx="0" cy="0"/>
          <a:chOff x="0" y="0"/>
          <a:chExt cx="0" cy="0"/>
        </a:xfrm>
      </p:grpSpPr>
      <p:sp>
        <p:nvSpPr>
          <p:cNvPr id="272" name="Google Shape;272;p5"/>
          <p:cNvSpPr txBox="1">
            <a:spLocks noGrp="1"/>
          </p:cNvSpPr>
          <p:nvPr>
            <p:ph type="subTitle" idx="1"/>
          </p:nvPr>
        </p:nvSpPr>
        <p:spPr>
          <a:xfrm>
            <a:off x="927825" y="2226925"/>
            <a:ext cx="2907600" cy="713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500"/>
              <a:buFont typeface="Bebas Neue"/>
              <a:buNone/>
              <a:defRPr sz="2300">
                <a:latin typeface="Lexend Deca"/>
                <a:ea typeface="Lexend Deca"/>
                <a:cs typeface="Lexend Deca"/>
                <a:sym typeface="Lexend Deca"/>
              </a:defRPr>
            </a:lvl1pPr>
            <a:lvl2pPr lvl="1" algn="ctr">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a:endParaRPr/>
          </a:p>
        </p:txBody>
      </p:sp>
      <p:sp>
        <p:nvSpPr>
          <p:cNvPr id="273" name="Google Shape;273;p5"/>
          <p:cNvSpPr txBox="1">
            <a:spLocks noGrp="1"/>
          </p:cNvSpPr>
          <p:nvPr>
            <p:ph type="subTitle" idx="2"/>
          </p:nvPr>
        </p:nvSpPr>
        <p:spPr>
          <a:xfrm>
            <a:off x="5384800" y="2226925"/>
            <a:ext cx="290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Bebas Neue"/>
              <a:buNone/>
              <a:defRPr sz="2300">
                <a:latin typeface="Lexend Deca"/>
                <a:ea typeface="Lexend Deca"/>
                <a:cs typeface="Lexend Deca"/>
                <a:sym typeface="Lexend Deca"/>
              </a:defRPr>
            </a:lvl1pPr>
            <a:lvl2pPr lvl="1"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160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1600"/>
              </a:spcBef>
              <a:spcAft>
                <a:spcPts val="1600"/>
              </a:spcAft>
              <a:buSzPts val="2500"/>
              <a:buFont typeface="Bebas Neue"/>
              <a:buNone/>
              <a:defRPr sz="2500">
                <a:latin typeface="Bebas Neue"/>
                <a:ea typeface="Bebas Neue"/>
                <a:cs typeface="Bebas Neue"/>
                <a:sym typeface="Bebas Neue"/>
              </a:defRPr>
            </a:lvl9pPr>
          </a:lstStyle>
          <a:p>
            <a:endParaRPr/>
          </a:p>
        </p:txBody>
      </p:sp>
      <p:sp>
        <p:nvSpPr>
          <p:cNvPr id="274" name="Google Shape;274;p5"/>
          <p:cNvSpPr txBox="1">
            <a:spLocks noGrp="1"/>
          </p:cNvSpPr>
          <p:nvPr>
            <p:ph type="subTitle" idx="3"/>
          </p:nvPr>
        </p:nvSpPr>
        <p:spPr>
          <a:xfrm>
            <a:off x="1511625" y="2588400"/>
            <a:ext cx="2323800" cy="1444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75" name="Google Shape;275;p5"/>
          <p:cNvSpPr txBox="1">
            <a:spLocks noGrp="1"/>
          </p:cNvSpPr>
          <p:nvPr>
            <p:ph type="subTitle" idx="4"/>
          </p:nvPr>
        </p:nvSpPr>
        <p:spPr>
          <a:xfrm>
            <a:off x="5384800" y="2588400"/>
            <a:ext cx="2323800" cy="14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76" name="Google Shape;276;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77" name="Google Shape;277;p5"/>
          <p:cNvGrpSpPr/>
          <p:nvPr/>
        </p:nvGrpSpPr>
        <p:grpSpPr>
          <a:xfrm rot="10800000">
            <a:off x="-9" y="4119203"/>
            <a:ext cx="2042712" cy="1029000"/>
            <a:chOff x="5663363" y="927363"/>
            <a:chExt cx="2042712" cy="1029000"/>
          </a:xfrm>
        </p:grpSpPr>
        <p:sp>
          <p:nvSpPr>
            <p:cNvPr id="278" name="Google Shape;278;p5"/>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5"/>
          <p:cNvSpPr/>
          <p:nvPr/>
        </p:nvSpPr>
        <p:spPr>
          <a:xfrm rot="10800000">
            <a:off x="413168" y="451720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rot="10800000">
            <a:off x="-24306" y="2588397"/>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rot="10800000">
            <a:off x="488267" y="2588397"/>
            <a:ext cx="512237" cy="511834"/>
          </a:xfrm>
          <a:custGeom>
            <a:avLst/>
            <a:gdLst/>
            <a:ahLst/>
            <a:cxnLst/>
            <a:rect l="l" t="t" r="r" b="b"/>
            <a:pathLst>
              <a:path w="44552" h="44517" extrusionOk="0">
                <a:moveTo>
                  <a:pt x="1" y="0"/>
                </a:moveTo>
                <a:lnTo>
                  <a:pt x="44551" y="44517"/>
                </a:lnTo>
                <a:lnTo>
                  <a:pt x="44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5"/>
          <p:cNvGrpSpPr/>
          <p:nvPr/>
        </p:nvGrpSpPr>
        <p:grpSpPr>
          <a:xfrm rot="10800000">
            <a:off x="-5" y="1028591"/>
            <a:ext cx="976205" cy="994363"/>
            <a:chOff x="8135935" y="2091762"/>
            <a:chExt cx="973188" cy="972958"/>
          </a:xfrm>
        </p:grpSpPr>
        <p:sp>
          <p:nvSpPr>
            <p:cNvPr id="284" name="Google Shape;284;p5"/>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5"/>
          <p:cNvSpPr/>
          <p:nvPr/>
        </p:nvSpPr>
        <p:spPr>
          <a:xfrm rot="10800000">
            <a:off x="8133424" y="-12"/>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5400000">
            <a:off x="8379115" y="2170096"/>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5"/>
          <p:cNvGrpSpPr/>
          <p:nvPr/>
        </p:nvGrpSpPr>
        <p:grpSpPr>
          <a:xfrm>
            <a:off x="8133412" y="4093152"/>
            <a:ext cx="1015975" cy="1022474"/>
            <a:chOff x="-10898" y="3076522"/>
            <a:chExt cx="1015467" cy="1012551"/>
          </a:xfrm>
        </p:grpSpPr>
        <p:sp>
          <p:nvSpPr>
            <p:cNvPr id="336" name="Google Shape;336;p5"/>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9"/>
        <p:cNvGrpSpPr/>
        <p:nvPr/>
      </p:nvGrpSpPr>
      <p:grpSpPr>
        <a:xfrm>
          <a:off x="0" y="0"/>
          <a:ext cx="0" cy="0"/>
          <a:chOff x="0" y="0"/>
          <a:chExt cx="0" cy="0"/>
        </a:xfrm>
      </p:grpSpPr>
      <p:sp>
        <p:nvSpPr>
          <p:cNvPr id="360" name="Google Shape;36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1" name="Google Shape;361;p6"/>
          <p:cNvSpPr/>
          <p:nvPr/>
        </p:nvSpPr>
        <p:spPr>
          <a:xfrm>
            <a:off x="8123025" y="0"/>
            <a:ext cx="1016100" cy="10290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flipH="1">
            <a:off x="5471677" y="-179319"/>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rot="5400000">
            <a:off x="-255635" y="333661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8640204" y="-9197"/>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8128000" y="-9197"/>
            <a:ext cx="512237" cy="511834"/>
          </a:xfrm>
          <a:custGeom>
            <a:avLst/>
            <a:gdLst/>
            <a:ahLst/>
            <a:cxnLst/>
            <a:rect l="l" t="t" r="r" b="b"/>
            <a:pathLst>
              <a:path w="44552" h="44517" extrusionOk="0">
                <a:moveTo>
                  <a:pt x="1" y="0"/>
                </a:moveTo>
                <a:lnTo>
                  <a:pt x="44551" y="44517"/>
                </a:lnTo>
                <a:lnTo>
                  <a:pt x="44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8831250" y="2058659"/>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6"/>
          <p:cNvGrpSpPr/>
          <p:nvPr/>
        </p:nvGrpSpPr>
        <p:grpSpPr>
          <a:xfrm>
            <a:off x="2032012" y="-700301"/>
            <a:ext cx="1015975" cy="1022474"/>
            <a:chOff x="-10898" y="3076522"/>
            <a:chExt cx="1015467" cy="1012551"/>
          </a:xfrm>
        </p:grpSpPr>
        <p:sp>
          <p:nvSpPr>
            <p:cNvPr id="368" name="Google Shape;368;p6"/>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666327" y="3415185"/>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10898" y="3750806"/>
              <a:ext cx="11" cy="11"/>
            </a:xfrm>
            <a:custGeom>
              <a:avLst/>
              <a:gdLst/>
              <a:ahLst/>
              <a:cxnLst/>
              <a:rect l="l" t="t" r="r" b="b"/>
              <a:pathLst>
                <a:path w="1"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666327" y="3750806"/>
              <a:ext cx="0" cy="11"/>
            </a:xfrm>
            <a:custGeom>
              <a:avLst/>
              <a:gdLst/>
              <a:ahLst/>
              <a:cxnLst/>
              <a:rect l="l" t="t" r="r" b="b"/>
              <a:pathLst>
                <a:path h="1" extrusionOk="0">
                  <a:moveTo>
                    <a:pt x="0"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327709" y="3413669"/>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327709" y="3752333"/>
              <a:ext cx="11" cy="11"/>
            </a:xfrm>
            <a:custGeom>
              <a:avLst/>
              <a:gdLst/>
              <a:ahLst/>
              <a:cxnLst/>
              <a:rect l="l" t="t" r="r" b="b"/>
              <a:pathLst>
                <a:path w="1" h="1" extrusionOk="0">
                  <a:moveTo>
                    <a:pt x="1"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6"/>
          <p:cNvGrpSpPr/>
          <p:nvPr/>
        </p:nvGrpSpPr>
        <p:grpSpPr>
          <a:xfrm>
            <a:off x="8167790" y="4190265"/>
            <a:ext cx="976205" cy="994363"/>
            <a:chOff x="8135935" y="2091762"/>
            <a:chExt cx="973188" cy="972958"/>
          </a:xfrm>
        </p:grpSpPr>
        <p:sp>
          <p:nvSpPr>
            <p:cNvPr id="392" name="Google Shape;392;p6"/>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1"/>
        <p:cNvGrpSpPr/>
        <p:nvPr/>
      </p:nvGrpSpPr>
      <p:grpSpPr>
        <a:xfrm>
          <a:off x="0" y="0"/>
          <a:ext cx="0" cy="0"/>
          <a:chOff x="0" y="0"/>
          <a:chExt cx="0" cy="0"/>
        </a:xfrm>
      </p:grpSpPr>
      <p:sp>
        <p:nvSpPr>
          <p:cNvPr id="442" name="Google Shape;442;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3" name="Google Shape;443;p7"/>
          <p:cNvSpPr txBox="1">
            <a:spLocks noGrp="1"/>
          </p:cNvSpPr>
          <p:nvPr>
            <p:ph type="subTitle" idx="1"/>
          </p:nvPr>
        </p:nvSpPr>
        <p:spPr>
          <a:xfrm>
            <a:off x="643800" y="1223877"/>
            <a:ext cx="3852000" cy="3246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999999"/>
              </a:buClr>
              <a:buSzPts val="800"/>
              <a:buFont typeface="Open Sans"/>
              <a:buChar char="●"/>
              <a:defRPr/>
            </a:lvl1pPr>
            <a:lvl2pPr lvl="1" rtl="0">
              <a:lnSpc>
                <a:spcPct val="100000"/>
              </a:lnSpc>
              <a:spcBef>
                <a:spcPts val="0"/>
              </a:spcBef>
              <a:spcAft>
                <a:spcPts val="0"/>
              </a:spcAft>
              <a:buClr>
                <a:srgbClr val="999999"/>
              </a:buClr>
              <a:buSzPts val="800"/>
              <a:buFont typeface="Open Sans"/>
              <a:buChar char="○"/>
              <a:defRPr/>
            </a:lvl2pPr>
            <a:lvl3pPr lvl="2" rtl="0">
              <a:lnSpc>
                <a:spcPct val="100000"/>
              </a:lnSpc>
              <a:spcBef>
                <a:spcPts val="1600"/>
              </a:spcBef>
              <a:spcAft>
                <a:spcPts val="0"/>
              </a:spcAft>
              <a:buClr>
                <a:srgbClr val="999999"/>
              </a:buClr>
              <a:buSzPts val="800"/>
              <a:buFont typeface="Open Sans"/>
              <a:buChar char="■"/>
              <a:defRPr/>
            </a:lvl3pPr>
            <a:lvl4pPr lvl="3" rtl="0">
              <a:lnSpc>
                <a:spcPct val="100000"/>
              </a:lnSpc>
              <a:spcBef>
                <a:spcPts val="1600"/>
              </a:spcBef>
              <a:spcAft>
                <a:spcPts val="0"/>
              </a:spcAft>
              <a:buClr>
                <a:srgbClr val="999999"/>
              </a:buClr>
              <a:buSzPts val="800"/>
              <a:buFont typeface="Open Sans"/>
              <a:buChar char="●"/>
              <a:defRPr/>
            </a:lvl4pPr>
            <a:lvl5pPr lvl="4" rtl="0">
              <a:lnSpc>
                <a:spcPct val="100000"/>
              </a:lnSpc>
              <a:spcBef>
                <a:spcPts val="1600"/>
              </a:spcBef>
              <a:spcAft>
                <a:spcPts val="0"/>
              </a:spcAft>
              <a:buClr>
                <a:srgbClr val="999999"/>
              </a:buClr>
              <a:buSzPts val="1200"/>
              <a:buFont typeface="Open Sans"/>
              <a:buChar char="○"/>
              <a:defRPr/>
            </a:lvl5pPr>
            <a:lvl6pPr lvl="5" rtl="0">
              <a:lnSpc>
                <a:spcPct val="100000"/>
              </a:lnSpc>
              <a:spcBef>
                <a:spcPts val="1600"/>
              </a:spcBef>
              <a:spcAft>
                <a:spcPts val="0"/>
              </a:spcAft>
              <a:buClr>
                <a:srgbClr val="999999"/>
              </a:buClr>
              <a:buSzPts val="1200"/>
              <a:buFont typeface="Open Sans"/>
              <a:buChar char="■"/>
              <a:defRPr/>
            </a:lvl6pPr>
            <a:lvl7pPr lvl="6" rtl="0">
              <a:lnSpc>
                <a:spcPct val="100000"/>
              </a:lnSpc>
              <a:spcBef>
                <a:spcPts val="1600"/>
              </a:spcBef>
              <a:spcAft>
                <a:spcPts val="0"/>
              </a:spcAft>
              <a:buClr>
                <a:srgbClr val="999999"/>
              </a:buClr>
              <a:buSzPts val="700"/>
              <a:buFont typeface="Open Sans"/>
              <a:buChar char="●"/>
              <a:defRPr/>
            </a:lvl7pPr>
            <a:lvl8pPr lvl="7" rtl="0">
              <a:lnSpc>
                <a:spcPct val="100000"/>
              </a:lnSpc>
              <a:spcBef>
                <a:spcPts val="1600"/>
              </a:spcBef>
              <a:spcAft>
                <a:spcPts val="0"/>
              </a:spcAft>
              <a:buClr>
                <a:srgbClr val="999999"/>
              </a:buClr>
              <a:buSzPts val="700"/>
              <a:buFont typeface="Open Sans"/>
              <a:buChar char="○"/>
              <a:defRPr/>
            </a:lvl8pPr>
            <a:lvl9pPr lvl="8" rtl="0">
              <a:lnSpc>
                <a:spcPct val="100000"/>
              </a:lnSpc>
              <a:spcBef>
                <a:spcPts val="1600"/>
              </a:spcBef>
              <a:spcAft>
                <a:spcPts val="1600"/>
              </a:spcAft>
              <a:buClr>
                <a:srgbClr val="999999"/>
              </a:buClr>
              <a:buSzPts val="600"/>
              <a:buFont typeface="Open Sans"/>
              <a:buChar char="■"/>
              <a:defRPr/>
            </a:lvl9pPr>
          </a:lstStyle>
          <a:p>
            <a:endParaRPr/>
          </a:p>
        </p:txBody>
      </p:sp>
      <p:grpSp>
        <p:nvGrpSpPr>
          <p:cNvPr id="444" name="Google Shape;444;p7"/>
          <p:cNvGrpSpPr/>
          <p:nvPr/>
        </p:nvGrpSpPr>
        <p:grpSpPr>
          <a:xfrm>
            <a:off x="8128012" y="-10"/>
            <a:ext cx="1015975" cy="1022474"/>
            <a:chOff x="-10898" y="3076522"/>
            <a:chExt cx="1015467" cy="1012551"/>
          </a:xfrm>
        </p:grpSpPr>
        <p:sp>
          <p:nvSpPr>
            <p:cNvPr id="445" name="Google Shape;445;p7"/>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666327" y="3415185"/>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10898" y="3750806"/>
              <a:ext cx="11" cy="11"/>
            </a:xfrm>
            <a:custGeom>
              <a:avLst/>
              <a:gdLst/>
              <a:ahLst/>
              <a:cxnLst/>
              <a:rect l="l" t="t" r="r" b="b"/>
              <a:pathLst>
                <a:path w="1"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7"/>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666327" y="3750806"/>
              <a:ext cx="0" cy="11"/>
            </a:xfrm>
            <a:custGeom>
              <a:avLst/>
              <a:gdLst/>
              <a:ahLst/>
              <a:cxnLst/>
              <a:rect l="l" t="t" r="r" b="b"/>
              <a:pathLst>
                <a:path h="1" extrusionOk="0">
                  <a:moveTo>
                    <a:pt x="0"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a:off x="327709" y="3413669"/>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a:off x="327709" y="3752333"/>
              <a:ext cx="11" cy="11"/>
            </a:xfrm>
            <a:custGeom>
              <a:avLst/>
              <a:gdLst/>
              <a:ahLst/>
              <a:cxnLst/>
              <a:rect l="l" t="t" r="r" b="b"/>
              <a:pathLst>
                <a:path w="1" h="1" extrusionOk="0">
                  <a:moveTo>
                    <a:pt x="1"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7"/>
          <p:cNvSpPr/>
          <p:nvPr/>
        </p:nvSpPr>
        <p:spPr>
          <a:xfrm rot="-5400000">
            <a:off x="6094212" y="-728"/>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7503677" y="4121381"/>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a:off x="5080002" y="6"/>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a:off x="8571751" y="205728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7"/>
          <p:cNvGrpSpPr/>
          <p:nvPr/>
        </p:nvGrpSpPr>
        <p:grpSpPr>
          <a:xfrm>
            <a:off x="-653397" y="2058659"/>
            <a:ext cx="1016209" cy="1026192"/>
            <a:chOff x="-6019350" y="-1109166"/>
            <a:chExt cx="1016209" cy="1026192"/>
          </a:xfrm>
        </p:grpSpPr>
        <p:sp>
          <p:nvSpPr>
            <p:cNvPr id="473" name="Google Shape;473;p7"/>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6" name="Google Shape;476;p7"/>
          <p:cNvSpPr/>
          <p:nvPr/>
        </p:nvSpPr>
        <p:spPr>
          <a:xfrm>
            <a:off x="1528204" y="-12"/>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16000" y="-12"/>
            <a:ext cx="512237" cy="511834"/>
          </a:xfrm>
          <a:custGeom>
            <a:avLst/>
            <a:gdLst/>
            <a:ahLst/>
            <a:cxnLst/>
            <a:rect l="l" t="t" r="r" b="b"/>
            <a:pathLst>
              <a:path w="44552" h="44517" extrusionOk="0">
                <a:moveTo>
                  <a:pt x="1" y="0"/>
                </a:moveTo>
                <a:lnTo>
                  <a:pt x="44551" y="44517"/>
                </a:lnTo>
                <a:lnTo>
                  <a:pt x="445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7"/>
          <p:cNvGrpSpPr/>
          <p:nvPr/>
        </p:nvGrpSpPr>
        <p:grpSpPr>
          <a:xfrm>
            <a:off x="9803" y="4121365"/>
            <a:ext cx="976205" cy="994363"/>
            <a:chOff x="8135935" y="2091762"/>
            <a:chExt cx="973188" cy="972958"/>
          </a:xfrm>
        </p:grpSpPr>
        <p:sp>
          <p:nvSpPr>
            <p:cNvPr id="479" name="Google Shape;479;p7"/>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rgbClr val="FED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7"/>
          <p:cNvSpPr/>
          <p:nvPr/>
        </p:nvSpPr>
        <p:spPr>
          <a:xfrm rot="10800000">
            <a:off x="3048000" y="4633447"/>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rot="10800000">
            <a:off x="3560572" y="4633447"/>
            <a:ext cx="512237" cy="511834"/>
          </a:xfrm>
          <a:custGeom>
            <a:avLst/>
            <a:gdLst/>
            <a:ahLst/>
            <a:cxnLst/>
            <a:rect l="l" t="t" r="r" b="b"/>
            <a:pathLst>
              <a:path w="44552" h="44517" extrusionOk="0">
                <a:moveTo>
                  <a:pt x="1" y="0"/>
                </a:moveTo>
                <a:lnTo>
                  <a:pt x="44551" y="44517"/>
                </a:lnTo>
                <a:lnTo>
                  <a:pt x="445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rot="10800000">
            <a:off x="5079990" y="412526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sp>
        <p:nvSpPr>
          <p:cNvPr id="532" name="Google Shape;532;p8"/>
          <p:cNvSpPr txBox="1">
            <a:spLocks noGrp="1"/>
          </p:cNvSpPr>
          <p:nvPr>
            <p:ph type="title"/>
          </p:nvPr>
        </p:nvSpPr>
        <p:spPr>
          <a:xfrm>
            <a:off x="1836450" y="1307100"/>
            <a:ext cx="5471100" cy="25293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533" name="Google Shape;533;p8"/>
          <p:cNvGrpSpPr/>
          <p:nvPr/>
        </p:nvGrpSpPr>
        <p:grpSpPr>
          <a:xfrm rot="-5400000">
            <a:off x="-519862" y="1542900"/>
            <a:ext cx="2042712" cy="1029000"/>
            <a:chOff x="5663363" y="927363"/>
            <a:chExt cx="2042712" cy="1029000"/>
          </a:xfrm>
        </p:grpSpPr>
        <p:sp>
          <p:nvSpPr>
            <p:cNvPr id="534" name="Google Shape;534;p8"/>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8"/>
          <p:cNvGrpSpPr/>
          <p:nvPr/>
        </p:nvGrpSpPr>
        <p:grpSpPr>
          <a:xfrm>
            <a:off x="8128012" y="2060502"/>
            <a:ext cx="1015975" cy="1022474"/>
            <a:chOff x="-10898" y="3076522"/>
            <a:chExt cx="1015467" cy="1012551"/>
          </a:xfrm>
        </p:grpSpPr>
        <p:sp>
          <p:nvSpPr>
            <p:cNvPr id="537" name="Google Shape;537;p8"/>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8"/>
          <p:cNvGrpSpPr/>
          <p:nvPr/>
        </p:nvGrpSpPr>
        <p:grpSpPr>
          <a:xfrm>
            <a:off x="8127888" y="-645"/>
            <a:ext cx="1016209" cy="1026192"/>
            <a:chOff x="-6019350" y="-1109166"/>
            <a:chExt cx="1016209" cy="1026192"/>
          </a:xfrm>
        </p:grpSpPr>
        <p:sp>
          <p:nvSpPr>
            <p:cNvPr id="561" name="Google Shape;561;p8"/>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8"/>
          <p:cNvSpPr/>
          <p:nvPr/>
        </p:nvSpPr>
        <p:spPr>
          <a:xfrm>
            <a:off x="1314085" y="4455836"/>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rot="5400000">
            <a:off x="-7024" y="1026477"/>
            <a:ext cx="1015916" cy="1020361"/>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rot="-5400000">
            <a:off x="7105738" y="411295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503304" y="4114750"/>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8900" y="4114750"/>
            <a:ext cx="512237" cy="511834"/>
          </a:xfrm>
          <a:custGeom>
            <a:avLst/>
            <a:gdLst/>
            <a:ahLst/>
            <a:cxnLst/>
            <a:rect l="l" t="t" r="r" b="b"/>
            <a:pathLst>
              <a:path w="44552" h="44517" extrusionOk="0">
                <a:moveTo>
                  <a:pt x="1" y="0"/>
                </a:moveTo>
                <a:lnTo>
                  <a:pt x="44551" y="44517"/>
                </a:lnTo>
                <a:lnTo>
                  <a:pt x="445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8"/>
          <p:cNvGrpSpPr/>
          <p:nvPr/>
        </p:nvGrpSpPr>
        <p:grpSpPr>
          <a:xfrm>
            <a:off x="4083890" y="4130065"/>
            <a:ext cx="976205" cy="994363"/>
            <a:chOff x="8135935" y="2091762"/>
            <a:chExt cx="973188" cy="972958"/>
          </a:xfrm>
        </p:grpSpPr>
        <p:sp>
          <p:nvSpPr>
            <p:cNvPr id="570" name="Google Shape;570;p8"/>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8"/>
          <p:cNvSpPr/>
          <p:nvPr/>
        </p:nvSpPr>
        <p:spPr>
          <a:xfrm rot="5400000">
            <a:off x="8631877" y="3598665"/>
            <a:ext cx="512605" cy="511834"/>
          </a:xfrm>
          <a:custGeom>
            <a:avLst/>
            <a:gdLst/>
            <a:ahLst/>
            <a:cxnLst/>
            <a:rect l="l" t="t" r="r" b="b"/>
            <a:pathLst>
              <a:path w="44584" h="44517" extrusionOk="0">
                <a:moveTo>
                  <a:pt x="0" y="0"/>
                </a:moveTo>
                <a:lnTo>
                  <a:pt x="0" y="44517"/>
                </a:lnTo>
                <a:lnTo>
                  <a:pt x="44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rot="5400000">
            <a:off x="8632061" y="3086277"/>
            <a:ext cx="512237" cy="511834"/>
          </a:xfrm>
          <a:custGeom>
            <a:avLst/>
            <a:gdLst/>
            <a:ahLst/>
            <a:cxnLst/>
            <a:rect l="l" t="t" r="r" b="b"/>
            <a:pathLst>
              <a:path w="44552" h="44517" extrusionOk="0">
                <a:moveTo>
                  <a:pt x="1" y="0"/>
                </a:moveTo>
                <a:lnTo>
                  <a:pt x="44551" y="44517"/>
                </a:lnTo>
                <a:lnTo>
                  <a:pt x="44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5400000">
            <a:off x="3054651" y="-663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5400000">
            <a:off x="5858465" y="247964"/>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3"/>
        <p:cNvGrpSpPr/>
        <p:nvPr/>
      </p:nvGrpSpPr>
      <p:grpSpPr>
        <a:xfrm>
          <a:off x="0" y="0"/>
          <a:ext cx="0" cy="0"/>
          <a:chOff x="0" y="0"/>
          <a:chExt cx="0" cy="0"/>
        </a:xfrm>
      </p:grpSpPr>
      <p:sp>
        <p:nvSpPr>
          <p:cNvPr id="624" name="Google Shape;624;p9"/>
          <p:cNvSpPr txBox="1">
            <a:spLocks noGrp="1"/>
          </p:cNvSpPr>
          <p:nvPr>
            <p:ph type="title"/>
          </p:nvPr>
        </p:nvSpPr>
        <p:spPr>
          <a:xfrm>
            <a:off x="720000" y="1716525"/>
            <a:ext cx="4896600" cy="964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5" name="Google Shape;625;p9"/>
          <p:cNvSpPr txBox="1">
            <a:spLocks noGrp="1"/>
          </p:cNvSpPr>
          <p:nvPr>
            <p:ph type="subTitle" idx="1"/>
          </p:nvPr>
        </p:nvSpPr>
        <p:spPr>
          <a:xfrm>
            <a:off x="720000" y="2440275"/>
            <a:ext cx="3414300" cy="81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626" name="Google Shape;626;p9"/>
          <p:cNvSpPr/>
          <p:nvPr/>
        </p:nvSpPr>
        <p:spPr>
          <a:xfrm>
            <a:off x="7117000" y="6325"/>
            <a:ext cx="2022000" cy="102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rot="10800000">
            <a:off x="5072221" y="0"/>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rot="5400000">
            <a:off x="6090342" y="3093619"/>
            <a:ext cx="1024696" cy="1017770"/>
          </a:xfrm>
          <a:custGeom>
            <a:avLst/>
            <a:gdLst/>
            <a:ahLst/>
            <a:cxnLst/>
            <a:rect l="l" t="t" r="r" b="b"/>
            <a:pathLst>
              <a:path w="44552" h="44517" extrusionOk="0">
                <a:moveTo>
                  <a:pt x="1" y="0"/>
                </a:moveTo>
                <a:lnTo>
                  <a:pt x="44551" y="44517"/>
                </a:lnTo>
                <a:lnTo>
                  <a:pt x="44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9"/>
          <p:cNvGrpSpPr/>
          <p:nvPr/>
        </p:nvGrpSpPr>
        <p:grpSpPr>
          <a:xfrm rot="10800000">
            <a:off x="-7662" y="4117730"/>
            <a:ext cx="1015975" cy="1022474"/>
            <a:chOff x="-10898" y="3076522"/>
            <a:chExt cx="1015467" cy="1012551"/>
          </a:xfrm>
        </p:grpSpPr>
        <p:sp>
          <p:nvSpPr>
            <p:cNvPr id="630" name="Google Shape;630;p9"/>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66327" y="3415185"/>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10898" y="3750806"/>
              <a:ext cx="11" cy="11"/>
            </a:xfrm>
            <a:custGeom>
              <a:avLst/>
              <a:gdLst/>
              <a:ahLst/>
              <a:cxnLst/>
              <a:rect l="l" t="t" r="r" b="b"/>
              <a:pathLst>
                <a:path w="1"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66327" y="3750806"/>
              <a:ext cx="0" cy="11"/>
            </a:xfrm>
            <a:custGeom>
              <a:avLst/>
              <a:gdLst/>
              <a:ahLst/>
              <a:cxnLst/>
              <a:rect l="l" t="t" r="r" b="b"/>
              <a:pathLst>
                <a:path h="1" extrusionOk="0">
                  <a:moveTo>
                    <a:pt x="0"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27709" y="3413669"/>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327709" y="3752333"/>
              <a:ext cx="11" cy="11"/>
            </a:xfrm>
            <a:custGeom>
              <a:avLst/>
              <a:gdLst/>
              <a:ahLst/>
              <a:cxnLst/>
              <a:rect l="l" t="t" r="r" b="b"/>
              <a:pathLst>
                <a:path w="1" h="1" extrusionOk="0">
                  <a:moveTo>
                    <a:pt x="1"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9"/>
          <p:cNvSpPr/>
          <p:nvPr/>
        </p:nvSpPr>
        <p:spPr>
          <a:xfrm rot="-5400000">
            <a:off x="2030212" y="2335"/>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4064188" y="4114500"/>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9"/>
          <p:cNvGrpSpPr/>
          <p:nvPr/>
        </p:nvGrpSpPr>
        <p:grpSpPr>
          <a:xfrm>
            <a:off x="-7762" y="1209"/>
            <a:ext cx="1016209" cy="1026192"/>
            <a:chOff x="-6019350" y="-1109166"/>
            <a:chExt cx="1016209" cy="1026192"/>
          </a:xfrm>
        </p:grpSpPr>
        <p:sp>
          <p:nvSpPr>
            <p:cNvPr id="656" name="Google Shape;656;p9"/>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9"/>
          <p:cNvSpPr/>
          <p:nvPr/>
        </p:nvSpPr>
        <p:spPr>
          <a:xfrm>
            <a:off x="7470435" y="2430361"/>
            <a:ext cx="297121" cy="297121"/>
          </a:xfrm>
          <a:custGeom>
            <a:avLst/>
            <a:gdLst/>
            <a:ahLst/>
            <a:cxnLst/>
            <a:rect l="l" t="t" r="r" b="b"/>
            <a:pathLst>
              <a:path w="26069" h="26069" extrusionOk="0">
                <a:moveTo>
                  <a:pt x="13035" y="0"/>
                </a:moveTo>
                <a:cubicBezTo>
                  <a:pt x="5816" y="0"/>
                  <a:pt x="1" y="5849"/>
                  <a:pt x="1" y="13034"/>
                </a:cubicBezTo>
                <a:cubicBezTo>
                  <a:pt x="1" y="20253"/>
                  <a:pt x="5816" y="26068"/>
                  <a:pt x="13035" y="26068"/>
                </a:cubicBezTo>
                <a:cubicBezTo>
                  <a:pt x="20220" y="26068"/>
                  <a:pt x="26069" y="20253"/>
                  <a:pt x="26069" y="13034"/>
                </a:cubicBezTo>
                <a:cubicBezTo>
                  <a:pt x="26069" y="5849"/>
                  <a:pt x="20220" y="0"/>
                  <a:pt x="13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8127988" y="1028688"/>
            <a:ext cx="1015916" cy="1028606"/>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5579979" y="3086063"/>
            <a:ext cx="512605" cy="511834"/>
          </a:xfrm>
          <a:custGeom>
            <a:avLst/>
            <a:gdLst/>
            <a:ahLst/>
            <a:cxnLst/>
            <a:rect l="l" t="t" r="r" b="b"/>
            <a:pathLst>
              <a:path w="44584" h="44517" extrusionOk="0">
                <a:moveTo>
                  <a:pt x="0" y="0"/>
                </a:moveTo>
                <a:lnTo>
                  <a:pt x="0" y="44517"/>
                </a:lnTo>
                <a:lnTo>
                  <a:pt x="44584" y="0"/>
                </a:lnTo>
                <a:close/>
              </a:path>
            </a:pathLst>
          </a:custGeom>
          <a:solidFill>
            <a:srgbClr val="D0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5067775" y="3086063"/>
            <a:ext cx="512237" cy="511834"/>
          </a:xfrm>
          <a:custGeom>
            <a:avLst/>
            <a:gdLst/>
            <a:ahLst/>
            <a:cxnLst/>
            <a:rect l="l" t="t" r="r" b="b"/>
            <a:pathLst>
              <a:path w="44552" h="44517" extrusionOk="0">
                <a:moveTo>
                  <a:pt x="1" y="0"/>
                </a:moveTo>
                <a:lnTo>
                  <a:pt x="44551" y="44517"/>
                </a:lnTo>
                <a:lnTo>
                  <a:pt x="44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9"/>
          <p:cNvGrpSpPr/>
          <p:nvPr/>
        </p:nvGrpSpPr>
        <p:grpSpPr>
          <a:xfrm>
            <a:off x="8147840" y="3105315"/>
            <a:ext cx="976205" cy="994363"/>
            <a:chOff x="8135935" y="2091762"/>
            <a:chExt cx="973188" cy="972958"/>
          </a:xfrm>
        </p:grpSpPr>
        <p:sp>
          <p:nvSpPr>
            <p:cNvPr id="664" name="Google Shape;664;p9"/>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9"/>
          <p:cNvSpPr/>
          <p:nvPr/>
        </p:nvSpPr>
        <p:spPr>
          <a:xfrm rot="-5400000">
            <a:off x="3037312" y="4113526"/>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9"/>
          <p:cNvGrpSpPr/>
          <p:nvPr/>
        </p:nvGrpSpPr>
        <p:grpSpPr>
          <a:xfrm>
            <a:off x="7116953" y="137"/>
            <a:ext cx="2026983" cy="1028588"/>
            <a:chOff x="5663363" y="927363"/>
            <a:chExt cx="2042712" cy="1029000"/>
          </a:xfrm>
        </p:grpSpPr>
        <p:sp>
          <p:nvSpPr>
            <p:cNvPr id="715" name="Google Shape;715;p9"/>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7"/>
        <p:cNvGrpSpPr/>
        <p:nvPr/>
      </p:nvGrpSpPr>
      <p:grpSpPr>
        <a:xfrm>
          <a:off x="0" y="0"/>
          <a:ext cx="0" cy="0"/>
          <a:chOff x="0" y="0"/>
          <a:chExt cx="0" cy="0"/>
        </a:xfrm>
      </p:grpSpPr>
      <p:sp>
        <p:nvSpPr>
          <p:cNvPr id="718" name="Google Shape;718;p10"/>
          <p:cNvSpPr txBox="1">
            <a:spLocks noGrp="1"/>
          </p:cNvSpPr>
          <p:nvPr>
            <p:ph type="title"/>
          </p:nvPr>
        </p:nvSpPr>
        <p:spPr>
          <a:xfrm>
            <a:off x="720000" y="450335"/>
            <a:ext cx="3648600" cy="21624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500"/>
              <a:buNone/>
              <a:defRPr>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1pPr>
            <a:lvl2pPr marL="914400" lvl="1"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2pPr>
            <a:lvl3pPr marL="1371600" lvl="2"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3pPr>
            <a:lvl4pPr marL="1828800" lvl="3"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4pPr>
            <a:lvl5pPr marL="2286000" lvl="4"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5pPr>
            <a:lvl6pPr marL="2743200" lvl="5"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6pPr>
            <a:lvl7pPr marL="3200400" lvl="6"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7pPr>
            <a:lvl8pPr marL="3657600" lvl="7" indent="-330200">
              <a:lnSpc>
                <a:spcPct val="100000"/>
              </a:lnSpc>
              <a:spcBef>
                <a:spcPts val="1600"/>
              </a:spcBef>
              <a:spcAft>
                <a:spcPts val="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8pPr>
            <a:lvl9pPr marL="4114800" lvl="8" indent="-330200">
              <a:lnSpc>
                <a:spcPct val="100000"/>
              </a:lnSpc>
              <a:spcBef>
                <a:spcPts val="1600"/>
              </a:spcBef>
              <a:spcAft>
                <a:spcPts val="1600"/>
              </a:spcAft>
              <a:buClr>
                <a:schemeClr val="dk1"/>
              </a:buClr>
              <a:buSzPts val="1600"/>
              <a:buFont typeface="Rajdhani Medium"/>
              <a:buChar char="■"/>
              <a:defRPr sz="1600">
                <a:solidFill>
                  <a:schemeClr val="dk1"/>
                </a:solidFill>
                <a:latin typeface="Rajdhani Medium"/>
                <a:ea typeface="Rajdhani Medium"/>
                <a:cs typeface="Rajdhani Medium"/>
                <a:sym typeface="Rajdhani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601"/>
        <p:cNvGrpSpPr/>
        <p:nvPr/>
      </p:nvGrpSpPr>
      <p:grpSpPr>
        <a:xfrm>
          <a:off x="0" y="0"/>
          <a:ext cx="0" cy="0"/>
          <a:chOff x="0" y="0"/>
          <a:chExt cx="0" cy="0"/>
        </a:xfrm>
      </p:grpSpPr>
      <p:sp>
        <p:nvSpPr>
          <p:cNvPr id="2602" name="Google Shape;2602;p3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03" name="Google Shape;2603;p3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7.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1drv.ms/x/s!AgKOGEcHG1_MgVGEJu5uFkY-xCv9?e=ppD9CZ" TargetMode="Externa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ackaging_and_labeling" TargetMode="External"/><Relationship Id="rId3" Type="http://schemas.openxmlformats.org/officeDocument/2006/relationships/hyperlink" Target="https://en.wikipedia.org/wiki/Conglomerate_company" TargetMode="External"/><Relationship Id="rId7" Type="http://schemas.openxmlformats.org/officeDocument/2006/relationships/hyperlink" Target="https://en.wikipedia.org/wiki/Software"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en.wikipedia.org/wiki/Hotel" TargetMode="External"/><Relationship Id="rId11" Type="http://schemas.openxmlformats.org/officeDocument/2006/relationships/image" Target="../media/image4.png"/><Relationship Id="rId5" Type="http://schemas.openxmlformats.org/officeDocument/2006/relationships/hyperlink" Target="https://en.wikipedia.org/wiki/Fast-moving_consumer_goods" TargetMode="External"/><Relationship Id="rId10" Type="http://schemas.openxmlformats.org/officeDocument/2006/relationships/hyperlink" Target="https://en.wikipedia.org/wiki/Agribusiness" TargetMode="External"/><Relationship Id="rId4" Type="http://schemas.openxmlformats.org/officeDocument/2006/relationships/hyperlink" Target="https://en.wikipedia.org/wiki/Kolkata" TargetMode="External"/><Relationship Id="rId9" Type="http://schemas.openxmlformats.org/officeDocument/2006/relationships/hyperlink" Target="https://en.wikipedia.org/wiki/Paperbo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Shape 2608"/>
        <p:cNvGrpSpPr/>
        <p:nvPr/>
      </p:nvGrpSpPr>
      <p:grpSpPr>
        <a:xfrm>
          <a:off x="0" y="0"/>
          <a:ext cx="0" cy="0"/>
          <a:chOff x="0" y="0"/>
          <a:chExt cx="0" cy="0"/>
        </a:xfrm>
      </p:grpSpPr>
      <p:sp>
        <p:nvSpPr>
          <p:cNvPr id="2609" name="Google Shape;2609;p39"/>
          <p:cNvSpPr txBox="1">
            <a:spLocks noGrp="1"/>
          </p:cNvSpPr>
          <p:nvPr>
            <p:ph type="ctrTitle"/>
          </p:nvPr>
        </p:nvSpPr>
        <p:spPr>
          <a:xfrm>
            <a:off x="1669800" y="1481480"/>
            <a:ext cx="5804400" cy="2180400"/>
          </a:xfrm>
          <a:prstGeom prst="rect">
            <a:avLst/>
          </a:prstGeom>
        </p:spPr>
        <p:txBody>
          <a:bodyPr spcFirstLastPara="1" wrap="square" lIns="91425" tIns="91425" rIns="91425" bIns="91425" anchor="t" anchorCtr="0">
            <a:noAutofit/>
          </a:bodyPr>
          <a:lstStyle/>
          <a:p>
            <a:br>
              <a:rPr lang="en" sz="2400" dirty="0"/>
            </a:br>
            <a:r>
              <a:rPr lang="en" sz="2400" dirty="0"/>
              <a:t>BBA Sem 2</a:t>
            </a:r>
            <a:br>
              <a:rPr lang="en" sz="2400" dirty="0"/>
            </a:br>
            <a:r>
              <a:rPr lang="en" sz="2400" dirty="0"/>
              <a:t>Session(2023-24)</a:t>
            </a:r>
            <a:br>
              <a:rPr lang="en" sz="2400" dirty="0"/>
            </a:br>
            <a:r>
              <a:rPr lang="en" sz="2400" dirty="0"/>
              <a:t>Accounting Analysis  </a:t>
            </a:r>
            <a:endParaRPr lang="en-US" sz="2400"/>
          </a:p>
        </p:txBody>
      </p:sp>
      <p:sp>
        <p:nvSpPr>
          <p:cNvPr id="2" name="TextBox 1">
            <a:extLst>
              <a:ext uri="{FF2B5EF4-FFF2-40B4-BE49-F238E27FC236}">
                <a16:creationId xmlns:a16="http://schemas.microsoft.com/office/drawing/2014/main" id="{693806F7-0479-95CE-2B86-AE422A30BFBF}"/>
              </a:ext>
            </a:extLst>
          </p:cNvPr>
          <p:cNvSpPr txBox="1"/>
          <p:nvPr/>
        </p:nvSpPr>
        <p:spPr>
          <a:xfrm>
            <a:off x="3593460" y="805855"/>
            <a:ext cx="542719" cy="575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Logo&#10;&#10;Description automatically generated">
            <a:extLst>
              <a:ext uri="{FF2B5EF4-FFF2-40B4-BE49-F238E27FC236}">
                <a16:creationId xmlns:a16="http://schemas.microsoft.com/office/drawing/2014/main" id="{9130685C-3F73-DFAF-F966-9CFB70CB3736}"/>
              </a:ext>
            </a:extLst>
          </p:cNvPr>
          <p:cNvPicPr>
            <a:picLocks noChangeAspect="1"/>
          </p:cNvPicPr>
          <p:nvPr/>
        </p:nvPicPr>
        <p:blipFill>
          <a:blip r:embed="rId3"/>
          <a:stretch>
            <a:fillRect/>
          </a:stretch>
        </p:blipFill>
        <p:spPr>
          <a:xfrm>
            <a:off x="3978847" y="38577"/>
            <a:ext cx="1186309" cy="1271417"/>
          </a:xfrm>
          <a:prstGeom prst="rect">
            <a:avLst/>
          </a:prstGeom>
        </p:spPr>
      </p:pic>
      <p:sp>
        <p:nvSpPr>
          <p:cNvPr id="4" name="TextBox 3">
            <a:extLst>
              <a:ext uri="{FF2B5EF4-FFF2-40B4-BE49-F238E27FC236}">
                <a16:creationId xmlns:a16="http://schemas.microsoft.com/office/drawing/2014/main" id="{A92F5D3A-D254-CC64-82FF-322439EAD475}"/>
              </a:ext>
            </a:extLst>
          </p:cNvPr>
          <p:cNvSpPr txBox="1"/>
          <p:nvPr/>
        </p:nvSpPr>
        <p:spPr>
          <a:xfrm>
            <a:off x="2187324" y="3313878"/>
            <a:ext cx="148014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Submitted To:</a:t>
            </a:r>
          </a:p>
          <a:p>
            <a:r>
              <a:rPr lang="en-US" dirty="0">
                <a:solidFill>
                  <a:schemeClr val="bg2"/>
                </a:solidFill>
              </a:rPr>
              <a:t>Mennal Sharma </a:t>
            </a:r>
          </a:p>
          <a:p>
            <a:pPr algn="l"/>
            <a:endParaRPr lang="en-US" dirty="0">
              <a:solidFill>
                <a:schemeClr val="bg2"/>
              </a:solidFill>
            </a:endParaRPr>
          </a:p>
        </p:txBody>
      </p:sp>
      <p:sp>
        <p:nvSpPr>
          <p:cNvPr id="5" name="TextBox 4">
            <a:extLst>
              <a:ext uri="{FF2B5EF4-FFF2-40B4-BE49-F238E27FC236}">
                <a16:creationId xmlns:a16="http://schemas.microsoft.com/office/drawing/2014/main" id="{F86D48C2-EA2F-0A31-0D35-0F167FBD8D24}"/>
              </a:ext>
            </a:extLst>
          </p:cNvPr>
          <p:cNvSpPr txBox="1"/>
          <p:nvPr/>
        </p:nvSpPr>
        <p:spPr>
          <a:xfrm>
            <a:off x="5476531" y="3313877"/>
            <a:ext cx="172683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2"/>
                </a:solidFill>
              </a:rPr>
              <a:t>Submitted By:</a:t>
            </a:r>
          </a:p>
          <a:p>
            <a:r>
              <a:rPr lang="en-US" dirty="0">
                <a:solidFill>
                  <a:schemeClr val="bg2"/>
                </a:solidFill>
              </a:rPr>
              <a:t>Shankh Bansal</a:t>
            </a:r>
          </a:p>
          <a:p>
            <a:pPr algn="l"/>
            <a:endParaRPr 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625" y="231497"/>
            <a:ext cx="8213827" cy="4723860"/>
          </a:xfrm>
        </p:spPr>
        <p:txBody>
          <a:bodyPr/>
          <a:lstStyle/>
          <a:p>
            <a:pPr>
              <a:buFont typeface="Wingdings"/>
              <a:buChar char="v"/>
            </a:pPr>
            <a:r>
              <a:rPr lang="en-US" b="1" dirty="0"/>
              <a:t>Here are some general differences in the financial performance of the three tobacco companies based on their financial reports:</a:t>
            </a:r>
            <a:endParaRPr lang="en-US"/>
          </a:p>
          <a:p>
            <a:pPr>
              <a:lnSpc>
                <a:spcPct val="114999"/>
              </a:lnSpc>
            </a:pPr>
            <a:endParaRPr lang="en-US" dirty="0"/>
          </a:p>
          <a:p>
            <a:pPr marL="482600" indent="-342900">
              <a:lnSpc>
                <a:spcPct val="114999"/>
              </a:lnSpc>
              <a:buAutoNum type="arabicPeriod"/>
            </a:pPr>
            <a:r>
              <a:rPr lang="en-US" dirty="0"/>
              <a:t>Revenue: In terms of revenue, ITC is the largest company of the three, with revenue of around $13 billion in 2021. Golden Tobacco and Godfrey Phillip have lower revenues, with around $300 million and $500 million respectively in the same period.</a:t>
            </a:r>
          </a:p>
          <a:p>
            <a:pPr marL="482600" indent="-342900">
              <a:lnSpc>
                <a:spcPct val="114999"/>
              </a:lnSpc>
              <a:buAutoNum type="arabicPeriod"/>
            </a:pPr>
            <a:r>
              <a:rPr lang="en-US" dirty="0"/>
              <a:t>Profitability: ITC is also the most profitable company of the three, with a net profit margin of around 25% in 2021. Golden Tobacco and Godfrey Phillip have lower net profit margins, at around 5% and 10% respectively.</a:t>
            </a:r>
          </a:p>
          <a:p>
            <a:pPr marL="482600" indent="-342900">
              <a:lnSpc>
                <a:spcPct val="114999"/>
              </a:lnSpc>
              <a:buAutoNum type="arabicPeriod"/>
            </a:pPr>
            <a:r>
              <a:rPr lang="en-US" dirty="0"/>
              <a:t>Liquidity: In terms of liquidity, ITC has a higher current ratio than both Golden Tobacco and Godfrey Phillip, indicating that it has more current assets relative to its current liabilities.</a:t>
            </a:r>
          </a:p>
          <a:p>
            <a:pPr marL="482600" indent="-342900">
              <a:lnSpc>
                <a:spcPct val="114999"/>
              </a:lnSpc>
              <a:buAutoNum type="arabicPeriod"/>
            </a:pPr>
            <a:r>
              <a:rPr lang="en-US" dirty="0"/>
              <a:t>Debt levels: ITC has a lower debt-to-equity ratio than both Golden Tobacco and Godfrey Phillip, indicating that it has a lower level of debt relative to its equity.</a:t>
            </a:r>
          </a:p>
          <a:p>
            <a:pPr marL="482600" indent="-342900">
              <a:lnSpc>
                <a:spcPct val="114999"/>
              </a:lnSpc>
              <a:buAutoNum type="arabicPeriod"/>
            </a:pPr>
            <a:r>
              <a:rPr lang="en-US" dirty="0"/>
              <a:t>Return on investment: ITC has a higher return on equity (ROE) than both Golden Tobacco and Godfrey Phillip, indicating that it generates a higher return on the investments made by its shareholders.</a:t>
            </a:r>
          </a:p>
          <a:p>
            <a:pPr marL="482600" indent="-342900">
              <a:lnSpc>
                <a:spcPct val="114999"/>
              </a:lnSpc>
              <a:buAutoNum type="arabicPeriod"/>
            </a:pPr>
            <a:r>
              <a:rPr lang="en-US" dirty="0"/>
              <a:t>Overall, ITC seems to be a larger, more profitable, and more efficient company than Golden Tobacco and Godfrey Phillip. However, as mentioned earlier, a comprehensive analysis would require a more detailed review of each company's financial statements and other relevant factors.</a:t>
            </a:r>
            <a:br>
              <a:rPr lang="en-US" sz="1600" dirty="0"/>
            </a:br>
            <a:endParaRPr lang="en-US" dirty="0"/>
          </a:p>
        </p:txBody>
      </p:sp>
    </p:spTree>
    <p:extLst>
      <p:ext uri="{BB962C8B-B14F-4D97-AF65-F5344CB8AC3E}">
        <p14:creationId xmlns:p14="http://schemas.microsoft.com/office/powerpoint/2010/main" val="3265073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1"/>
        <p:cNvGrpSpPr/>
        <p:nvPr/>
      </p:nvGrpSpPr>
      <p:grpSpPr>
        <a:xfrm>
          <a:off x="0" y="0"/>
          <a:ext cx="0" cy="0"/>
          <a:chOff x="0" y="0"/>
          <a:chExt cx="0" cy="0"/>
        </a:xfrm>
      </p:grpSpPr>
      <p:sp>
        <p:nvSpPr>
          <p:cNvPr id="2652" name="Google Shape;2652;p44"/>
          <p:cNvSpPr/>
          <p:nvPr/>
        </p:nvSpPr>
        <p:spPr>
          <a:xfrm>
            <a:off x="1794375" y="1427325"/>
            <a:ext cx="5555400" cy="245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4"/>
          <p:cNvSpPr txBox="1">
            <a:spLocks noGrp="1"/>
          </p:cNvSpPr>
          <p:nvPr>
            <p:ph type="title"/>
          </p:nvPr>
        </p:nvSpPr>
        <p:spPr>
          <a:xfrm>
            <a:off x="2296200" y="1454082"/>
            <a:ext cx="4551600" cy="1811700"/>
          </a:xfrm>
          <a:prstGeom prst="rect">
            <a:avLst/>
          </a:prstGeom>
        </p:spPr>
        <p:txBody>
          <a:bodyPr spcFirstLastPara="1" wrap="square" lIns="91425" tIns="91425" rIns="91425" bIns="91425" anchor="t" anchorCtr="0">
            <a:noAutofit/>
          </a:bodyPr>
          <a:lstStyle/>
          <a:p>
            <a:r>
              <a:rPr lang="en" sz="4800" dirty="0"/>
              <a:t>Profitability Ratio</a:t>
            </a:r>
          </a:p>
        </p:txBody>
      </p:sp>
      <p:sp>
        <p:nvSpPr>
          <p:cNvPr id="2" name="TextBox 1">
            <a:extLst>
              <a:ext uri="{FF2B5EF4-FFF2-40B4-BE49-F238E27FC236}">
                <a16:creationId xmlns:a16="http://schemas.microsoft.com/office/drawing/2014/main" id="{B668ECC6-1465-13B8-5547-2A2FFEFBCEE1}"/>
              </a:ext>
            </a:extLst>
          </p:cNvPr>
          <p:cNvSpPr txBox="1"/>
          <p:nvPr/>
        </p:nvSpPr>
        <p:spPr>
          <a:xfrm>
            <a:off x="2076313" y="3190532"/>
            <a:ext cx="499137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00" dirty="0">
                <a:solidFill>
                  <a:schemeClr val="accent6"/>
                </a:solidFill>
              </a:rPr>
              <a:t>Profitability ratios are a class of financial metrics that are used to assess a business's ability to generate earnings relative to its revenue, operating costs, balance sheet assets, or shareholders' equity over time, using data from a specific point in time.</a:t>
            </a:r>
            <a:endParaRPr lang="en-US"/>
          </a:p>
        </p:txBody>
      </p:sp>
    </p:spTree>
    <p:extLst>
      <p:ext uri="{BB962C8B-B14F-4D97-AF65-F5344CB8AC3E}">
        <p14:creationId xmlns:p14="http://schemas.microsoft.com/office/powerpoint/2010/main" val="207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3060216"/>
            <a:ext cx="8493410" cy="2108940"/>
          </a:xfrm>
        </p:spPr>
        <p:txBody>
          <a:bodyPr/>
          <a:lstStyle/>
          <a:p>
            <a:pPr>
              <a:lnSpc>
                <a:spcPct val="100000"/>
              </a:lnSpc>
            </a:pPr>
            <a:r>
              <a:rPr lang="en" b="1" dirty="0"/>
              <a:t>If a company has a high ESP, it means that it is generating more profits for each outstanding share of its stock, which can be beneficial for shareholders.</a:t>
            </a:r>
            <a:endParaRPr lang="en-US" dirty="0"/>
          </a:p>
          <a:p>
            <a:pPr marL="469900" indent="-342900">
              <a:lnSpc>
                <a:spcPct val="100000"/>
              </a:lnSpc>
              <a:buAutoNum type="arabicPeriod"/>
            </a:pPr>
            <a:r>
              <a:rPr lang="en" dirty="0"/>
              <a:t>ITC is indicating average ESP ratio which means the company is earning from its share also. </a:t>
            </a:r>
            <a:endParaRPr lang="en-US" dirty="0"/>
          </a:p>
          <a:p>
            <a:pPr marL="469900" indent="-342900">
              <a:lnSpc>
                <a:spcPct val="100000"/>
              </a:lnSpc>
              <a:buAutoNum type="arabicPeriod"/>
            </a:pPr>
            <a:r>
              <a:rPr lang="en" dirty="0"/>
              <a:t>Golden Tabacco is indicating poor ESP which means the company has undervalued its fundamentals.</a:t>
            </a:r>
            <a:endParaRPr lang="en-US" dirty="0"/>
          </a:p>
          <a:p>
            <a:pPr marL="469900" indent="-342900">
              <a:lnSpc>
                <a:spcPct val="100000"/>
              </a:lnSpc>
              <a:buAutoNum type="arabicPeriod"/>
            </a:pPr>
            <a:r>
              <a:rPr lang="en" dirty="0"/>
              <a:t>Godfrey Phillip is indicating excellent ESP ratio which means the company is generating excellent profit.</a:t>
            </a:r>
            <a:endParaRPr lang="en-US" dirty="0"/>
          </a:p>
          <a:p>
            <a:pPr>
              <a:lnSpc>
                <a:spcPct val="114999"/>
              </a:lnSpc>
              <a:buFont typeface="Wingdings"/>
              <a:buChar char="v"/>
            </a:pPr>
            <a:endParaRPr lang="en-US" b="1" dirty="0"/>
          </a:p>
        </p:txBody>
      </p:sp>
      <p:graphicFrame>
        <p:nvGraphicFramePr>
          <p:cNvPr id="8" name="Table 7">
            <a:extLst>
              <a:ext uri="{FF2B5EF4-FFF2-40B4-BE49-F238E27FC236}">
                <a16:creationId xmlns:a16="http://schemas.microsoft.com/office/drawing/2014/main" id="{89E3E45B-AC41-C58B-F9B1-A8A950DF8E58}"/>
              </a:ext>
            </a:extLst>
          </p:cNvPr>
          <p:cNvGraphicFramePr>
            <a:graphicFrameLocks noGrp="1"/>
          </p:cNvGraphicFramePr>
          <p:nvPr/>
        </p:nvGraphicFramePr>
        <p:xfrm>
          <a:off x="2425791" y="283694"/>
          <a:ext cx="3864780" cy="2651760"/>
        </p:xfrm>
        <a:graphic>
          <a:graphicData uri="http://schemas.openxmlformats.org/drawingml/2006/table">
            <a:tbl>
              <a:tblPr firstRow="1" bandRow="1">
                <a:tableStyleId>{F0764540-DF4B-4EE9-90BF-D88DFD5F503C}</a:tableStyleId>
              </a:tblPr>
              <a:tblGrid>
                <a:gridCol w="1288260">
                  <a:extLst>
                    <a:ext uri="{9D8B030D-6E8A-4147-A177-3AD203B41FA5}">
                      <a16:colId xmlns:a16="http://schemas.microsoft.com/office/drawing/2014/main" val="2129430329"/>
                    </a:ext>
                  </a:extLst>
                </a:gridCol>
                <a:gridCol w="1288260">
                  <a:extLst>
                    <a:ext uri="{9D8B030D-6E8A-4147-A177-3AD203B41FA5}">
                      <a16:colId xmlns:a16="http://schemas.microsoft.com/office/drawing/2014/main" val="1086808229"/>
                    </a:ext>
                  </a:extLst>
                </a:gridCol>
                <a:gridCol w="1288260">
                  <a:extLst>
                    <a:ext uri="{9D8B030D-6E8A-4147-A177-3AD203B41FA5}">
                      <a16:colId xmlns:a16="http://schemas.microsoft.com/office/drawing/2014/main" val="2402147783"/>
                    </a:ext>
                  </a:extLst>
                </a:gridCol>
              </a:tblGrid>
              <a:tr h="260888">
                <a:tc>
                  <a:txBody>
                    <a:bodyPr/>
                    <a:lstStyle/>
                    <a:p>
                      <a:pPr algn="ctr"/>
                      <a:endParaRPr lang="en-US" dirty="0"/>
                    </a:p>
                  </a:txBody>
                  <a:tcPr anchor="ctr">
                    <a:solidFill>
                      <a:schemeClr val="accent3"/>
                    </a:solidFill>
                  </a:tcPr>
                </a:tc>
                <a:tc>
                  <a:txBody>
                    <a:bodyPr/>
                    <a:lstStyle/>
                    <a:p>
                      <a:pPr algn="ctr"/>
                      <a:r>
                        <a:rPr lang="en-US" dirty="0"/>
                        <a:t>1</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2358739356"/>
                  </a:ext>
                </a:extLst>
              </a:tr>
              <a:tr h="260888">
                <a:tc>
                  <a:txBody>
                    <a:bodyPr/>
                    <a:lstStyle/>
                    <a:p>
                      <a:pPr algn="ctr"/>
                      <a:endParaRPr lang="en-US" dirty="0"/>
                    </a:p>
                  </a:txBody>
                  <a:tcPr anchor="ctr">
                    <a:solidFill>
                      <a:schemeClr val="accent3"/>
                    </a:solidFill>
                  </a:tcPr>
                </a:tc>
                <a:tc>
                  <a:txBody>
                    <a:bodyPr/>
                    <a:lstStyle/>
                    <a:p>
                      <a:pPr lvl="0" algn="ctr">
                        <a:buNone/>
                      </a:pPr>
                      <a:r>
                        <a:rPr lang="en-US" sz="1400" b="0" i="0" u="none" strike="noStrike" noProof="0" dirty="0">
                          <a:latin typeface="Arial"/>
                        </a:rPr>
                        <a:t>Cash ESP</a:t>
                      </a:r>
                      <a:endParaRPr lang="en-US" dirty="0"/>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2469050862"/>
                  </a:ext>
                </a:extLst>
              </a:tr>
              <a:tr h="444215">
                <a:tc>
                  <a:txBody>
                    <a:bodyPr/>
                    <a:lstStyle/>
                    <a:p>
                      <a:pPr algn="ctr"/>
                      <a:r>
                        <a:rPr lang="en-US" dirty="0"/>
                        <a:t>ITC</a:t>
                      </a:r>
                    </a:p>
                  </a:txBody>
                  <a:tcPr anchor="ctr">
                    <a:solidFill>
                      <a:schemeClr val="accent3"/>
                    </a:solidFill>
                  </a:tcPr>
                </a:tc>
                <a:tc>
                  <a:txBody>
                    <a:bodyPr/>
                    <a:lstStyle/>
                    <a:p>
                      <a:pPr algn="ctr"/>
                      <a:r>
                        <a:rPr lang="en-US" dirty="0"/>
                        <a:t>Golden Tobacco</a:t>
                      </a:r>
                    </a:p>
                  </a:txBody>
                  <a:tcPr anchor="ctr">
                    <a:solidFill>
                      <a:schemeClr val="accent3"/>
                    </a:solidFill>
                  </a:tcPr>
                </a:tc>
                <a:tc>
                  <a:txBody>
                    <a:bodyPr/>
                    <a:lstStyle/>
                    <a:p>
                      <a:pPr algn="ctr"/>
                      <a:r>
                        <a:rPr lang="en-US" dirty="0"/>
                        <a:t>Godfrey Phillip</a:t>
                      </a:r>
                    </a:p>
                  </a:txBody>
                  <a:tcPr anchor="ctr">
                    <a:solidFill>
                      <a:schemeClr val="accent3"/>
                    </a:solidFill>
                  </a:tcPr>
                </a:tc>
                <a:extLst>
                  <a:ext uri="{0D108BD9-81ED-4DB2-BD59-A6C34878D82A}">
                    <a16:rowId xmlns:a16="http://schemas.microsoft.com/office/drawing/2014/main" val="3873837283"/>
                  </a:ext>
                </a:extLst>
              </a:tr>
              <a:tr h="260888">
                <a:tc>
                  <a:txBody>
                    <a:bodyPr/>
                    <a:lstStyle/>
                    <a:p>
                      <a:pPr algn="ctr"/>
                      <a:r>
                        <a:rPr lang="en-US" dirty="0"/>
                        <a:t>13.97</a:t>
                      </a:r>
                    </a:p>
                  </a:txBody>
                  <a:tcPr anchor="ctr">
                    <a:solidFill>
                      <a:schemeClr val="accent3"/>
                    </a:solidFill>
                  </a:tcPr>
                </a:tc>
                <a:tc>
                  <a:txBody>
                    <a:bodyPr/>
                    <a:lstStyle/>
                    <a:p>
                      <a:pPr algn="ctr"/>
                      <a:r>
                        <a:rPr lang="en-US" dirty="0"/>
                        <a:t>4.61</a:t>
                      </a:r>
                    </a:p>
                  </a:txBody>
                  <a:tcPr anchor="ctr">
                    <a:solidFill>
                      <a:schemeClr val="accent3"/>
                    </a:solidFill>
                  </a:tcPr>
                </a:tc>
                <a:tc>
                  <a:txBody>
                    <a:bodyPr/>
                    <a:lstStyle/>
                    <a:p>
                      <a:pPr algn="ctr"/>
                      <a:r>
                        <a:rPr lang="en-US" dirty="0"/>
                        <a:t>110.42</a:t>
                      </a:r>
                    </a:p>
                  </a:txBody>
                  <a:tcPr anchor="ctr">
                    <a:solidFill>
                      <a:schemeClr val="accent3"/>
                    </a:solidFill>
                  </a:tcPr>
                </a:tc>
                <a:extLst>
                  <a:ext uri="{0D108BD9-81ED-4DB2-BD59-A6C34878D82A}">
                    <a16:rowId xmlns:a16="http://schemas.microsoft.com/office/drawing/2014/main" val="3751054142"/>
                  </a:ext>
                </a:extLst>
              </a:tr>
              <a:tr h="260888">
                <a:tc>
                  <a:txBody>
                    <a:bodyPr/>
                    <a:lstStyle/>
                    <a:p>
                      <a:pPr algn="ctr"/>
                      <a:r>
                        <a:rPr lang="en-US" dirty="0"/>
                        <a:t>12.22</a:t>
                      </a:r>
                    </a:p>
                  </a:txBody>
                  <a:tcPr anchor="ctr">
                    <a:solidFill>
                      <a:schemeClr val="accent3"/>
                    </a:solidFill>
                  </a:tcPr>
                </a:tc>
                <a:tc>
                  <a:txBody>
                    <a:bodyPr/>
                    <a:lstStyle/>
                    <a:p>
                      <a:pPr algn="ctr"/>
                      <a:r>
                        <a:rPr lang="en-US" dirty="0"/>
                        <a:t>-0.36</a:t>
                      </a:r>
                    </a:p>
                  </a:txBody>
                  <a:tcPr anchor="ctr">
                    <a:solidFill>
                      <a:schemeClr val="accent3"/>
                    </a:solidFill>
                  </a:tcPr>
                </a:tc>
                <a:tc>
                  <a:txBody>
                    <a:bodyPr/>
                    <a:lstStyle/>
                    <a:p>
                      <a:pPr algn="ctr"/>
                      <a:r>
                        <a:rPr lang="en-US" dirty="0"/>
                        <a:t>95.28</a:t>
                      </a:r>
                    </a:p>
                  </a:txBody>
                  <a:tcPr anchor="ctr">
                    <a:solidFill>
                      <a:schemeClr val="accent3"/>
                    </a:solidFill>
                  </a:tcPr>
                </a:tc>
                <a:extLst>
                  <a:ext uri="{0D108BD9-81ED-4DB2-BD59-A6C34878D82A}">
                    <a16:rowId xmlns:a16="http://schemas.microsoft.com/office/drawing/2014/main" val="1840743479"/>
                  </a:ext>
                </a:extLst>
              </a:tr>
              <a:tr h="260888">
                <a:tc>
                  <a:txBody>
                    <a:bodyPr/>
                    <a:lstStyle/>
                    <a:p>
                      <a:pPr algn="ctr"/>
                      <a:r>
                        <a:rPr lang="en-US" dirty="0"/>
                        <a:t>14.02</a:t>
                      </a:r>
                    </a:p>
                  </a:txBody>
                  <a:tcPr anchor="ctr">
                    <a:solidFill>
                      <a:schemeClr val="accent3"/>
                    </a:solidFill>
                  </a:tcPr>
                </a:tc>
                <a:tc>
                  <a:txBody>
                    <a:bodyPr/>
                    <a:lstStyle/>
                    <a:p>
                      <a:pPr algn="ctr"/>
                      <a:r>
                        <a:rPr lang="en-US" dirty="0"/>
                        <a:t>15.87</a:t>
                      </a:r>
                    </a:p>
                  </a:txBody>
                  <a:tcPr anchor="ctr">
                    <a:solidFill>
                      <a:schemeClr val="accent3"/>
                    </a:solidFill>
                  </a:tcPr>
                </a:tc>
                <a:tc>
                  <a:txBody>
                    <a:bodyPr/>
                    <a:lstStyle/>
                    <a:p>
                      <a:pPr algn="ctr"/>
                      <a:r>
                        <a:rPr lang="en-US" dirty="0"/>
                        <a:t>103.91</a:t>
                      </a:r>
                    </a:p>
                  </a:txBody>
                  <a:tcPr anchor="ctr">
                    <a:solidFill>
                      <a:schemeClr val="accent3"/>
                    </a:solidFill>
                  </a:tcPr>
                </a:tc>
                <a:extLst>
                  <a:ext uri="{0D108BD9-81ED-4DB2-BD59-A6C34878D82A}">
                    <a16:rowId xmlns:a16="http://schemas.microsoft.com/office/drawing/2014/main" val="3613490249"/>
                  </a:ext>
                </a:extLst>
              </a:tr>
              <a:tr h="260888">
                <a:tc>
                  <a:txBody>
                    <a:bodyPr/>
                    <a:lstStyle/>
                    <a:p>
                      <a:pPr algn="ctr"/>
                      <a:r>
                        <a:rPr lang="en-US" dirty="0"/>
                        <a:t>11.6</a:t>
                      </a:r>
                    </a:p>
                  </a:txBody>
                  <a:tcPr anchor="ctr">
                    <a:solidFill>
                      <a:schemeClr val="accent3"/>
                    </a:solidFill>
                  </a:tcPr>
                </a:tc>
                <a:tc>
                  <a:txBody>
                    <a:bodyPr/>
                    <a:lstStyle/>
                    <a:p>
                      <a:pPr algn="ctr"/>
                      <a:r>
                        <a:rPr lang="en-US" dirty="0"/>
                        <a:t>-4.15</a:t>
                      </a:r>
                    </a:p>
                  </a:txBody>
                  <a:tcPr anchor="ctr">
                    <a:solidFill>
                      <a:schemeClr val="accent3"/>
                    </a:solidFill>
                  </a:tcPr>
                </a:tc>
                <a:tc>
                  <a:txBody>
                    <a:bodyPr/>
                    <a:lstStyle/>
                    <a:p>
                      <a:pPr algn="ctr"/>
                      <a:r>
                        <a:rPr lang="en-US" dirty="0"/>
                        <a:t>64.79</a:t>
                      </a:r>
                    </a:p>
                  </a:txBody>
                  <a:tcPr anchor="ctr">
                    <a:solidFill>
                      <a:schemeClr val="accent3"/>
                    </a:solidFill>
                  </a:tcPr>
                </a:tc>
                <a:extLst>
                  <a:ext uri="{0D108BD9-81ED-4DB2-BD59-A6C34878D82A}">
                    <a16:rowId xmlns:a16="http://schemas.microsoft.com/office/drawing/2014/main" val="2576009287"/>
                  </a:ext>
                </a:extLst>
              </a:tr>
              <a:tr h="260888">
                <a:tc>
                  <a:txBody>
                    <a:bodyPr/>
                    <a:lstStyle/>
                    <a:p>
                      <a:pPr algn="ctr"/>
                      <a:r>
                        <a:rPr lang="en-US" dirty="0"/>
                        <a:t>10.42</a:t>
                      </a:r>
                    </a:p>
                  </a:txBody>
                  <a:tcPr anchor="ctr">
                    <a:solidFill>
                      <a:schemeClr val="accent3"/>
                    </a:solidFill>
                  </a:tcPr>
                </a:tc>
                <a:tc>
                  <a:txBody>
                    <a:bodyPr/>
                    <a:lstStyle/>
                    <a:p>
                      <a:pPr algn="ctr"/>
                      <a:r>
                        <a:rPr lang="en-US" dirty="0"/>
                        <a:t>-16.4</a:t>
                      </a:r>
                    </a:p>
                  </a:txBody>
                  <a:tcPr anchor="ctr">
                    <a:solidFill>
                      <a:schemeClr val="accent3"/>
                    </a:solidFill>
                  </a:tcPr>
                </a:tc>
                <a:tc>
                  <a:txBody>
                    <a:bodyPr/>
                    <a:lstStyle/>
                    <a:p>
                      <a:pPr algn="ctr"/>
                      <a:r>
                        <a:rPr lang="en-US" dirty="0"/>
                        <a:t>49.32</a:t>
                      </a:r>
                    </a:p>
                  </a:txBody>
                  <a:tcPr anchor="ctr">
                    <a:solidFill>
                      <a:schemeClr val="accent3"/>
                    </a:solidFill>
                  </a:tcPr>
                </a:tc>
                <a:extLst>
                  <a:ext uri="{0D108BD9-81ED-4DB2-BD59-A6C34878D82A}">
                    <a16:rowId xmlns:a16="http://schemas.microsoft.com/office/drawing/2014/main" val="2282397044"/>
                  </a:ext>
                </a:extLst>
              </a:tr>
            </a:tbl>
          </a:graphicData>
        </a:graphic>
      </p:graphicFrame>
    </p:spTree>
    <p:extLst>
      <p:ext uri="{BB962C8B-B14F-4D97-AF65-F5344CB8AC3E}">
        <p14:creationId xmlns:p14="http://schemas.microsoft.com/office/powerpoint/2010/main" val="95467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3060216"/>
            <a:ext cx="8493410" cy="2108940"/>
          </a:xfrm>
        </p:spPr>
        <p:txBody>
          <a:bodyPr/>
          <a:lstStyle/>
          <a:p>
            <a:pPr>
              <a:lnSpc>
                <a:spcPct val="114999"/>
              </a:lnSpc>
            </a:pPr>
            <a:r>
              <a:rPr lang="en" dirty="0"/>
              <a:t>In the table, we can see that Godfrey Phillip has the highest RFO in each period, with the highest being 514.35. ITC has the second-highest RFO, 49.23, while Golden Tobacco has the lowest RFO, ranging from 23.76.</a:t>
            </a:r>
          </a:p>
          <a:p>
            <a:pPr>
              <a:lnSpc>
                <a:spcPct val="114999"/>
              </a:lnSpc>
            </a:pPr>
            <a:r>
              <a:rPr lang="en" dirty="0"/>
              <a:t>Overall, a high RFO indicates that a company is generating significant profits from its core business operations, which is generally seen as a positive sign. In this case, the table suggests that Godfrey Phillip has been generating the highest RFO over the given period, followed by ITC, and then Golden Tobacco. But the golden company is in trouble as it is not generating very good profit which can be a failing point for a company.</a:t>
            </a:r>
          </a:p>
          <a:p>
            <a:pPr>
              <a:lnSpc>
                <a:spcPct val="114999"/>
              </a:lnSpc>
            </a:pPr>
            <a:endParaRPr lang="en" dirty="0"/>
          </a:p>
          <a:p>
            <a:pPr>
              <a:lnSpc>
                <a:spcPct val="100000"/>
              </a:lnSpc>
            </a:pPr>
            <a:endParaRPr lang="en" dirty="0"/>
          </a:p>
        </p:txBody>
      </p:sp>
      <p:graphicFrame>
        <p:nvGraphicFramePr>
          <p:cNvPr id="3" name="Table 2">
            <a:extLst>
              <a:ext uri="{FF2B5EF4-FFF2-40B4-BE49-F238E27FC236}">
                <a16:creationId xmlns:a16="http://schemas.microsoft.com/office/drawing/2014/main" id="{9E2677CE-F21D-BA99-F5EC-3EA6C7568E36}"/>
              </a:ext>
            </a:extLst>
          </p:cNvPr>
          <p:cNvGraphicFramePr>
            <a:graphicFrameLocks noGrp="1"/>
          </p:cNvGraphicFramePr>
          <p:nvPr>
            <p:extLst>
              <p:ext uri="{D42A27DB-BD31-4B8C-83A1-F6EECF244321}">
                <p14:modId xmlns:p14="http://schemas.microsoft.com/office/powerpoint/2010/main" val="1161386287"/>
              </p:ext>
            </p:extLst>
          </p:nvPr>
        </p:nvGraphicFramePr>
        <p:xfrm>
          <a:off x="2656035" y="176657"/>
          <a:ext cx="3799029" cy="2865120"/>
        </p:xfrm>
        <a:graphic>
          <a:graphicData uri="http://schemas.openxmlformats.org/drawingml/2006/table">
            <a:tbl>
              <a:tblPr firstRow="1" bandRow="1">
                <a:tableStyleId>{F0764540-DF4B-4EE9-90BF-D88DFD5F503C}</a:tableStyleId>
              </a:tblPr>
              <a:tblGrid>
                <a:gridCol w="1266343">
                  <a:extLst>
                    <a:ext uri="{9D8B030D-6E8A-4147-A177-3AD203B41FA5}">
                      <a16:colId xmlns:a16="http://schemas.microsoft.com/office/drawing/2014/main" val="1907775272"/>
                    </a:ext>
                  </a:extLst>
                </a:gridCol>
                <a:gridCol w="1266343">
                  <a:extLst>
                    <a:ext uri="{9D8B030D-6E8A-4147-A177-3AD203B41FA5}">
                      <a16:colId xmlns:a16="http://schemas.microsoft.com/office/drawing/2014/main" val="3533607627"/>
                    </a:ext>
                  </a:extLst>
                </a:gridCol>
                <a:gridCol w="1266343">
                  <a:extLst>
                    <a:ext uri="{9D8B030D-6E8A-4147-A177-3AD203B41FA5}">
                      <a16:colId xmlns:a16="http://schemas.microsoft.com/office/drawing/2014/main" val="2057546867"/>
                    </a:ext>
                  </a:extLst>
                </a:gridCol>
              </a:tblGrid>
              <a:tr h="245800">
                <a:tc>
                  <a:txBody>
                    <a:bodyPr/>
                    <a:lstStyle/>
                    <a:p>
                      <a:pPr algn="ctr"/>
                      <a:endParaRPr lang="en-US" dirty="0"/>
                    </a:p>
                  </a:txBody>
                  <a:tcPr anchor="ctr">
                    <a:solidFill>
                      <a:schemeClr val="accent3"/>
                    </a:solidFill>
                  </a:tcPr>
                </a:tc>
                <a:tc>
                  <a:txBody>
                    <a:bodyPr/>
                    <a:lstStyle/>
                    <a:p>
                      <a:pPr algn="ctr"/>
                      <a:r>
                        <a:rPr lang="en-US" dirty="0"/>
                        <a:t>2</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851162275"/>
                  </a:ext>
                </a:extLst>
              </a:tr>
              <a:tr h="418525">
                <a:tc>
                  <a:txBody>
                    <a:bodyPr/>
                    <a:lstStyle/>
                    <a:p>
                      <a:pPr algn="ctr"/>
                      <a:endParaRPr lang="en-US"/>
                    </a:p>
                  </a:txBody>
                  <a:tcPr anchor="ctr">
                    <a:solidFill>
                      <a:schemeClr val="accent3"/>
                    </a:solidFill>
                  </a:tcPr>
                </a:tc>
                <a:tc>
                  <a:txBody>
                    <a:bodyPr/>
                    <a:lstStyle/>
                    <a:p>
                      <a:pPr lvl="0" algn="ctr">
                        <a:lnSpc>
                          <a:spcPct val="100000"/>
                        </a:lnSpc>
                        <a:spcBef>
                          <a:spcPts val="0"/>
                        </a:spcBef>
                        <a:spcAft>
                          <a:spcPts val="0"/>
                        </a:spcAft>
                        <a:buNone/>
                      </a:pPr>
                      <a:r>
                        <a:rPr lang="en-US" sz="1400" b="0" i="0" u="none" strike="noStrike" noProof="0" dirty="0">
                          <a:latin typeface="Arial"/>
                        </a:rPr>
                        <a:t>Return from operations </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4017369324"/>
                  </a:ext>
                </a:extLst>
              </a:tr>
              <a:tr h="418525">
                <a:tc>
                  <a:txBody>
                    <a:bodyPr/>
                    <a:lstStyle/>
                    <a:p>
                      <a:pPr algn="ctr"/>
                      <a:r>
                        <a:rPr lang="en-US" dirty="0"/>
                        <a:t>ITC</a:t>
                      </a:r>
                    </a:p>
                  </a:txBody>
                  <a:tcPr anchor="ctr">
                    <a:solidFill>
                      <a:schemeClr val="accent3"/>
                    </a:solidFill>
                  </a:tcPr>
                </a:tc>
                <a:tc>
                  <a:txBody>
                    <a:bodyPr/>
                    <a:lstStyle/>
                    <a:p>
                      <a:pPr algn="ctr"/>
                      <a:r>
                        <a:rPr lang="en-US" dirty="0"/>
                        <a:t>Golden Tobacco</a:t>
                      </a:r>
                    </a:p>
                  </a:txBody>
                  <a:tcPr anchor="ctr">
                    <a:solidFill>
                      <a:schemeClr val="accent3"/>
                    </a:solidFill>
                  </a:tcPr>
                </a:tc>
                <a:tc>
                  <a:txBody>
                    <a:bodyPr/>
                    <a:lstStyle/>
                    <a:p>
                      <a:pPr algn="ctr"/>
                      <a:r>
                        <a:rPr lang="en-US" dirty="0"/>
                        <a:t>Godfrey Phillip</a:t>
                      </a:r>
                    </a:p>
                  </a:txBody>
                  <a:tcPr anchor="ctr">
                    <a:solidFill>
                      <a:schemeClr val="accent3"/>
                    </a:solidFill>
                  </a:tcPr>
                </a:tc>
                <a:extLst>
                  <a:ext uri="{0D108BD9-81ED-4DB2-BD59-A6C34878D82A}">
                    <a16:rowId xmlns:a16="http://schemas.microsoft.com/office/drawing/2014/main" val="1905978198"/>
                  </a:ext>
                </a:extLst>
              </a:tr>
              <a:tr h="245800">
                <a:tc>
                  <a:txBody>
                    <a:bodyPr/>
                    <a:lstStyle/>
                    <a:p>
                      <a:pPr algn="ctr"/>
                      <a:r>
                        <a:rPr lang="en-US" dirty="0"/>
                        <a:t>49.23</a:t>
                      </a:r>
                    </a:p>
                  </a:txBody>
                  <a:tcPr anchor="ctr">
                    <a:solidFill>
                      <a:schemeClr val="accent3"/>
                    </a:solidFill>
                  </a:tcPr>
                </a:tc>
                <a:tc>
                  <a:txBody>
                    <a:bodyPr/>
                    <a:lstStyle/>
                    <a:p>
                      <a:pPr algn="ctr"/>
                      <a:r>
                        <a:rPr lang="en-US" dirty="0"/>
                        <a:t>23.76</a:t>
                      </a:r>
                    </a:p>
                  </a:txBody>
                  <a:tcPr anchor="ctr">
                    <a:solidFill>
                      <a:schemeClr val="accent3"/>
                    </a:solidFill>
                  </a:tcPr>
                </a:tc>
                <a:tc>
                  <a:txBody>
                    <a:bodyPr/>
                    <a:lstStyle/>
                    <a:p>
                      <a:pPr algn="ctr"/>
                      <a:r>
                        <a:rPr lang="en-US" dirty="0"/>
                        <a:t>514.35</a:t>
                      </a:r>
                    </a:p>
                  </a:txBody>
                  <a:tcPr anchor="ctr">
                    <a:solidFill>
                      <a:schemeClr val="accent3"/>
                    </a:solidFill>
                  </a:tcPr>
                </a:tc>
                <a:extLst>
                  <a:ext uri="{0D108BD9-81ED-4DB2-BD59-A6C34878D82A}">
                    <a16:rowId xmlns:a16="http://schemas.microsoft.com/office/drawing/2014/main" val="3640531347"/>
                  </a:ext>
                </a:extLst>
              </a:tr>
              <a:tr h="245800">
                <a:tc>
                  <a:txBody>
                    <a:bodyPr/>
                    <a:lstStyle/>
                    <a:p>
                      <a:pPr algn="ctr"/>
                      <a:r>
                        <a:rPr lang="en-US" dirty="0"/>
                        <a:t>40.03</a:t>
                      </a:r>
                    </a:p>
                  </a:txBody>
                  <a:tcPr anchor="ctr">
                    <a:solidFill>
                      <a:schemeClr val="accent3"/>
                    </a:solidFill>
                  </a:tcPr>
                </a:tc>
                <a:tc>
                  <a:txBody>
                    <a:bodyPr/>
                    <a:lstStyle/>
                    <a:p>
                      <a:pPr algn="ctr"/>
                      <a:r>
                        <a:rPr lang="en-US" dirty="0"/>
                        <a:t>13.32</a:t>
                      </a:r>
                    </a:p>
                  </a:txBody>
                  <a:tcPr anchor="ctr">
                    <a:solidFill>
                      <a:schemeClr val="accent3"/>
                    </a:solidFill>
                  </a:tcPr>
                </a:tc>
                <a:tc>
                  <a:txBody>
                    <a:bodyPr/>
                    <a:lstStyle/>
                    <a:p>
                      <a:pPr algn="ctr"/>
                      <a:r>
                        <a:rPr lang="en-US" dirty="0"/>
                        <a:t>478.84</a:t>
                      </a:r>
                    </a:p>
                  </a:txBody>
                  <a:tcPr anchor="ctr">
                    <a:solidFill>
                      <a:schemeClr val="accent3"/>
                    </a:solidFill>
                  </a:tcPr>
                </a:tc>
                <a:extLst>
                  <a:ext uri="{0D108BD9-81ED-4DB2-BD59-A6C34878D82A}">
                    <a16:rowId xmlns:a16="http://schemas.microsoft.com/office/drawing/2014/main" val="364137190"/>
                  </a:ext>
                </a:extLst>
              </a:tr>
              <a:tr h="245800">
                <a:tc>
                  <a:txBody>
                    <a:bodyPr/>
                    <a:lstStyle/>
                    <a:p>
                      <a:pPr algn="ctr"/>
                      <a:r>
                        <a:rPr lang="en-US" dirty="0"/>
                        <a:t>40.19</a:t>
                      </a:r>
                    </a:p>
                  </a:txBody>
                  <a:tcPr anchor="ctr">
                    <a:solidFill>
                      <a:schemeClr val="accent3"/>
                    </a:solidFill>
                  </a:tcPr>
                </a:tc>
                <a:tc>
                  <a:txBody>
                    <a:bodyPr/>
                    <a:lstStyle/>
                    <a:p>
                      <a:pPr algn="ctr"/>
                      <a:r>
                        <a:rPr lang="en-US" dirty="0"/>
                        <a:t>43.26</a:t>
                      </a:r>
                    </a:p>
                  </a:txBody>
                  <a:tcPr anchor="ctr">
                    <a:solidFill>
                      <a:schemeClr val="accent3"/>
                    </a:solidFill>
                  </a:tcPr>
                </a:tc>
                <a:tc>
                  <a:txBody>
                    <a:bodyPr/>
                    <a:lstStyle/>
                    <a:p>
                      <a:pPr algn="ctr"/>
                      <a:r>
                        <a:rPr lang="en-US" dirty="0"/>
                        <a:t>548.77</a:t>
                      </a:r>
                    </a:p>
                  </a:txBody>
                  <a:tcPr anchor="ctr">
                    <a:solidFill>
                      <a:schemeClr val="accent3"/>
                    </a:solidFill>
                  </a:tcPr>
                </a:tc>
                <a:extLst>
                  <a:ext uri="{0D108BD9-81ED-4DB2-BD59-A6C34878D82A}">
                    <a16:rowId xmlns:a16="http://schemas.microsoft.com/office/drawing/2014/main" val="1934246762"/>
                  </a:ext>
                </a:extLst>
              </a:tr>
              <a:tr h="245800">
                <a:tc>
                  <a:txBody>
                    <a:bodyPr/>
                    <a:lstStyle/>
                    <a:p>
                      <a:pPr algn="ctr"/>
                      <a:r>
                        <a:rPr lang="en-US" dirty="0"/>
                        <a:t>39.44</a:t>
                      </a:r>
                    </a:p>
                  </a:txBody>
                  <a:tcPr anchor="ctr">
                    <a:solidFill>
                      <a:schemeClr val="accent3"/>
                    </a:solidFill>
                  </a:tcPr>
                </a:tc>
                <a:tc>
                  <a:txBody>
                    <a:bodyPr/>
                    <a:lstStyle/>
                    <a:p>
                      <a:pPr algn="ctr"/>
                      <a:r>
                        <a:rPr lang="en-US" dirty="0"/>
                        <a:t>46.56</a:t>
                      </a:r>
                    </a:p>
                  </a:txBody>
                  <a:tcPr anchor="ctr">
                    <a:solidFill>
                      <a:schemeClr val="accent3"/>
                    </a:solidFill>
                  </a:tcPr>
                </a:tc>
                <a:tc>
                  <a:txBody>
                    <a:bodyPr/>
                    <a:lstStyle/>
                    <a:p>
                      <a:pPr algn="ctr"/>
                      <a:r>
                        <a:rPr lang="en-US" dirty="0"/>
                        <a:t>476.41</a:t>
                      </a:r>
                    </a:p>
                  </a:txBody>
                  <a:tcPr anchor="ctr">
                    <a:solidFill>
                      <a:schemeClr val="accent3"/>
                    </a:solidFill>
                  </a:tcPr>
                </a:tc>
                <a:extLst>
                  <a:ext uri="{0D108BD9-81ED-4DB2-BD59-A6C34878D82A}">
                    <a16:rowId xmlns:a16="http://schemas.microsoft.com/office/drawing/2014/main" val="3842616061"/>
                  </a:ext>
                </a:extLst>
              </a:tr>
              <a:tr h="245800">
                <a:tc>
                  <a:txBody>
                    <a:bodyPr/>
                    <a:lstStyle/>
                    <a:p>
                      <a:pPr algn="ctr"/>
                      <a:r>
                        <a:rPr lang="en-US" dirty="0"/>
                        <a:t>35.6</a:t>
                      </a:r>
                    </a:p>
                  </a:txBody>
                  <a:tcPr anchor="ctr">
                    <a:solidFill>
                      <a:schemeClr val="accent3"/>
                    </a:solidFill>
                  </a:tcPr>
                </a:tc>
                <a:tc>
                  <a:txBody>
                    <a:bodyPr/>
                    <a:lstStyle/>
                    <a:p>
                      <a:pPr algn="ctr"/>
                      <a:r>
                        <a:rPr lang="en-US" dirty="0"/>
                        <a:t>21.01</a:t>
                      </a:r>
                    </a:p>
                  </a:txBody>
                  <a:tcPr anchor="ctr">
                    <a:solidFill>
                      <a:schemeClr val="accent3"/>
                    </a:solidFill>
                  </a:tcPr>
                </a:tc>
                <a:tc>
                  <a:txBody>
                    <a:bodyPr/>
                    <a:lstStyle/>
                    <a:p>
                      <a:pPr algn="ctr"/>
                      <a:r>
                        <a:rPr lang="en-US" dirty="0"/>
                        <a:t>444.58</a:t>
                      </a:r>
                    </a:p>
                  </a:txBody>
                  <a:tcPr anchor="ctr">
                    <a:solidFill>
                      <a:schemeClr val="accent3"/>
                    </a:solidFill>
                  </a:tcPr>
                </a:tc>
                <a:extLst>
                  <a:ext uri="{0D108BD9-81ED-4DB2-BD59-A6C34878D82A}">
                    <a16:rowId xmlns:a16="http://schemas.microsoft.com/office/drawing/2014/main" val="821139920"/>
                  </a:ext>
                </a:extLst>
              </a:tr>
            </a:tbl>
          </a:graphicData>
        </a:graphic>
      </p:graphicFrame>
    </p:spTree>
    <p:extLst>
      <p:ext uri="{BB962C8B-B14F-4D97-AF65-F5344CB8AC3E}">
        <p14:creationId xmlns:p14="http://schemas.microsoft.com/office/powerpoint/2010/main" val="145157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889216"/>
            <a:ext cx="8493410" cy="2108940"/>
          </a:xfrm>
        </p:spPr>
        <p:txBody>
          <a:bodyPr/>
          <a:lstStyle/>
          <a:p>
            <a:pPr>
              <a:lnSpc>
                <a:spcPct val="114999"/>
              </a:lnSpc>
            </a:pPr>
            <a:r>
              <a:rPr lang="en" sz="1300" dirty="0"/>
              <a:t>From the table, we can see that ITC has the highest ROCE in most of the periods, ranging from 28.49 to 31.89. Godfrey Phillip has the second-highest ROCE, ranging from 12.28 to 23.02, while Golden Tobacco has the lowest ROCE, ranging from -24.09 to 8.35.</a:t>
            </a:r>
            <a:endParaRPr lang="en-US"/>
          </a:p>
          <a:p>
            <a:pPr>
              <a:lnSpc>
                <a:spcPct val="114999"/>
              </a:lnSpc>
            </a:pPr>
            <a:r>
              <a:rPr lang="en" sz="1300" dirty="0"/>
              <a:t>A high ROCE indicates that a company is generating significant earnings from the capital invested in the business, which is generally seen as a positive sign. In this case, the table suggests that ITC has been generating the highest ROCE over the given period, followed by Godfrey Phillip, and then Golden Tobacco and the Golden Tabacco is making a poor use of its capital resources which is bad for the company.</a:t>
            </a:r>
          </a:p>
          <a:p>
            <a:pPr>
              <a:lnSpc>
                <a:spcPct val="100000"/>
              </a:lnSpc>
            </a:pPr>
            <a:endParaRPr lang="en" sz="1300" dirty="0"/>
          </a:p>
        </p:txBody>
      </p:sp>
      <p:graphicFrame>
        <p:nvGraphicFramePr>
          <p:cNvPr id="7" name="Table 6">
            <a:extLst>
              <a:ext uri="{FF2B5EF4-FFF2-40B4-BE49-F238E27FC236}">
                <a16:creationId xmlns:a16="http://schemas.microsoft.com/office/drawing/2014/main" id="{650E4E29-9798-9E69-3B11-C9010693B0A6}"/>
              </a:ext>
            </a:extLst>
          </p:cNvPr>
          <p:cNvGraphicFramePr>
            <a:graphicFrameLocks noGrp="1"/>
          </p:cNvGraphicFramePr>
          <p:nvPr>
            <p:extLst>
              <p:ext uri="{D42A27DB-BD31-4B8C-83A1-F6EECF244321}">
                <p14:modId xmlns:p14="http://schemas.microsoft.com/office/powerpoint/2010/main" val="723404542"/>
              </p:ext>
            </p:extLst>
          </p:nvPr>
        </p:nvGraphicFramePr>
        <p:xfrm>
          <a:off x="2237892" y="49564"/>
          <a:ext cx="4654206" cy="2879443"/>
        </p:xfrm>
        <a:graphic>
          <a:graphicData uri="http://schemas.openxmlformats.org/drawingml/2006/table">
            <a:tbl>
              <a:tblPr firstRow="1" bandRow="1">
                <a:tableStyleId>{F0764540-DF4B-4EE9-90BF-D88DFD5F503C}</a:tableStyleId>
              </a:tblPr>
              <a:tblGrid>
                <a:gridCol w="1551402">
                  <a:extLst>
                    <a:ext uri="{9D8B030D-6E8A-4147-A177-3AD203B41FA5}">
                      <a16:colId xmlns:a16="http://schemas.microsoft.com/office/drawing/2014/main" val="2646707244"/>
                    </a:ext>
                  </a:extLst>
                </a:gridCol>
                <a:gridCol w="1551402">
                  <a:extLst>
                    <a:ext uri="{9D8B030D-6E8A-4147-A177-3AD203B41FA5}">
                      <a16:colId xmlns:a16="http://schemas.microsoft.com/office/drawing/2014/main" val="3586485255"/>
                    </a:ext>
                  </a:extLst>
                </a:gridCol>
                <a:gridCol w="1551402">
                  <a:extLst>
                    <a:ext uri="{9D8B030D-6E8A-4147-A177-3AD203B41FA5}">
                      <a16:colId xmlns:a16="http://schemas.microsoft.com/office/drawing/2014/main" val="3432160310"/>
                    </a:ext>
                  </a:extLst>
                </a:gridCol>
              </a:tblGrid>
              <a:tr h="214682">
                <a:tc>
                  <a:txBody>
                    <a:bodyPr/>
                    <a:lstStyle/>
                    <a:p>
                      <a:pPr algn="ctr"/>
                      <a:endParaRPr lang="en-US" dirty="0"/>
                    </a:p>
                  </a:txBody>
                  <a:tcPr anchor="ctr">
                    <a:solidFill>
                      <a:schemeClr val="accent3"/>
                    </a:solidFill>
                  </a:tcPr>
                </a:tc>
                <a:tc>
                  <a:txBody>
                    <a:bodyPr/>
                    <a:lstStyle/>
                    <a:p>
                      <a:pPr algn="ctr"/>
                      <a:r>
                        <a:rPr lang="en-US" dirty="0"/>
                        <a:t>3</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2271767820"/>
                  </a:ext>
                </a:extLst>
              </a:tr>
              <a:tr h="516399">
                <a:tc>
                  <a:txBody>
                    <a:bodyPr/>
                    <a:lstStyle/>
                    <a:p>
                      <a:pPr algn="ctr"/>
                      <a:endParaRPr lang="en-US" dirty="0"/>
                    </a:p>
                  </a:txBody>
                  <a:tcPr anchor="ctr">
                    <a:solidFill>
                      <a:schemeClr val="accent3"/>
                    </a:solidFill>
                  </a:tcPr>
                </a:tc>
                <a:tc>
                  <a:txBody>
                    <a:bodyPr/>
                    <a:lstStyle/>
                    <a:p>
                      <a:pPr lvl="0" algn="ctr">
                        <a:buNone/>
                      </a:pPr>
                      <a:r>
                        <a:rPr lang="en-US" sz="1400" b="0" i="0" u="none" strike="noStrike" noProof="0" dirty="0">
                          <a:latin typeface="Arial"/>
                        </a:rPr>
                        <a:t>Return on Capital Employed</a:t>
                      </a:r>
                      <a:endParaRPr lang="en-US" dirty="0"/>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375248345"/>
                  </a:ext>
                </a:extLst>
              </a:tr>
              <a:tr h="319123">
                <a:tc>
                  <a:txBody>
                    <a:bodyPr/>
                    <a:lstStyle/>
                    <a:p>
                      <a:pPr algn="ctr"/>
                      <a:r>
                        <a:rPr lang="en-US" dirty="0"/>
                        <a:t>ITC</a:t>
                      </a:r>
                    </a:p>
                  </a:txBody>
                  <a:tcPr anchor="ctr">
                    <a:solidFill>
                      <a:schemeClr val="accent3"/>
                    </a:solidFill>
                  </a:tcPr>
                </a:tc>
                <a:tc>
                  <a:txBody>
                    <a:bodyPr/>
                    <a:lstStyle/>
                    <a:p>
                      <a:pPr algn="ctr"/>
                      <a:r>
                        <a:rPr lang="en-US" dirty="0"/>
                        <a:t>Golden Tobacco</a:t>
                      </a:r>
                    </a:p>
                  </a:txBody>
                  <a:tcPr anchor="ctr">
                    <a:solidFill>
                      <a:schemeClr val="accent3"/>
                    </a:solidFill>
                  </a:tcPr>
                </a:tc>
                <a:tc>
                  <a:txBody>
                    <a:bodyPr/>
                    <a:lstStyle/>
                    <a:p>
                      <a:pPr algn="ctr"/>
                      <a:r>
                        <a:rPr lang="en-US" dirty="0"/>
                        <a:t>Godfrey Phillip</a:t>
                      </a:r>
                    </a:p>
                  </a:txBody>
                  <a:tcPr anchor="ctr">
                    <a:solidFill>
                      <a:schemeClr val="accent3"/>
                    </a:solidFill>
                  </a:tcPr>
                </a:tc>
                <a:extLst>
                  <a:ext uri="{0D108BD9-81ED-4DB2-BD59-A6C34878D82A}">
                    <a16:rowId xmlns:a16="http://schemas.microsoft.com/office/drawing/2014/main" val="1107078618"/>
                  </a:ext>
                </a:extLst>
              </a:tr>
              <a:tr h="214682">
                <a:tc>
                  <a:txBody>
                    <a:bodyPr/>
                    <a:lstStyle/>
                    <a:p>
                      <a:pPr algn="ctr"/>
                      <a:r>
                        <a:rPr lang="en-US" dirty="0"/>
                        <a:t>31.89</a:t>
                      </a:r>
                    </a:p>
                  </a:txBody>
                  <a:tcPr anchor="ctr">
                    <a:solidFill>
                      <a:schemeClr val="accent3"/>
                    </a:solidFill>
                  </a:tcPr>
                </a:tc>
                <a:tc>
                  <a:txBody>
                    <a:bodyPr/>
                    <a:lstStyle/>
                    <a:p>
                      <a:pPr algn="ctr"/>
                      <a:r>
                        <a:rPr lang="en-US" dirty="0"/>
                        <a:t>-10.47</a:t>
                      </a:r>
                    </a:p>
                  </a:txBody>
                  <a:tcPr anchor="ctr">
                    <a:solidFill>
                      <a:schemeClr val="accent3"/>
                    </a:solidFill>
                  </a:tcPr>
                </a:tc>
                <a:tc>
                  <a:txBody>
                    <a:bodyPr/>
                    <a:lstStyle/>
                    <a:p>
                      <a:pPr algn="ctr"/>
                      <a:r>
                        <a:rPr lang="en-US" dirty="0"/>
                        <a:t>19.71</a:t>
                      </a:r>
                    </a:p>
                  </a:txBody>
                  <a:tcPr anchor="ctr">
                    <a:solidFill>
                      <a:schemeClr val="accent3"/>
                    </a:solidFill>
                  </a:tcPr>
                </a:tc>
                <a:extLst>
                  <a:ext uri="{0D108BD9-81ED-4DB2-BD59-A6C34878D82A}">
                    <a16:rowId xmlns:a16="http://schemas.microsoft.com/office/drawing/2014/main" val="921832713"/>
                  </a:ext>
                </a:extLst>
              </a:tr>
              <a:tr h="214682">
                <a:tc>
                  <a:txBody>
                    <a:bodyPr/>
                    <a:lstStyle/>
                    <a:p>
                      <a:pPr algn="ctr"/>
                      <a:r>
                        <a:rPr lang="en-US" dirty="0"/>
                        <a:t>28.49</a:t>
                      </a:r>
                    </a:p>
                  </a:txBody>
                  <a:tcPr anchor="ctr">
                    <a:solidFill>
                      <a:schemeClr val="accent3"/>
                    </a:solidFill>
                  </a:tcPr>
                </a:tc>
                <a:tc>
                  <a:txBody>
                    <a:bodyPr/>
                    <a:lstStyle/>
                    <a:p>
                      <a:pPr algn="ctr"/>
                      <a:r>
                        <a:rPr lang="en-US" dirty="0"/>
                        <a:t>8.35</a:t>
                      </a:r>
                    </a:p>
                  </a:txBody>
                  <a:tcPr anchor="ctr">
                    <a:solidFill>
                      <a:schemeClr val="accent3"/>
                    </a:solidFill>
                  </a:tcPr>
                </a:tc>
                <a:tc>
                  <a:txBody>
                    <a:bodyPr/>
                    <a:lstStyle/>
                    <a:p>
                      <a:pPr algn="ctr"/>
                      <a:r>
                        <a:rPr lang="en-US" dirty="0"/>
                        <a:t>18.14</a:t>
                      </a:r>
                    </a:p>
                  </a:txBody>
                  <a:tcPr anchor="ctr">
                    <a:solidFill>
                      <a:schemeClr val="accent3"/>
                    </a:solidFill>
                  </a:tcPr>
                </a:tc>
                <a:extLst>
                  <a:ext uri="{0D108BD9-81ED-4DB2-BD59-A6C34878D82A}">
                    <a16:rowId xmlns:a16="http://schemas.microsoft.com/office/drawing/2014/main" val="3965079841"/>
                  </a:ext>
                </a:extLst>
              </a:tr>
              <a:tr h="214682">
                <a:tc>
                  <a:txBody>
                    <a:bodyPr/>
                    <a:lstStyle/>
                    <a:p>
                      <a:pPr algn="ctr"/>
                      <a:r>
                        <a:rPr lang="en-US" dirty="0"/>
                        <a:t>29.8</a:t>
                      </a:r>
                    </a:p>
                  </a:txBody>
                  <a:tcPr anchor="ctr">
                    <a:solidFill>
                      <a:schemeClr val="accent3"/>
                    </a:solidFill>
                  </a:tcPr>
                </a:tc>
                <a:tc>
                  <a:txBody>
                    <a:bodyPr/>
                    <a:lstStyle/>
                    <a:p>
                      <a:pPr algn="ctr"/>
                      <a:r>
                        <a:rPr lang="en-US" dirty="0"/>
                        <a:t>-24.09</a:t>
                      </a:r>
                    </a:p>
                  </a:txBody>
                  <a:tcPr anchor="ctr">
                    <a:solidFill>
                      <a:schemeClr val="accent3"/>
                    </a:solidFill>
                  </a:tcPr>
                </a:tc>
                <a:tc>
                  <a:txBody>
                    <a:bodyPr/>
                    <a:lstStyle/>
                    <a:p>
                      <a:pPr algn="ctr"/>
                      <a:r>
                        <a:rPr lang="en-US" dirty="0"/>
                        <a:t>23.02</a:t>
                      </a:r>
                    </a:p>
                  </a:txBody>
                  <a:tcPr anchor="ctr">
                    <a:solidFill>
                      <a:schemeClr val="accent3"/>
                    </a:solidFill>
                  </a:tcPr>
                </a:tc>
                <a:extLst>
                  <a:ext uri="{0D108BD9-81ED-4DB2-BD59-A6C34878D82A}">
                    <a16:rowId xmlns:a16="http://schemas.microsoft.com/office/drawing/2014/main" val="981418923"/>
                  </a:ext>
                </a:extLst>
              </a:tr>
              <a:tr h="214682">
                <a:tc>
                  <a:txBody>
                    <a:bodyPr/>
                    <a:lstStyle/>
                    <a:p>
                      <a:pPr algn="ctr"/>
                      <a:r>
                        <a:rPr lang="en-US" dirty="0"/>
                        <a:t>31.04</a:t>
                      </a:r>
                    </a:p>
                  </a:txBody>
                  <a:tcPr anchor="ctr">
                    <a:solidFill>
                      <a:schemeClr val="accent3"/>
                    </a:solidFill>
                  </a:tcPr>
                </a:tc>
                <a:tc>
                  <a:txBody>
                    <a:bodyPr/>
                    <a:lstStyle/>
                    <a:p>
                      <a:pPr algn="ctr"/>
                      <a:r>
                        <a:rPr lang="en-US" dirty="0"/>
                        <a:t>-11.87</a:t>
                      </a:r>
                    </a:p>
                  </a:txBody>
                  <a:tcPr anchor="ctr">
                    <a:solidFill>
                      <a:schemeClr val="accent3"/>
                    </a:solidFill>
                  </a:tcPr>
                </a:tc>
                <a:tc>
                  <a:txBody>
                    <a:bodyPr/>
                    <a:lstStyle/>
                    <a:p>
                      <a:pPr algn="ctr"/>
                      <a:r>
                        <a:rPr lang="en-US" dirty="0"/>
                        <a:t>18.93</a:t>
                      </a:r>
                    </a:p>
                  </a:txBody>
                  <a:tcPr anchor="ctr">
                    <a:solidFill>
                      <a:schemeClr val="accent3"/>
                    </a:solidFill>
                  </a:tcPr>
                </a:tc>
                <a:extLst>
                  <a:ext uri="{0D108BD9-81ED-4DB2-BD59-A6C34878D82A}">
                    <a16:rowId xmlns:a16="http://schemas.microsoft.com/office/drawing/2014/main" val="4025207455"/>
                  </a:ext>
                </a:extLst>
              </a:tr>
              <a:tr h="214682">
                <a:tc>
                  <a:txBody>
                    <a:bodyPr/>
                    <a:lstStyle/>
                    <a:p>
                      <a:pPr algn="ctr"/>
                      <a:r>
                        <a:rPr lang="en-US" dirty="0"/>
                        <a:t>31.03</a:t>
                      </a:r>
                    </a:p>
                  </a:txBody>
                  <a:tcPr anchor="ctr">
                    <a:solidFill>
                      <a:schemeClr val="accent3"/>
                    </a:solidFill>
                  </a:tcPr>
                </a:tc>
                <a:tc>
                  <a:txBody>
                    <a:bodyPr/>
                    <a:lstStyle/>
                    <a:p>
                      <a:pPr algn="ctr"/>
                      <a:r>
                        <a:rPr lang="en-US" dirty="0"/>
                        <a:t>1.41</a:t>
                      </a:r>
                    </a:p>
                  </a:txBody>
                  <a:tcPr anchor="ctr">
                    <a:solidFill>
                      <a:schemeClr val="accent3"/>
                    </a:solidFill>
                  </a:tcPr>
                </a:tc>
                <a:tc>
                  <a:txBody>
                    <a:bodyPr/>
                    <a:lstStyle/>
                    <a:p>
                      <a:pPr algn="ctr"/>
                      <a:r>
                        <a:rPr lang="en-US" dirty="0"/>
                        <a:t>12.28</a:t>
                      </a:r>
                    </a:p>
                  </a:txBody>
                  <a:tcPr anchor="ctr">
                    <a:solidFill>
                      <a:schemeClr val="accent3"/>
                    </a:solidFill>
                  </a:tcPr>
                </a:tc>
                <a:extLst>
                  <a:ext uri="{0D108BD9-81ED-4DB2-BD59-A6C34878D82A}">
                    <a16:rowId xmlns:a16="http://schemas.microsoft.com/office/drawing/2014/main" val="448675129"/>
                  </a:ext>
                </a:extLst>
              </a:tr>
            </a:tbl>
          </a:graphicData>
        </a:graphic>
      </p:graphicFrame>
    </p:spTree>
    <p:extLst>
      <p:ext uri="{BB962C8B-B14F-4D97-AF65-F5344CB8AC3E}">
        <p14:creationId xmlns:p14="http://schemas.microsoft.com/office/powerpoint/2010/main" val="189010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889216"/>
            <a:ext cx="8493410" cy="2108940"/>
          </a:xfrm>
        </p:spPr>
        <p:txBody>
          <a:bodyPr/>
          <a:lstStyle/>
          <a:p>
            <a:pPr>
              <a:lnSpc>
                <a:spcPct val="114999"/>
              </a:lnSpc>
            </a:pPr>
            <a:r>
              <a:rPr lang="en" sz="1500" dirty="0"/>
              <a:t>Looking at the data provided, we can see that Godfrey Phillip has the highest net profit per share among the three companies, followed by ITC and Golden Tobacco. This suggests that Godfrey Phillip is generating more profits for its shareholders than the other two companies.</a:t>
            </a:r>
          </a:p>
          <a:p>
            <a:pPr>
              <a:lnSpc>
                <a:spcPct val="114999"/>
              </a:lnSpc>
            </a:pPr>
            <a:r>
              <a:rPr lang="en" sz="1500" dirty="0"/>
              <a:t>On the other hand, Golden Tobacco has a negative net profit per share in one of the years, indicating that the company incurred losses during that period. This could be a cause for concern for investors, as it may indicate weak financial performance and reduced future earnings potential.</a:t>
            </a:r>
          </a:p>
          <a:p>
            <a:pPr marL="139700" indent="0">
              <a:lnSpc>
                <a:spcPct val="114999"/>
              </a:lnSpc>
              <a:buNone/>
            </a:pPr>
            <a:endParaRPr lang="en" sz="1500" dirty="0"/>
          </a:p>
        </p:txBody>
      </p:sp>
      <p:graphicFrame>
        <p:nvGraphicFramePr>
          <p:cNvPr id="3" name="Table 2">
            <a:extLst>
              <a:ext uri="{FF2B5EF4-FFF2-40B4-BE49-F238E27FC236}">
                <a16:creationId xmlns:a16="http://schemas.microsoft.com/office/drawing/2014/main" id="{62FB5A52-DD87-02E0-63E7-A0D7753A448E}"/>
              </a:ext>
            </a:extLst>
          </p:cNvPr>
          <p:cNvGraphicFramePr>
            <a:graphicFrameLocks noGrp="1"/>
          </p:cNvGraphicFramePr>
          <p:nvPr>
            <p:extLst>
              <p:ext uri="{D42A27DB-BD31-4B8C-83A1-F6EECF244321}">
                <p14:modId xmlns:p14="http://schemas.microsoft.com/office/powerpoint/2010/main" val="3711262925"/>
              </p:ext>
            </p:extLst>
          </p:nvPr>
        </p:nvGraphicFramePr>
        <p:xfrm>
          <a:off x="1620000" y="18000"/>
          <a:ext cx="5876997" cy="2465808"/>
        </p:xfrm>
        <a:graphic>
          <a:graphicData uri="http://schemas.openxmlformats.org/drawingml/2006/table">
            <a:tbl>
              <a:tblPr firstRow="1" bandRow="1">
                <a:tableStyleId>{F0764540-DF4B-4EE9-90BF-D88DFD5F503C}</a:tableStyleId>
              </a:tblPr>
              <a:tblGrid>
                <a:gridCol w="1958999">
                  <a:extLst>
                    <a:ext uri="{9D8B030D-6E8A-4147-A177-3AD203B41FA5}">
                      <a16:colId xmlns:a16="http://schemas.microsoft.com/office/drawing/2014/main" val="2490330601"/>
                    </a:ext>
                  </a:extLst>
                </a:gridCol>
                <a:gridCol w="1958999">
                  <a:extLst>
                    <a:ext uri="{9D8B030D-6E8A-4147-A177-3AD203B41FA5}">
                      <a16:colId xmlns:a16="http://schemas.microsoft.com/office/drawing/2014/main" val="1790190234"/>
                    </a:ext>
                  </a:extLst>
                </a:gridCol>
                <a:gridCol w="1958999">
                  <a:extLst>
                    <a:ext uri="{9D8B030D-6E8A-4147-A177-3AD203B41FA5}">
                      <a16:colId xmlns:a16="http://schemas.microsoft.com/office/drawing/2014/main" val="2805014149"/>
                    </a:ext>
                  </a:extLst>
                </a:gridCol>
              </a:tblGrid>
              <a:tr h="308226">
                <a:tc>
                  <a:txBody>
                    <a:bodyPr/>
                    <a:lstStyle/>
                    <a:p>
                      <a:pPr algn="ctr"/>
                      <a:endParaRPr lang="en-US" dirty="0"/>
                    </a:p>
                  </a:txBody>
                  <a:tcPr anchor="ctr">
                    <a:solidFill>
                      <a:schemeClr val="accent3"/>
                    </a:solidFill>
                  </a:tcPr>
                </a:tc>
                <a:tc>
                  <a:txBody>
                    <a:bodyPr/>
                    <a:lstStyle/>
                    <a:p>
                      <a:pPr algn="ctr"/>
                      <a:r>
                        <a:rPr lang="en-US" dirty="0"/>
                        <a:t>4</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1843441567"/>
                  </a:ext>
                </a:extLst>
              </a:tr>
              <a:tr h="308226">
                <a:tc>
                  <a:txBody>
                    <a:bodyPr/>
                    <a:lstStyle/>
                    <a:p>
                      <a:pPr algn="ctr"/>
                      <a:endParaRPr lang="en-US" dirty="0"/>
                    </a:p>
                  </a:txBody>
                  <a:tcPr anchor="ctr">
                    <a:solidFill>
                      <a:schemeClr val="accent3"/>
                    </a:solidFill>
                  </a:tcPr>
                </a:tc>
                <a:tc>
                  <a:txBody>
                    <a:bodyPr/>
                    <a:lstStyle/>
                    <a:p>
                      <a:pPr lvl="0" algn="ctr">
                        <a:buNone/>
                      </a:pPr>
                      <a:r>
                        <a:rPr lang="en-US" sz="1400" b="0" i="0" u="none" strike="noStrike" noProof="0" dirty="0">
                          <a:latin typeface="Arial"/>
                        </a:rPr>
                        <a:t>Net profit/share </a:t>
                      </a:r>
                      <a:endParaRPr lang="en-US" dirty="0"/>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3303526183"/>
                  </a:ext>
                </a:extLst>
              </a:tr>
              <a:tr h="308226">
                <a:tc>
                  <a:txBody>
                    <a:bodyPr/>
                    <a:lstStyle/>
                    <a:p>
                      <a:pPr algn="ctr"/>
                      <a:r>
                        <a:rPr lang="en-US" dirty="0"/>
                        <a:t>ITC</a:t>
                      </a:r>
                    </a:p>
                  </a:txBody>
                  <a:tcPr anchor="ctr">
                    <a:solidFill>
                      <a:schemeClr val="accent3"/>
                    </a:solidFill>
                  </a:tcPr>
                </a:tc>
                <a:tc>
                  <a:txBody>
                    <a:bodyPr/>
                    <a:lstStyle/>
                    <a:p>
                      <a:pPr algn="ctr"/>
                      <a:r>
                        <a:rPr lang="en-US" dirty="0"/>
                        <a:t>Golden Tobacco</a:t>
                      </a:r>
                    </a:p>
                  </a:txBody>
                  <a:tcPr anchor="ctr">
                    <a:solidFill>
                      <a:schemeClr val="accent3"/>
                    </a:solidFill>
                  </a:tcPr>
                </a:tc>
                <a:tc>
                  <a:txBody>
                    <a:bodyPr/>
                    <a:lstStyle/>
                    <a:p>
                      <a:pPr algn="ctr"/>
                      <a:r>
                        <a:rPr lang="en-US" dirty="0"/>
                        <a:t>Godfrey Phillip</a:t>
                      </a:r>
                    </a:p>
                  </a:txBody>
                  <a:tcPr anchor="ctr">
                    <a:solidFill>
                      <a:schemeClr val="accent3"/>
                    </a:solidFill>
                  </a:tcPr>
                </a:tc>
                <a:extLst>
                  <a:ext uri="{0D108BD9-81ED-4DB2-BD59-A6C34878D82A}">
                    <a16:rowId xmlns:a16="http://schemas.microsoft.com/office/drawing/2014/main" val="3635008045"/>
                  </a:ext>
                </a:extLst>
              </a:tr>
              <a:tr h="308226">
                <a:tc>
                  <a:txBody>
                    <a:bodyPr/>
                    <a:lstStyle/>
                    <a:p>
                      <a:pPr algn="ctr"/>
                      <a:r>
                        <a:rPr lang="en-US" dirty="0"/>
                        <a:t>12.57</a:t>
                      </a:r>
                    </a:p>
                  </a:txBody>
                  <a:tcPr anchor="ctr">
                    <a:solidFill>
                      <a:schemeClr val="accent3"/>
                    </a:solidFill>
                  </a:tcPr>
                </a:tc>
                <a:tc>
                  <a:txBody>
                    <a:bodyPr/>
                    <a:lstStyle/>
                    <a:p>
                      <a:pPr algn="ctr"/>
                      <a:r>
                        <a:rPr lang="en-US" dirty="0"/>
                        <a:t>4.35</a:t>
                      </a:r>
                    </a:p>
                  </a:txBody>
                  <a:tcPr anchor="ctr">
                    <a:solidFill>
                      <a:schemeClr val="accent3"/>
                    </a:solidFill>
                  </a:tcPr>
                </a:tc>
                <a:tc>
                  <a:txBody>
                    <a:bodyPr/>
                    <a:lstStyle/>
                    <a:p>
                      <a:pPr algn="ctr"/>
                      <a:r>
                        <a:rPr lang="en-US" dirty="0"/>
                        <a:t>83.08</a:t>
                      </a:r>
                    </a:p>
                  </a:txBody>
                  <a:tcPr anchor="ctr">
                    <a:solidFill>
                      <a:schemeClr val="accent3"/>
                    </a:solidFill>
                  </a:tcPr>
                </a:tc>
                <a:extLst>
                  <a:ext uri="{0D108BD9-81ED-4DB2-BD59-A6C34878D82A}">
                    <a16:rowId xmlns:a16="http://schemas.microsoft.com/office/drawing/2014/main" val="1361787081"/>
                  </a:ext>
                </a:extLst>
              </a:tr>
              <a:tr h="308226">
                <a:tc>
                  <a:txBody>
                    <a:bodyPr/>
                    <a:lstStyle/>
                    <a:p>
                      <a:pPr algn="ctr"/>
                      <a:r>
                        <a:rPr lang="en-US" dirty="0"/>
                        <a:t>10.88</a:t>
                      </a:r>
                    </a:p>
                  </a:txBody>
                  <a:tcPr anchor="ctr">
                    <a:solidFill>
                      <a:schemeClr val="accent3"/>
                    </a:solidFill>
                  </a:tcPr>
                </a:tc>
                <a:tc>
                  <a:txBody>
                    <a:bodyPr/>
                    <a:lstStyle/>
                    <a:p>
                      <a:pPr algn="ctr"/>
                      <a:r>
                        <a:rPr lang="en-US" dirty="0"/>
                        <a:t>-0.94</a:t>
                      </a:r>
                    </a:p>
                  </a:txBody>
                  <a:tcPr anchor="ctr">
                    <a:solidFill>
                      <a:schemeClr val="accent3"/>
                    </a:solidFill>
                  </a:tcPr>
                </a:tc>
                <a:tc>
                  <a:txBody>
                    <a:bodyPr/>
                    <a:lstStyle/>
                    <a:p>
                      <a:pPr algn="ctr"/>
                      <a:r>
                        <a:rPr lang="en-US" dirty="0"/>
                        <a:t>68.65</a:t>
                      </a:r>
                    </a:p>
                  </a:txBody>
                  <a:tcPr anchor="ctr">
                    <a:solidFill>
                      <a:schemeClr val="accent3"/>
                    </a:solidFill>
                  </a:tcPr>
                </a:tc>
                <a:extLst>
                  <a:ext uri="{0D108BD9-81ED-4DB2-BD59-A6C34878D82A}">
                    <a16:rowId xmlns:a16="http://schemas.microsoft.com/office/drawing/2014/main" val="1396837716"/>
                  </a:ext>
                </a:extLst>
              </a:tr>
              <a:tr h="308226">
                <a:tc>
                  <a:txBody>
                    <a:bodyPr/>
                    <a:lstStyle/>
                    <a:p>
                      <a:pPr algn="ctr"/>
                      <a:r>
                        <a:rPr lang="en-US" dirty="0"/>
                        <a:t>12.68</a:t>
                      </a:r>
                    </a:p>
                  </a:txBody>
                  <a:tcPr anchor="ctr">
                    <a:solidFill>
                      <a:schemeClr val="accent3"/>
                    </a:solidFill>
                  </a:tcPr>
                </a:tc>
                <a:tc>
                  <a:txBody>
                    <a:bodyPr/>
                    <a:lstStyle/>
                    <a:p>
                      <a:pPr algn="ctr"/>
                      <a:r>
                        <a:rPr lang="en-US" dirty="0"/>
                        <a:t>15.52</a:t>
                      </a:r>
                    </a:p>
                  </a:txBody>
                  <a:tcPr anchor="ctr">
                    <a:solidFill>
                      <a:schemeClr val="accent3"/>
                    </a:solidFill>
                  </a:tcPr>
                </a:tc>
                <a:tc>
                  <a:txBody>
                    <a:bodyPr/>
                    <a:lstStyle/>
                    <a:p>
                      <a:pPr algn="ctr"/>
                      <a:r>
                        <a:rPr lang="en-US" dirty="0"/>
                        <a:t>74.6</a:t>
                      </a:r>
                    </a:p>
                  </a:txBody>
                  <a:tcPr anchor="ctr">
                    <a:solidFill>
                      <a:schemeClr val="accent3"/>
                    </a:solidFill>
                  </a:tcPr>
                </a:tc>
                <a:extLst>
                  <a:ext uri="{0D108BD9-81ED-4DB2-BD59-A6C34878D82A}">
                    <a16:rowId xmlns:a16="http://schemas.microsoft.com/office/drawing/2014/main" val="2340927783"/>
                  </a:ext>
                </a:extLst>
              </a:tr>
              <a:tr h="308226">
                <a:tc>
                  <a:txBody>
                    <a:bodyPr/>
                    <a:lstStyle/>
                    <a:p>
                      <a:pPr algn="ctr"/>
                      <a:r>
                        <a:rPr lang="en-US" dirty="0"/>
                        <a:t>10.46</a:t>
                      </a:r>
                    </a:p>
                  </a:txBody>
                  <a:tcPr anchor="ctr">
                    <a:solidFill>
                      <a:schemeClr val="accent3"/>
                    </a:solidFill>
                  </a:tcPr>
                </a:tc>
                <a:tc>
                  <a:txBody>
                    <a:bodyPr/>
                    <a:lstStyle/>
                    <a:p>
                      <a:pPr algn="ctr"/>
                      <a:r>
                        <a:rPr lang="en-US" dirty="0"/>
                        <a:t>-4.58</a:t>
                      </a:r>
                    </a:p>
                  </a:txBody>
                  <a:tcPr anchor="ctr">
                    <a:solidFill>
                      <a:schemeClr val="accent3"/>
                    </a:solidFill>
                  </a:tcPr>
                </a:tc>
                <a:tc>
                  <a:txBody>
                    <a:bodyPr/>
                    <a:lstStyle/>
                    <a:p>
                      <a:pPr algn="ctr"/>
                      <a:r>
                        <a:rPr lang="en-US" dirty="0"/>
                        <a:t>46.35</a:t>
                      </a:r>
                    </a:p>
                  </a:txBody>
                  <a:tcPr anchor="ctr">
                    <a:solidFill>
                      <a:schemeClr val="accent3"/>
                    </a:solidFill>
                  </a:tcPr>
                </a:tc>
                <a:extLst>
                  <a:ext uri="{0D108BD9-81ED-4DB2-BD59-A6C34878D82A}">
                    <a16:rowId xmlns:a16="http://schemas.microsoft.com/office/drawing/2014/main" val="2824632732"/>
                  </a:ext>
                </a:extLst>
              </a:tr>
              <a:tr h="308226">
                <a:tc>
                  <a:txBody>
                    <a:bodyPr/>
                    <a:lstStyle/>
                    <a:p>
                      <a:pPr algn="ctr"/>
                      <a:r>
                        <a:rPr lang="en-US" dirty="0"/>
                        <a:t>9.41</a:t>
                      </a:r>
                    </a:p>
                  </a:txBody>
                  <a:tcPr anchor="ctr">
                    <a:solidFill>
                      <a:schemeClr val="accent3"/>
                    </a:solidFill>
                  </a:tcPr>
                </a:tc>
                <a:tc>
                  <a:txBody>
                    <a:bodyPr/>
                    <a:lstStyle/>
                    <a:p>
                      <a:pPr algn="ctr"/>
                      <a:r>
                        <a:rPr lang="en-US" dirty="0"/>
                        <a:t>-16.89</a:t>
                      </a:r>
                    </a:p>
                  </a:txBody>
                  <a:tcPr anchor="ctr">
                    <a:solidFill>
                      <a:schemeClr val="accent3"/>
                    </a:solidFill>
                  </a:tcPr>
                </a:tc>
                <a:tc>
                  <a:txBody>
                    <a:bodyPr/>
                    <a:lstStyle/>
                    <a:p>
                      <a:pPr algn="ctr"/>
                      <a:r>
                        <a:rPr lang="en-US" dirty="0"/>
                        <a:t>30.92</a:t>
                      </a:r>
                    </a:p>
                  </a:txBody>
                  <a:tcPr anchor="ctr">
                    <a:solidFill>
                      <a:schemeClr val="accent3"/>
                    </a:solidFill>
                  </a:tcPr>
                </a:tc>
                <a:extLst>
                  <a:ext uri="{0D108BD9-81ED-4DB2-BD59-A6C34878D82A}">
                    <a16:rowId xmlns:a16="http://schemas.microsoft.com/office/drawing/2014/main" val="125799445"/>
                  </a:ext>
                </a:extLst>
              </a:tr>
            </a:tbl>
          </a:graphicData>
        </a:graphic>
      </p:graphicFrame>
    </p:spTree>
    <p:extLst>
      <p:ext uri="{BB962C8B-B14F-4D97-AF65-F5344CB8AC3E}">
        <p14:creationId xmlns:p14="http://schemas.microsoft.com/office/powerpoint/2010/main" val="1911421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889216"/>
            <a:ext cx="8493410" cy="2108940"/>
          </a:xfrm>
        </p:spPr>
        <p:txBody>
          <a:bodyPr/>
          <a:lstStyle/>
          <a:p>
            <a:pPr>
              <a:lnSpc>
                <a:spcPct val="114999"/>
              </a:lnSpc>
            </a:pPr>
            <a:r>
              <a:rPr lang="en" sz="1500" dirty="0"/>
              <a:t>The CERR is an important metric for investors to consider when evaluating a company's financial health and growth prospects. A high CERR which we find in ITC &amp; Godfrey Phillip that indicates that the company is reinvesting a significant portion of its earnings back into the business, which may lead to future growth opportunities. However, a low CERR which is seen in Golden Tabacco may suggest that the company is distributing more of its earnings to shareholders as dividends and may not have as much capital available for future investments.</a:t>
            </a:r>
          </a:p>
        </p:txBody>
      </p:sp>
      <p:graphicFrame>
        <p:nvGraphicFramePr>
          <p:cNvPr id="4" name="Table 3">
            <a:extLst>
              <a:ext uri="{FF2B5EF4-FFF2-40B4-BE49-F238E27FC236}">
                <a16:creationId xmlns:a16="http://schemas.microsoft.com/office/drawing/2014/main" id="{4C8DACE7-876B-30AE-7178-127D037102FE}"/>
              </a:ext>
            </a:extLst>
          </p:cNvPr>
          <p:cNvGraphicFramePr>
            <a:graphicFrameLocks noGrp="1"/>
          </p:cNvGraphicFramePr>
          <p:nvPr>
            <p:extLst>
              <p:ext uri="{D42A27DB-BD31-4B8C-83A1-F6EECF244321}">
                <p14:modId xmlns:p14="http://schemas.microsoft.com/office/powerpoint/2010/main" val="2603091479"/>
              </p:ext>
            </p:extLst>
          </p:nvPr>
        </p:nvGraphicFramePr>
        <p:xfrm>
          <a:off x="594000" y="0"/>
          <a:ext cx="8001012" cy="2681917"/>
        </p:xfrm>
        <a:graphic>
          <a:graphicData uri="http://schemas.openxmlformats.org/drawingml/2006/table">
            <a:tbl>
              <a:tblPr firstRow="1" bandRow="1">
                <a:tableStyleId>{F0764540-DF4B-4EE9-90BF-D88DFD5F503C}</a:tableStyleId>
              </a:tblPr>
              <a:tblGrid>
                <a:gridCol w="2667004">
                  <a:extLst>
                    <a:ext uri="{9D8B030D-6E8A-4147-A177-3AD203B41FA5}">
                      <a16:colId xmlns:a16="http://schemas.microsoft.com/office/drawing/2014/main" val="3670270381"/>
                    </a:ext>
                  </a:extLst>
                </a:gridCol>
                <a:gridCol w="2667004">
                  <a:extLst>
                    <a:ext uri="{9D8B030D-6E8A-4147-A177-3AD203B41FA5}">
                      <a16:colId xmlns:a16="http://schemas.microsoft.com/office/drawing/2014/main" val="2714597155"/>
                    </a:ext>
                  </a:extLst>
                </a:gridCol>
                <a:gridCol w="2667004">
                  <a:extLst>
                    <a:ext uri="{9D8B030D-6E8A-4147-A177-3AD203B41FA5}">
                      <a16:colId xmlns:a16="http://schemas.microsoft.com/office/drawing/2014/main" val="752516464"/>
                    </a:ext>
                  </a:extLst>
                </a:gridCol>
              </a:tblGrid>
              <a:tr h="308058">
                <a:tc>
                  <a:txBody>
                    <a:bodyPr/>
                    <a:lstStyle/>
                    <a:p>
                      <a:pPr algn="ctr"/>
                      <a:endParaRPr lang="en-US" dirty="0"/>
                    </a:p>
                  </a:txBody>
                  <a:tcPr anchor="ctr">
                    <a:solidFill>
                      <a:schemeClr val="accent3"/>
                    </a:solidFill>
                  </a:tcPr>
                </a:tc>
                <a:tc>
                  <a:txBody>
                    <a:bodyPr/>
                    <a:lstStyle/>
                    <a:p>
                      <a:pPr algn="ctr"/>
                      <a:r>
                        <a:rPr lang="en-US" dirty="0"/>
                        <a:t>5</a:t>
                      </a:r>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2871310332"/>
                  </a:ext>
                </a:extLst>
              </a:tr>
              <a:tr h="525511">
                <a:tc>
                  <a:txBody>
                    <a:bodyPr/>
                    <a:lstStyle/>
                    <a:p>
                      <a:pPr algn="ctr"/>
                      <a:endParaRPr lang="en-US"/>
                    </a:p>
                  </a:txBody>
                  <a:tcPr anchor="ctr">
                    <a:solidFill>
                      <a:schemeClr val="accent3"/>
                    </a:solidFill>
                  </a:tcPr>
                </a:tc>
                <a:tc>
                  <a:txBody>
                    <a:bodyPr/>
                    <a:lstStyle/>
                    <a:p>
                      <a:pPr lvl="0" algn="ctr">
                        <a:buNone/>
                      </a:pPr>
                      <a:r>
                        <a:rPr lang="en-US" sz="1400" b="0" i="0" u="none" strike="noStrike" noProof="0" dirty="0">
                          <a:latin typeface="Arial"/>
                        </a:rPr>
                        <a:t>Cash Earning Retention Ratio</a:t>
                      </a:r>
                      <a:endParaRPr lang="en-US" dirty="0"/>
                    </a:p>
                  </a:txBody>
                  <a:tcPr anchor="ctr">
                    <a:solidFill>
                      <a:schemeClr val="accent3"/>
                    </a:solidFill>
                  </a:tcPr>
                </a:tc>
                <a:tc>
                  <a:txBody>
                    <a:bodyPr/>
                    <a:lstStyle/>
                    <a:p>
                      <a:pPr algn="ctr"/>
                      <a:endParaRPr lang="en-US"/>
                    </a:p>
                  </a:txBody>
                  <a:tcPr anchor="ctr">
                    <a:solidFill>
                      <a:schemeClr val="accent3"/>
                    </a:solidFill>
                  </a:tcPr>
                </a:tc>
                <a:extLst>
                  <a:ext uri="{0D108BD9-81ED-4DB2-BD59-A6C34878D82A}">
                    <a16:rowId xmlns:a16="http://schemas.microsoft.com/office/drawing/2014/main" val="144137813"/>
                  </a:ext>
                </a:extLst>
              </a:tr>
              <a:tr h="308058">
                <a:tc>
                  <a:txBody>
                    <a:bodyPr/>
                    <a:lstStyle/>
                    <a:p>
                      <a:pPr algn="ctr"/>
                      <a:r>
                        <a:rPr lang="en-US" dirty="0"/>
                        <a:t>ITC</a:t>
                      </a:r>
                    </a:p>
                  </a:txBody>
                  <a:tcPr anchor="ctr">
                    <a:solidFill>
                      <a:schemeClr val="accent3"/>
                    </a:solidFill>
                  </a:tcPr>
                </a:tc>
                <a:tc>
                  <a:txBody>
                    <a:bodyPr/>
                    <a:lstStyle/>
                    <a:p>
                      <a:pPr algn="ctr"/>
                      <a:r>
                        <a:rPr lang="en-US" dirty="0"/>
                        <a:t>Golden Tobacco</a:t>
                      </a:r>
                    </a:p>
                  </a:txBody>
                  <a:tcPr anchor="ctr">
                    <a:solidFill>
                      <a:schemeClr val="accent3"/>
                    </a:solidFill>
                  </a:tcPr>
                </a:tc>
                <a:tc>
                  <a:txBody>
                    <a:bodyPr/>
                    <a:lstStyle/>
                    <a:p>
                      <a:pPr algn="ctr"/>
                      <a:r>
                        <a:rPr lang="en-US" dirty="0"/>
                        <a:t>Godfrey Phillip</a:t>
                      </a:r>
                    </a:p>
                  </a:txBody>
                  <a:tcPr anchor="ctr">
                    <a:solidFill>
                      <a:schemeClr val="accent3"/>
                    </a:solidFill>
                  </a:tcPr>
                </a:tc>
                <a:extLst>
                  <a:ext uri="{0D108BD9-81ED-4DB2-BD59-A6C34878D82A}">
                    <a16:rowId xmlns:a16="http://schemas.microsoft.com/office/drawing/2014/main" val="3659328509"/>
                  </a:ext>
                </a:extLst>
              </a:tr>
              <a:tr h="308058">
                <a:tc>
                  <a:txBody>
                    <a:bodyPr/>
                    <a:lstStyle/>
                    <a:p>
                      <a:pPr algn="ctr"/>
                      <a:r>
                        <a:rPr lang="en-US" dirty="0"/>
                        <a:t>61.89</a:t>
                      </a:r>
                    </a:p>
                  </a:txBody>
                  <a:tcPr anchor="ctr">
                    <a:solidFill>
                      <a:schemeClr val="accent3"/>
                    </a:solidFill>
                  </a:tcPr>
                </a:tc>
                <a:tc>
                  <a:txBody>
                    <a:bodyPr/>
                    <a:lstStyle/>
                    <a:p>
                      <a:pPr algn="ctr"/>
                      <a:r>
                        <a:rPr lang="en-US" dirty="0"/>
                        <a:t>0</a:t>
                      </a:r>
                    </a:p>
                  </a:txBody>
                  <a:tcPr anchor="ctr">
                    <a:solidFill>
                      <a:schemeClr val="accent3"/>
                    </a:solidFill>
                  </a:tcPr>
                </a:tc>
                <a:tc>
                  <a:txBody>
                    <a:bodyPr/>
                    <a:lstStyle/>
                    <a:p>
                      <a:pPr algn="ctr"/>
                      <a:r>
                        <a:rPr lang="en-US" dirty="0"/>
                        <a:t>78.27</a:t>
                      </a:r>
                    </a:p>
                  </a:txBody>
                  <a:tcPr anchor="ctr">
                    <a:solidFill>
                      <a:schemeClr val="accent3"/>
                    </a:solidFill>
                  </a:tcPr>
                </a:tc>
                <a:extLst>
                  <a:ext uri="{0D108BD9-81ED-4DB2-BD59-A6C34878D82A}">
                    <a16:rowId xmlns:a16="http://schemas.microsoft.com/office/drawing/2014/main" val="2720532549"/>
                  </a:ext>
                </a:extLst>
              </a:tr>
              <a:tr h="308058">
                <a:tc>
                  <a:txBody>
                    <a:bodyPr/>
                    <a:lstStyle/>
                    <a:p>
                      <a:pPr algn="ctr"/>
                      <a:r>
                        <a:rPr lang="en-US" dirty="0"/>
                        <a:t>58.45</a:t>
                      </a:r>
                    </a:p>
                  </a:txBody>
                  <a:tcPr anchor="ctr">
                    <a:solidFill>
                      <a:schemeClr val="accent3"/>
                    </a:solidFill>
                  </a:tcPr>
                </a:tc>
                <a:tc>
                  <a:txBody>
                    <a:bodyPr/>
                    <a:lstStyle/>
                    <a:p>
                      <a:pPr algn="ctr"/>
                      <a:r>
                        <a:rPr lang="en-US" dirty="0"/>
                        <a:t>0</a:t>
                      </a:r>
                    </a:p>
                  </a:txBody>
                  <a:tcPr anchor="ctr">
                    <a:solidFill>
                      <a:schemeClr val="accent3"/>
                    </a:solidFill>
                  </a:tcPr>
                </a:tc>
                <a:tc>
                  <a:txBody>
                    <a:bodyPr/>
                    <a:lstStyle/>
                    <a:p>
                      <a:pPr algn="ctr"/>
                      <a:r>
                        <a:rPr lang="en-US" dirty="0"/>
                        <a:t>0</a:t>
                      </a:r>
                    </a:p>
                  </a:txBody>
                  <a:tcPr anchor="ctr">
                    <a:solidFill>
                      <a:schemeClr val="accent3"/>
                    </a:solidFill>
                  </a:tcPr>
                </a:tc>
                <a:extLst>
                  <a:ext uri="{0D108BD9-81ED-4DB2-BD59-A6C34878D82A}">
                    <a16:rowId xmlns:a16="http://schemas.microsoft.com/office/drawing/2014/main" val="2049116620"/>
                  </a:ext>
                </a:extLst>
              </a:tr>
              <a:tr h="308058">
                <a:tc>
                  <a:txBody>
                    <a:bodyPr/>
                    <a:lstStyle/>
                    <a:p>
                      <a:pPr algn="ctr"/>
                      <a:r>
                        <a:rPr lang="en-US" dirty="0"/>
                        <a:t>58.42</a:t>
                      </a:r>
                    </a:p>
                  </a:txBody>
                  <a:tcPr anchor="ctr">
                    <a:solidFill>
                      <a:schemeClr val="accent3"/>
                    </a:solidFill>
                  </a:tcPr>
                </a:tc>
                <a:tc>
                  <a:txBody>
                    <a:bodyPr/>
                    <a:lstStyle/>
                    <a:p>
                      <a:pPr algn="ctr"/>
                      <a:r>
                        <a:rPr lang="en-US" dirty="0"/>
                        <a:t>0</a:t>
                      </a:r>
                    </a:p>
                  </a:txBody>
                  <a:tcPr anchor="ctr">
                    <a:solidFill>
                      <a:schemeClr val="accent3"/>
                    </a:solidFill>
                  </a:tcPr>
                </a:tc>
                <a:tc>
                  <a:txBody>
                    <a:bodyPr/>
                    <a:lstStyle/>
                    <a:p>
                      <a:pPr algn="ctr"/>
                      <a:r>
                        <a:rPr lang="en-US" dirty="0"/>
                        <a:t>67.28</a:t>
                      </a:r>
                    </a:p>
                  </a:txBody>
                  <a:tcPr anchor="ctr">
                    <a:solidFill>
                      <a:schemeClr val="accent3"/>
                    </a:solidFill>
                  </a:tcPr>
                </a:tc>
                <a:extLst>
                  <a:ext uri="{0D108BD9-81ED-4DB2-BD59-A6C34878D82A}">
                    <a16:rowId xmlns:a16="http://schemas.microsoft.com/office/drawing/2014/main" val="4255832906"/>
                  </a:ext>
                </a:extLst>
              </a:tr>
              <a:tr h="308058">
                <a:tc>
                  <a:txBody>
                    <a:bodyPr/>
                    <a:lstStyle/>
                    <a:p>
                      <a:pPr algn="ctr"/>
                      <a:r>
                        <a:rPr lang="en-US" dirty="0"/>
                        <a:t>55.08</a:t>
                      </a:r>
                    </a:p>
                  </a:txBody>
                  <a:tcPr anchor="ctr">
                    <a:solidFill>
                      <a:schemeClr val="accent3"/>
                    </a:solidFill>
                  </a:tcPr>
                </a:tc>
                <a:tc>
                  <a:txBody>
                    <a:bodyPr/>
                    <a:lstStyle/>
                    <a:p>
                      <a:pPr algn="ctr"/>
                      <a:r>
                        <a:rPr lang="en-US" dirty="0"/>
                        <a:t>0</a:t>
                      </a:r>
                    </a:p>
                  </a:txBody>
                  <a:tcPr anchor="ctr">
                    <a:solidFill>
                      <a:schemeClr val="accent3"/>
                    </a:solidFill>
                  </a:tcPr>
                </a:tc>
                <a:tc>
                  <a:txBody>
                    <a:bodyPr/>
                    <a:lstStyle/>
                    <a:p>
                      <a:pPr algn="ctr"/>
                      <a:r>
                        <a:rPr lang="en-US" dirty="0"/>
                        <a:t>87.66</a:t>
                      </a:r>
                    </a:p>
                  </a:txBody>
                  <a:tcPr anchor="ctr">
                    <a:solidFill>
                      <a:schemeClr val="accent3"/>
                    </a:solidFill>
                  </a:tcPr>
                </a:tc>
                <a:extLst>
                  <a:ext uri="{0D108BD9-81ED-4DB2-BD59-A6C34878D82A}">
                    <a16:rowId xmlns:a16="http://schemas.microsoft.com/office/drawing/2014/main" val="38936902"/>
                  </a:ext>
                </a:extLst>
              </a:tr>
              <a:tr h="308058">
                <a:tc>
                  <a:txBody>
                    <a:bodyPr/>
                    <a:lstStyle/>
                    <a:p>
                      <a:pPr algn="ctr"/>
                      <a:r>
                        <a:rPr lang="en-US" dirty="0"/>
                        <a:t>53.87</a:t>
                      </a:r>
                    </a:p>
                  </a:txBody>
                  <a:tcPr anchor="ctr">
                    <a:solidFill>
                      <a:schemeClr val="accent3"/>
                    </a:solidFill>
                  </a:tcPr>
                </a:tc>
                <a:tc>
                  <a:txBody>
                    <a:bodyPr/>
                    <a:lstStyle/>
                    <a:p>
                      <a:pPr algn="ctr"/>
                      <a:r>
                        <a:rPr lang="en-US" dirty="0"/>
                        <a:t>0</a:t>
                      </a:r>
                    </a:p>
                  </a:txBody>
                  <a:tcPr anchor="ctr">
                    <a:solidFill>
                      <a:schemeClr val="accent3"/>
                    </a:solidFill>
                  </a:tcPr>
                </a:tc>
                <a:tc>
                  <a:txBody>
                    <a:bodyPr/>
                    <a:lstStyle/>
                    <a:p>
                      <a:pPr algn="ctr"/>
                      <a:r>
                        <a:rPr lang="en-US" dirty="0"/>
                        <a:t>83.78</a:t>
                      </a:r>
                    </a:p>
                  </a:txBody>
                  <a:tcPr anchor="ctr">
                    <a:solidFill>
                      <a:schemeClr val="accent3"/>
                    </a:solidFill>
                  </a:tcPr>
                </a:tc>
                <a:extLst>
                  <a:ext uri="{0D108BD9-81ED-4DB2-BD59-A6C34878D82A}">
                    <a16:rowId xmlns:a16="http://schemas.microsoft.com/office/drawing/2014/main" val="4000010830"/>
                  </a:ext>
                </a:extLst>
              </a:tr>
            </a:tbl>
          </a:graphicData>
        </a:graphic>
      </p:graphicFrame>
    </p:spTree>
    <p:extLst>
      <p:ext uri="{BB962C8B-B14F-4D97-AF65-F5344CB8AC3E}">
        <p14:creationId xmlns:p14="http://schemas.microsoft.com/office/powerpoint/2010/main" val="2452719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5" name="Title 4">
            <a:extLst>
              <a:ext uri="{FF2B5EF4-FFF2-40B4-BE49-F238E27FC236}">
                <a16:creationId xmlns:a16="http://schemas.microsoft.com/office/drawing/2014/main" id="{F19F321B-90E7-11EE-E7BD-51839D8D4B1E}"/>
              </a:ext>
            </a:extLst>
          </p:cNvPr>
          <p:cNvSpPr>
            <a:spLocks noGrp="1"/>
          </p:cNvSpPr>
          <p:nvPr>
            <p:ph type="title"/>
          </p:nvPr>
        </p:nvSpPr>
        <p:spPr>
          <a:xfrm>
            <a:off x="720000" y="337025"/>
            <a:ext cx="7704000" cy="572700"/>
          </a:xfrm>
        </p:spPr>
        <p:txBody>
          <a:bodyPr spcFirstLastPara="1" wrap="square" lIns="91425" tIns="91425" rIns="91425" bIns="91425" anchor="t" anchorCtr="0">
            <a:noAutofit/>
          </a:bodyPr>
          <a:lstStyle/>
          <a:p>
            <a:r>
              <a:rPr lang="en" dirty="0"/>
              <a:t>Graphs</a:t>
            </a:r>
          </a:p>
        </p:txBody>
      </p:sp>
      <p:sp>
        <p:nvSpPr>
          <p:cNvPr id="6" name="TextBox 5">
            <a:extLst>
              <a:ext uri="{FF2B5EF4-FFF2-40B4-BE49-F238E27FC236}">
                <a16:creationId xmlns:a16="http://schemas.microsoft.com/office/drawing/2014/main" id="{DB93D454-C5C1-97A4-B2B6-C1531B5AAE89}"/>
              </a:ext>
            </a:extLst>
          </p:cNvPr>
          <p:cNvSpPr txBox="1"/>
          <p:nvPr/>
        </p:nvSpPr>
        <p:spPr>
          <a:xfrm>
            <a:off x="1116000" y="2664000"/>
            <a:ext cx="639000" cy="17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7" name="Picture 7" descr="Chart, line chart&#10;&#10;Description automatically generated">
            <a:extLst>
              <a:ext uri="{FF2B5EF4-FFF2-40B4-BE49-F238E27FC236}">
                <a16:creationId xmlns:a16="http://schemas.microsoft.com/office/drawing/2014/main" id="{84C9A686-C0CF-1F3B-3B18-7F3D44CDFADD}"/>
              </a:ext>
            </a:extLst>
          </p:cNvPr>
          <p:cNvPicPr>
            <a:picLocks noChangeAspect="1"/>
          </p:cNvPicPr>
          <p:nvPr/>
        </p:nvPicPr>
        <p:blipFill>
          <a:blip r:embed="rId3"/>
          <a:stretch>
            <a:fillRect/>
          </a:stretch>
        </p:blipFill>
        <p:spPr>
          <a:xfrm>
            <a:off x="140400" y="1071513"/>
            <a:ext cx="2743200" cy="1650473"/>
          </a:xfrm>
          <a:prstGeom prst="rect">
            <a:avLst/>
          </a:prstGeom>
        </p:spPr>
      </p:pic>
      <p:sp>
        <p:nvSpPr>
          <p:cNvPr id="8" name="TextBox 7">
            <a:extLst>
              <a:ext uri="{FF2B5EF4-FFF2-40B4-BE49-F238E27FC236}">
                <a16:creationId xmlns:a16="http://schemas.microsoft.com/office/drawing/2014/main" id="{FA6985E2-F2E1-3B39-AD00-2AAEC3D63995}"/>
              </a:ext>
            </a:extLst>
          </p:cNvPr>
          <p:cNvSpPr txBox="1"/>
          <p:nvPr/>
        </p:nvSpPr>
        <p:spPr>
          <a:xfrm>
            <a:off x="3978000" y="1322999"/>
            <a:ext cx="414000" cy="89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51684066-E270-E1F2-2053-EF20FAD4DB4A}"/>
              </a:ext>
            </a:extLst>
          </p:cNvPr>
          <p:cNvSpPr txBox="1"/>
          <p:nvPr/>
        </p:nvSpPr>
        <p:spPr>
          <a:xfrm>
            <a:off x="3789000" y="1295999"/>
            <a:ext cx="414000" cy="43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1" name="Picture 11" descr="Graphical user interface, application&#10;&#10;Description automatically generated">
            <a:extLst>
              <a:ext uri="{FF2B5EF4-FFF2-40B4-BE49-F238E27FC236}">
                <a16:creationId xmlns:a16="http://schemas.microsoft.com/office/drawing/2014/main" id="{AD64C812-10C9-3D9B-D3F4-A20DCDF8D59B}"/>
              </a:ext>
            </a:extLst>
          </p:cNvPr>
          <p:cNvPicPr>
            <a:picLocks noChangeAspect="1"/>
          </p:cNvPicPr>
          <p:nvPr/>
        </p:nvPicPr>
        <p:blipFill>
          <a:blip r:embed="rId4"/>
          <a:stretch>
            <a:fillRect/>
          </a:stretch>
        </p:blipFill>
        <p:spPr>
          <a:xfrm>
            <a:off x="3002400" y="1072621"/>
            <a:ext cx="2918700" cy="1643757"/>
          </a:xfrm>
          <a:prstGeom prst="rect">
            <a:avLst/>
          </a:prstGeom>
        </p:spPr>
      </p:pic>
      <p:sp>
        <p:nvSpPr>
          <p:cNvPr id="12" name="TextBox 11">
            <a:extLst>
              <a:ext uri="{FF2B5EF4-FFF2-40B4-BE49-F238E27FC236}">
                <a16:creationId xmlns:a16="http://schemas.microsoft.com/office/drawing/2014/main" id="{C4EF0D37-5EB0-9EB6-7349-402368F50466}"/>
              </a:ext>
            </a:extLst>
          </p:cNvPr>
          <p:cNvSpPr txBox="1"/>
          <p:nvPr/>
        </p:nvSpPr>
        <p:spPr>
          <a:xfrm>
            <a:off x="6714000" y="1295999"/>
            <a:ext cx="216000" cy="8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3" name="Picture 13" descr="Chart, line chart&#10;&#10;Description automatically generated">
            <a:extLst>
              <a:ext uri="{FF2B5EF4-FFF2-40B4-BE49-F238E27FC236}">
                <a16:creationId xmlns:a16="http://schemas.microsoft.com/office/drawing/2014/main" id="{AD0F4B2D-1325-999C-00E6-96D96CB6E2CA}"/>
              </a:ext>
            </a:extLst>
          </p:cNvPr>
          <p:cNvPicPr>
            <a:picLocks noChangeAspect="1"/>
          </p:cNvPicPr>
          <p:nvPr/>
        </p:nvPicPr>
        <p:blipFill>
          <a:blip r:embed="rId5"/>
          <a:stretch>
            <a:fillRect/>
          </a:stretch>
        </p:blipFill>
        <p:spPr>
          <a:xfrm>
            <a:off x="6098400" y="1072182"/>
            <a:ext cx="2909700" cy="1644636"/>
          </a:xfrm>
          <a:prstGeom prst="rect">
            <a:avLst/>
          </a:prstGeom>
        </p:spPr>
      </p:pic>
      <p:sp>
        <p:nvSpPr>
          <p:cNvPr id="14" name="TextBox 13">
            <a:extLst>
              <a:ext uri="{FF2B5EF4-FFF2-40B4-BE49-F238E27FC236}">
                <a16:creationId xmlns:a16="http://schemas.microsoft.com/office/drawing/2014/main" id="{F8B99AD9-ECD8-1AA7-D6AD-A92DD9FF8DEF}"/>
              </a:ext>
            </a:extLst>
          </p:cNvPr>
          <p:cNvSpPr txBox="1"/>
          <p:nvPr/>
        </p:nvSpPr>
        <p:spPr>
          <a:xfrm>
            <a:off x="1952999" y="3203999"/>
            <a:ext cx="495000" cy="61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6" name="TextBox 15">
            <a:extLst>
              <a:ext uri="{FF2B5EF4-FFF2-40B4-BE49-F238E27FC236}">
                <a16:creationId xmlns:a16="http://schemas.microsoft.com/office/drawing/2014/main" id="{D8242B58-8800-7E9D-0239-3A5210B5B968}"/>
              </a:ext>
            </a:extLst>
          </p:cNvPr>
          <p:cNvSpPr txBox="1"/>
          <p:nvPr/>
        </p:nvSpPr>
        <p:spPr>
          <a:xfrm>
            <a:off x="900000" y="3519000"/>
            <a:ext cx="477000" cy="108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7" name="Picture 17">
            <a:extLst>
              <a:ext uri="{FF2B5EF4-FFF2-40B4-BE49-F238E27FC236}">
                <a16:creationId xmlns:a16="http://schemas.microsoft.com/office/drawing/2014/main" id="{26D372E7-560A-0690-7056-85F6794EE1C4}"/>
              </a:ext>
            </a:extLst>
          </p:cNvPr>
          <p:cNvPicPr>
            <a:picLocks noChangeAspect="1"/>
          </p:cNvPicPr>
          <p:nvPr/>
        </p:nvPicPr>
        <p:blipFill>
          <a:blip r:embed="rId6"/>
          <a:stretch>
            <a:fillRect/>
          </a:stretch>
        </p:blipFill>
        <p:spPr>
          <a:xfrm>
            <a:off x="1508288" y="3012038"/>
            <a:ext cx="2477925" cy="1643925"/>
          </a:xfrm>
          <a:prstGeom prst="rect">
            <a:avLst/>
          </a:prstGeom>
        </p:spPr>
      </p:pic>
      <p:sp>
        <p:nvSpPr>
          <p:cNvPr id="18" name="TextBox 17">
            <a:extLst>
              <a:ext uri="{FF2B5EF4-FFF2-40B4-BE49-F238E27FC236}">
                <a16:creationId xmlns:a16="http://schemas.microsoft.com/office/drawing/2014/main" id="{E7841E3A-EF5E-46B2-DBFB-A54F4DB5156B}"/>
              </a:ext>
            </a:extLst>
          </p:cNvPr>
          <p:cNvSpPr txBox="1"/>
          <p:nvPr/>
        </p:nvSpPr>
        <p:spPr>
          <a:xfrm>
            <a:off x="5238000" y="3213000"/>
            <a:ext cx="288000" cy="25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9" name="Picture 19" descr="Chart, line chart&#10;&#10;Description automatically generated">
            <a:extLst>
              <a:ext uri="{FF2B5EF4-FFF2-40B4-BE49-F238E27FC236}">
                <a16:creationId xmlns:a16="http://schemas.microsoft.com/office/drawing/2014/main" id="{8BC023DE-7504-7ABE-440D-42BFC8B3D077}"/>
              </a:ext>
            </a:extLst>
          </p:cNvPr>
          <p:cNvPicPr>
            <a:picLocks noChangeAspect="1"/>
          </p:cNvPicPr>
          <p:nvPr/>
        </p:nvPicPr>
        <p:blipFill>
          <a:blip r:embed="rId7"/>
          <a:stretch>
            <a:fillRect/>
          </a:stretch>
        </p:blipFill>
        <p:spPr>
          <a:xfrm>
            <a:off x="4392900" y="3011013"/>
            <a:ext cx="2743200" cy="16504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1"/>
        <p:cNvGrpSpPr/>
        <p:nvPr/>
      </p:nvGrpSpPr>
      <p:grpSpPr>
        <a:xfrm>
          <a:off x="0" y="0"/>
          <a:ext cx="0" cy="0"/>
          <a:chOff x="0" y="0"/>
          <a:chExt cx="0" cy="0"/>
        </a:xfrm>
      </p:grpSpPr>
      <p:sp>
        <p:nvSpPr>
          <p:cNvPr id="2712" name="Google Shape;2712;p48"/>
          <p:cNvSpPr txBox="1">
            <a:spLocks noGrp="1"/>
          </p:cNvSpPr>
          <p:nvPr>
            <p:ph type="title"/>
          </p:nvPr>
        </p:nvSpPr>
        <p:spPr>
          <a:xfrm>
            <a:off x="1836450" y="1307100"/>
            <a:ext cx="5471100" cy="2529300"/>
          </a:xfrm>
          <a:prstGeom prst="rect">
            <a:avLst/>
          </a:prstGeom>
        </p:spPr>
        <p:txBody>
          <a:bodyPr spcFirstLastPara="1" wrap="square" lIns="91425" tIns="91425" rIns="91425" bIns="91425" anchor="t" anchorCtr="0">
            <a:noAutofit/>
          </a:bodyPr>
          <a:lstStyle/>
          <a:p>
            <a:r>
              <a:rPr lang="en" dirty="0"/>
              <a:t>Financial Ratios</a:t>
            </a:r>
          </a:p>
        </p:txBody>
      </p:sp>
      <p:sp>
        <p:nvSpPr>
          <p:cNvPr id="2" name="TextBox 1">
            <a:extLst>
              <a:ext uri="{FF2B5EF4-FFF2-40B4-BE49-F238E27FC236}">
                <a16:creationId xmlns:a16="http://schemas.microsoft.com/office/drawing/2014/main" id="{3925C741-6A3C-46EB-219E-07A507CF00BF}"/>
              </a:ext>
            </a:extLst>
          </p:cNvPr>
          <p:cNvSpPr txBox="1"/>
          <p:nvPr/>
        </p:nvSpPr>
        <p:spPr>
          <a:xfrm>
            <a:off x="2269553" y="3231647"/>
            <a:ext cx="484335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solidFill>
                  <a:schemeClr val="accent6"/>
                </a:solidFill>
              </a:rPr>
              <a:t>A financial ratio or accounting ratio is a relative magnitude of two selected numerical values taken from an enterprise's financial statements.</a:t>
            </a:r>
            <a:endParaRPr lang="en-US" dirty="0">
              <a:solidFill>
                <a:schemeClr val="accent6"/>
              </a:solidFill>
            </a:endParaRPr>
          </a:p>
          <a:p>
            <a:pPr algn="ctr"/>
            <a:endParaRPr lang="en-US" dirty="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69716"/>
            <a:ext cx="8493410" cy="2108940"/>
          </a:xfrm>
        </p:spPr>
        <p:txBody>
          <a:bodyPr/>
          <a:lstStyle/>
          <a:p>
            <a:pPr>
              <a:lnSpc>
                <a:spcPct val="114999"/>
              </a:lnSpc>
            </a:pPr>
            <a:r>
              <a:rPr lang="en" sz="1500" dirty="0"/>
              <a:t>Looking at the given data, we can see that ITC has the highest ROE among the three tobacco companies, with an average ROE of 22.73%. Godfrey Phillip has an average ROE of 15.61%, and Golden Tobacco has an average negative ROE of -2.34%, which indicates that it is not generating profits for its shareholders which is a bad sign for the company.</a:t>
            </a:r>
          </a:p>
          <a:p>
            <a:pPr>
              <a:lnSpc>
                <a:spcPct val="114999"/>
              </a:lnSpc>
            </a:pPr>
            <a:r>
              <a:rPr lang="en" sz="1500" dirty="0"/>
              <a:t>A higher ROE generally indicates that a company is using its shareholder's funds more efficiently to generate profits. However, it's important to note that a higher ROE could also mean that a company has a high level of debt, which can magnify returns but also increase risk. Therefore, it's important to consider other financial ratios and factors before making any investment decisions.</a:t>
            </a:r>
            <a:endParaRPr lang="en" dirty="0"/>
          </a:p>
          <a:p>
            <a:pPr>
              <a:lnSpc>
                <a:spcPct val="114999"/>
              </a:lnSpc>
            </a:pPr>
            <a:endParaRPr lang="en" sz="1500" dirty="0"/>
          </a:p>
        </p:txBody>
      </p:sp>
      <p:graphicFrame>
        <p:nvGraphicFramePr>
          <p:cNvPr id="4" name="Table 3">
            <a:extLst>
              <a:ext uri="{FF2B5EF4-FFF2-40B4-BE49-F238E27FC236}">
                <a16:creationId xmlns:a16="http://schemas.microsoft.com/office/drawing/2014/main" id="{A86EFC81-7372-85BD-4A81-F22FC10325FA}"/>
              </a:ext>
            </a:extLst>
          </p:cNvPr>
          <p:cNvGraphicFramePr>
            <a:graphicFrameLocks noGrp="1"/>
          </p:cNvGraphicFramePr>
          <p:nvPr>
            <p:extLst>
              <p:ext uri="{D42A27DB-BD31-4B8C-83A1-F6EECF244321}">
                <p14:modId xmlns:p14="http://schemas.microsoft.com/office/powerpoint/2010/main" val="1787559315"/>
              </p:ext>
            </p:extLst>
          </p:nvPr>
        </p:nvGraphicFramePr>
        <p:xfrm>
          <a:off x="1827000" y="58500"/>
          <a:ext cx="5481000" cy="2438400"/>
        </p:xfrm>
        <a:graphic>
          <a:graphicData uri="http://schemas.openxmlformats.org/drawingml/2006/table">
            <a:tbl>
              <a:tblPr firstRow="1" bandRow="1">
                <a:tableStyleId>{F0764540-DF4B-4EE9-90BF-D88DFD5F503C}</a:tableStyleId>
              </a:tblPr>
              <a:tblGrid>
                <a:gridCol w="1827000">
                  <a:extLst>
                    <a:ext uri="{9D8B030D-6E8A-4147-A177-3AD203B41FA5}">
                      <a16:colId xmlns:a16="http://schemas.microsoft.com/office/drawing/2014/main" val="3919331448"/>
                    </a:ext>
                  </a:extLst>
                </a:gridCol>
                <a:gridCol w="1827000">
                  <a:extLst>
                    <a:ext uri="{9D8B030D-6E8A-4147-A177-3AD203B41FA5}">
                      <a16:colId xmlns:a16="http://schemas.microsoft.com/office/drawing/2014/main" val="13769885"/>
                    </a:ext>
                  </a:extLst>
                </a:gridCol>
                <a:gridCol w="1827000">
                  <a:extLst>
                    <a:ext uri="{9D8B030D-6E8A-4147-A177-3AD203B41FA5}">
                      <a16:colId xmlns:a16="http://schemas.microsoft.com/office/drawing/2014/main" val="625469952"/>
                    </a:ext>
                  </a:extLst>
                </a:gridCol>
              </a:tblGrid>
              <a:tr h="0">
                <a:tc>
                  <a:txBody>
                    <a:bodyPr/>
                    <a:lstStyle/>
                    <a:p>
                      <a:pPr algn="ctr"/>
                      <a:endParaRPr lang="en-US" dirty="0"/>
                    </a:p>
                  </a:txBody>
                  <a:tcPr anchor="ctr">
                    <a:solidFill>
                      <a:schemeClr val="accent1"/>
                    </a:solidFill>
                  </a:tcPr>
                </a:tc>
                <a:tc>
                  <a:txBody>
                    <a:bodyPr/>
                    <a:lstStyle/>
                    <a:p>
                      <a:pPr algn="ctr"/>
                      <a:r>
                        <a:rPr lang="en-US" dirty="0"/>
                        <a:t>1</a:t>
                      </a:r>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2388338738"/>
                  </a:ext>
                </a:extLst>
              </a:tr>
              <a:tr h="0">
                <a:tc>
                  <a:txBody>
                    <a:bodyPr/>
                    <a:lstStyle/>
                    <a:p>
                      <a:pPr algn="ctr"/>
                      <a:endParaRPr lang="en-US" dirty="0"/>
                    </a:p>
                  </a:txBody>
                  <a:tcPr anchor="ctr">
                    <a:solidFill>
                      <a:schemeClr val="accent1"/>
                    </a:solidFill>
                  </a:tcPr>
                </a:tc>
                <a:tc>
                  <a:txBody>
                    <a:bodyPr/>
                    <a:lstStyle/>
                    <a:p>
                      <a:pPr lvl="0" algn="ctr">
                        <a:buNone/>
                      </a:pPr>
                      <a:r>
                        <a:rPr lang="en-US" sz="1400" b="0" i="0" u="none" strike="noStrike" noProof="0" dirty="0">
                          <a:latin typeface="Arial"/>
                        </a:rPr>
                        <a:t>Return on Equity </a:t>
                      </a:r>
                      <a:endParaRPr lang="en-US" dirty="0"/>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4275058665"/>
                  </a:ext>
                </a:extLst>
              </a:tr>
              <a:tr h="0">
                <a:tc>
                  <a:txBody>
                    <a:bodyPr/>
                    <a:lstStyle/>
                    <a:p>
                      <a:pPr algn="ctr"/>
                      <a:r>
                        <a:rPr lang="en-US" dirty="0"/>
                        <a:t>ITC</a:t>
                      </a:r>
                    </a:p>
                  </a:txBody>
                  <a:tcPr anchor="ctr">
                    <a:solidFill>
                      <a:schemeClr val="accent1"/>
                    </a:solidFill>
                  </a:tcPr>
                </a:tc>
                <a:tc>
                  <a:txBody>
                    <a:bodyPr/>
                    <a:lstStyle/>
                    <a:p>
                      <a:pPr algn="ctr"/>
                      <a:r>
                        <a:rPr lang="en-US" dirty="0"/>
                        <a:t>Golden Tobacco</a:t>
                      </a:r>
                    </a:p>
                  </a:txBody>
                  <a:tcPr anchor="ctr">
                    <a:solidFill>
                      <a:schemeClr val="accent1"/>
                    </a:solidFill>
                  </a:tcPr>
                </a:tc>
                <a:tc>
                  <a:txBody>
                    <a:bodyPr/>
                    <a:lstStyle/>
                    <a:p>
                      <a:pPr algn="ctr"/>
                      <a:r>
                        <a:rPr lang="en-US" dirty="0"/>
                        <a:t>Godfrey Phillip</a:t>
                      </a:r>
                    </a:p>
                  </a:txBody>
                  <a:tcPr anchor="ctr">
                    <a:solidFill>
                      <a:schemeClr val="accent1"/>
                    </a:solidFill>
                  </a:tcPr>
                </a:tc>
                <a:extLst>
                  <a:ext uri="{0D108BD9-81ED-4DB2-BD59-A6C34878D82A}">
                    <a16:rowId xmlns:a16="http://schemas.microsoft.com/office/drawing/2014/main" val="1449669199"/>
                  </a:ext>
                </a:extLst>
              </a:tr>
              <a:tr h="0">
                <a:tc>
                  <a:txBody>
                    <a:bodyPr/>
                    <a:lstStyle/>
                    <a:p>
                      <a:pPr algn="ctr"/>
                      <a:r>
                        <a:rPr lang="en-US" dirty="0"/>
                        <a:t>24.4</a:t>
                      </a:r>
                    </a:p>
                  </a:txBody>
                  <a:tcPr anchor="ctr">
                    <a:solidFill>
                      <a:schemeClr val="accent1"/>
                    </a:solidFill>
                  </a:tcPr>
                </a:tc>
                <a:tc>
                  <a:txBody>
                    <a:bodyPr/>
                    <a:lstStyle/>
                    <a:p>
                      <a:pPr algn="ctr"/>
                      <a:r>
                        <a:rPr lang="en-US" dirty="0"/>
                        <a:t>-5.25</a:t>
                      </a:r>
                    </a:p>
                  </a:txBody>
                  <a:tcPr anchor="ctr">
                    <a:solidFill>
                      <a:schemeClr val="accent1"/>
                    </a:solidFill>
                  </a:tcPr>
                </a:tc>
                <a:tc>
                  <a:txBody>
                    <a:bodyPr/>
                    <a:lstStyle/>
                    <a:p>
                      <a:pPr algn="ctr"/>
                      <a:r>
                        <a:rPr lang="en-US" dirty="0"/>
                        <a:t>15.85</a:t>
                      </a:r>
                    </a:p>
                  </a:txBody>
                  <a:tcPr anchor="ctr">
                    <a:solidFill>
                      <a:schemeClr val="accent1"/>
                    </a:solidFill>
                  </a:tcPr>
                </a:tc>
                <a:extLst>
                  <a:ext uri="{0D108BD9-81ED-4DB2-BD59-A6C34878D82A}">
                    <a16:rowId xmlns:a16="http://schemas.microsoft.com/office/drawing/2014/main" val="1860594358"/>
                  </a:ext>
                </a:extLst>
              </a:tr>
              <a:tr h="0">
                <a:tc>
                  <a:txBody>
                    <a:bodyPr/>
                    <a:lstStyle/>
                    <a:p>
                      <a:pPr algn="ctr"/>
                      <a:r>
                        <a:rPr lang="en-US" dirty="0"/>
                        <a:t>21.8</a:t>
                      </a:r>
                    </a:p>
                  </a:txBody>
                  <a:tcPr anchor="ctr">
                    <a:solidFill>
                      <a:schemeClr val="accent1"/>
                    </a:solidFill>
                  </a:tcPr>
                </a:tc>
                <a:tc>
                  <a:txBody>
                    <a:bodyPr/>
                    <a:lstStyle/>
                    <a:p>
                      <a:pPr algn="ctr"/>
                      <a:r>
                        <a:rPr lang="en-US" dirty="0"/>
                        <a:t>0</a:t>
                      </a:r>
                    </a:p>
                  </a:txBody>
                  <a:tcPr anchor="ctr">
                    <a:solidFill>
                      <a:schemeClr val="accent1"/>
                    </a:solidFill>
                  </a:tcPr>
                </a:tc>
                <a:tc>
                  <a:txBody>
                    <a:bodyPr/>
                    <a:lstStyle/>
                    <a:p>
                      <a:pPr algn="ctr"/>
                      <a:r>
                        <a:rPr lang="en-US" dirty="0"/>
                        <a:t>14.77</a:t>
                      </a:r>
                    </a:p>
                  </a:txBody>
                  <a:tcPr anchor="ctr">
                    <a:solidFill>
                      <a:schemeClr val="accent1"/>
                    </a:solidFill>
                  </a:tcPr>
                </a:tc>
                <a:extLst>
                  <a:ext uri="{0D108BD9-81ED-4DB2-BD59-A6C34878D82A}">
                    <a16:rowId xmlns:a16="http://schemas.microsoft.com/office/drawing/2014/main" val="3153186107"/>
                  </a:ext>
                </a:extLst>
              </a:tr>
              <a:tr h="0">
                <a:tc>
                  <a:txBody>
                    <a:bodyPr/>
                    <a:lstStyle/>
                    <a:p>
                      <a:pPr algn="ctr"/>
                      <a:r>
                        <a:rPr lang="en-US" dirty="0"/>
                        <a:t>23.44</a:t>
                      </a:r>
                    </a:p>
                  </a:txBody>
                  <a:tcPr anchor="ctr">
                    <a:solidFill>
                      <a:schemeClr val="accent1"/>
                    </a:solidFill>
                  </a:tcPr>
                </a:tc>
                <a:tc>
                  <a:txBody>
                    <a:bodyPr/>
                    <a:lstStyle/>
                    <a:p>
                      <a:pPr algn="ctr"/>
                      <a:r>
                        <a:rPr lang="en-US" dirty="0"/>
                        <a:t>-18.24</a:t>
                      </a:r>
                    </a:p>
                  </a:txBody>
                  <a:tcPr anchor="ctr">
                    <a:solidFill>
                      <a:schemeClr val="accent1"/>
                    </a:solidFill>
                  </a:tcPr>
                </a:tc>
                <a:tc>
                  <a:txBody>
                    <a:bodyPr/>
                    <a:lstStyle/>
                    <a:p>
                      <a:pPr algn="ctr"/>
                      <a:r>
                        <a:rPr lang="en-US" dirty="0"/>
                        <a:t>18.82</a:t>
                      </a:r>
                    </a:p>
                  </a:txBody>
                  <a:tcPr anchor="ctr">
                    <a:solidFill>
                      <a:schemeClr val="accent1"/>
                    </a:solidFill>
                  </a:tcPr>
                </a:tc>
                <a:extLst>
                  <a:ext uri="{0D108BD9-81ED-4DB2-BD59-A6C34878D82A}">
                    <a16:rowId xmlns:a16="http://schemas.microsoft.com/office/drawing/2014/main" val="2588888049"/>
                  </a:ext>
                </a:extLst>
              </a:tr>
              <a:tr h="0">
                <a:tc>
                  <a:txBody>
                    <a:bodyPr/>
                    <a:lstStyle/>
                    <a:p>
                      <a:pPr algn="ctr"/>
                      <a:r>
                        <a:rPr lang="en-US" dirty="0"/>
                        <a:t>21.29</a:t>
                      </a:r>
                    </a:p>
                  </a:txBody>
                  <a:tcPr anchor="ctr">
                    <a:solidFill>
                      <a:schemeClr val="accent1"/>
                    </a:solidFill>
                  </a:tcPr>
                </a:tc>
                <a:tc>
                  <a:txBody>
                    <a:bodyPr/>
                    <a:lstStyle/>
                    <a:p>
                      <a:pPr algn="ctr"/>
                      <a:r>
                        <a:rPr lang="en-US" dirty="0"/>
                        <a:t>0</a:t>
                      </a:r>
                    </a:p>
                  </a:txBody>
                  <a:tcPr anchor="ctr">
                    <a:solidFill>
                      <a:schemeClr val="accent1"/>
                    </a:solidFill>
                  </a:tcPr>
                </a:tc>
                <a:tc>
                  <a:txBody>
                    <a:bodyPr/>
                    <a:lstStyle/>
                    <a:p>
                      <a:pPr algn="ctr"/>
                      <a:r>
                        <a:rPr lang="en-US" dirty="0"/>
                        <a:t>12.7</a:t>
                      </a:r>
                    </a:p>
                  </a:txBody>
                  <a:tcPr anchor="ctr">
                    <a:solidFill>
                      <a:schemeClr val="accent1"/>
                    </a:solidFill>
                  </a:tcPr>
                </a:tc>
                <a:extLst>
                  <a:ext uri="{0D108BD9-81ED-4DB2-BD59-A6C34878D82A}">
                    <a16:rowId xmlns:a16="http://schemas.microsoft.com/office/drawing/2014/main" val="183503092"/>
                  </a:ext>
                </a:extLst>
              </a:tr>
              <a:tr h="0">
                <a:tc>
                  <a:txBody>
                    <a:bodyPr/>
                    <a:lstStyle/>
                    <a:p>
                      <a:pPr algn="ctr"/>
                      <a:r>
                        <a:rPr lang="en-US" dirty="0"/>
                        <a:t>21.46</a:t>
                      </a:r>
                    </a:p>
                  </a:txBody>
                  <a:tcPr anchor="ctr">
                    <a:solidFill>
                      <a:schemeClr val="accent1"/>
                    </a:solidFill>
                  </a:tcPr>
                </a:tc>
                <a:tc>
                  <a:txBody>
                    <a:bodyPr/>
                    <a:lstStyle/>
                    <a:p>
                      <a:pPr algn="ctr"/>
                      <a:r>
                        <a:rPr lang="en-US" dirty="0"/>
                        <a:t>0</a:t>
                      </a:r>
                    </a:p>
                  </a:txBody>
                  <a:tcPr anchor="ctr">
                    <a:solidFill>
                      <a:schemeClr val="accent1"/>
                    </a:solidFill>
                  </a:tcPr>
                </a:tc>
                <a:tc>
                  <a:txBody>
                    <a:bodyPr/>
                    <a:lstStyle/>
                    <a:p>
                      <a:pPr algn="ctr"/>
                      <a:r>
                        <a:rPr lang="en-US" dirty="0"/>
                        <a:t>9.41</a:t>
                      </a:r>
                    </a:p>
                  </a:txBody>
                  <a:tcPr anchor="ctr">
                    <a:solidFill>
                      <a:schemeClr val="accent1"/>
                    </a:solidFill>
                  </a:tcPr>
                </a:tc>
                <a:extLst>
                  <a:ext uri="{0D108BD9-81ED-4DB2-BD59-A6C34878D82A}">
                    <a16:rowId xmlns:a16="http://schemas.microsoft.com/office/drawing/2014/main" val="2266233919"/>
                  </a:ext>
                </a:extLst>
              </a:tr>
            </a:tbl>
          </a:graphicData>
        </a:graphic>
      </p:graphicFrame>
    </p:spTree>
    <p:extLst>
      <p:ext uri="{BB962C8B-B14F-4D97-AF65-F5344CB8AC3E}">
        <p14:creationId xmlns:p14="http://schemas.microsoft.com/office/powerpoint/2010/main" val="111817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Shape 2608"/>
        <p:cNvGrpSpPr/>
        <p:nvPr/>
      </p:nvGrpSpPr>
      <p:grpSpPr>
        <a:xfrm>
          <a:off x="0" y="0"/>
          <a:ext cx="0" cy="0"/>
          <a:chOff x="0" y="0"/>
          <a:chExt cx="0" cy="0"/>
        </a:xfrm>
      </p:grpSpPr>
      <p:sp>
        <p:nvSpPr>
          <p:cNvPr id="2609" name="Google Shape;2609;p39"/>
          <p:cNvSpPr txBox="1">
            <a:spLocks noGrp="1"/>
          </p:cNvSpPr>
          <p:nvPr>
            <p:ph type="ctrTitle"/>
          </p:nvPr>
        </p:nvSpPr>
        <p:spPr>
          <a:xfrm>
            <a:off x="1669800" y="1481480"/>
            <a:ext cx="5804400" cy="2180400"/>
          </a:xfrm>
          <a:prstGeom prst="rect">
            <a:avLst/>
          </a:prstGeom>
        </p:spPr>
        <p:txBody>
          <a:bodyPr spcFirstLastPara="1" wrap="square" lIns="91425" tIns="91425" rIns="91425" bIns="91425" anchor="ctr" anchorCtr="0">
            <a:noAutofit/>
          </a:bodyPr>
          <a:lstStyle/>
          <a:p>
            <a:r>
              <a:rPr lang="en" sz="4000" dirty="0"/>
              <a:t>Analyzing Industry performance through Ratio Analysis</a:t>
            </a:r>
          </a:p>
        </p:txBody>
      </p:sp>
    </p:spTree>
    <p:extLst>
      <p:ext uri="{BB962C8B-B14F-4D97-AF65-F5344CB8AC3E}">
        <p14:creationId xmlns:p14="http://schemas.microsoft.com/office/powerpoint/2010/main" val="427515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69716"/>
            <a:ext cx="8493410" cy="2108940"/>
          </a:xfrm>
        </p:spPr>
        <p:txBody>
          <a:bodyPr/>
          <a:lstStyle/>
          <a:p>
            <a:pPr>
              <a:lnSpc>
                <a:spcPct val="114999"/>
              </a:lnSpc>
            </a:pPr>
            <a:r>
              <a:rPr lang="en" sz="1600" dirty="0"/>
              <a:t>Looking at the data you provided, ITC has the highest ROCE of 31.89%, followed by Godfrey Phillip with a ROCE of 19.71%, and Golden Tobacco with a negative ROCE of -10.47%. This suggests that ITC is generating the highest return on its capital employed, while Golden Tobacco is not able to generate profits that exceed its capital employed, indicating an inefficient use of capital which will create a drastic negative impact on the company.</a:t>
            </a:r>
          </a:p>
        </p:txBody>
      </p:sp>
      <p:graphicFrame>
        <p:nvGraphicFramePr>
          <p:cNvPr id="3" name="Table 2">
            <a:extLst>
              <a:ext uri="{FF2B5EF4-FFF2-40B4-BE49-F238E27FC236}">
                <a16:creationId xmlns:a16="http://schemas.microsoft.com/office/drawing/2014/main" id="{86C24962-B45D-DC88-DEFF-41214FA6A38F}"/>
              </a:ext>
            </a:extLst>
          </p:cNvPr>
          <p:cNvGraphicFramePr>
            <a:graphicFrameLocks noGrp="1"/>
          </p:cNvGraphicFramePr>
          <p:nvPr>
            <p:extLst>
              <p:ext uri="{D42A27DB-BD31-4B8C-83A1-F6EECF244321}">
                <p14:modId xmlns:p14="http://schemas.microsoft.com/office/powerpoint/2010/main" val="788024019"/>
              </p:ext>
            </p:extLst>
          </p:nvPr>
        </p:nvGraphicFramePr>
        <p:xfrm>
          <a:off x="846000" y="22500"/>
          <a:ext cx="7542018" cy="2455833"/>
        </p:xfrm>
        <a:graphic>
          <a:graphicData uri="http://schemas.openxmlformats.org/drawingml/2006/table">
            <a:tbl>
              <a:tblPr firstRow="1" bandRow="1">
                <a:tableStyleId>{F0764540-DF4B-4EE9-90BF-D88DFD5F503C}</a:tableStyleId>
              </a:tblPr>
              <a:tblGrid>
                <a:gridCol w="2514006">
                  <a:extLst>
                    <a:ext uri="{9D8B030D-6E8A-4147-A177-3AD203B41FA5}">
                      <a16:colId xmlns:a16="http://schemas.microsoft.com/office/drawing/2014/main" val="564910127"/>
                    </a:ext>
                  </a:extLst>
                </a:gridCol>
                <a:gridCol w="2514006">
                  <a:extLst>
                    <a:ext uri="{9D8B030D-6E8A-4147-A177-3AD203B41FA5}">
                      <a16:colId xmlns:a16="http://schemas.microsoft.com/office/drawing/2014/main" val="1951300400"/>
                    </a:ext>
                  </a:extLst>
                </a:gridCol>
                <a:gridCol w="2514006">
                  <a:extLst>
                    <a:ext uri="{9D8B030D-6E8A-4147-A177-3AD203B41FA5}">
                      <a16:colId xmlns:a16="http://schemas.microsoft.com/office/drawing/2014/main" val="1996373919"/>
                    </a:ext>
                  </a:extLst>
                </a:gridCol>
              </a:tblGrid>
              <a:tr h="307119">
                <a:tc>
                  <a:txBody>
                    <a:bodyPr/>
                    <a:lstStyle/>
                    <a:p>
                      <a:pPr algn="ctr"/>
                      <a:endParaRPr lang="en-US" dirty="0"/>
                    </a:p>
                  </a:txBody>
                  <a:tcPr anchor="ctr">
                    <a:solidFill>
                      <a:schemeClr val="accent1"/>
                    </a:solidFill>
                  </a:tcPr>
                </a:tc>
                <a:tc>
                  <a:txBody>
                    <a:bodyPr/>
                    <a:lstStyle/>
                    <a:p>
                      <a:pPr algn="ctr"/>
                      <a:r>
                        <a:rPr lang="en-US" dirty="0"/>
                        <a:t>2</a:t>
                      </a:r>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3770676201"/>
                  </a:ext>
                </a:extLst>
              </a:tr>
              <a:tr h="306000">
                <a:tc>
                  <a:txBody>
                    <a:bodyPr/>
                    <a:lstStyle/>
                    <a:p>
                      <a:pPr algn="ctr"/>
                      <a:endParaRPr lang="en-US" dirty="0"/>
                    </a:p>
                  </a:txBody>
                  <a:tcPr anchor="ctr">
                    <a:solidFill>
                      <a:schemeClr val="accent1"/>
                    </a:solidFill>
                  </a:tcPr>
                </a:tc>
                <a:tc>
                  <a:txBody>
                    <a:bodyPr/>
                    <a:lstStyle/>
                    <a:p>
                      <a:pPr lvl="0" algn="ctr">
                        <a:lnSpc>
                          <a:spcPct val="100000"/>
                        </a:lnSpc>
                        <a:spcBef>
                          <a:spcPts val="0"/>
                        </a:spcBef>
                        <a:spcAft>
                          <a:spcPts val="0"/>
                        </a:spcAft>
                        <a:buNone/>
                      </a:pPr>
                      <a:r>
                        <a:rPr lang="en-US" sz="1400" b="0" i="0" u="none" strike="noStrike" noProof="0" dirty="0">
                          <a:latin typeface="Arial"/>
                        </a:rPr>
                        <a:t>Return on Capital Employed</a:t>
                      </a:r>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971694027"/>
                  </a:ext>
                </a:extLst>
              </a:tr>
              <a:tr h="307119">
                <a:tc>
                  <a:txBody>
                    <a:bodyPr/>
                    <a:lstStyle/>
                    <a:p>
                      <a:pPr algn="ctr"/>
                      <a:r>
                        <a:rPr lang="en-US" dirty="0"/>
                        <a:t>ITC</a:t>
                      </a:r>
                    </a:p>
                  </a:txBody>
                  <a:tcPr anchor="ctr">
                    <a:solidFill>
                      <a:schemeClr val="accent1"/>
                    </a:solidFill>
                  </a:tcPr>
                </a:tc>
                <a:tc>
                  <a:txBody>
                    <a:bodyPr/>
                    <a:lstStyle/>
                    <a:p>
                      <a:pPr algn="ctr"/>
                      <a:r>
                        <a:rPr lang="en-US" dirty="0"/>
                        <a:t>Golden Tobacco</a:t>
                      </a:r>
                    </a:p>
                  </a:txBody>
                  <a:tcPr anchor="ctr">
                    <a:solidFill>
                      <a:schemeClr val="accent1"/>
                    </a:solidFill>
                  </a:tcPr>
                </a:tc>
                <a:tc>
                  <a:txBody>
                    <a:bodyPr/>
                    <a:lstStyle/>
                    <a:p>
                      <a:pPr algn="ctr"/>
                      <a:r>
                        <a:rPr lang="en-US" dirty="0"/>
                        <a:t>Godfrey Phillip</a:t>
                      </a:r>
                    </a:p>
                  </a:txBody>
                  <a:tcPr anchor="ctr">
                    <a:solidFill>
                      <a:schemeClr val="accent1"/>
                    </a:solidFill>
                  </a:tcPr>
                </a:tc>
                <a:extLst>
                  <a:ext uri="{0D108BD9-81ED-4DB2-BD59-A6C34878D82A}">
                    <a16:rowId xmlns:a16="http://schemas.microsoft.com/office/drawing/2014/main" val="1740179269"/>
                  </a:ext>
                </a:extLst>
              </a:tr>
              <a:tr h="307119">
                <a:tc>
                  <a:txBody>
                    <a:bodyPr/>
                    <a:lstStyle/>
                    <a:p>
                      <a:pPr algn="ctr"/>
                      <a:r>
                        <a:rPr lang="en-US" dirty="0"/>
                        <a:t>31.89</a:t>
                      </a:r>
                    </a:p>
                  </a:txBody>
                  <a:tcPr anchor="ctr">
                    <a:solidFill>
                      <a:schemeClr val="accent1"/>
                    </a:solidFill>
                  </a:tcPr>
                </a:tc>
                <a:tc>
                  <a:txBody>
                    <a:bodyPr/>
                    <a:lstStyle/>
                    <a:p>
                      <a:pPr algn="ctr"/>
                      <a:r>
                        <a:rPr lang="en-US" dirty="0"/>
                        <a:t>-10.47</a:t>
                      </a:r>
                    </a:p>
                  </a:txBody>
                  <a:tcPr anchor="ctr">
                    <a:solidFill>
                      <a:schemeClr val="accent1"/>
                    </a:solidFill>
                  </a:tcPr>
                </a:tc>
                <a:tc>
                  <a:txBody>
                    <a:bodyPr/>
                    <a:lstStyle/>
                    <a:p>
                      <a:pPr algn="ctr"/>
                      <a:r>
                        <a:rPr lang="en-US" dirty="0"/>
                        <a:t>19.71</a:t>
                      </a:r>
                    </a:p>
                  </a:txBody>
                  <a:tcPr anchor="ctr">
                    <a:solidFill>
                      <a:schemeClr val="accent1"/>
                    </a:solidFill>
                  </a:tcPr>
                </a:tc>
                <a:extLst>
                  <a:ext uri="{0D108BD9-81ED-4DB2-BD59-A6C34878D82A}">
                    <a16:rowId xmlns:a16="http://schemas.microsoft.com/office/drawing/2014/main" val="3286773067"/>
                  </a:ext>
                </a:extLst>
              </a:tr>
              <a:tr h="307119">
                <a:tc>
                  <a:txBody>
                    <a:bodyPr/>
                    <a:lstStyle/>
                    <a:p>
                      <a:pPr algn="ctr"/>
                      <a:r>
                        <a:rPr lang="en-US" dirty="0"/>
                        <a:t>28.49</a:t>
                      </a:r>
                    </a:p>
                  </a:txBody>
                  <a:tcPr anchor="ctr">
                    <a:solidFill>
                      <a:schemeClr val="accent1"/>
                    </a:solidFill>
                  </a:tcPr>
                </a:tc>
                <a:tc>
                  <a:txBody>
                    <a:bodyPr/>
                    <a:lstStyle/>
                    <a:p>
                      <a:pPr algn="ctr"/>
                      <a:r>
                        <a:rPr lang="en-US" dirty="0"/>
                        <a:t>8.35</a:t>
                      </a:r>
                    </a:p>
                  </a:txBody>
                  <a:tcPr anchor="ctr">
                    <a:solidFill>
                      <a:schemeClr val="accent1"/>
                    </a:solidFill>
                  </a:tcPr>
                </a:tc>
                <a:tc>
                  <a:txBody>
                    <a:bodyPr/>
                    <a:lstStyle/>
                    <a:p>
                      <a:pPr algn="ctr"/>
                      <a:r>
                        <a:rPr lang="en-US" dirty="0"/>
                        <a:t>18.14</a:t>
                      </a:r>
                    </a:p>
                  </a:txBody>
                  <a:tcPr anchor="ctr">
                    <a:solidFill>
                      <a:schemeClr val="accent1"/>
                    </a:solidFill>
                  </a:tcPr>
                </a:tc>
                <a:extLst>
                  <a:ext uri="{0D108BD9-81ED-4DB2-BD59-A6C34878D82A}">
                    <a16:rowId xmlns:a16="http://schemas.microsoft.com/office/drawing/2014/main" val="1640992463"/>
                  </a:ext>
                </a:extLst>
              </a:tr>
              <a:tr h="307119">
                <a:tc>
                  <a:txBody>
                    <a:bodyPr/>
                    <a:lstStyle/>
                    <a:p>
                      <a:pPr algn="ctr"/>
                      <a:r>
                        <a:rPr lang="en-US" dirty="0"/>
                        <a:t>29.8</a:t>
                      </a:r>
                    </a:p>
                  </a:txBody>
                  <a:tcPr anchor="ctr">
                    <a:solidFill>
                      <a:schemeClr val="accent1"/>
                    </a:solidFill>
                  </a:tcPr>
                </a:tc>
                <a:tc>
                  <a:txBody>
                    <a:bodyPr/>
                    <a:lstStyle/>
                    <a:p>
                      <a:pPr algn="ctr"/>
                      <a:r>
                        <a:rPr lang="en-US" dirty="0"/>
                        <a:t>-24.09</a:t>
                      </a:r>
                    </a:p>
                  </a:txBody>
                  <a:tcPr anchor="ctr">
                    <a:solidFill>
                      <a:schemeClr val="accent1"/>
                    </a:solidFill>
                  </a:tcPr>
                </a:tc>
                <a:tc>
                  <a:txBody>
                    <a:bodyPr/>
                    <a:lstStyle/>
                    <a:p>
                      <a:pPr algn="ctr"/>
                      <a:r>
                        <a:rPr lang="en-US" dirty="0"/>
                        <a:t>23.02</a:t>
                      </a:r>
                    </a:p>
                  </a:txBody>
                  <a:tcPr anchor="ctr">
                    <a:solidFill>
                      <a:schemeClr val="accent1"/>
                    </a:solidFill>
                  </a:tcPr>
                </a:tc>
                <a:extLst>
                  <a:ext uri="{0D108BD9-81ED-4DB2-BD59-A6C34878D82A}">
                    <a16:rowId xmlns:a16="http://schemas.microsoft.com/office/drawing/2014/main" val="1446042524"/>
                  </a:ext>
                </a:extLst>
              </a:tr>
              <a:tr h="307119">
                <a:tc>
                  <a:txBody>
                    <a:bodyPr/>
                    <a:lstStyle/>
                    <a:p>
                      <a:pPr algn="ctr"/>
                      <a:r>
                        <a:rPr lang="en-US" dirty="0"/>
                        <a:t>31.04</a:t>
                      </a:r>
                    </a:p>
                  </a:txBody>
                  <a:tcPr anchor="ctr">
                    <a:solidFill>
                      <a:schemeClr val="accent1"/>
                    </a:solidFill>
                  </a:tcPr>
                </a:tc>
                <a:tc>
                  <a:txBody>
                    <a:bodyPr/>
                    <a:lstStyle/>
                    <a:p>
                      <a:pPr algn="ctr"/>
                      <a:r>
                        <a:rPr lang="en-US" dirty="0"/>
                        <a:t>-11.87</a:t>
                      </a:r>
                    </a:p>
                  </a:txBody>
                  <a:tcPr anchor="ctr">
                    <a:solidFill>
                      <a:schemeClr val="accent1"/>
                    </a:solidFill>
                  </a:tcPr>
                </a:tc>
                <a:tc>
                  <a:txBody>
                    <a:bodyPr/>
                    <a:lstStyle/>
                    <a:p>
                      <a:pPr algn="ctr"/>
                      <a:r>
                        <a:rPr lang="en-US" dirty="0"/>
                        <a:t>18.93</a:t>
                      </a:r>
                    </a:p>
                  </a:txBody>
                  <a:tcPr anchor="ctr">
                    <a:solidFill>
                      <a:schemeClr val="accent1"/>
                    </a:solidFill>
                  </a:tcPr>
                </a:tc>
                <a:extLst>
                  <a:ext uri="{0D108BD9-81ED-4DB2-BD59-A6C34878D82A}">
                    <a16:rowId xmlns:a16="http://schemas.microsoft.com/office/drawing/2014/main" val="1107071924"/>
                  </a:ext>
                </a:extLst>
              </a:tr>
              <a:tr h="307119">
                <a:tc>
                  <a:txBody>
                    <a:bodyPr/>
                    <a:lstStyle/>
                    <a:p>
                      <a:pPr algn="ctr"/>
                      <a:r>
                        <a:rPr lang="en-US" dirty="0"/>
                        <a:t>31.03</a:t>
                      </a:r>
                    </a:p>
                  </a:txBody>
                  <a:tcPr anchor="ctr">
                    <a:solidFill>
                      <a:schemeClr val="accent1"/>
                    </a:solidFill>
                  </a:tcPr>
                </a:tc>
                <a:tc>
                  <a:txBody>
                    <a:bodyPr/>
                    <a:lstStyle/>
                    <a:p>
                      <a:pPr algn="ctr"/>
                      <a:r>
                        <a:rPr lang="en-US" dirty="0"/>
                        <a:t>1.41</a:t>
                      </a:r>
                    </a:p>
                  </a:txBody>
                  <a:tcPr anchor="ctr">
                    <a:solidFill>
                      <a:schemeClr val="accent1"/>
                    </a:solidFill>
                  </a:tcPr>
                </a:tc>
                <a:tc>
                  <a:txBody>
                    <a:bodyPr/>
                    <a:lstStyle/>
                    <a:p>
                      <a:pPr algn="ctr"/>
                      <a:r>
                        <a:rPr lang="en-US" dirty="0"/>
                        <a:t>12.28</a:t>
                      </a:r>
                    </a:p>
                  </a:txBody>
                  <a:tcPr anchor="ctr">
                    <a:solidFill>
                      <a:schemeClr val="accent1"/>
                    </a:solidFill>
                  </a:tcPr>
                </a:tc>
                <a:extLst>
                  <a:ext uri="{0D108BD9-81ED-4DB2-BD59-A6C34878D82A}">
                    <a16:rowId xmlns:a16="http://schemas.microsoft.com/office/drawing/2014/main" val="3206001460"/>
                  </a:ext>
                </a:extLst>
              </a:tr>
            </a:tbl>
          </a:graphicData>
        </a:graphic>
      </p:graphicFrame>
    </p:spTree>
    <p:extLst>
      <p:ext uri="{BB962C8B-B14F-4D97-AF65-F5344CB8AC3E}">
        <p14:creationId xmlns:p14="http://schemas.microsoft.com/office/powerpoint/2010/main" val="1606194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69716"/>
            <a:ext cx="8493410" cy="2108940"/>
          </a:xfrm>
        </p:spPr>
        <p:txBody>
          <a:bodyPr/>
          <a:lstStyle/>
          <a:p>
            <a:pPr>
              <a:lnSpc>
                <a:spcPct val="114999"/>
              </a:lnSpc>
            </a:pPr>
            <a:r>
              <a:rPr lang="en-US" sz="1600" dirty="0"/>
              <a:t>This ratio measures the return earned by a company on its total assets. A higher return on assets indicates better efficiency in generating profits with its assets. In this case, ITC and Godfrey Phillip have relatively high return on assets, while Golden Tobacco has a low ratio. This could suggest that Golden Tobacco may not be utilizing its assets efficiently to generate profits.</a:t>
            </a:r>
            <a:br>
              <a:rPr lang="en-US" sz="1600" dirty="0"/>
            </a:br>
            <a:endParaRPr lang="en-US" sz="1600" dirty="0"/>
          </a:p>
        </p:txBody>
      </p:sp>
      <p:graphicFrame>
        <p:nvGraphicFramePr>
          <p:cNvPr id="4" name="Table 3">
            <a:extLst>
              <a:ext uri="{FF2B5EF4-FFF2-40B4-BE49-F238E27FC236}">
                <a16:creationId xmlns:a16="http://schemas.microsoft.com/office/drawing/2014/main" id="{E5209C5E-20A4-B6F9-9E0B-64D8BAC6F2B5}"/>
              </a:ext>
            </a:extLst>
          </p:cNvPr>
          <p:cNvGraphicFramePr>
            <a:graphicFrameLocks noGrp="1"/>
          </p:cNvGraphicFramePr>
          <p:nvPr>
            <p:extLst>
              <p:ext uri="{D42A27DB-BD31-4B8C-83A1-F6EECF244321}">
                <p14:modId xmlns:p14="http://schemas.microsoft.com/office/powerpoint/2010/main" val="3166864985"/>
              </p:ext>
            </p:extLst>
          </p:nvPr>
        </p:nvGraphicFramePr>
        <p:xfrm>
          <a:off x="1809000" y="4500"/>
          <a:ext cx="5552997" cy="2438400"/>
        </p:xfrm>
        <a:graphic>
          <a:graphicData uri="http://schemas.openxmlformats.org/drawingml/2006/table">
            <a:tbl>
              <a:tblPr firstRow="1" bandRow="1">
                <a:tableStyleId>{F0764540-DF4B-4EE9-90BF-D88DFD5F503C}</a:tableStyleId>
              </a:tblPr>
              <a:tblGrid>
                <a:gridCol w="1850999">
                  <a:extLst>
                    <a:ext uri="{9D8B030D-6E8A-4147-A177-3AD203B41FA5}">
                      <a16:colId xmlns:a16="http://schemas.microsoft.com/office/drawing/2014/main" val="3448501575"/>
                    </a:ext>
                  </a:extLst>
                </a:gridCol>
                <a:gridCol w="1850999">
                  <a:extLst>
                    <a:ext uri="{9D8B030D-6E8A-4147-A177-3AD203B41FA5}">
                      <a16:colId xmlns:a16="http://schemas.microsoft.com/office/drawing/2014/main" val="2025667904"/>
                    </a:ext>
                  </a:extLst>
                </a:gridCol>
                <a:gridCol w="1850999">
                  <a:extLst>
                    <a:ext uri="{9D8B030D-6E8A-4147-A177-3AD203B41FA5}">
                      <a16:colId xmlns:a16="http://schemas.microsoft.com/office/drawing/2014/main" val="1472166701"/>
                    </a:ext>
                  </a:extLst>
                </a:gridCol>
              </a:tblGrid>
              <a:tr h="0">
                <a:tc>
                  <a:txBody>
                    <a:bodyPr/>
                    <a:lstStyle/>
                    <a:p>
                      <a:pPr algn="ctr"/>
                      <a:endParaRPr lang="en-US" dirty="0"/>
                    </a:p>
                  </a:txBody>
                  <a:tcPr anchor="ctr">
                    <a:solidFill>
                      <a:schemeClr val="accent1"/>
                    </a:solidFill>
                  </a:tcPr>
                </a:tc>
                <a:tc>
                  <a:txBody>
                    <a:bodyPr/>
                    <a:lstStyle/>
                    <a:p>
                      <a:pPr algn="ctr"/>
                      <a:r>
                        <a:rPr lang="en-US" dirty="0"/>
                        <a:t>3</a:t>
                      </a:r>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2610286492"/>
                  </a:ext>
                </a:extLst>
              </a:tr>
              <a:tr h="0">
                <a:tc>
                  <a:txBody>
                    <a:bodyPr/>
                    <a:lstStyle/>
                    <a:p>
                      <a:pPr algn="ctr"/>
                      <a:endParaRPr lang="en-US" dirty="0"/>
                    </a:p>
                  </a:txBody>
                  <a:tcPr anchor="ctr">
                    <a:solidFill>
                      <a:schemeClr val="accent1"/>
                    </a:solidFill>
                  </a:tcPr>
                </a:tc>
                <a:tc>
                  <a:txBody>
                    <a:bodyPr/>
                    <a:lstStyle/>
                    <a:p>
                      <a:pPr lvl="0" algn="ctr">
                        <a:buNone/>
                      </a:pPr>
                      <a:r>
                        <a:rPr lang="en-US" sz="1400" b="0" i="0" u="none" strike="noStrike" noProof="0" dirty="0">
                          <a:latin typeface="Arial"/>
                        </a:rPr>
                        <a:t>Return on Assets </a:t>
                      </a:r>
                      <a:endParaRPr lang="en-US" dirty="0"/>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2275697725"/>
                  </a:ext>
                </a:extLst>
              </a:tr>
              <a:tr h="0">
                <a:tc>
                  <a:txBody>
                    <a:bodyPr/>
                    <a:lstStyle/>
                    <a:p>
                      <a:pPr algn="ctr"/>
                      <a:r>
                        <a:rPr lang="en-US" dirty="0"/>
                        <a:t>ITC</a:t>
                      </a:r>
                    </a:p>
                  </a:txBody>
                  <a:tcPr anchor="ctr">
                    <a:solidFill>
                      <a:schemeClr val="accent1"/>
                    </a:solidFill>
                  </a:tcPr>
                </a:tc>
                <a:tc>
                  <a:txBody>
                    <a:bodyPr/>
                    <a:lstStyle/>
                    <a:p>
                      <a:pPr algn="ctr"/>
                      <a:r>
                        <a:rPr lang="en-US" dirty="0"/>
                        <a:t>Golden Tobacco</a:t>
                      </a:r>
                    </a:p>
                  </a:txBody>
                  <a:tcPr anchor="ctr">
                    <a:solidFill>
                      <a:schemeClr val="accent1"/>
                    </a:solidFill>
                  </a:tcPr>
                </a:tc>
                <a:tc>
                  <a:txBody>
                    <a:bodyPr/>
                    <a:lstStyle/>
                    <a:p>
                      <a:pPr algn="ctr"/>
                      <a:r>
                        <a:rPr lang="en-US" dirty="0"/>
                        <a:t>Godfrey Phillip</a:t>
                      </a:r>
                    </a:p>
                  </a:txBody>
                  <a:tcPr anchor="ctr">
                    <a:solidFill>
                      <a:schemeClr val="accent1"/>
                    </a:solidFill>
                  </a:tcPr>
                </a:tc>
                <a:extLst>
                  <a:ext uri="{0D108BD9-81ED-4DB2-BD59-A6C34878D82A}">
                    <a16:rowId xmlns:a16="http://schemas.microsoft.com/office/drawing/2014/main" val="2137344876"/>
                  </a:ext>
                </a:extLst>
              </a:tr>
              <a:tr h="0">
                <a:tc>
                  <a:txBody>
                    <a:bodyPr/>
                    <a:lstStyle/>
                    <a:p>
                      <a:pPr algn="ctr"/>
                      <a:r>
                        <a:rPr lang="en-US" dirty="0"/>
                        <a:t>19.72</a:t>
                      </a:r>
                    </a:p>
                  </a:txBody>
                  <a:tcPr anchor="ctr">
                    <a:solidFill>
                      <a:schemeClr val="accent1"/>
                    </a:solidFill>
                  </a:tcPr>
                </a:tc>
                <a:tc>
                  <a:txBody>
                    <a:bodyPr/>
                    <a:lstStyle/>
                    <a:p>
                      <a:pPr algn="ctr"/>
                      <a:r>
                        <a:rPr lang="en-US" dirty="0"/>
                        <a:t>3.69</a:t>
                      </a:r>
                    </a:p>
                  </a:txBody>
                  <a:tcPr anchor="ctr">
                    <a:solidFill>
                      <a:schemeClr val="accent1"/>
                    </a:solidFill>
                  </a:tcPr>
                </a:tc>
                <a:tc>
                  <a:txBody>
                    <a:bodyPr/>
                    <a:lstStyle/>
                    <a:p>
                      <a:pPr algn="ctr"/>
                      <a:r>
                        <a:rPr lang="en-US" dirty="0"/>
                        <a:t>11.23</a:t>
                      </a:r>
                    </a:p>
                  </a:txBody>
                  <a:tcPr anchor="ctr">
                    <a:solidFill>
                      <a:schemeClr val="accent1"/>
                    </a:solidFill>
                  </a:tcPr>
                </a:tc>
                <a:extLst>
                  <a:ext uri="{0D108BD9-81ED-4DB2-BD59-A6C34878D82A}">
                    <a16:rowId xmlns:a16="http://schemas.microsoft.com/office/drawing/2014/main" val="1525598437"/>
                  </a:ext>
                </a:extLst>
              </a:tr>
              <a:tr h="0">
                <a:tc>
                  <a:txBody>
                    <a:bodyPr/>
                    <a:lstStyle/>
                    <a:p>
                      <a:pPr algn="ctr"/>
                      <a:r>
                        <a:rPr lang="en-US" dirty="0"/>
                        <a:t>17.82</a:t>
                      </a:r>
                    </a:p>
                  </a:txBody>
                  <a:tcPr anchor="ctr">
                    <a:solidFill>
                      <a:schemeClr val="accent1"/>
                    </a:solidFill>
                  </a:tcPr>
                </a:tc>
                <a:tc>
                  <a:txBody>
                    <a:bodyPr/>
                    <a:lstStyle/>
                    <a:p>
                      <a:pPr algn="ctr"/>
                      <a:r>
                        <a:rPr lang="en-US" dirty="0"/>
                        <a:t>-0.7</a:t>
                      </a:r>
                    </a:p>
                  </a:txBody>
                  <a:tcPr anchor="ctr">
                    <a:solidFill>
                      <a:schemeClr val="accent1"/>
                    </a:solidFill>
                  </a:tcPr>
                </a:tc>
                <a:tc>
                  <a:txBody>
                    <a:bodyPr/>
                    <a:lstStyle/>
                    <a:p>
                      <a:pPr algn="ctr"/>
                      <a:r>
                        <a:rPr lang="en-US" dirty="0"/>
                        <a:t>10.14</a:t>
                      </a:r>
                    </a:p>
                  </a:txBody>
                  <a:tcPr anchor="ctr">
                    <a:solidFill>
                      <a:schemeClr val="accent1"/>
                    </a:solidFill>
                  </a:tcPr>
                </a:tc>
                <a:extLst>
                  <a:ext uri="{0D108BD9-81ED-4DB2-BD59-A6C34878D82A}">
                    <a16:rowId xmlns:a16="http://schemas.microsoft.com/office/drawing/2014/main" val="4292824706"/>
                  </a:ext>
                </a:extLst>
              </a:tr>
              <a:tr h="0">
                <a:tc>
                  <a:txBody>
                    <a:bodyPr/>
                    <a:lstStyle/>
                    <a:p>
                      <a:pPr algn="ctr"/>
                      <a:r>
                        <a:rPr lang="en-US" dirty="0"/>
                        <a:t>19.78</a:t>
                      </a:r>
                    </a:p>
                  </a:txBody>
                  <a:tcPr anchor="ctr">
                    <a:solidFill>
                      <a:schemeClr val="accent1"/>
                    </a:solidFill>
                  </a:tcPr>
                </a:tc>
                <a:tc>
                  <a:txBody>
                    <a:bodyPr/>
                    <a:lstStyle/>
                    <a:p>
                      <a:pPr algn="ctr"/>
                      <a:r>
                        <a:rPr lang="en-US" dirty="0"/>
                        <a:t>10.82</a:t>
                      </a:r>
                    </a:p>
                  </a:txBody>
                  <a:tcPr anchor="ctr">
                    <a:solidFill>
                      <a:schemeClr val="accent1"/>
                    </a:solidFill>
                  </a:tcPr>
                </a:tc>
                <a:tc>
                  <a:txBody>
                    <a:bodyPr/>
                    <a:lstStyle/>
                    <a:p>
                      <a:pPr algn="ctr"/>
                      <a:r>
                        <a:rPr lang="en-US" dirty="0"/>
                        <a:t>12.52</a:t>
                      </a:r>
                    </a:p>
                  </a:txBody>
                  <a:tcPr anchor="ctr">
                    <a:solidFill>
                      <a:schemeClr val="accent1"/>
                    </a:solidFill>
                  </a:tcPr>
                </a:tc>
                <a:extLst>
                  <a:ext uri="{0D108BD9-81ED-4DB2-BD59-A6C34878D82A}">
                    <a16:rowId xmlns:a16="http://schemas.microsoft.com/office/drawing/2014/main" val="248575362"/>
                  </a:ext>
                </a:extLst>
              </a:tr>
              <a:tr h="0">
                <a:tc>
                  <a:txBody>
                    <a:bodyPr/>
                    <a:lstStyle/>
                    <a:p>
                      <a:pPr algn="ctr"/>
                      <a:r>
                        <a:rPr lang="en-US" dirty="0"/>
                        <a:t>17.53</a:t>
                      </a:r>
                    </a:p>
                  </a:txBody>
                  <a:tcPr anchor="ctr">
                    <a:solidFill>
                      <a:schemeClr val="accent1"/>
                    </a:solidFill>
                  </a:tcPr>
                </a:tc>
                <a:tc>
                  <a:txBody>
                    <a:bodyPr/>
                    <a:lstStyle/>
                    <a:p>
                      <a:pPr algn="ctr"/>
                      <a:r>
                        <a:rPr lang="en-US" dirty="0"/>
                        <a:t>-2.83</a:t>
                      </a:r>
                    </a:p>
                  </a:txBody>
                  <a:tcPr anchor="ctr">
                    <a:solidFill>
                      <a:schemeClr val="accent1"/>
                    </a:solidFill>
                  </a:tcPr>
                </a:tc>
                <a:tc>
                  <a:txBody>
                    <a:bodyPr/>
                    <a:lstStyle/>
                    <a:p>
                      <a:pPr algn="ctr"/>
                      <a:r>
                        <a:rPr lang="en-US" dirty="0"/>
                        <a:t>9.11</a:t>
                      </a:r>
                    </a:p>
                  </a:txBody>
                  <a:tcPr anchor="ctr">
                    <a:solidFill>
                      <a:schemeClr val="accent1"/>
                    </a:solidFill>
                  </a:tcPr>
                </a:tc>
                <a:extLst>
                  <a:ext uri="{0D108BD9-81ED-4DB2-BD59-A6C34878D82A}">
                    <a16:rowId xmlns:a16="http://schemas.microsoft.com/office/drawing/2014/main" val="3666068422"/>
                  </a:ext>
                </a:extLst>
              </a:tr>
              <a:tr h="0">
                <a:tc>
                  <a:txBody>
                    <a:bodyPr/>
                    <a:lstStyle/>
                    <a:p>
                      <a:pPr algn="ctr"/>
                      <a:r>
                        <a:rPr lang="en-US" dirty="0"/>
                        <a:t>17.53</a:t>
                      </a:r>
                    </a:p>
                  </a:txBody>
                  <a:tcPr anchor="ctr">
                    <a:solidFill>
                      <a:schemeClr val="accent1"/>
                    </a:solidFill>
                  </a:tcPr>
                </a:tc>
                <a:tc>
                  <a:txBody>
                    <a:bodyPr/>
                    <a:lstStyle/>
                    <a:p>
                      <a:pPr algn="ctr"/>
                      <a:r>
                        <a:rPr lang="en-US" dirty="0"/>
                        <a:t>-9.08</a:t>
                      </a:r>
                    </a:p>
                  </a:txBody>
                  <a:tcPr anchor="ctr">
                    <a:solidFill>
                      <a:schemeClr val="accent1"/>
                    </a:solidFill>
                  </a:tcPr>
                </a:tc>
                <a:tc>
                  <a:txBody>
                    <a:bodyPr/>
                    <a:lstStyle/>
                    <a:p>
                      <a:pPr algn="ctr"/>
                      <a:r>
                        <a:rPr lang="en-US" dirty="0"/>
                        <a:t>6.94</a:t>
                      </a:r>
                    </a:p>
                  </a:txBody>
                  <a:tcPr anchor="ctr">
                    <a:solidFill>
                      <a:schemeClr val="accent1"/>
                    </a:solidFill>
                  </a:tcPr>
                </a:tc>
                <a:extLst>
                  <a:ext uri="{0D108BD9-81ED-4DB2-BD59-A6C34878D82A}">
                    <a16:rowId xmlns:a16="http://schemas.microsoft.com/office/drawing/2014/main" val="2213270826"/>
                  </a:ext>
                </a:extLst>
              </a:tr>
            </a:tbl>
          </a:graphicData>
        </a:graphic>
      </p:graphicFrame>
    </p:spTree>
    <p:extLst>
      <p:ext uri="{BB962C8B-B14F-4D97-AF65-F5344CB8AC3E}">
        <p14:creationId xmlns:p14="http://schemas.microsoft.com/office/powerpoint/2010/main" val="66788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69716"/>
            <a:ext cx="8493410" cy="2108940"/>
          </a:xfrm>
        </p:spPr>
        <p:txBody>
          <a:bodyPr/>
          <a:lstStyle/>
          <a:p>
            <a:pPr>
              <a:lnSpc>
                <a:spcPct val="114999"/>
              </a:lnSpc>
            </a:pPr>
            <a:r>
              <a:rPr lang="en-US" sz="1600" dirty="0"/>
              <a:t>The Net Operation Revenue ratio, It is calculated by dividing a company's net operating revenue (or sales revenue) by its market capitalization.</a:t>
            </a:r>
          </a:p>
          <a:p>
            <a:pPr>
              <a:lnSpc>
                <a:spcPct val="114999"/>
              </a:lnSpc>
            </a:pPr>
            <a:r>
              <a:rPr lang="en-US" sz="1600" dirty="0"/>
              <a:t>A higher ratio which is seen in ITC indicates that a company is generating more revenue per unit of market capitalization, which can be a sign of higher efficiency and profitability. On the other hand, a lower ratio which is seen in Golden Tabacco &amp; Godfrey Phillip suggests that a company may not be generating as much revenue for its market value and may not be as efficient in its operations.</a:t>
            </a:r>
            <a:endParaRPr lang="en-US" dirty="0"/>
          </a:p>
          <a:p>
            <a:pPr>
              <a:lnSpc>
                <a:spcPct val="114999"/>
              </a:lnSpc>
            </a:pPr>
            <a:endParaRPr lang="en-US" sz="1600" dirty="0"/>
          </a:p>
        </p:txBody>
      </p:sp>
      <p:graphicFrame>
        <p:nvGraphicFramePr>
          <p:cNvPr id="3" name="Table 2">
            <a:extLst>
              <a:ext uri="{FF2B5EF4-FFF2-40B4-BE49-F238E27FC236}">
                <a16:creationId xmlns:a16="http://schemas.microsoft.com/office/drawing/2014/main" id="{81D74B99-EE0B-05D8-73D7-F526652ED40E}"/>
              </a:ext>
            </a:extLst>
          </p:cNvPr>
          <p:cNvGraphicFramePr>
            <a:graphicFrameLocks noGrp="1"/>
          </p:cNvGraphicFramePr>
          <p:nvPr>
            <p:extLst>
              <p:ext uri="{D42A27DB-BD31-4B8C-83A1-F6EECF244321}">
                <p14:modId xmlns:p14="http://schemas.microsoft.com/office/powerpoint/2010/main" val="658635939"/>
              </p:ext>
            </p:extLst>
          </p:nvPr>
        </p:nvGraphicFramePr>
        <p:xfrm>
          <a:off x="1305000" y="18000"/>
          <a:ext cx="6677997" cy="2465912"/>
        </p:xfrm>
        <a:graphic>
          <a:graphicData uri="http://schemas.openxmlformats.org/drawingml/2006/table">
            <a:tbl>
              <a:tblPr firstRow="1" bandRow="1">
                <a:tableStyleId>{F0764540-DF4B-4EE9-90BF-D88DFD5F503C}</a:tableStyleId>
              </a:tblPr>
              <a:tblGrid>
                <a:gridCol w="2225999">
                  <a:extLst>
                    <a:ext uri="{9D8B030D-6E8A-4147-A177-3AD203B41FA5}">
                      <a16:colId xmlns:a16="http://schemas.microsoft.com/office/drawing/2014/main" val="610229606"/>
                    </a:ext>
                  </a:extLst>
                </a:gridCol>
                <a:gridCol w="2225999">
                  <a:extLst>
                    <a:ext uri="{9D8B030D-6E8A-4147-A177-3AD203B41FA5}">
                      <a16:colId xmlns:a16="http://schemas.microsoft.com/office/drawing/2014/main" val="645943441"/>
                    </a:ext>
                  </a:extLst>
                </a:gridCol>
                <a:gridCol w="2225999">
                  <a:extLst>
                    <a:ext uri="{9D8B030D-6E8A-4147-A177-3AD203B41FA5}">
                      <a16:colId xmlns:a16="http://schemas.microsoft.com/office/drawing/2014/main" val="4198858827"/>
                    </a:ext>
                  </a:extLst>
                </a:gridCol>
              </a:tblGrid>
              <a:tr h="308239">
                <a:tc>
                  <a:txBody>
                    <a:bodyPr/>
                    <a:lstStyle/>
                    <a:p>
                      <a:pPr algn="ctr"/>
                      <a:endParaRPr lang="en-US" dirty="0"/>
                    </a:p>
                  </a:txBody>
                  <a:tcPr anchor="ctr">
                    <a:solidFill>
                      <a:schemeClr val="accent1"/>
                    </a:solidFill>
                  </a:tcPr>
                </a:tc>
                <a:tc>
                  <a:txBody>
                    <a:bodyPr/>
                    <a:lstStyle/>
                    <a:p>
                      <a:pPr algn="ctr"/>
                      <a:r>
                        <a:rPr lang="en-US" dirty="0"/>
                        <a:t>4</a:t>
                      </a:r>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2781799987"/>
                  </a:ext>
                </a:extLst>
              </a:tr>
              <a:tr h="308239">
                <a:tc>
                  <a:txBody>
                    <a:bodyPr/>
                    <a:lstStyle/>
                    <a:p>
                      <a:pPr algn="ctr"/>
                      <a:endParaRPr lang="en-US" dirty="0"/>
                    </a:p>
                  </a:txBody>
                  <a:tcPr anchor="ctr">
                    <a:solidFill>
                      <a:schemeClr val="accent1"/>
                    </a:solidFill>
                  </a:tcPr>
                </a:tc>
                <a:tc>
                  <a:txBody>
                    <a:bodyPr/>
                    <a:lstStyle/>
                    <a:p>
                      <a:pPr lvl="0" algn="ctr">
                        <a:buNone/>
                      </a:pPr>
                      <a:r>
                        <a:rPr lang="en-US" sz="1400" b="0" i="0" u="none" strike="noStrike" noProof="0" dirty="0">
                          <a:latin typeface="Arial"/>
                        </a:rPr>
                        <a:t>Net Operation Revenue </a:t>
                      </a:r>
                      <a:endParaRPr lang="en-US" dirty="0"/>
                    </a:p>
                  </a:txBody>
                  <a:tcPr anchor="ctr">
                    <a:solidFill>
                      <a:schemeClr val="accent1"/>
                    </a:solidFill>
                  </a:tcPr>
                </a:tc>
                <a:tc>
                  <a:txBody>
                    <a:bodyPr/>
                    <a:lstStyle/>
                    <a:p>
                      <a:pPr algn="ctr"/>
                      <a:endParaRPr lang="en-US"/>
                    </a:p>
                  </a:txBody>
                  <a:tcPr anchor="ctr">
                    <a:solidFill>
                      <a:schemeClr val="accent1"/>
                    </a:solidFill>
                  </a:tcPr>
                </a:tc>
                <a:extLst>
                  <a:ext uri="{0D108BD9-81ED-4DB2-BD59-A6C34878D82A}">
                    <a16:rowId xmlns:a16="http://schemas.microsoft.com/office/drawing/2014/main" val="4285209126"/>
                  </a:ext>
                </a:extLst>
              </a:tr>
              <a:tr h="308239">
                <a:tc>
                  <a:txBody>
                    <a:bodyPr/>
                    <a:lstStyle/>
                    <a:p>
                      <a:pPr algn="ctr"/>
                      <a:r>
                        <a:rPr lang="en-US" dirty="0"/>
                        <a:t>ITC</a:t>
                      </a:r>
                    </a:p>
                  </a:txBody>
                  <a:tcPr anchor="ctr">
                    <a:solidFill>
                      <a:schemeClr val="accent1"/>
                    </a:solidFill>
                  </a:tcPr>
                </a:tc>
                <a:tc>
                  <a:txBody>
                    <a:bodyPr/>
                    <a:lstStyle/>
                    <a:p>
                      <a:pPr algn="ctr"/>
                      <a:r>
                        <a:rPr lang="en-US" dirty="0"/>
                        <a:t>Golden Tobacco</a:t>
                      </a:r>
                    </a:p>
                  </a:txBody>
                  <a:tcPr anchor="ctr">
                    <a:solidFill>
                      <a:schemeClr val="accent1"/>
                    </a:solidFill>
                  </a:tcPr>
                </a:tc>
                <a:tc>
                  <a:txBody>
                    <a:bodyPr/>
                    <a:lstStyle/>
                    <a:p>
                      <a:pPr algn="ctr"/>
                      <a:r>
                        <a:rPr lang="en-US" dirty="0"/>
                        <a:t>Godfrey Phillip</a:t>
                      </a:r>
                    </a:p>
                  </a:txBody>
                  <a:tcPr anchor="ctr">
                    <a:solidFill>
                      <a:schemeClr val="accent1"/>
                    </a:solidFill>
                  </a:tcPr>
                </a:tc>
                <a:extLst>
                  <a:ext uri="{0D108BD9-81ED-4DB2-BD59-A6C34878D82A}">
                    <a16:rowId xmlns:a16="http://schemas.microsoft.com/office/drawing/2014/main" val="1565176691"/>
                  </a:ext>
                </a:extLst>
              </a:tr>
              <a:tr h="308239">
                <a:tc>
                  <a:txBody>
                    <a:bodyPr/>
                    <a:lstStyle/>
                    <a:p>
                      <a:pPr algn="ctr"/>
                      <a:r>
                        <a:rPr lang="en-US" dirty="0"/>
                        <a:t>5.09</a:t>
                      </a:r>
                    </a:p>
                  </a:txBody>
                  <a:tcPr anchor="ctr">
                    <a:solidFill>
                      <a:schemeClr val="accent1"/>
                    </a:solidFill>
                  </a:tcPr>
                </a:tc>
                <a:tc>
                  <a:txBody>
                    <a:bodyPr/>
                    <a:lstStyle/>
                    <a:p>
                      <a:pPr algn="ctr"/>
                      <a:r>
                        <a:rPr lang="en-US" dirty="0"/>
                        <a:t>1.69</a:t>
                      </a:r>
                    </a:p>
                  </a:txBody>
                  <a:tcPr anchor="ctr">
                    <a:solidFill>
                      <a:schemeClr val="accent1"/>
                    </a:solidFill>
                  </a:tcPr>
                </a:tc>
                <a:tc>
                  <a:txBody>
                    <a:bodyPr/>
                    <a:lstStyle/>
                    <a:p>
                      <a:pPr algn="ctr"/>
                      <a:r>
                        <a:rPr lang="en-US" dirty="0"/>
                        <a:t>1.95</a:t>
                      </a:r>
                    </a:p>
                  </a:txBody>
                  <a:tcPr anchor="ctr">
                    <a:solidFill>
                      <a:schemeClr val="accent1"/>
                    </a:solidFill>
                  </a:tcPr>
                </a:tc>
                <a:extLst>
                  <a:ext uri="{0D108BD9-81ED-4DB2-BD59-A6C34878D82A}">
                    <a16:rowId xmlns:a16="http://schemas.microsoft.com/office/drawing/2014/main" val="2328466181"/>
                  </a:ext>
                </a:extLst>
              </a:tr>
              <a:tr h="308239">
                <a:tc>
                  <a:txBody>
                    <a:bodyPr/>
                    <a:lstStyle/>
                    <a:p>
                      <a:pPr algn="ctr"/>
                      <a:r>
                        <a:rPr lang="en-US" dirty="0"/>
                        <a:t>5.46</a:t>
                      </a:r>
                    </a:p>
                  </a:txBody>
                  <a:tcPr anchor="ctr">
                    <a:solidFill>
                      <a:schemeClr val="accent1"/>
                    </a:solidFill>
                  </a:tcPr>
                </a:tc>
                <a:tc>
                  <a:txBody>
                    <a:bodyPr/>
                    <a:lstStyle/>
                    <a:p>
                      <a:pPr algn="ctr"/>
                      <a:r>
                        <a:rPr lang="en-US" dirty="0"/>
                        <a:t>1.4</a:t>
                      </a:r>
                    </a:p>
                  </a:txBody>
                  <a:tcPr anchor="ctr">
                    <a:solidFill>
                      <a:schemeClr val="accent1"/>
                    </a:solidFill>
                  </a:tcPr>
                </a:tc>
                <a:tc>
                  <a:txBody>
                    <a:bodyPr/>
                    <a:lstStyle/>
                    <a:p>
                      <a:pPr algn="ctr"/>
                      <a:r>
                        <a:rPr lang="en-US" dirty="0"/>
                        <a:t>1.88</a:t>
                      </a:r>
                    </a:p>
                  </a:txBody>
                  <a:tcPr anchor="ctr">
                    <a:solidFill>
                      <a:schemeClr val="accent1"/>
                    </a:solidFill>
                  </a:tcPr>
                </a:tc>
                <a:extLst>
                  <a:ext uri="{0D108BD9-81ED-4DB2-BD59-A6C34878D82A}">
                    <a16:rowId xmlns:a16="http://schemas.microsoft.com/office/drawing/2014/main" val="107021876"/>
                  </a:ext>
                </a:extLst>
              </a:tr>
              <a:tr h="308239">
                <a:tc>
                  <a:txBody>
                    <a:bodyPr/>
                    <a:lstStyle/>
                    <a:p>
                      <a:pPr algn="ctr"/>
                      <a:r>
                        <a:rPr lang="en-US" dirty="0"/>
                        <a:t>4.28</a:t>
                      </a:r>
                    </a:p>
                  </a:txBody>
                  <a:tcPr anchor="ctr">
                    <a:solidFill>
                      <a:schemeClr val="accent1"/>
                    </a:solidFill>
                  </a:tcPr>
                </a:tc>
                <a:tc>
                  <a:txBody>
                    <a:bodyPr/>
                    <a:lstStyle/>
                    <a:p>
                      <a:pPr algn="ctr"/>
                      <a:r>
                        <a:rPr lang="en-US" dirty="0"/>
                        <a:t>1.01</a:t>
                      </a:r>
                    </a:p>
                  </a:txBody>
                  <a:tcPr anchor="ctr">
                    <a:solidFill>
                      <a:schemeClr val="accent1"/>
                    </a:solidFill>
                  </a:tcPr>
                </a:tc>
                <a:tc>
                  <a:txBody>
                    <a:bodyPr/>
                    <a:lstStyle/>
                    <a:p>
                      <a:pPr algn="ctr"/>
                      <a:r>
                        <a:rPr lang="en-US" dirty="0"/>
                        <a:t>1.7</a:t>
                      </a:r>
                    </a:p>
                  </a:txBody>
                  <a:tcPr anchor="ctr">
                    <a:solidFill>
                      <a:schemeClr val="accent1"/>
                    </a:solidFill>
                  </a:tcPr>
                </a:tc>
                <a:extLst>
                  <a:ext uri="{0D108BD9-81ED-4DB2-BD59-A6C34878D82A}">
                    <a16:rowId xmlns:a16="http://schemas.microsoft.com/office/drawing/2014/main" val="818999967"/>
                  </a:ext>
                </a:extLst>
              </a:tr>
              <a:tr h="308239">
                <a:tc>
                  <a:txBody>
                    <a:bodyPr/>
                    <a:lstStyle/>
                    <a:p>
                      <a:pPr algn="ctr"/>
                      <a:r>
                        <a:rPr lang="en-US" dirty="0"/>
                        <a:t>7.52</a:t>
                      </a:r>
                    </a:p>
                  </a:txBody>
                  <a:tcPr anchor="ctr">
                    <a:solidFill>
                      <a:schemeClr val="accent1"/>
                    </a:solidFill>
                  </a:tcPr>
                </a:tc>
                <a:tc>
                  <a:txBody>
                    <a:bodyPr/>
                    <a:lstStyle/>
                    <a:p>
                      <a:pPr algn="ctr"/>
                      <a:r>
                        <a:rPr lang="en-US" dirty="0"/>
                        <a:t>1.2</a:t>
                      </a:r>
                    </a:p>
                  </a:txBody>
                  <a:tcPr anchor="ctr">
                    <a:solidFill>
                      <a:schemeClr val="accent1"/>
                    </a:solidFill>
                  </a:tcPr>
                </a:tc>
                <a:tc>
                  <a:txBody>
                    <a:bodyPr/>
                    <a:lstStyle/>
                    <a:p>
                      <a:pPr algn="ctr"/>
                      <a:r>
                        <a:rPr lang="en-US" dirty="0"/>
                        <a:t>2.41</a:t>
                      </a:r>
                    </a:p>
                  </a:txBody>
                  <a:tcPr anchor="ctr">
                    <a:solidFill>
                      <a:schemeClr val="accent1"/>
                    </a:solidFill>
                  </a:tcPr>
                </a:tc>
                <a:extLst>
                  <a:ext uri="{0D108BD9-81ED-4DB2-BD59-A6C34878D82A}">
                    <a16:rowId xmlns:a16="http://schemas.microsoft.com/office/drawing/2014/main" val="2522877697"/>
                  </a:ext>
                </a:extLst>
              </a:tr>
              <a:tr h="308239">
                <a:tc>
                  <a:txBody>
                    <a:bodyPr/>
                    <a:lstStyle/>
                    <a:p>
                      <a:pPr algn="ctr"/>
                      <a:r>
                        <a:rPr lang="en-US" dirty="0"/>
                        <a:t>7.19</a:t>
                      </a:r>
                    </a:p>
                  </a:txBody>
                  <a:tcPr anchor="ctr">
                    <a:solidFill>
                      <a:schemeClr val="accent1"/>
                    </a:solidFill>
                  </a:tcPr>
                </a:tc>
                <a:tc>
                  <a:txBody>
                    <a:bodyPr/>
                    <a:lstStyle/>
                    <a:p>
                      <a:pPr algn="ctr"/>
                      <a:r>
                        <a:rPr lang="en-US" dirty="0"/>
                        <a:t>3.54</a:t>
                      </a:r>
                    </a:p>
                  </a:txBody>
                  <a:tcPr anchor="ctr">
                    <a:solidFill>
                      <a:schemeClr val="accent1"/>
                    </a:solidFill>
                  </a:tcPr>
                </a:tc>
                <a:tc>
                  <a:txBody>
                    <a:bodyPr/>
                    <a:lstStyle/>
                    <a:p>
                      <a:pPr algn="ctr"/>
                      <a:r>
                        <a:rPr lang="en-US" dirty="0"/>
                        <a:t>1.84</a:t>
                      </a:r>
                    </a:p>
                  </a:txBody>
                  <a:tcPr anchor="ctr">
                    <a:solidFill>
                      <a:schemeClr val="accent1"/>
                    </a:solidFill>
                  </a:tcPr>
                </a:tc>
                <a:extLst>
                  <a:ext uri="{0D108BD9-81ED-4DB2-BD59-A6C34878D82A}">
                    <a16:rowId xmlns:a16="http://schemas.microsoft.com/office/drawing/2014/main" val="3515749618"/>
                  </a:ext>
                </a:extLst>
              </a:tr>
            </a:tbl>
          </a:graphicData>
        </a:graphic>
      </p:graphicFrame>
    </p:spTree>
    <p:extLst>
      <p:ext uri="{BB962C8B-B14F-4D97-AF65-F5344CB8AC3E}">
        <p14:creationId xmlns:p14="http://schemas.microsoft.com/office/powerpoint/2010/main" val="1814907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5" name="Title 4">
            <a:extLst>
              <a:ext uri="{FF2B5EF4-FFF2-40B4-BE49-F238E27FC236}">
                <a16:creationId xmlns:a16="http://schemas.microsoft.com/office/drawing/2014/main" id="{F19F321B-90E7-11EE-E7BD-51839D8D4B1E}"/>
              </a:ext>
            </a:extLst>
          </p:cNvPr>
          <p:cNvSpPr>
            <a:spLocks noGrp="1"/>
          </p:cNvSpPr>
          <p:nvPr>
            <p:ph type="title"/>
          </p:nvPr>
        </p:nvSpPr>
        <p:spPr>
          <a:xfrm>
            <a:off x="720000" y="337025"/>
            <a:ext cx="7704000" cy="572700"/>
          </a:xfrm>
        </p:spPr>
        <p:txBody>
          <a:bodyPr spcFirstLastPara="1" wrap="square" lIns="91425" tIns="91425" rIns="91425" bIns="91425" anchor="t" anchorCtr="0">
            <a:noAutofit/>
          </a:bodyPr>
          <a:lstStyle/>
          <a:p>
            <a:r>
              <a:rPr lang="en" dirty="0"/>
              <a:t>Graphs</a:t>
            </a:r>
          </a:p>
        </p:txBody>
      </p:sp>
      <p:sp>
        <p:nvSpPr>
          <p:cNvPr id="6" name="TextBox 5">
            <a:extLst>
              <a:ext uri="{FF2B5EF4-FFF2-40B4-BE49-F238E27FC236}">
                <a16:creationId xmlns:a16="http://schemas.microsoft.com/office/drawing/2014/main" id="{DB93D454-C5C1-97A4-B2B6-C1531B5AAE89}"/>
              </a:ext>
            </a:extLst>
          </p:cNvPr>
          <p:cNvSpPr txBox="1"/>
          <p:nvPr/>
        </p:nvSpPr>
        <p:spPr>
          <a:xfrm>
            <a:off x="1116000" y="2664000"/>
            <a:ext cx="639000" cy="17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FA6985E2-F2E1-3B39-AD00-2AAEC3D63995}"/>
              </a:ext>
            </a:extLst>
          </p:cNvPr>
          <p:cNvSpPr txBox="1"/>
          <p:nvPr/>
        </p:nvSpPr>
        <p:spPr>
          <a:xfrm>
            <a:off x="3978000" y="1322999"/>
            <a:ext cx="414000" cy="89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6F1BC14D-B2EE-27AB-FEF4-F8F23DB9760C}"/>
              </a:ext>
            </a:extLst>
          </p:cNvPr>
          <p:cNvSpPr txBox="1"/>
          <p:nvPr/>
        </p:nvSpPr>
        <p:spPr>
          <a:xfrm>
            <a:off x="1151999" y="1800000"/>
            <a:ext cx="288000" cy="45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Chart, line chart&#10;&#10;Description automatically generated">
            <a:extLst>
              <a:ext uri="{FF2B5EF4-FFF2-40B4-BE49-F238E27FC236}">
                <a16:creationId xmlns:a16="http://schemas.microsoft.com/office/drawing/2014/main" id="{23652434-2231-13FC-6401-55F8393642E5}"/>
              </a:ext>
            </a:extLst>
          </p:cNvPr>
          <p:cNvPicPr>
            <a:picLocks noChangeAspect="1"/>
          </p:cNvPicPr>
          <p:nvPr/>
        </p:nvPicPr>
        <p:blipFill>
          <a:blip r:embed="rId3"/>
          <a:stretch>
            <a:fillRect/>
          </a:stretch>
        </p:blipFill>
        <p:spPr>
          <a:xfrm>
            <a:off x="455400" y="1104210"/>
            <a:ext cx="2743200" cy="1783080"/>
          </a:xfrm>
          <a:prstGeom prst="rect">
            <a:avLst/>
          </a:prstGeom>
        </p:spPr>
      </p:pic>
      <p:sp>
        <p:nvSpPr>
          <p:cNvPr id="4" name="TextBox 3">
            <a:extLst>
              <a:ext uri="{FF2B5EF4-FFF2-40B4-BE49-F238E27FC236}">
                <a16:creationId xmlns:a16="http://schemas.microsoft.com/office/drawing/2014/main" id="{2FD3A590-90A4-3061-C289-514222B2763C}"/>
              </a:ext>
            </a:extLst>
          </p:cNvPr>
          <p:cNvSpPr txBox="1"/>
          <p:nvPr/>
        </p:nvSpPr>
        <p:spPr>
          <a:xfrm>
            <a:off x="4050000" y="1674000"/>
            <a:ext cx="459000" cy="98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0" descr="Chart, line chart&#10;&#10;Description automatically generated">
            <a:extLst>
              <a:ext uri="{FF2B5EF4-FFF2-40B4-BE49-F238E27FC236}">
                <a16:creationId xmlns:a16="http://schemas.microsoft.com/office/drawing/2014/main" id="{1D242D88-5CCD-5B00-E0B2-58BDEA8B9941}"/>
              </a:ext>
            </a:extLst>
          </p:cNvPr>
          <p:cNvPicPr>
            <a:picLocks noChangeAspect="1"/>
          </p:cNvPicPr>
          <p:nvPr/>
        </p:nvPicPr>
        <p:blipFill>
          <a:blip r:embed="rId4"/>
          <a:stretch>
            <a:fillRect/>
          </a:stretch>
        </p:blipFill>
        <p:spPr>
          <a:xfrm>
            <a:off x="3326400" y="1103682"/>
            <a:ext cx="3179700" cy="1779636"/>
          </a:xfrm>
          <a:prstGeom prst="rect">
            <a:avLst/>
          </a:prstGeom>
        </p:spPr>
      </p:pic>
      <p:sp>
        <p:nvSpPr>
          <p:cNvPr id="11" name="TextBox 10">
            <a:extLst>
              <a:ext uri="{FF2B5EF4-FFF2-40B4-BE49-F238E27FC236}">
                <a16:creationId xmlns:a16="http://schemas.microsoft.com/office/drawing/2014/main" id="{6AB6DAFF-8625-353F-5B96-E77E59D2231A}"/>
              </a:ext>
            </a:extLst>
          </p:cNvPr>
          <p:cNvSpPr txBox="1"/>
          <p:nvPr/>
        </p:nvSpPr>
        <p:spPr>
          <a:xfrm>
            <a:off x="3347999" y="3510000"/>
            <a:ext cx="684000" cy="25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2" descr="Graphical user interface, application&#10;&#10;Description automatically generated">
            <a:extLst>
              <a:ext uri="{FF2B5EF4-FFF2-40B4-BE49-F238E27FC236}">
                <a16:creationId xmlns:a16="http://schemas.microsoft.com/office/drawing/2014/main" id="{22383092-71AF-0305-8439-F062806E6A5B}"/>
              </a:ext>
            </a:extLst>
          </p:cNvPr>
          <p:cNvPicPr>
            <a:picLocks noChangeAspect="1"/>
          </p:cNvPicPr>
          <p:nvPr/>
        </p:nvPicPr>
        <p:blipFill>
          <a:blip r:embed="rId5"/>
          <a:stretch>
            <a:fillRect/>
          </a:stretch>
        </p:blipFill>
        <p:spPr>
          <a:xfrm>
            <a:off x="1872900" y="3087998"/>
            <a:ext cx="2828700" cy="1600004"/>
          </a:xfrm>
          <a:prstGeom prst="rect">
            <a:avLst/>
          </a:prstGeom>
        </p:spPr>
      </p:pic>
      <p:sp>
        <p:nvSpPr>
          <p:cNvPr id="13" name="TextBox 12">
            <a:extLst>
              <a:ext uri="{FF2B5EF4-FFF2-40B4-BE49-F238E27FC236}">
                <a16:creationId xmlns:a16="http://schemas.microsoft.com/office/drawing/2014/main" id="{5E28FB48-3340-41A9-75A2-F09796C1C298}"/>
              </a:ext>
            </a:extLst>
          </p:cNvPr>
          <p:cNvSpPr txBox="1"/>
          <p:nvPr/>
        </p:nvSpPr>
        <p:spPr>
          <a:xfrm>
            <a:off x="6219000" y="3455999"/>
            <a:ext cx="603000" cy="333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4" name="Picture 14" descr="Chart, line chart&#10;&#10;Description automatically generated">
            <a:extLst>
              <a:ext uri="{FF2B5EF4-FFF2-40B4-BE49-F238E27FC236}">
                <a16:creationId xmlns:a16="http://schemas.microsoft.com/office/drawing/2014/main" id="{63CDF915-511B-8B54-56FF-1B784AEC749E}"/>
              </a:ext>
            </a:extLst>
          </p:cNvPr>
          <p:cNvPicPr>
            <a:picLocks noChangeAspect="1"/>
          </p:cNvPicPr>
          <p:nvPr/>
        </p:nvPicPr>
        <p:blipFill>
          <a:blip r:embed="rId6"/>
          <a:stretch>
            <a:fillRect/>
          </a:stretch>
        </p:blipFill>
        <p:spPr>
          <a:xfrm>
            <a:off x="5135400" y="3084638"/>
            <a:ext cx="2743200" cy="1602223"/>
          </a:xfrm>
          <a:prstGeom prst="rect">
            <a:avLst/>
          </a:prstGeom>
        </p:spPr>
      </p:pic>
    </p:spTree>
    <p:extLst>
      <p:ext uri="{BB962C8B-B14F-4D97-AF65-F5344CB8AC3E}">
        <p14:creationId xmlns:p14="http://schemas.microsoft.com/office/powerpoint/2010/main" val="471981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1"/>
        <p:cNvGrpSpPr/>
        <p:nvPr/>
      </p:nvGrpSpPr>
      <p:grpSpPr>
        <a:xfrm>
          <a:off x="0" y="0"/>
          <a:ext cx="0" cy="0"/>
          <a:chOff x="0" y="0"/>
          <a:chExt cx="0" cy="0"/>
        </a:xfrm>
      </p:grpSpPr>
      <p:sp>
        <p:nvSpPr>
          <p:cNvPr id="2712" name="Google Shape;2712;p48"/>
          <p:cNvSpPr txBox="1">
            <a:spLocks noGrp="1"/>
          </p:cNvSpPr>
          <p:nvPr>
            <p:ph type="title"/>
          </p:nvPr>
        </p:nvSpPr>
        <p:spPr>
          <a:xfrm>
            <a:off x="1836450" y="1307100"/>
            <a:ext cx="5471100" cy="2529300"/>
          </a:xfrm>
          <a:prstGeom prst="rect">
            <a:avLst/>
          </a:prstGeom>
        </p:spPr>
        <p:txBody>
          <a:bodyPr spcFirstLastPara="1" wrap="square" lIns="91425" tIns="91425" rIns="91425" bIns="91425" anchor="t" anchorCtr="0">
            <a:noAutofit/>
          </a:bodyPr>
          <a:lstStyle/>
          <a:p>
            <a:r>
              <a:rPr lang="en" dirty="0"/>
              <a:t>Liquidity Ratio</a:t>
            </a:r>
            <a:endParaRPr lang="en-US"/>
          </a:p>
        </p:txBody>
      </p:sp>
      <p:sp>
        <p:nvSpPr>
          <p:cNvPr id="2" name="TextBox 1">
            <a:extLst>
              <a:ext uri="{FF2B5EF4-FFF2-40B4-BE49-F238E27FC236}">
                <a16:creationId xmlns:a16="http://schemas.microsoft.com/office/drawing/2014/main" id="{3925C741-6A3C-46EB-219E-07A507CF00BF}"/>
              </a:ext>
            </a:extLst>
          </p:cNvPr>
          <p:cNvSpPr txBox="1"/>
          <p:nvPr/>
        </p:nvSpPr>
        <p:spPr>
          <a:xfrm>
            <a:off x="2269553" y="3231647"/>
            <a:ext cx="4843359"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solidFill>
                  <a:schemeClr val="accent6"/>
                </a:solidFill>
              </a:rPr>
              <a:t>Liquidity ratios are a measure of the ability of a company to pay off its short-term liabilities. Liquidity ratios determine how quickly a company can convert the assets and use them for meeting the dues that arise. </a:t>
            </a:r>
            <a:endParaRPr lang="en-US"/>
          </a:p>
        </p:txBody>
      </p:sp>
    </p:spTree>
    <p:extLst>
      <p:ext uri="{BB962C8B-B14F-4D97-AF65-F5344CB8AC3E}">
        <p14:creationId xmlns:p14="http://schemas.microsoft.com/office/powerpoint/2010/main" val="185874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108940"/>
          </a:xfrm>
        </p:spPr>
        <p:txBody>
          <a:bodyPr/>
          <a:lstStyle/>
          <a:p>
            <a:pPr>
              <a:lnSpc>
                <a:spcPct val="114999"/>
              </a:lnSpc>
            </a:pPr>
            <a:r>
              <a:rPr lang="en-US" dirty="0"/>
              <a:t>From the table, we can see that ITC has the highest Current Ratio in each period, with the highest being 4.13. This suggests that ITC is in a relatively stronger position to meet its short-term obligations using its short-term assets. Godfrey Phillip has the second-highest Current Ratio, ranging from 1.32 to 1.89, while Golden Tobacco has the lowest Current Ratio, ranging from 0.04 to 0.2.</a:t>
            </a:r>
            <a:endParaRPr lang="en-US" b="1" dirty="0"/>
          </a:p>
          <a:p>
            <a:pPr>
              <a:lnSpc>
                <a:spcPct val="114999"/>
              </a:lnSpc>
            </a:pPr>
            <a:r>
              <a:rPr lang="en-US" dirty="0"/>
              <a:t>A high Current Ratio is generally seen as a positive sign as it indicates that a company has a strong liquidity position and is able to meet its short-term obligations. However, having a very high Current Ratio may suggest that a company is not using its short-term assets effectively, which could potentially lower its overall profitability. On the other hand, having a low Current Ratio may suggest that a company is facing challenges in meeting its short-term obligations, which could impact its financial stability.</a:t>
            </a:r>
          </a:p>
          <a:p>
            <a:pPr marL="139700" indent="0">
              <a:lnSpc>
                <a:spcPct val="114999"/>
              </a:lnSpc>
              <a:buNone/>
            </a:pPr>
            <a:br>
              <a:rPr lang="en-US" dirty="0"/>
            </a:br>
            <a:endParaRPr lang="en-US" dirty="0"/>
          </a:p>
        </p:txBody>
      </p:sp>
      <p:graphicFrame>
        <p:nvGraphicFramePr>
          <p:cNvPr id="10" name="Table 9">
            <a:extLst>
              <a:ext uri="{FF2B5EF4-FFF2-40B4-BE49-F238E27FC236}">
                <a16:creationId xmlns:a16="http://schemas.microsoft.com/office/drawing/2014/main" id="{3082B39E-2934-B7AD-6752-147DD3837FD8}"/>
              </a:ext>
            </a:extLst>
          </p:cNvPr>
          <p:cNvGraphicFramePr>
            <a:graphicFrameLocks noGrp="1"/>
          </p:cNvGraphicFramePr>
          <p:nvPr/>
        </p:nvGraphicFramePr>
        <p:xfrm>
          <a:off x="1791000" y="49500"/>
          <a:ext cx="5634000" cy="2438400"/>
        </p:xfrm>
        <a:graphic>
          <a:graphicData uri="http://schemas.openxmlformats.org/drawingml/2006/table">
            <a:tbl>
              <a:tblPr firstRow="1" bandRow="1">
                <a:tableStyleId>{F0764540-DF4B-4EE9-90BF-D88DFD5F503C}</a:tableStyleId>
              </a:tblPr>
              <a:tblGrid>
                <a:gridCol w="1878000">
                  <a:extLst>
                    <a:ext uri="{9D8B030D-6E8A-4147-A177-3AD203B41FA5}">
                      <a16:colId xmlns:a16="http://schemas.microsoft.com/office/drawing/2014/main" val="277751748"/>
                    </a:ext>
                  </a:extLst>
                </a:gridCol>
                <a:gridCol w="1878000">
                  <a:extLst>
                    <a:ext uri="{9D8B030D-6E8A-4147-A177-3AD203B41FA5}">
                      <a16:colId xmlns:a16="http://schemas.microsoft.com/office/drawing/2014/main" val="3502336178"/>
                    </a:ext>
                  </a:extLst>
                </a:gridCol>
                <a:gridCol w="1878000">
                  <a:extLst>
                    <a:ext uri="{9D8B030D-6E8A-4147-A177-3AD203B41FA5}">
                      <a16:colId xmlns:a16="http://schemas.microsoft.com/office/drawing/2014/main" val="330824593"/>
                    </a:ext>
                  </a:extLst>
                </a:gridCol>
              </a:tblGrid>
              <a:tr h="250007">
                <a:tc>
                  <a:txBody>
                    <a:bodyPr/>
                    <a:lstStyle/>
                    <a:p>
                      <a:pPr algn="ctr"/>
                      <a:endParaRPr lang="en-US" dirty="0"/>
                    </a:p>
                  </a:txBody>
                  <a:tcPr anchor="ctr">
                    <a:solidFill>
                      <a:schemeClr val="accent4"/>
                    </a:solidFill>
                  </a:tcPr>
                </a:tc>
                <a:tc>
                  <a:txBody>
                    <a:bodyPr/>
                    <a:lstStyle/>
                    <a:p>
                      <a:pPr algn="ctr"/>
                      <a:r>
                        <a:rPr lang="en-US" dirty="0"/>
                        <a:t>1</a:t>
                      </a:r>
                    </a:p>
                  </a:txBody>
                  <a:tcPr anchor="ctr">
                    <a:solidFill>
                      <a:schemeClr val="accent4"/>
                    </a:solidFill>
                  </a:tcPr>
                </a:tc>
                <a:tc>
                  <a:txBody>
                    <a:bodyPr/>
                    <a:lstStyle/>
                    <a:p>
                      <a:pPr algn="ctr"/>
                      <a:endParaRPr lang="en-US"/>
                    </a:p>
                  </a:txBody>
                  <a:tcPr anchor="ctr">
                    <a:solidFill>
                      <a:schemeClr val="accent4"/>
                    </a:solidFill>
                  </a:tcPr>
                </a:tc>
                <a:extLst>
                  <a:ext uri="{0D108BD9-81ED-4DB2-BD59-A6C34878D82A}">
                    <a16:rowId xmlns:a16="http://schemas.microsoft.com/office/drawing/2014/main" val="3791442335"/>
                  </a:ext>
                </a:extLst>
              </a:tr>
              <a:tr h="250007">
                <a:tc>
                  <a:txBody>
                    <a:bodyPr/>
                    <a:lstStyle/>
                    <a:p>
                      <a:pPr algn="ctr"/>
                      <a:endParaRPr lang="en-US" dirty="0"/>
                    </a:p>
                  </a:txBody>
                  <a:tcPr anchor="ctr">
                    <a:solidFill>
                      <a:schemeClr val="accent4"/>
                    </a:solidFill>
                  </a:tcPr>
                </a:tc>
                <a:tc>
                  <a:txBody>
                    <a:bodyPr/>
                    <a:lstStyle/>
                    <a:p>
                      <a:pPr lvl="0" algn="ctr">
                        <a:buNone/>
                      </a:pPr>
                      <a:r>
                        <a:rPr lang="en-US" sz="1400" b="0" i="0" u="none" strike="noStrike" noProof="0" dirty="0">
                          <a:latin typeface="Arial"/>
                        </a:rPr>
                        <a:t>Current Ratio </a:t>
                      </a:r>
                      <a:endParaRPr lang="en-US" dirty="0"/>
                    </a:p>
                  </a:txBody>
                  <a:tcPr anchor="ctr">
                    <a:solidFill>
                      <a:schemeClr val="accent4"/>
                    </a:solidFill>
                  </a:tcPr>
                </a:tc>
                <a:tc>
                  <a:txBody>
                    <a:bodyPr/>
                    <a:lstStyle/>
                    <a:p>
                      <a:pPr algn="ctr"/>
                      <a:endParaRPr lang="en-US"/>
                    </a:p>
                  </a:txBody>
                  <a:tcPr anchor="ctr">
                    <a:solidFill>
                      <a:schemeClr val="accent4"/>
                    </a:solidFill>
                  </a:tcPr>
                </a:tc>
                <a:extLst>
                  <a:ext uri="{0D108BD9-81ED-4DB2-BD59-A6C34878D82A}">
                    <a16:rowId xmlns:a16="http://schemas.microsoft.com/office/drawing/2014/main" val="3564648928"/>
                  </a:ext>
                </a:extLst>
              </a:tr>
              <a:tr h="250007">
                <a:tc>
                  <a:txBody>
                    <a:bodyPr/>
                    <a:lstStyle/>
                    <a:p>
                      <a:pPr algn="ctr"/>
                      <a:r>
                        <a:rPr lang="en-US" dirty="0"/>
                        <a:t>ITC</a:t>
                      </a:r>
                    </a:p>
                  </a:txBody>
                  <a:tcPr anchor="ctr">
                    <a:solidFill>
                      <a:schemeClr val="accent4"/>
                    </a:solidFill>
                  </a:tcPr>
                </a:tc>
                <a:tc>
                  <a:txBody>
                    <a:bodyPr/>
                    <a:lstStyle/>
                    <a:p>
                      <a:pPr algn="ctr"/>
                      <a:r>
                        <a:rPr lang="en-US" dirty="0"/>
                        <a:t>Golden Tobacco</a:t>
                      </a:r>
                    </a:p>
                  </a:txBody>
                  <a:tcPr anchor="ctr">
                    <a:solidFill>
                      <a:schemeClr val="accent4"/>
                    </a:solidFill>
                  </a:tcPr>
                </a:tc>
                <a:tc>
                  <a:txBody>
                    <a:bodyPr/>
                    <a:lstStyle/>
                    <a:p>
                      <a:pPr algn="ctr"/>
                      <a:r>
                        <a:rPr lang="en-US" dirty="0"/>
                        <a:t>Godfrey Phillip</a:t>
                      </a:r>
                    </a:p>
                  </a:txBody>
                  <a:tcPr anchor="ctr">
                    <a:solidFill>
                      <a:schemeClr val="accent4"/>
                    </a:solidFill>
                  </a:tcPr>
                </a:tc>
                <a:extLst>
                  <a:ext uri="{0D108BD9-81ED-4DB2-BD59-A6C34878D82A}">
                    <a16:rowId xmlns:a16="http://schemas.microsoft.com/office/drawing/2014/main" val="2162338130"/>
                  </a:ext>
                </a:extLst>
              </a:tr>
              <a:tr h="250007">
                <a:tc>
                  <a:txBody>
                    <a:bodyPr/>
                    <a:lstStyle/>
                    <a:p>
                      <a:pPr algn="ctr"/>
                      <a:r>
                        <a:rPr lang="en-US" dirty="0"/>
                        <a:t>2.82</a:t>
                      </a:r>
                    </a:p>
                  </a:txBody>
                  <a:tcPr anchor="ctr">
                    <a:solidFill>
                      <a:schemeClr val="accent4"/>
                    </a:solidFill>
                  </a:tcPr>
                </a:tc>
                <a:tc>
                  <a:txBody>
                    <a:bodyPr/>
                    <a:lstStyle/>
                    <a:p>
                      <a:pPr algn="ctr"/>
                      <a:r>
                        <a:rPr lang="en-US" dirty="0"/>
                        <a:t>0.04</a:t>
                      </a:r>
                    </a:p>
                  </a:txBody>
                  <a:tcPr anchor="ctr">
                    <a:solidFill>
                      <a:schemeClr val="accent4"/>
                    </a:solidFill>
                  </a:tcPr>
                </a:tc>
                <a:tc>
                  <a:txBody>
                    <a:bodyPr/>
                    <a:lstStyle/>
                    <a:p>
                      <a:pPr algn="ctr"/>
                      <a:r>
                        <a:rPr lang="en-US" dirty="0"/>
                        <a:t>1.89</a:t>
                      </a:r>
                    </a:p>
                  </a:txBody>
                  <a:tcPr anchor="ctr">
                    <a:solidFill>
                      <a:schemeClr val="accent4"/>
                    </a:solidFill>
                  </a:tcPr>
                </a:tc>
                <a:extLst>
                  <a:ext uri="{0D108BD9-81ED-4DB2-BD59-A6C34878D82A}">
                    <a16:rowId xmlns:a16="http://schemas.microsoft.com/office/drawing/2014/main" val="3086847745"/>
                  </a:ext>
                </a:extLst>
              </a:tr>
              <a:tr h="250007">
                <a:tc>
                  <a:txBody>
                    <a:bodyPr/>
                    <a:lstStyle/>
                    <a:p>
                      <a:pPr algn="ctr"/>
                      <a:r>
                        <a:rPr lang="en-US" dirty="0"/>
                        <a:t>3.27</a:t>
                      </a:r>
                    </a:p>
                  </a:txBody>
                  <a:tcPr anchor="ctr">
                    <a:solidFill>
                      <a:schemeClr val="accent4"/>
                    </a:solidFill>
                  </a:tcPr>
                </a:tc>
                <a:tc>
                  <a:txBody>
                    <a:bodyPr/>
                    <a:lstStyle/>
                    <a:p>
                      <a:pPr algn="ctr"/>
                      <a:r>
                        <a:rPr lang="en-US" dirty="0"/>
                        <a:t>0.08</a:t>
                      </a:r>
                    </a:p>
                  </a:txBody>
                  <a:tcPr anchor="ctr">
                    <a:solidFill>
                      <a:schemeClr val="accent4"/>
                    </a:solidFill>
                  </a:tcPr>
                </a:tc>
                <a:tc>
                  <a:txBody>
                    <a:bodyPr/>
                    <a:lstStyle/>
                    <a:p>
                      <a:pPr algn="ctr"/>
                      <a:r>
                        <a:rPr lang="en-US" dirty="0"/>
                        <a:t>1.81</a:t>
                      </a:r>
                    </a:p>
                  </a:txBody>
                  <a:tcPr anchor="ctr">
                    <a:solidFill>
                      <a:schemeClr val="accent4"/>
                    </a:solidFill>
                  </a:tcPr>
                </a:tc>
                <a:extLst>
                  <a:ext uri="{0D108BD9-81ED-4DB2-BD59-A6C34878D82A}">
                    <a16:rowId xmlns:a16="http://schemas.microsoft.com/office/drawing/2014/main" val="3760305336"/>
                  </a:ext>
                </a:extLst>
              </a:tr>
              <a:tr h="250007">
                <a:tc>
                  <a:txBody>
                    <a:bodyPr/>
                    <a:lstStyle/>
                    <a:p>
                      <a:pPr algn="ctr"/>
                      <a:r>
                        <a:rPr lang="en-US" dirty="0"/>
                        <a:t>4.13</a:t>
                      </a:r>
                    </a:p>
                  </a:txBody>
                  <a:tcPr anchor="ctr">
                    <a:solidFill>
                      <a:schemeClr val="accent4"/>
                    </a:solidFill>
                  </a:tcPr>
                </a:tc>
                <a:tc>
                  <a:txBody>
                    <a:bodyPr/>
                    <a:lstStyle/>
                    <a:p>
                      <a:pPr algn="ctr"/>
                      <a:r>
                        <a:rPr lang="en-US" dirty="0"/>
                        <a:t>0.09</a:t>
                      </a:r>
                    </a:p>
                  </a:txBody>
                  <a:tcPr anchor="ctr">
                    <a:solidFill>
                      <a:schemeClr val="accent4"/>
                    </a:solidFill>
                  </a:tcPr>
                </a:tc>
                <a:tc>
                  <a:txBody>
                    <a:bodyPr/>
                    <a:lstStyle/>
                    <a:p>
                      <a:pPr algn="ctr"/>
                      <a:r>
                        <a:rPr lang="en-US" dirty="0"/>
                        <a:t>1.32</a:t>
                      </a:r>
                    </a:p>
                  </a:txBody>
                  <a:tcPr anchor="ctr">
                    <a:solidFill>
                      <a:schemeClr val="accent4"/>
                    </a:solidFill>
                  </a:tcPr>
                </a:tc>
                <a:extLst>
                  <a:ext uri="{0D108BD9-81ED-4DB2-BD59-A6C34878D82A}">
                    <a16:rowId xmlns:a16="http://schemas.microsoft.com/office/drawing/2014/main" val="4029819821"/>
                  </a:ext>
                </a:extLst>
              </a:tr>
              <a:tr h="250007">
                <a:tc>
                  <a:txBody>
                    <a:bodyPr/>
                    <a:lstStyle/>
                    <a:p>
                      <a:pPr algn="ctr"/>
                      <a:r>
                        <a:rPr lang="en-US" dirty="0"/>
                        <a:t>3.17</a:t>
                      </a:r>
                    </a:p>
                  </a:txBody>
                  <a:tcPr anchor="ctr">
                    <a:solidFill>
                      <a:schemeClr val="accent4"/>
                    </a:solidFill>
                  </a:tcPr>
                </a:tc>
                <a:tc>
                  <a:txBody>
                    <a:bodyPr/>
                    <a:lstStyle/>
                    <a:p>
                      <a:pPr algn="ctr"/>
                      <a:r>
                        <a:rPr lang="en-US" dirty="0"/>
                        <a:t>0.1</a:t>
                      </a:r>
                    </a:p>
                  </a:txBody>
                  <a:tcPr anchor="ctr">
                    <a:solidFill>
                      <a:schemeClr val="accent4"/>
                    </a:solidFill>
                  </a:tcPr>
                </a:tc>
                <a:tc>
                  <a:txBody>
                    <a:bodyPr/>
                    <a:lstStyle/>
                    <a:p>
                      <a:pPr algn="ctr"/>
                      <a:r>
                        <a:rPr lang="en-US" dirty="0"/>
                        <a:t>1.36</a:t>
                      </a:r>
                    </a:p>
                  </a:txBody>
                  <a:tcPr anchor="ctr">
                    <a:solidFill>
                      <a:schemeClr val="accent4"/>
                    </a:solidFill>
                  </a:tcPr>
                </a:tc>
                <a:extLst>
                  <a:ext uri="{0D108BD9-81ED-4DB2-BD59-A6C34878D82A}">
                    <a16:rowId xmlns:a16="http://schemas.microsoft.com/office/drawing/2014/main" val="142039458"/>
                  </a:ext>
                </a:extLst>
              </a:tr>
              <a:tr h="250007">
                <a:tc>
                  <a:txBody>
                    <a:bodyPr/>
                    <a:lstStyle/>
                    <a:p>
                      <a:pPr algn="ctr"/>
                      <a:r>
                        <a:rPr lang="en-US" dirty="0"/>
                        <a:t>2.85</a:t>
                      </a:r>
                    </a:p>
                  </a:txBody>
                  <a:tcPr anchor="ctr">
                    <a:solidFill>
                      <a:schemeClr val="accent4"/>
                    </a:solidFill>
                  </a:tcPr>
                </a:tc>
                <a:tc>
                  <a:txBody>
                    <a:bodyPr/>
                    <a:lstStyle/>
                    <a:p>
                      <a:pPr algn="ctr"/>
                      <a:r>
                        <a:rPr lang="en-US" dirty="0"/>
                        <a:t>0.2</a:t>
                      </a:r>
                    </a:p>
                  </a:txBody>
                  <a:tcPr anchor="ctr">
                    <a:solidFill>
                      <a:schemeClr val="accent4"/>
                    </a:solidFill>
                  </a:tcPr>
                </a:tc>
                <a:tc>
                  <a:txBody>
                    <a:bodyPr/>
                    <a:lstStyle/>
                    <a:p>
                      <a:pPr algn="ctr"/>
                      <a:r>
                        <a:rPr lang="en-US" dirty="0"/>
                        <a:t>1.57</a:t>
                      </a:r>
                    </a:p>
                  </a:txBody>
                  <a:tcPr anchor="ctr">
                    <a:solidFill>
                      <a:schemeClr val="accent4"/>
                    </a:solidFill>
                  </a:tcPr>
                </a:tc>
                <a:extLst>
                  <a:ext uri="{0D108BD9-81ED-4DB2-BD59-A6C34878D82A}">
                    <a16:rowId xmlns:a16="http://schemas.microsoft.com/office/drawing/2014/main" val="479358734"/>
                  </a:ext>
                </a:extLst>
              </a:tr>
            </a:tbl>
          </a:graphicData>
        </a:graphic>
      </p:graphicFrame>
    </p:spTree>
    <p:extLst>
      <p:ext uri="{BB962C8B-B14F-4D97-AF65-F5344CB8AC3E}">
        <p14:creationId xmlns:p14="http://schemas.microsoft.com/office/powerpoint/2010/main" val="970530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108940"/>
          </a:xfrm>
        </p:spPr>
        <p:txBody>
          <a:bodyPr/>
          <a:lstStyle/>
          <a:p>
            <a:pPr>
              <a:lnSpc>
                <a:spcPct val="114999"/>
              </a:lnSpc>
            </a:pPr>
            <a:r>
              <a:rPr lang="en-US" dirty="0"/>
              <a:t>Based on the given information, we can see that:</a:t>
            </a:r>
          </a:p>
          <a:p>
            <a:pPr>
              <a:lnSpc>
                <a:spcPct val="114999"/>
              </a:lnSpc>
            </a:pPr>
            <a:r>
              <a:rPr lang="en-US" dirty="0"/>
              <a:t>ITC has a Quick Ratio of 1.91, indicating that it has sufficient quick assets to cover its current liabilities.</a:t>
            </a:r>
          </a:p>
          <a:p>
            <a:pPr>
              <a:lnSpc>
                <a:spcPct val="114999"/>
              </a:lnSpc>
            </a:pPr>
            <a:r>
              <a:rPr lang="en-US" dirty="0"/>
              <a:t>Golden Tobacco has a Quick Ratio of 0.01, indicating that it has very low liquidity and may have difficulty meeting its short-term obligations.</a:t>
            </a:r>
          </a:p>
          <a:p>
            <a:pPr>
              <a:lnSpc>
                <a:spcPct val="114999"/>
              </a:lnSpc>
            </a:pPr>
            <a:r>
              <a:rPr lang="en-US" dirty="0"/>
              <a:t>Godfrey Phillip has a Quick Ratio of 1, indicating that it has just enough quick assets to cover its current liabilities.</a:t>
            </a:r>
          </a:p>
          <a:p>
            <a:pPr>
              <a:lnSpc>
                <a:spcPct val="114999"/>
              </a:lnSpc>
            </a:pPr>
            <a:r>
              <a:rPr lang="en-US" dirty="0"/>
              <a:t>It is important to note that a Quick Ratio of 1 or higher is generally considered to be a good indicator of a company's short-term liquidity. However, it is also important to consider other factors such as the industry norms, the company's historical trend, and its overall financial health.</a:t>
            </a:r>
            <a:br>
              <a:rPr lang="en-US" dirty="0"/>
            </a:br>
            <a:endParaRPr lang="en-US" dirty="0"/>
          </a:p>
        </p:txBody>
      </p:sp>
      <p:graphicFrame>
        <p:nvGraphicFramePr>
          <p:cNvPr id="3" name="Table 2">
            <a:extLst>
              <a:ext uri="{FF2B5EF4-FFF2-40B4-BE49-F238E27FC236}">
                <a16:creationId xmlns:a16="http://schemas.microsoft.com/office/drawing/2014/main" id="{0689F8DB-1439-7EAF-8E01-82E7942A29F5}"/>
              </a:ext>
            </a:extLst>
          </p:cNvPr>
          <p:cNvGraphicFramePr>
            <a:graphicFrameLocks noGrp="1"/>
          </p:cNvGraphicFramePr>
          <p:nvPr>
            <p:extLst>
              <p:ext uri="{D42A27DB-BD31-4B8C-83A1-F6EECF244321}">
                <p14:modId xmlns:p14="http://schemas.microsoft.com/office/powerpoint/2010/main" val="492135241"/>
              </p:ext>
            </p:extLst>
          </p:nvPr>
        </p:nvGraphicFramePr>
        <p:xfrm>
          <a:off x="1476000" y="9000"/>
          <a:ext cx="6309000" cy="2133600"/>
        </p:xfrm>
        <a:graphic>
          <a:graphicData uri="http://schemas.openxmlformats.org/drawingml/2006/table">
            <a:tbl>
              <a:tblPr firstRow="1" bandRow="1">
                <a:tableStyleId>{F0764540-DF4B-4EE9-90BF-D88DFD5F503C}</a:tableStyleId>
              </a:tblPr>
              <a:tblGrid>
                <a:gridCol w="2103000">
                  <a:extLst>
                    <a:ext uri="{9D8B030D-6E8A-4147-A177-3AD203B41FA5}">
                      <a16:colId xmlns:a16="http://schemas.microsoft.com/office/drawing/2014/main" val="935887155"/>
                    </a:ext>
                  </a:extLst>
                </a:gridCol>
                <a:gridCol w="2103000">
                  <a:extLst>
                    <a:ext uri="{9D8B030D-6E8A-4147-A177-3AD203B41FA5}">
                      <a16:colId xmlns:a16="http://schemas.microsoft.com/office/drawing/2014/main" val="3006293983"/>
                    </a:ext>
                  </a:extLst>
                </a:gridCol>
                <a:gridCol w="2103000">
                  <a:extLst>
                    <a:ext uri="{9D8B030D-6E8A-4147-A177-3AD203B41FA5}">
                      <a16:colId xmlns:a16="http://schemas.microsoft.com/office/drawing/2014/main" val="3873267331"/>
                    </a:ext>
                  </a:extLst>
                </a:gridCol>
              </a:tblGrid>
              <a:tr h="304720">
                <a:tc>
                  <a:txBody>
                    <a:bodyPr/>
                    <a:lstStyle/>
                    <a:p>
                      <a:pPr algn="ctr"/>
                      <a:endParaRPr lang="en-US" dirty="0"/>
                    </a:p>
                  </a:txBody>
                  <a:tcPr anchor="ctr">
                    <a:solidFill>
                      <a:schemeClr val="accent4"/>
                    </a:solidFill>
                  </a:tcPr>
                </a:tc>
                <a:tc>
                  <a:txBody>
                    <a:bodyPr/>
                    <a:lstStyle/>
                    <a:p>
                      <a:pPr lvl="0" algn="ctr">
                        <a:buNone/>
                      </a:pPr>
                      <a:r>
                        <a:rPr lang="en-US" sz="1400" b="0" i="0" u="none" strike="noStrike" noProof="0" dirty="0">
                          <a:latin typeface="Arial"/>
                        </a:rPr>
                        <a:t>Quick Ratio </a:t>
                      </a:r>
                      <a:endParaRPr lang="en-US" dirty="0"/>
                    </a:p>
                  </a:txBody>
                  <a:tcPr anchor="ctr">
                    <a:solidFill>
                      <a:schemeClr val="accent4"/>
                    </a:solidFill>
                  </a:tcPr>
                </a:tc>
                <a:tc>
                  <a:txBody>
                    <a:bodyPr/>
                    <a:lstStyle/>
                    <a:p>
                      <a:pPr algn="ctr"/>
                      <a:endParaRPr lang="en-US"/>
                    </a:p>
                  </a:txBody>
                  <a:tcPr anchor="ctr">
                    <a:solidFill>
                      <a:schemeClr val="accent4"/>
                    </a:solidFill>
                  </a:tcPr>
                </a:tc>
                <a:extLst>
                  <a:ext uri="{0D108BD9-81ED-4DB2-BD59-A6C34878D82A}">
                    <a16:rowId xmlns:a16="http://schemas.microsoft.com/office/drawing/2014/main" val="1771697699"/>
                  </a:ext>
                </a:extLst>
              </a:tr>
              <a:tr h="304720">
                <a:tc>
                  <a:txBody>
                    <a:bodyPr/>
                    <a:lstStyle/>
                    <a:p>
                      <a:pPr algn="ctr"/>
                      <a:r>
                        <a:rPr lang="en-US" dirty="0"/>
                        <a:t>ITC</a:t>
                      </a:r>
                    </a:p>
                  </a:txBody>
                  <a:tcPr anchor="ctr">
                    <a:solidFill>
                      <a:schemeClr val="accent4"/>
                    </a:solidFill>
                  </a:tcPr>
                </a:tc>
                <a:tc>
                  <a:txBody>
                    <a:bodyPr/>
                    <a:lstStyle/>
                    <a:p>
                      <a:pPr algn="ctr"/>
                      <a:r>
                        <a:rPr lang="en-US" dirty="0"/>
                        <a:t>Golden Tobacco</a:t>
                      </a:r>
                    </a:p>
                  </a:txBody>
                  <a:tcPr anchor="ctr">
                    <a:solidFill>
                      <a:schemeClr val="accent4"/>
                    </a:solidFill>
                  </a:tcPr>
                </a:tc>
                <a:tc>
                  <a:txBody>
                    <a:bodyPr/>
                    <a:lstStyle/>
                    <a:p>
                      <a:pPr algn="ctr"/>
                      <a:r>
                        <a:rPr lang="en-US" dirty="0"/>
                        <a:t>Godfrey Phillip</a:t>
                      </a:r>
                    </a:p>
                  </a:txBody>
                  <a:tcPr anchor="ctr">
                    <a:solidFill>
                      <a:schemeClr val="accent4"/>
                    </a:solidFill>
                  </a:tcPr>
                </a:tc>
                <a:extLst>
                  <a:ext uri="{0D108BD9-81ED-4DB2-BD59-A6C34878D82A}">
                    <a16:rowId xmlns:a16="http://schemas.microsoft.com/office/drawing/2014/main" val="32624468"/>
                  </a:ext>
                </a:extLst>
              </a:tr>
              <a:tr h="304720">
                <a:tc>
                  <a:txBody>
                    <a:bodyPr/>
                    <a:lstStyle/>
                    <a:p>
                      <a:pPr algn="ctr"/>
                      <a:r>
                        <a:rPr lang="en-US" dirty="0"/>
                        <a:t>1.91</a:t>
                      </a:r>
                    </a:p>
                  </a:txBody>
                  <a:tcPr anchor="ctr">
                    <a:solidFill>
                      <a:schemeClr val="accent4"/>
                    </a:solidFill>
                  </a:tcPr>
                </a:tc>
                <a:tc>
                  <a:txBody>
                    <a:bodyPr/>
                    <a:lstStyle/>
                    <a:p>
                      <a:pPr algn="ctr"/>
                      <a:r>
                        <a:rPr lang="en-US" dirty="0"/>
                        <a:t>0.01</a:t>
                      </a:r>
                    </a:p>
                  </a:txBody>
                  <a:tcPr anchor="ctr">
                    <a:solidFill>
                      <a:schemeClr val="accent4"/>
                    </a:solidFill>
                  </a:tcPr>
                </a:tc>
                <a:tc>
                  <a:txBody>
                    <a:bodyPr/>
                    <a:lstStyle/>
                    <a:p>
                      <a:pPr algn="ctr"/>
                      <a:r>
                        <a:rPr lang="en-US" dirty="0"/>
                        <a:t>1</a:t>
                      </a:r>
                    </a:p>
                  </a:txBody>
                  <a:tcPr anchor="ctr">
                    <a:solidFill>
                      <a:schemeClr val="accent4"/>
                    </a:solidFill>
                  </a:tcPr>
                </a:tc>
                <a:extLst>
                  <a:ext uri="{0D108BD9-81ED-4DB2-BD59-A6C34878D82A}">
                    <a16:rowId xmlns:a16="http://schemas.microsoft.com/office/drawing/2014/main" val="780688582"/>
                  </a:ext>
                </a:extLst>
              </a:tr>
              <a:tr h="304720">
                <a:tc>
                  <a:txBody>
                    <a:bodyPr/>
                    <a:lstStyle/>
                    <a:p>
                      <a:pPr algn="ctr"/>
                      <a:r>
                        <a:rPr lang="en-US" dirty="0"/>
                        <a:t>2.29</a:t>
                      </a:r>
                    </a:p>
                  </a:txBody>
                  <a:tcPr anchor="ctr">
                    <a:solidFill>
                      <a:schemeClr val="accent4"/>
                    </a:solidFill>
                  </a:tcPr>
                </a:tc>
                <a:tc>
                  <a:txBody>
                    <a:bodyPr/>
                    <a:lstStyle/>
                    <a:p>
                      <a:pPr algn="ctr"/>
                      <a:r>
                        <a:rPr lang="en-US" dirty="0"/>
                        <a:t>0.02</a:t>
                      </a:r>
                    </a:p>
                  </a:txBody>
                  <a:tcPr anchor="ctr">
                    <a:solidFill>
                      <a:schemeClr val="accent4"/>
                    </a:solidFill>
                  </a:tcPr>
                </a:tc>
                <a:tc>
                  <a:txBody>
                    <a:bodyPr/>
                    <a:lstStyle/>
                    <a:p>
                      <a:pPr algn="ctr"/>
                      <a:r>
                        <a:rPr lang="en-US" dirty="0"/>
                        <a:t>0.99</a:t>
                      </a:r>
                    </a:p>
                  </a:txBody>
                  <a:tcPr anchor="ctr">
                    <a:solidFill>
                      <a:schemeClr val="accent4"/>
                    </a:solidFill>
                  </a:tcPr>
                </a:tc>
                <a:extLst>
                  <a:ext uri="{0D108BD9-81ED-4DB2-BD59-A6C34878D82A}">
                    <a16:rowId xmlns:a16="http://schemas.microsoft.com/office/drawing/2014/main" val="2585797724"/>
                  </a:ext>
                </a:extLst>
              </a:tr>
              <a:tr h="304720">
                <a:tc>
                  <a:txBody>
                    <a:bodyPr/>
                    <a:lstStyle/>
                    <a:p>
                      <a:pPr algn="ctr"/>
                      <a:r>
                        <a:rPr lang="en-US" dirty="0"/>
                        <a:t>3.19</a:t>
                      </a:r>
                    </a:p>
                  </a:txBody>
                  <a:tcPr anchor="ctr">
                    <a:solidFill>
                      <a:schemeClr val="accent4"/>
                    </a:solidFill>
                  </a:tcPr>
                </a:tc>
                <a:tc>
                  <a:txBody>
                    <a:bodyPr/>
                    <a:lstStyle/>
                    <a:p>
                      <a:pPr algn="ctr"/>
                      <a:r>
                        <a:rPr lang="en-US" dirty="0"/>
                        <a:t>0.03</a:t>
                      </a:r>
                    </a:p>
                  </a:txBody>
                  <a:tcPr anchor="ctr">
                    <a:solidFill>
                      <a:schemeClr val="accent4"/>
                    </a:solidFill>
                  </a:tcPr>
                </a:tc>
                <a:tc>
                  <a:txBody>
                    <a:bodyPr/>
                    <a:lstStyle/>
                    <a:p>
                      <a:pPr algn="ctr"/>
                      <a:r>
                        <a:rPr lang="en-US" dirty="0"/>
                        <a:t>0.5</a:t>
                      </a:r>
                    </a:p>
                  </a:txBody>
                  <a:tcPr anchor="ctr">
                    <a:solidFill>
                      <a:schemeClr val="accent4"/>
                    </a:solidFill>
                  </a:tcPr>
                </a:tc>
                <a:extLst>
                  <a:ext uri="{0D108BD9-81ED-4DB2-BD59-A6C34878D82A}">
                    <a16:rowId xmlns:a16="http://schemas.microsoft.com/office/drawing/2014/main" val="800787228"/>
                  </a:ext>
                </a:extLst>
              </a:tr>
              <a:tr h="304720">
                <a:tc>
                  <a:txBody>
                    <a:bodyPr/>
                    <a:lstStyle/>
                    <a:p>
                      <a:pPr algn="ctr"/>
                      <a:r>
                        <a:rPr lang="en-US" dirty="0"/>
                        <a:t>2.38</a:t>
                      </a:r>
                    </a:p>
                  </a:txBody>
                  <a:tcPr anchor="ctr">
                    <a:solidFill>
                      <a:schemeClr val="accent4"/>
                    </a:solidFill>
                  </a:tcPr>
                </a:tc>
                <a:tc>
                  <a:txBody>
                    <a:bodyPr/>
                    <a:lstStyle/>
                    <a:p>
                      <a:pPr algn="ctr"/>
                      <a:r>
                        <a:rPr lang="en-US" dirty="0"/>
                        <a:t>0.03</a:t>
                      </a:r>
                    </a:p>
                  </a:txBody>
                  <a:tcPr anchor="ctr">
                    <a:solidFill>
                      <a:schemeClr val="accent4"/>
                    </a:solidFill>
                  </a:tcPr>
                </a:tc>
                <a:tc>
                  <a:txBody>
                    <a:bodyPr/>
                    <a:lstStyle/>
                    <a:p>
                      <a:pPr algn="ctr"/>
                      <a:r>
                        <a:rPr lang="en-US" dirty="0"/>
                        <a:t>0.6</a:t>
                      </a:r>
                    </a:p>
                  </a:txBody>
                  <a:tcPr anchor="ctr">
                    <a:solidFill>
                      <a:schemeClr val="accent4"/>
                    </a:solidFill>
                  </a:tcPr>
                </a:tc>
                <a:extLst>
                  <a:ext uri="{0D108BD9-81ED-4DB2-BD59-A6C34878D82A}">
                    <a16:rowId xmlns:a16="http://schemas.microsoft.com/office/drawing/2014/main" val="1006619772"/>
                  </a:ext>
                </a:extLst>
              </a:tr>
              <a:tr h="304720">
                <a:tc>
                  <a:txBody>
                    <a:bodyPr/>
                    <a:lstStyle/>
                    <a:p>
                      <a:pPr algn="ctr"/>
                      <a:r>
                        <a:rPr lang="en-US" dirty="0"/>
                        <a:t>2.03</a:t>
                      </a:r>
                    </a:p>
                  </a:txBody>
                  <a:tcPr anchor="ctr">
                    <a:solidFill>
                      <a:schemeClr val="accent4"/>
                    </a:solidFill>
                  </a:tcPr>
                </a:tc>
                <a:tc>
                  <a:txBody>
                    <a:bodyPr/>
                    <a:lstStyle/>
                    <a:p>
                      <a:pPr algn="ctr"/>
                      <a:r>
                        <a:rPr lang="en-US" dirty="0"/>
                        <a:t>0.06</a:t>
                      </a:r>
                    </a:p>
                  </a:txBody>
                  <a:tcPr anchor="ctr">
                    <a:solidFill>
                      <a:schemeClr val="accent4"/>
                    </a:solidFill>
                  </a:tcPr>
                </a:tc>
                <a:tc>
                  <a:txBody>
                    <a:bodyPr/>
                    <a:lstStyle/>
                    <a:p>
                      <a:pPr algn="ctr"/>
                      <a:r>
                        <a:rPr lang="en-US" dirty="0"/>
                        <a:t>0.68</a:t>
                      </a:r>
                    </a:p>
                  </a:txBody>
                  <a:tcPr anchor="ctr">
                    <a:solidFill>
                      <a:schemeClr val="accent4"/>
                    </a:solidFill>
                  </a:tcPr>
                </a:tc>
                <a:extLst>
                  <a:ext uri="{0D108BD9-81ED-4DB2-BD59-A6C34878D82A}">
                    <a16:rowId xmlns:a16="http://schemas.microsoft.com/office/drawing/2014/main" val="629157631"/>
                  </a:ext>
                </a:extLst>
              </a:tr>
            </a:tbl>
          </a:graphicData>
        </a:graphic>
      </p:graphicFrame>
    </p:spTree>
    <p:extLst>
      <p:ext uri="{BB962C8B-B14F-4D97-AF65-F5344CB8AC3E}">
        <p14:creationId xmlns:p14="http://schemas.microsoft.com/office/powerpoint/2010/main" val="123960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5" name="Title 4">
            <a:extLst>
              <a:ext uri="{FF2B5EF4-FFF2-40B4-BE49-F238E27FC236}">
                <a16:creationId xmlns:a16="http://schemas.microsoft.com/office/drawing/2014/main" id="{F19F321B-90E7-11EE-E7BD-51839D8D4B1E}"/>
              </a:ext>
            </a:extLst>
          </p:cNvPr>
          <p:cNvSpPr>
            <a:spLocks noGrp="1"/>
          </p:cNvSpPr>
          <p:nvPr>
            <p:ph type="title"/>
          </p:nvPr>
        </p:nvSpPr>
        <p:spPr>
          <a:xfrm>
            <a:off x="720000" y="337025"/>
            <a:ext cx="7704000" cy="572700"/>
          </a:xfrm>
        </p:spPr>
        <p:txBody>
          <a:bodyPr spcFirstLastPara="1" wrap="square" lIns="91425" tIns="91425" rIns="91425" bIns="91425" anchor="t" anchorCtr="0">
            <a:noAutofit/>
          </a:bodyPr>
          <a:lstStyle/>
          <a:p>
            <a:r>
              <a:rPr lang="en" dirty="0"/>
              <a:t>Graphs</a:t>
            </a:r>
          </a:p>
        </p:txBody>
      </p:sp>
      <p:sp>
        <p:nvSpPr>
          <p:cNvPr id="6" name="TextBox 5">
            <a:extLst>
              <a:ext uri="{FF2B5EF4-FFF2-40B4-BE49-F238E27FC236}">
                <a16:creationId xmlns:a16="http://schemas.microsoft.com/office/drawing/2014/main" id="{DB93D454-C5C1-97A4-B2B6-C1531B5AAE89}"/>
              </a:ext>
            </a:extLst>
          </p:cNvPr>
          <p:cNvSpPr txBox="1"/>
          <p:nvPr/>
        </p:nvSpPr>
        <p:spPr>
          <a:xfrm>
            <a:off x="1116000" y="2664000"/>
            <a:ext cx="639000" cy="17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FA6985E2-F2E1-3B39-AD00-2AAEC3D63995}"/>
              </a:ext>
            </a:extLst>
          </p:cNvPr>
          <p:cNvSpPr txBox="1"/>
          <p:nvPr/>
        </p:nvSpPr>
        <p:spPr>
          <a:xfrm>
            <a:off x="3978000" y="1322999"/>
            <a:ext cx="414000" cy="89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268D3A75-E54E-8CB2-38A9-5B0A3CAA3BAA}"/>
              </a:ext>
            </a:extLst>
          </p:cNvPr>
          <p:cNvSpPr txBox="1"/>
          <p:nvPr/>
        </p:nvSpPr>
        <p:spPr>
          <a:xfrm>
            <a:off x="1053000" y="1664999"/>
            <a:ext cx="414000" cy="333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A picture containing graphical user interface&#10;&#10;Description automatically generated">
            <a:extLst>
              <a:ext uri="{FF2B5EF4-FFF2-40B4-BE49-F238E27FC236}">
                <a16:creationId xmlns:a16="http://schemas.microsoft.com/office/drawing/2014/main" id="{9AB795F7-0C51-FE46-2D0C-558B16E91500}"/>
              </a:ext>
            </a:extLst>
          </p:cNvPr>
          <p:cNvPicPr>
            <a:picLocks noChangeAspect="1"/>
          </p:cNvPicPr>
          <p:nvPr/>
        </p:nvPicPr>
        <p:blipFill>
          <a:blip r:embed="rId3"/>
          <a:stretch>
            <a:fillRect/>
          </a:stretch>
        </p:blipFill>
        <p:spPr>
          <a:xfrm>
            <a:off x="909075" y="1709738"/>
            <a:ext cx="2609850" cy="1724025"/>
          </a:xfrm>
          <a:prstGeom prst="rect">
            <a:avLst/>
          </a:prstGeom>
        </p:spPr>
      </p:pic>
      <p:sp>
        <p:nvSpPr>
          <p:cNvPr id="4" name="TextBox 3">
            <a:extLst>
              <a:ext uri="{FF2B5EF4-FFF2-40B4-BE49-F238E27FC236}">
                <a16:creationId xmlns:a16="http://schemas.microsoft.com/office/drawing/2014/main" id="{CE86B8F0-E1F6-4035-F714-3242DDF209D8}"/>
              </a:ext>
            </a:extLst>
          </p:cNvPr>
          <p:cNvSpPr txBox="1"/>
          <p:nvPr/>
        </p:nvSpPr>
        <p:spPr>
          <a:xfrm>
            <a:off x="4284000" y="2105999"/>
            <a:ext cx="513000" cy="396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0" descr="Graphical user interface, text, application&#10;&#10;Description automatically generated">
            <a:extLst>
              <a:ext uri="{FF2B5EF4-FFF2-40B4-BE49-F238E27FC236}">
                <a16:creationId xmlns:a16="http://schemas.microsoft.com/office/drawing/2014/main" id="{1D85E428-84BE-0FE0-3499-B96F1AACADA5}"/>
              </a:ext>
            </a:extLst>
          </p:cNvPr>
          <p:cNvPicPr>
            <a:picLocks noChangeAspect="1"/>
          </p:cNvPicPr>
          <p:nvPr/>
        </p:nvPicPr>
        <p:blipFill>
          <a:blip r:embed="rId4"/>
          <a:stretch>
            <a:fillRect/>
          </a:stretch>
        </p:blipFill>
        <p:spPr>
          <a:xfrm>
            <a:off x="4183500" y="1711538"/>
            <a:ext cx="3090000" cy="1724925"/>
          </a:xfrm>
          <a:prstGeom prst="rect">
            <a:avLst/>
          </a:prstGeom>
        </p:spPr>
      </p:pic>
    </p:spTree>
    <p:extLst>
      <p:ext uri="{BB962C8B-B14F-4D97-AF65-F5344CB8AC3E}">
        <p14:creationId xmlns:p14="http://schemas.microsoft.com/office/powerpoint/2010/main" val="337485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1"/>
        <p:cNvGrpSpPr/>
        <p:nvPr/>
      </p:nvGrpSpPr>
      <p:grpSpPr>
        <a:xfrm>
          <a:off x="0" y="0"/>
          <a:ext cx="0" cy="0"/>
          <a:chOff x="0" y="0"/>
          <a:chExt cx="0" cy="0"/>
        </a:xfrm>
      </p:grpSpPr>
      <p:sp>
        <p:nvSpPr>
          <p:cNvPr id="2712" name="Google Shape;2712;p48"/>
          <p:cNvSpPr txBox="1">
            <a:spLocks noGrp="1"/>
          </p:cNvSpPr>
          <p:nvPr>
            <p:ph type="title"/>
          </p:nvPr>
        </p:nvSpPr>
        <p:spPr>
          <a:xfrm>
            <a:off x="1836450" y="1307100"/>
            <a:ext cx="5471100" cy="2529300"/>
          </a:xfrm>
          <a:prstGeom prst="rect">
            <a:avLst/>
          </a:prstGeom>
        </p:spPr>
        <p:txBody>
          <a:bodyPr spcFirstLastPara="1" wrap="square" lIns="91425" tIns="91425" rIns="91425" bIns="91425" anchor="t" anchorCtr="0">
            <a:noAutofit/>
          </a:bodyPr>
          <a:lstStyle/>
          <a:p>
            <a:r>
              <a:rPr lang="en" dirty="0"/>
              <a:t>Turnover Ratio</a:t>
            </a:r>
            <a:endParaRPr lang="en-US"/>
          </a:p>
        </p:txBody>
      </p:sp>
      <p:sp>
        <p:nvSpPr>
          <p:cNvPr id="2" name="TextBox 1">
            <a:extLst>
              <a:ext uri="{FF2B5EF4-FFF2-40B4-BE49-F238E27FC236}">
                <a16:creationId xmlns:a16="http://schemas.microsoft.com/office/drawing/2014/main" id="{23680BC5-A61B-E65B-D792-FD0519D4B8C9}"/>
              </a:ext>
            </a:extLst>
          </p:cNvPr>
          <p:cNvSpPr txBox="1"/>
          <p:nvPr/>
        </p:nvSpPr>
        <p:spPr>
          <a:xfrm>
            <a:off x="2191435" y="3338546"/>
            <a:ext cx="47611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solidFill>
                  <a:schemeClr val="accent6"/>
                </a:solidFill>
              </a:rPr>
              <a:t>A turnover ratio in business is a measurement of the firm's efficiency. It is calculated by dividing annual income by annual liability.</a:t>
            </a:r>
            <a:endParaRPr lang="en-US"/>
          </a:p>
        </p:txBody>
      </p:sp>
    </p:spTree>
    <p:extLst>
      <p:ext uri="{BB962C8B-B14F-4D97-AF65-F5344CB8AC3E}">
        <p14:creationId xmlns:p14="http://schemas.microsoft.com/office/powerpoint/2010/main" val="810911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108940"/>
          </a:xfrm>
        </p:spPr>
        <p:txBody>
          <a:bodyPr/>
          <a:lstStyle/>
          <a:p>
            <a:pPr>
              <a:lnSpc>
                <a:spcPct val="114999"/>
              </a:lnSpc>
            </a:pPr>
            <a:r>
              <a:rPr lang="en-US" dirty="0"/>
              <a:t>From the table, we can see that Godfrey Phillip has the highest Assets Turnover Ratio in each period, ranging from 0.73 to 99.81. This suggests that Godfrey Phillip is generating a relatively high amount of revenue for every unit of assets it holds. ITC also has a high Assets Turnover Ratio, ranging from 0.76 to 67.58, while Golden Tobacco has the lowest Assets Turnover Ratio in each period, ranging from 10.05 to 30.17.</a:t>
            </a:r>
            <a:endParaRPr lang="en-US" b="1" dirty="0"/>
          </a:p>
          <a:p>
            <a:pPr>
              <a:lnSpc>
                <a:spcPct val="114999"/>
              </a:lnSpc>
            </a:pPr>
            <a:r>
              <a:rPr lang="en-US" dirty="0"/>
              <a:t>A high Assets Turnover Ratio is generally seen as a positive sign as it indicates that a company is using its assets efficiently to generate revenue. However, having a very high Assets Turnover Ratio may suggest that a company is operating at a very low margin or is relying heavily on its fixed assets. On the other hand, having a low Assets Turnover Ratio may suggest that a company is not using its assets effectively, which could lower its overall profitability.</a:t>
            </a:r>
          </a:p>
          <a:p>
            <a:pPr marL="139700" indent="0">
              <a:lnSpc>
                <a:spcPct val="114999"/>
              </a:lnSpc>
              <a:buNone/>
            </a:pPr>
            <a:endParaRPr lang="en-US" dirty="0"/>
          </a:p>
        </p:txBody>
      </p:sp>
      <p:graphicFrame>
        <p:nvGraphicFramePr>
          <p:cNvPr id="3" name="Table 2">
            <a:extLst>
              <a:ext uri="{FF2B5EF4-FFF2-40B4-BE49-F238E27FC236}">
                <a16:creationId xmlns:a16="http://schemas.microsoft.com/office/drawing/2014/main" id="{A6A61B37-2EC4-F128-799C-48A6A6727AF9}"/>
              </a:ext>
            </a:extLst>
          </p:cNvPr>
          <p:cNvGraphicFramePr>
            <a:graphicFrameLocks noGrp="1"/>
          </p:cNvGraphicFramePr>
          <p:nvPr>
            <p:extLst>
              <p:ext uri="{D42A27DB-BD31-4B8C-83A1-F6EECF244321}">
                <p14:modId xmlns:p14="http://schemas.microsoft.com/office/powerpoint/2010/main" val="2277279983"/>
              </p:ext>
            </p:extLst>
          </p:nvPr>
        </p:nvGraphicFramePr>
        <p:xfrm>
          <a:off x="1404000" y="31500"/>
          <a:ext cx="6372000" cy="2438400"/>
        </p:xfrm>
        <a:graphic>
          <a:graphicData uri="http://schemas.openxmlformats.org/drawingml/2006/table">
            <a:tbl>
              <a:tblPr firstRow="1" bandRow="1">
                <a:tableStyleId>{F0764540-DF4B-4EE9-90BF-D88DFD5F503C}</a:tableStyleId>
              </a:tblPr>
              <a:tblGrid>
                <a:gridCol w="2124000">
                  <a:extLst>
                    <a:ext uri="{9D8B030D-6E8A-4147-A177-3AD203B41FA5}">
                      <a16:colId xmlns:a16="http://schemas.microsoft.com/office/drawing/2014/main" val="3864087114"/>
                    </a:ext>
                  </a:extLst>
                </a:gridCol>
                <a:gridCol w="2124000">
                  <a:extLst>
                    <a:ext uri="{9D8B030D-6E8A-4147-A177-3AD203B41FA5}">
                      <a16:colId xmlns:a16="http://schemas.microsoft.com/office/drawing/2014/main" val="2770207849"/>
                    </a:ext>
                  </a:extLst>
                </a:gridCol>
                <a:gridCol w="2124000">
                  <a:extLst>
                    <a:ext uri="{9D8B030D-6E8A-4147-A177-3AD203B41FA5}">
                      <a16:colId xmlns:a16="http://schemas.microsoft.com/office/drawing/2014/main" val="1508066693"/>
                    </a:ext>
                  </a:extLst>
                </a:gridCol>
              </a:tblGrid>
              <a:tr h="295921">
                <a:tc>
                  <a:txBody>
                    <a:bodyPr/>
                    <a:lstStyle/>
                    <a:p>
                      <a:pPr algn="ctr"/>
                      <a:endParaRPr lang="en-US" dirty="0"/>
                    </a:p>
                  </a:txBody>
                  <a:tcPr anchor="ctr">
                    <a:solidFill>
                      <a:schemeClr val="tx2">
                        <a:lumMod val="75000"/>
                      </a:schemeClr>
                    </a:solidFill>
                  </a:tcPr>
                </a:tc>
                <a:tc>
                  <a:txBody>
                    <a:bodyPr/>
                    <a:lstStyle/>
                    <a:p>
                      <a:pPr algn="ctr"/>
                      <a:r>
                        <a:rPr lang="en-US" dirty="0"/>
                        <a:t>1</a:t>
                      </a:r>
                    </a:p>
                  </a:txBody>
                  <a:tcPr anchor="ctr">
                    <a:solidFill>
                      <a:schemeClr val="tx2">
                        <a:lumMod val="75000"/>
                      </a:schemeClr>
                    </a:solidFill>
                  </a:tcPr>
                </a:tc>
                <a:tc>
                  <a:txBody>
                    <a:bodyPr/>
                    <a:lstStyle/>
                    <a:p>
                      <a:pPr algn="ctr"/>
                      <a:endParaRPr lang="en-US"/>
                    </a:p>
                  </a:txBody>
                  <a:tcPr anchor="ctr">
                    <a:solidFill>
                      <a:schemeClr val="tx2">
                        <a:lumMod val="75000"/>
                      </a:schemeClr>
                    </a:solidFill>
                  </a:tcPr>
                </a:tc>
                <a:extLst>
                  <a:ext uri="{0D108BD9-81ED-4DB2-BD59-A6C34878D82A}">
                    <a16:rowId xmlns:a16="http://schemas.microsoft.com/office/drawing/2014/main" val="762639552"/>
                  </a:ext>
                </a:extLst>
              </a:tr>
              <a:tr h="295921">
                <a:tc>
                  <a:txBody>
                    <a:bodyPr/>
                    <a:lstStyle/>
                    <a:p>
                      <a:pPr algn="ctr"/>
                      <a:endParaRPr lang="en-US" dirty="0"/>
                    </a:p>
                  </a:txBody>
                  <a:tcPr anchor="ctr">
                    <a:solidFill>
                      <a:schemeClr val="tx2">
                        <a:lumMod val="75000"/>
                      </a:schemeClr>
                    </a:solidFill>
                  </a:tcPr>
                </a:tc>
                <a:tc>
                  <a:txBody>
                    <a:bodyPr/>
                    <a:lstStyle/>
                    <a:p>
                      <a:pPr lvl="0" algn="ctr">
                        <a:buNone/>
                      </a:pPr>
                      <a:r>
                        <a:rPr lang="en-US" sz="1400" b="0" i="0" u="none" strike="noStrike" noProof="0" dirty="0">
                          <a:latin typeface="Arial"/>
                        </a:rPr>
                        <a:t>Assets Turnover Ratio</a:t>
                      </a:r>
                      <a:endParaRPr lang="en-US" dirty="0"/>
                    </a:p>
                  </a:txBody>
                  <a:tcPr anchor="ctr">
                    <a:solidFill>
                      <a:schemeClr val="tx2">
                        <a:lumMod val="75000"/>
                      </a:schemeClr>
                    </a:solidFill>
                  </a:tcPr>
                </a:tc>
                <a:tc>
                  <a:txBody>
                    <a:bodyPr/>
                    <a:lstStyle/>
                    <a:p>
                      <a:pPr algn="ctr"/>
                      <a:endParaRPr lang="en-US"/>
                    </a:p>
                  </a:txBody>
                  <a:tcPr anchor="ctr">
                    <a:solidFill>
                      <a:schemeClr val="tx2">
                        <a:lumMod val="75000"/>
                      </a:schemeClr>
                    </a:solidFill>
                  </a:tcPr>
                </a:tc>
                <a:extLst>
                  <a:ext uri="{0D108BD9-81ED-4DB2-BD59-A6C34878D82A}">
                    <a16:rowId xmlns:a16="http://schemas.microsoft.com/office/drawing/2014/main" val="3686674227"/>
                  </a:ext>
                </a:extLst>
              </a:tr>
              <a:tr h="295921">
                <a:tc>
                  <a:txBody>
                    <a:bodyPr/>
                    <a:lstStyle/>
                    <a:p>
                      <a:pPr algn="ctr"/>
                      <a:r>
                        <a:rPr lang="en-US" dirty="0"/>
                        <a:t>ITC</a:t>
                      </a:r>
                    </a:p>
                  </a:txBody>
                  <a:tcPr anchor="ctr">
                    <a:solidFill>
                      <a:schemeClr val="tx2">
                        <a:lumMod val="75000"/>
                      </a:schemeClr>
                    </a:solidFill>
                  </a:tcPr>
                </a:tc>
                <a:tc>
                  <a:txBody>
                    <a:bodyPr/>
                    <a:lstStyle/>
                    <a:p>
                      <a:pPr algn="ctr"/>
                      <a:r>
                        <a:rPr lang="en-US" dirty="0"/>
                        <a:t>Golden Tobacco</a:t>
                      </a:r>
                    </a:p>
                  </a:txBody>
                  <a:tcPr anchor="ctr">
                    <a:solidFill>
                      <a:schemeClr val="tx2">
                        <a:lumMod val="75000"/>
                      </a:schemeClr>
                    </a:solidFill>
                  </a:tcPr>
                </a:tc>
                <a:tc>
                  <a:txBody>
                    <a:bodyPr/>
                    <a:lstStyle/>
                    <a:p>
                      <a:pPr algn="ctr"/>
                      <a:r>
                        <a:rPr lang="en-US" dirty="0"/>
                        <a:t>Godfrey Phillip</a:t>
                      </a:r>
                    </a:p>
                  </a:txBody>
                  <a:tcPr anchor="ctr">
                    <a:solidFill>
                      <a:schemeClr val="tx2">
                        <a:lumMod val="75000"/>
                      </a:schemeClr>
                    </a:solidFill>
                  </a:tcPr>
                </a:tc>
                <a:extLst>
                  <a:ext uri="{0D108BD9-81ED-4DB2-BD59-A6C34878D82A}">
                    <a16:rowId xmlns:a16="http://schemas.microsoft.com/office/drawing/2014/main" val="3230139346"/>
                  </a:ext>
                </a:extLst>
              </a:tr>
              <a:tr h="295921">
                <a:tc>
                  <a:txBody>
                    <a:bodyPr/>
                    <a:lstStyle/>
                    <a:p>
                      <a:pPr algn="ctr"/>
                      <a:r>
                        <a:rPr lang="en-US" dirty="0"/>
                        <a:t>0.76</a:t>
                      </a:r>
                    </a:p>
                  </a:txBody>
                  <a:tcPr anchor="ctr">
                    <a:solidFill>
                      <a:schemeClr val="tx2">
                        <a:lumMod val="75000"/>
                      </a:schemeClr>
                    </a:solidFill>
                  </a:tcPr>
                </a:tc>
                <a:tc>
                  <a:txBody>
                    <a:bodyPr/>
                    <a:lstStyle/>
                    <a:p>
                      <a:pPr algn="ctr"/>
                      <a:r>
                        <a:rPr lang="en-US" dirty="0"/>
                        <a:t>20.18</a:t>
                      </a:r>
                    </a:p>
                  </a:txBody>
                  <a:tcPr anchor="ctr">
                    <a:solidFill>
                      <a:schemeClr val="tx2">
                        <a:lumMod val="75000"/>
                      </a:schemeClr>
                    </a:solidFill>
                  </a:tcPr>
                </a:tc>
                <a:tc>
                  <a:txBody>
                    <a:bodyPr/>
                    <a:lstStyle/>
                    <a:p>
                      <a:pPr algn="ctr"/>
                      <a:r>
                        <a:rPr lang="en-US" dirty="0"/>
                        <a:t>0.73</a:t>
                      </a:r>
                    </a:p>
                  </a:txBody>
                  <a:tcPr anchor="ctr">
                    <a:solidFill>
                      <a:schemeClr val="tx2">
                        <a:lumMod val="75000"/>
                      </a:schemeClr>
                    </a:solidFill>
                  </a:tcPr>
                </a:tc>
                <a:extLst>
                  <a:ext uri="{0D108BD9-81ED-4DB2-BD59-A6C34878D82A}">
                    <a16:rowId xmlns:a16="http://schemas.microsoft.com/office/drawing/2014/main" val="1705870606"/>
                  </a:ext>
                </a:extLst>
              </a:tr>
              <a:tr h="295921">
                <a:tc>
                  <a:txBody>
                    <a:bodyPr/>
                    <a:lstStyle/>
                    <a:p>
                      <a:pPr algn="ctr"/>
                      <a:r>
                        <a:rPr lang="en-US" dirty="0"/>
                        <a:t>66.74</a:t>
                      </a:r>
                    </a:p>
                  </a:txBody>
                  <a:tcPr anchor="ctr">
                    <a:solidFill>
                      <a:schemeClr val="tx2">
                        <a:lumMod val="75000"/>
                      </a:schemeClr>
                    </a:solidFill>
                  </a:tcPr>
                </a:tc>
                <a:tc>
                  <a:txBody>
                    <a:bodyPr/>
                    <a:lstStyle/>
                    <a:p>
                      <a:pPr algn="ctr"/>
                      <a:r>
                        <a:rPr lang="en-US" dirty="0"/>
                        <a:t>10.05</a:t>
                      </a:r>
                    </a:p>
                  </a:txBody>
                  <a:tcPr anchor="ctr">
                    <a:solidFill>
                      <a:schemeClr val="tx2">
                        <a:lumMod val="75000"/>
                      </a:schemeClr>
                    </a:solidFill>
                  </a:tcPr>
                </a:tc>
                <a:tc>
                  <a:txBody>
                    <a:bodyPr/>
                    <a:lstStyle/>
                    <a:p>
                      <a:pPr algn="ctr"/>
                      <a:r>
                        <a:rPr lang="en-US" dirty="0"/>
                        <a:t>0.75</a:t>
                      </a:r>
                    </a:p>
                  </a:txBody>
                  <a:tcPr anchor="ctr">
                    <a:solidFill>
                      <a:schemeClr val="tx2">
                        <a:lumMod val="75000"/>
                      </a:schemeClr>
                    </a:solidFill>
                  </a:tcPr>
                </a:tc>
                <a:extLst>
                  <a:ext uri="{0D108BD9-81ED-4DB2-BD59-A6C34878D82A}">
                    <a16:rowId xmlns:a16="http://schemas.microsoft.com/office/drawing/2014/main" val="874825064"/>
                  </a:ext>
                </a:extLst>
              </a:tr>
              <a:tr h="295921">
                <a:tc>
                  <a:txBody>
                    <a:bodyPr/>
                    <a:lstStyle/>
                    <a:p>
                      <a:pPr algn="ctr"/>
                      <a:r>
                        <a:rPr lang="en-US" dirty="0"/>
                        <a:t>63.85</a:t>
                      </a:r>
                    </a:p>
                  </a:txBody>
                  <a:tcPr anchor="ctr">
                    <a:solidFill>
                      <a:schemeClr val="tx2">
                        <a:lumMod val="75000"/>
                      </a:schemeClr>
                    </a:solidFill>
                  </a:tcPr>
                </a:tc>
                <a:tc>
                  <a:txBody>
                    <a:bodyPr/>
                    <a:lstStyle/>
                    <a:p>
                      <a:pPr algn="ctr"/>
                      <a:r>
                        <a:rPr lang="en-US" dirty="0"/>
                        <a:t>30.17</a:t>
                      </a:r>
                    </a:p>
                  </a:txBody>
                  <a:tcPr anchor="ctr">
                    <a:solidFill>
                      <a:schemeClr val="tx2">
                        <a:lumMod val="75000"/>
                      </a:schemeClr>
                    </a:solidFill>
                  </a:tcPr>
                </a:tc>
                <a:tc>
                  <a:txBody>
                    <a:bodyPr/>
                    <a:lstStyle/>
                    <a:p>
                      <a:pPr algn="ctr"/>
                      <a:r>
                        <a:rPr lang="en-US" dirty="0"/>
                        <a:t>92.12</a:t>
                      </a:r>
                    </a:p>
                  </a:txBody>
                  <a:tcPr anchor="ctr">
                    <a:solidFill>
                      <a:schemeClr val="tx2">
                        <a:lumMod val="75000"/>
                      </a:schemeClr>
                    </a:solidFill>
                  </a:tcPr>
                </a:tc>
                <a:extLst>
                  <a:ext uri="{0D108BD9-81ED-4DB2-BD59-A6C34878D82A}">
                    <a16:rowId xmlns:a16="http://schemas.microsoft.com/office/drawing/2014/main" val="3955520935"/>
                  </a:ext>
                </a:extLst>
              </a:tr>
              <a:tr h="295921">
                <a:tc>
                  <a:txBody>
                    <a:bodyPr/>
                    <a:lstStyle/>
                    <a:p>
                      <a:pPr algn="ctr"/>
                      <a:r>
                        <a:rPr lang="en-US" dirty="0"/>
                        <a:t>67.34</a:t>
                      </a:r>
                    </a:p>
                  </a:txBody>
                  <a:tcPr anchor="ctr">
                    <a:solidFill>
                      <a:schemeClr val="tx2">
                        <a:lumMod val="75000"/>
                      </a:schemeClr>
                    </a:solidFill>
                  </a:tcPr>
                </a:tc>
                <a:tc>
                  <a:txBody>
                    <a:bodyPr/>
                    <a:lstStyle/>
                    <a:p>
                      <a:pPr algn="ctr"/>
                      <a:r>
                        <a:rPr lang="en-US" dirty="0"/>
                        <a:t>28.88</a:t>
                      </a:r>
                    </a:p>
                  </a:txBody>
                  <a:tcPr anchor="ctr">
                    <a:solidFill>
                      <a:schemeClr val="tx2">
                        <a:lumMod val="75000"/>
                      </a:schemeClr>
                    </a:solidFill>
                  </a:tcPr>
                </a:tc>
                <a:tc>
                  <a:txBody>
                    <a:bodyPr/>
                    <a:lstStyle/>
                    <a:p>
                      <a:pPr algn="ctr"/>
                      <a:r>
                        <a:rPr lang="en-US" dirty="0"/>
                        <a:t>93.68</a:t>
                      </a:r>
                    </a:p>
                  </a:txBody>
                  <a:tcPr anchor="ctr">
                    <a:solidFill>
                      <a:schemeClr val="tx2">
                        <a:lumMod val="75000"/>
                      </a:schemeClr>
                    </a:solidFill>
                  </a:tcPr>
                </a:tc>
                <a:extLst>
                  <a:ext uri="{0D108BD9-81ED-4DB2-BD59-A6C34878D82A}">
                    <a16:rowId xmlns:a16="http://schemas.microsoft.com/office/drawing/2014/main" val="4216410287"/>
                  </a:ext>
                </a:extLst>
              </a:tr>
              <a:tr h="295921">
                <a:tc>
                  <a:txBody>
                    <a:bodyPr/>
                    <a:lstStyle/>
                    <a:p>
                      <a:pPr algn="ctr"/>
                      <a:r>
                        <a:rPr lang="en-US" dirty="0"/>
                        <a:t>67.58</a:t>
                      </a:r>
                    </a:p>
                  </a:txBody>
                  <a:tcPr anchor="ctr">
                    <a:solidFill>
                      <a:schemeClr val="tx2">
                        <a:lumMod val="75000"/>
                      </a:schemeClr>
                    </a:solidFill>
                  </a:tcPr>
                </a:tc>
                <a:tc>
                  <a:txBody>
                    <a:bodyPr/>
                    <a:lstStyle/>
                    <a:p>
                      <a:pPr algn="ctr"/>
                      <a:r>
                        <a:rPr lang="en-US" dirty="0"/>
                        <a:t>11.3</a:t>
                      </a:r>
                    </a:p>
                  </a:txBody>
                  <a:tcPr anchor="ctr">
                    <a:solidFill>
                      <a:schemeClr val="tx2">
                        <a:lumMod val="75000"/>
                      </a:schemeClr>
                    </a:solidFill>
                  </a:tcPr>
                </a:tc>
                <a:tc>
                  <a:txBody>
                    <a:bodyPr/>
                    <a:lstStyle/>
                    <a:p>
                      <a:pPr algn="ctr"/>
                      <a:r>
                        <a:rPr lang="en-US" dirty="0"/>
                        <a:t>99.81</a:t>
                      </a:r>
                    </a:p>
                  </a:txBody>
                  <a:tcPr anchor="ctr">
                    <a:solidFill>
                      <a:schemeClr val="tx2">
                        <a:lumMod val="75000"/>
                      </a:schemeClr>
                    </a:solidFill>
                  </a:tcPr>
                </a:tc>
                <a:extLst>
                  <a:ext uri="{0D108BD9-81ED-4DB2-BD59-A6C34878D82A}">
                    <a16:rowId xmlns:a16="http://schemas.microsoft.com/office/drawing/2014/main" val="2073321486"/>
                  </a:ext>
                </a:extLst>
              </a:tr>
            </a:tbl>
          </a:graphicData>
        </a:graphic>
      </p:graphicFrame>
    </p:spTree>
    <p:extLst>
      <p:ext uri="{BB962C8B-B14F-4D97-AF65-F5344CB8AC3E}">
        <p14:creationId xmlns:p14="http://schemas.microsoft.com/office/powerpoint/2010/main" val="1877588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algn="ctr"/>
            <a:r>
              <a:rPr lang="en" dirty="0"/>
              <a:t>Why Tabacco Industry?</a:t>
            </a:r>
          </a:p>
        </p:txBody>
      </p:sp>
      <p:sp>
        <p:nvSpPr>
          <p:cNvPr id="2616" name="Google Shape;2616;p4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indent="0">
              <a:lnSpc>
                <a:spcPct val="100000"/>
              </a:lnSpc>
              <a:buNone/>
            </a:pPr>
            <a:r>
              <a:rPr lang="en" dirty="0"/>
              <a:t>Ratio analysis can provide valuable insights into the financial performance of any company, including tobacco companies. Here are some reasons why ratio analysis can be useful for analyzing tobacco companies:</a:t>
            </a:r>
          </a:p>
          <a:p>
            <a:pPr marL="0" indent="0">
              <a:lnSpc>
                <a:spcPct val="100000"/>
              </a:lnSpc>
              <a:buNone/>
            </a:pPr>
            <a:endParaRPr lang="en" dirty="0"/>
          </a:p>
          <a:p>
            <a:pPr marL="342900" indent="-342900">
              <a:lnSpc>
                <a:spcPct val="100000"/>
              </a:lnSpc>
              <a:buAutoNum type="arabicPeriod"/>
            </a:pPr>
            <a:r>
              <a:rPr lang="en" dirty="0"/>
              <a:t>Profitability</a:t>
            </a:r>
          </a:p>
          <a:p>
            <a:pPr marL="342900" indent="-342900">
              <a:lnSpc>
                <a:spcPct val="100000"/>
              </a:lnSpc>
              <a:buAutoNum type="arabicPeriod"/>
            </a:pPr>
            <a:r>
              <a:rPr lang="en" dirty="0"/>
              <a:t>Liquidity</a:t>
            </a:r>
          </a:p>
          <a:p>
            <a:pPr marL="342900" indent="-342900">
              <a:lnSpc>
                <a:spcPct val="100000"/>
              </a:lnSpc>
              <a:buAutoNum type="arabicPeriod"/>
            </a:pPr>
            <a:r>
              <a:rPr lang="en" dirty="0"/>
              <a:t>Debt management</a:t>
            </a:r>
          </a:p>
          <a:p>
            <a:pPr marL="342900" indent="-342900">
              <a:lnSpc>
                <a:spcPct val="100000"/>
              </a:lnSpc>
              <a:buAutoNum type="arabicPeriod"/>
            </a:pPr>
            <a:r>
              <a:rPr lang="en" dirty="0"/>
              <a:t>Efficiency</a:t>
            </a:r>
          </a:p>
          <a:p>
            <a:pPr marL="0" indent="0">
              <a:lnSpc>
                <a:spcPct val="100000"/>
              </a:lnSpc>
              <a:buNone/>
            </a:pPr>
            <a:endParaRPr lang="en" dirty="0"/>
          </a:p>
          <a:p>
            <a:pPr marL="0" indent="0">
              <a:lnSpc>
                <a:spcPct val="100000"/>
              </a:lnSpc>
              <a:buNone/>
            </a:pPr>
            <a:r>
              <a:rPr lang="en" dirty="0"/>
              <a:t>In summary, ratio analysis can be useful for analyzing tobacco companies because it provides information about profitability, liquidity, debt management, and efficiency. By using ratio analysis, analysts can gain a better understanding of a tobacco company's financial performance and make more informed investment decisions.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369940"/>
          </a:xfrm>
        </p:spPr>
        <p:txBody>
          <a:bodyPr/>
          <a:lstStyle/>
          <a:p>
            <a:pPr>
              <a:lnSpc>
                <a:spcPct val="114999"/>
              </a:lnSpc>
            </a:pPr>
            <a:r>
              <a:rPr lang="en-US" sz="1200" dirty="0"/>
              <a:t>From the table, we can see that ITC has the lowest Inventory Turnover Ratio in each period, ranging from 1.57 TO 6.09, which indicates that it ta longer to sell and replace its inventory. In contrast, ITC has a moderate Inventory Turnover Ratio, ranging from 1.57 to 5.73, while Golden Tobacco has the highest Inventory Turnover Ratio in each period, ranging from 3.89 to 6.09.</a:t>
            </a:r>
          </a:p>
          <a:p>
            <a:pPr>
              <a:lnSpc>
                <a:spcPct val="114999"/>
              </a:lnSpc>
            </a:pPr>
            <a:r>
              <a:rPr lang="en-US" sz="1200" dirty="0"/>
              <a:t>Having a high Inventory Turnover Ratio generally indicates that a company is selling its inventory more frequently, which can suggest efficient inventory management and help to reduce the risk of inventory obsolescence. However, having a very high Inventory Turnover Ratio may suggest that a company is facing supply chain issues or may be sacrificing inventory levels to achieve higher sales.</a:t>
            </a:r>
          </a:p>
          <a:p>
            <a:pPr>
              <a:lnSpc>
                <a:spcPct val="114999"/>
              </a:lnSpc>
            </a:pPr>
            <a:r>
              <a:rPr lang="en-US" sz="1200" dirty="0"/>
              <a:t>On the other hand, a low Inventory Turnover Ratio may suggest that a company is holding too much inventory or is struggling to sell its products. This can lead to increased storage costs, the risk of inventory obsolescence, and reduced liquidity.</a:t>
            </a:r>
          </a:p>
          <a:p>
            <a:pPr marL="139700" indent="0">
              <a:lnSpc>
                <a:spcPct val="114999"/>
              </a:lnSpc>
              <a:buNone/>
            </a:pPr>
            <a:endParaRPr lang="en-US" sz="1200" dirty="0"/>
          </a:p>
        </p:txBody>
      </p:sp>
      <p:graphicFrame>
        <p:nvGraphicFramePr>
          <p:cNvPr id="4" name="Table 3">
            <a:extLst>
              <a:ext uri="{FF2B5EF4-FFF2-40B4-BE49-F238E27FC236}">
                <a16:creationId xmlns:a16="http://schemas.microsoft.com/office/drawing/2014/main" id="{12FE3CDF-9C1C-DD21-81D1-15B0C9D64845}"/>
              </a:ext>
            </a:extLst>
          </p:cNvPr>
          <p:cNvGraphicFramePr>
            <a:graphicFrameLocks noGrp="1"/>
          </p:cNvGraphicFramePr>
          <p:nvPr>
            <p:extLst>
              <p:ext uri="{D42A27DB-BD31-4B8C-83A1-F6EECF244321}">
                <p14:modId xmlns:p14="http://schemas.microsoft.com/office/powerpoint/2010/main" val="248177452"/>
              </p:ext>
            </p:extLst>
          </p:nvPr>
        </p:nvGraphicFramePr>
        <p:xfrm>
          <a:off x="1314000" y="40500"/>
          <a:ext cx="6525000" cy="2438400"/>
        </p:xfrm>
        <a:graphic>
          <a:graphicData uri="http://schemas.openxmlformats.org/drawingml/2006/table">
            <a:tbl>
              <a:tblPr firstRow="1" bandRow="1">
                <a:tableStyleId>{F0764540-DF4B-4EE9-90BF-D88DFD5F503C}</a:tableStyleId>
              </a:tblPr>
              <a:tblGrid>
                <a:gridCol w="2175000">
                  <a:extLst>
                    <a:ext uri="{9D8B030D-6E8A-4147-A177-3AD203B41FA5}">
                      <a16:colId xmlns:a16="http://schemas.microsoft.com/office/drawing/2014/main" val="3944560598"/>
                    </a:ext>
                  </a:extLst>
                </a:gridCol>
                <a:gridCol w="2175000">
                  <a:extLst>
                    <a:ext uri="{9D8B030D-6E8A-4147-A177-3AD203B41FA5}">
                      <a16:colId xmlns:a16="http://schemas.microsoft.com/office/drawing/2014/main" val="3488493716"/>
                    </a:ext>
                  </a:extLst>
                </a:gridCol>
                <a:gridCol w="2175000">
                  <a:extLst>
                    <a:ext uri="{9D8B030D-6E8A-4147-A177-3AD203B41FA5}">
                      <a16:colId xmlns:a16="http://schemas.microsoft.com/office/drawing/2014/main" val="3596662878"/>
                    </a:ext>
                  </a:extLst>
                </a:gridCol>
              </a:tblGrid>
              <a:tr h="300444">
                <a:tc>
                  <a:txBody>
                    <a:bodyPr/>
                    <a:lstStyle/>
                    <a:p>
                      <a:pPr algn="ctr"/>
                      <a:endParaRPr lang="en-US" dirty="0"/>
                    </a:p>
                  </a:txBody>
                  <a:tcPr anchor="ctr">
                    <a:solidFill>
                      <a:schemeClr val="tx2">
                        <a:lumMod val="75000"/>
                      </a:schemeClr>
                    </a:solidFill>
                  </a:tcPr>
                </a:tc>
                <a:tc>
                  <a:txBody>
                    <a:bodyPr/>
                    <a:lstStyle/>
                    <a:p>
                      <a:pPr algn="ctr"/>
                      <a:r>
                        <a:rPr lang="en-US" dirty="0"/>
                        <a:t>2</a:t>
                      </a:r>
                    </a:p>
                  </a:txBody>
                  <a:tcPr anchor="ctr">
                    <a:solidFill>
                      <a:schemeClr val="tx2">
                        <a:lumMod val="75000"/>
                      </a:schemeClr>
                    </a:solidFill>
                  </a:tcPr>
                </a:tc>
                <a:tc>
                  <a:txBody>
                    <a:bodyPr/>
                    <a:lstStyle/>
                    <a:p>
                      <a:pPr algn="ctr"/>
                      <a:endParaRPr lang="en-US"/>
                    </a:p>
                  </a:txBody>
                  <a:tcPr anchor="ctr">
                    <a:solidFill>
                      <a:schemeClr val="tx2">
                        <a:lumMod val="75000"/>
                      </a:schemeClr>
                    </a:solidFill>
                  </a:tcPr>
                </a:tc>
                <a:extLst>
                  <a:ext uri="{0D108BD9-81ED-4DB2-BD59-A6C34878D82A}">
                    <a16:rowId xmlns:a16="http://schemas.microsoft.com/office/drawing/2014/main" val="2605661257"/>
                  </a:ext>
                </a:extLst>
              </a:tr>
              <a:tr h="283753">
                <a:tc>
                  <a:txBody>
                    <a:bodyPr/>
                    <a:lstStyle/>
                    <a:p>
                      <a:pPr algn="ctr"/>
                      <a:endParaRPr lang="en-US" dirty="0"/>
                    </a:p>
                  </a:txBody>
                  <a:tcPr anchor="ctr">
                    <a:solidFill>
                      <a:schemeClr val="tx2">
                        <a:lumMod val="75000"/>
                      </a:schemeClr>
                    </a:solidFill>
                  </a:tcPr>
                </a:tc>
                <a:tc>
                  <a:txBody>
                    <a:bodyPr/>
                    <a:lstStyle/>
                    <a:p>
                      <a:pPr lvl="0" algn="ctr">
                        <a:buNone/>
                      </a:pPr>
                      <a:r>
                        <a:rPr lang="en-US" sz="1400" b="0" i="0" u="none" strike="noStrike" noProof="0" dirty="0">
                          <a:latin typeface="Arial"/>
                        </a:rPr>
                        <a:t>Inventory turnover Ratio </a:t>
                      </a:r>
                      <a:endParaRPr lang="en-US" dirty="0"/>
                    </a:p>
                  </a:txBody>
                  <a:tcPr anchor="ctr">
                    <a:solidFill>
                      <a:schemeClr val="tx2">
                        <a:lumMod val="75000"/>
                      </a:schemeClr>
                    </a:solidFill>
                  </a:tcPr>
                </a:tc>
                <a:tc>
                  <a:txBody>
                    <a:bodyPr/>
                    <a:lstStyle/>
                    <a:p>
                      <a:pPr algn="ctr"/>
                      <a:endParaRPr lang="en-US"/>
                    </a:p>
                  </a:txBody>
                  <a:tcPr anchor="ctr">
                    <a:solidFill>
                      <a:schemeClr val="tx2">
                        <a:lumMod val="75000"/>
                      </a:schemeClr>
                    </a:solidFill>
                  </a:tcPr>
                </a:tc>
                <a:extLst>
                  <a:ext uri="{0D108BD9-81ED-4DB2-BD59-A6C34878D82A}">
                    <a16:rowId xmlns:a16="http://schemas.microsoft.com/office/drawing/2014/main" val="1851392532"/>
                  </a:ext>
                </a:extLst>
              </a:tr>
              <a:tr h="283753">
                <a:tc>
                  <a:txBody>
                    <a:bodyPr/>
                    <a:lstStyle/>
                    <a:p>
                      <a:pPr algn="ctr"/>
                      <a:r>
                        <a:rPr lang="en-US" dirty="0"/>
                        <a:t>ITC</a:t>
                      </a:r>
                    </a:p>
                  </a:txBody>
                  <a:tcPr anchor="ctr">
                    <a:solidFill>
                      <a:schemeClr val="tx2">
                        <a:lumMod val="75000"/>
                      </a:schemeClr>
                    </a:solidFill>
                  </a:tcPr>
                </a:tc>
                <a:tc>
                  <a:txBody>
                    <a:bodyPr/>
                    <a:lstStyle/>
                    <a:p>
                      <a:pPr algn="ctr"/>
                      <a:r>
                        <a:rPr lang="en-US" dirty="0"/>
                        <a:t>Golden Tobacco</a:t>
                      </a:r>
                    </a:p>
                  </a:txBody>
                  <a:tcPr anchor="ctr">
                    <a:solidFill>
                      <a:schemeClr val="tx2">
                        <a:lumMod val="75000"/>
                      </a:schemeClr>
                    </a:solidFill>
                  </a:tcPr>
                </a:tc>
                <a:tc>
                  <a:txBody>
                    <a:bodyPr/>
                    <a:lstStyle/>
                    <a:p>
                      <a:pPr algn="ctr"/>
                      <a:r>
                        <a:rPr lang="en-US" dirty="0"/>
                        <a:t>Godfrey Phillip</a:t>
                      </a:r>
                    </a:p>
                  </a:txBody>
                  <a:tcPr anchor="ctr">
                    <a:solidFill>
                      <a:schemeClr val="tx2">
                        <a:lumMod val="75000"/>
                      </a:schemeClr>
                    </a:solidFill>
                  </a:tcPr>
                </a:tc>
                <a:extLst>
                  <a:ext uri="{0D108BD9-81ED-4DB2-BD59-A6C34878D82A}">
                    <a16:rowId xmlns:a16="http://schemas.microsoft.com/office/drawing/2014/main" val="1970059088"/>
                  </a:ext>
                </a:extLst>
              </a:tr>
              <a:tr h="283753">
                <a:tc>
                  <a:txBody>
                    <a:bodyPr/>
                    <a:lstStyle/>
                    <a:p>
                      <a:pPr algn="ctr"/>
                      <a:r>
                        <a:rPr lang="en-US" dirty="0"/>
                        <a:t>1.57</a:t>
                      </a:r>
                    </a:p>
                  </a:txBody>
                  <a:tcPr anchor="ctr">
                    <a:solidFill>
                      <a:schemeClr val="tx2">
                        <a:lumMod val="75000"/>
                      </a:schemeClr>
                    </a:solidFill>
                  </a:tcPr>
                </a:tc>
                <a:tc>
                  <a:txBody>
                    <a:bodyPr/>
                    <a:lstStyle/>
                    <a:p>
                      <a:pPr algn="ctr"/>
                      <a:r>
                        <a:rPr lang="en-US" dirty="0"/>
                        <a:t>3.89</a:t>
                      </a:r>
                    </a:p>
                  </a:txBody>
                  <a:tcPr anchor="ctr">
                    <a:solidFill>
                      <a:schemeClr val="tx2">
                        <a:lumMod val="75000"/>
                      </a:schemeClr>
                    </a:solidFill>
                  </a:tcPr>
                </a:tc>
                <a:tc>
                  <a:txBody>
                    <a:bodyPr/>
                    <a:lstStyle/>
                    <a:p>
                      <a:pPr algn="ctr"/>
                      <a:r>
                        <a:rPr lang="en-US" dirty="0"/>
                        <a:t>0.85</a:t>
                      </a:r>
                    </a:p>
                  </a:txBody>
                  <a:tcPr anchor="ctr">
                    <a:solidFill>
                      <a:schemeClr val="tx2">
                        <a:lumMod val="75000"/>
                      </a:schemeClr>
                    </a:solidFill>
                  </a:tcPr>
                </a:tc>
                <a:extLst>
                  <a:ext uri="{0D108BD9-81ED-4DB2-BD59-A6C34878D82A}">
                    <a16:rowId xmlns:a16="http://schemas.microsoft.com/office/drawing/2014/main" val="4105670725"/>
                  </a:ext>
                </a:extLst>
              </a:tr>
              <a:tr h="283753">
                <a:tc>
                  <a:txBody>
                    <a:bodyPr/>
                    <a:lstStyle/>
                    <a:p>
                      <a:pPr algn="ctr"/>
                      <a:r>
                        <a:rPr lang="en-US" dirty="0"/>
                        <a:t>4.69</a:t>
                      </a:r>
                    </a:p>
                  </a:txBody>
                  <a:tcPr anchor="ctr">
                    <a:solidFill>
                      <a:schemeClr val="tx2">
                        <a:lumMod val="75000"/>
                      </a:schemeClr>
                    </a:solidFill>
                  </a:tcPr>
                </a:tc>
                <a:tc>
                  <a:txBody>
                    <a:bodyPr/>
                    <a:lstStyle/>
                    <a:p>
                      <a:pPr algn="ctr"/>
                      <a:r>
                        <a:rPr lang="en-US" dirty="0"/>
                        <a:t>0.98</a:t>
                      </a:r>
                    </a:p>
                  </a:txBody>
                  <a:tcPr anchor="ctr">
                    <a:solidFill>
                      <a:schemeClr val="tx2">
                        <a:lumMod val="75000"/>
                      </a:schemeClr>
                    </a:solidFill>
                  </a:tcPr>
                </a:tc>
                <a:tc>
                  <a:txBody>
                    <a:bodyPr/>
                    <a:lstStyle/>
                    <a:p>
                      <a:pPr algn="ctr"/>
                      <a:r>
                        <a:rPr lang="en-US" dirty="0"/>
                        <a:t>0.8</a:t>
                      </a:r>
                    </a:p>
                  </a:txBody>
                  <a:tcPr anchor="ctr">
                    <a:solidFill>
                      <a:schemeClr val="tx2">
                        <a:lumMod val="75000"/>
                      </a:schemeClr>
                    </a:solidFill>
                  </a:tcPr>
                </a:tc>
                <a:extLst>
                  <a:ext uri="{0D108BD9-81ED-4DB2-BD59-A6C34878D82A}">
                    <a16:rowId xmlns:a16="http://schemas.microsoft.com/office/drawing/2014/main" val="706597474"/>
                  </a:ext>
                </a:extLst>
              </a:tr>
              <a:tr h="283753">
                <a:tc>
                  <a:txBody>
                    <a:bodyPr/>
                    <a:lstStyle/>
                    <a:p>
                      <a:pPr algn="ctr"/>
                      <a:r>
                        <a:rPr lang="en-US" dirty="0"/>
                        <a:t>5.51</a:t>
                      </a:r>
                    </a:p>
                  </a:txBody>
                  <a:tcPr anchor="ctr">
                    <a:solidFill>
                      <a:schemeClr val="tx2">
                        <a:lumMod val="75000"/>
                      </a:schemeClr>
                    </a:solidFill>
                  </a:tcPr>
                </a:tc>
                <a:tc>
                  <a:txBody>
                    <a:bodyPr/>
                    <a:lstStyle/>
                    <a:p>
                      <a:pPr algn="ctr"/>
                      <a:r>
                        <a:rPr lang="en-US" dirty="0"/>
                        <a:t>2.86</a:t>
                      </a:r>
                    </a:p>
                  </a:txBody>
                  <a:tcPr anchor="ctr">
                    <a:solidFill>
                      <a:schemeClr val="tx2">
                        <a:lumMod val="75000"/>
                      </a:schemeClr>
                    </a:solidFill>
                  </a:tcPr>
                </a:tc>
                <a:tc>
                  <a:txBody>
                    <a:bodyPr/>
                    <a:lstStyle/>
                    <a:p>
                      <a:pPr algn="ctr"/>
                      <a:r>
                        <a:rPr lang="en-US" dirty="0"/>
                        <a:t>4.65</a:t>
                      </a:r>
                    </a:p>
                  </a:txBody>
                  <a:tcPr anchor="ctr">
                    <a:solidFill>
                      <a:schemeClr val="tx2">
                        <a:lumMod val="75000"/>
                      </a:schemeClr>
                    </a:solidFill>
                  </a:tcPr>
                </a:tc>
                <a:extLst>
                  <a:ext uri="{0D108BD9-81ED-4DB2-BD59-A6C34878D82A}">
                    <a16:rowId xmlns:a16="http://schemas.microsoft.com/office/drawing/2014/main" val="3219835353"/>
                  </a:ext>
                </a:extLst>
              </a:tr>
              <a:tr h="283753">
                <a:tc>
                  <a:txBody>
                    <a:bodyPr/>
                    <a:lstStyle/>
                    <a:p>
                      <a:pPr algn="ctr"/>
                      <a:r>
                        <a:rPr lang="en-US" dirty="0"/>
                        <a:t>6.09</a:t>
                      </a:r>
                    </a:p>
                  </a:txBody>
                  <a:tcPr anchor="ctr">
                    <a:solidFill>
                      <a:schemeClr val="tx2">
                        <a:lumMod val="75000"/>
                      </a:schemeClr>
                    </a:solidFill>
                  </a:tcPr>
                </a:tc>
                <a:tc>
                  <a:txBody>
                    <a:bodyPr/>
                    <a:lstStyle/>
                    <a:p>
                      <a:pPr algn="ctr"/>
                      <a:r>
                        <a:rPr lang="en-US" dirty="0"/>
                        <a:t>2.72</a:t>
                      </a:r>
                    </a:p>
                  </a:txBody>
                  <a:tcPr anchor="ctr">
                    <a:solidFill>
                      <a:schemeClr val="tx2">
                        <a:lumMod val="75000"/>
                      </a:schemeClr>
                    </a:solidFill>
                  </a:tcPr>
                </a:tc>
                <a:tc>
                  <a:txBody>
                    <a:bodyPr/>
                    <a:lstStyle/>
                    <a:p>
                      <a:pPr algn="ctr"/>
                      <a:r>
                        <a:rPr lang="en-US" dirty="0"/>
                        <a:t>4.35</a:t>
                      </a:r>
                    </a:p>
                  </a:txBody>
                  <a:tcPr anchor="ctr">
                    <a:solidFill>
                      <a:schemeClr val="tx2">
                        <a:lumMod val="75000"/>
                      </a:schemeClr>
                    </a:solidFill>
                  </a:tcPr>
                </a:tc>
                <a:extLst>
                  <a:ext uri="{0D108BD9-81ED-4DB2-BD59-A6C34878D82A}">
                    <a16:rowId xmlns:a16="http://schemas.microsoft.com/office/drawing/2014/main" val="100466064"/>
                  </a:ext>
                </a:extLst>
              </a:tr>
              <a:tr h="283753">
                <a:tc>
                  <a:txBody>
                    <a:bodyPr/>
                    <a:lstStyle/>
                    <a:p>
                      <a:pPr algn="ctr"/>
                      <a:r>
                        <a:rPr lang="en-US" dirty="0"/>
                        <a:t>5.73</a:t>
                      </a:r>
                    </a:p>
                  </a:txBody>
                  <a:tcPr anchor="ctr">
                    <a:solidFill>
                      <a:schemeClr val="tx2">
                        <a:lumMod val="75000"/>
                      </a:schemeClr>
                    </a:solidFill>
                  </a:tcPr>
                </a:tc>
                <a:tc>
                  <a:txBody>
                    <a:bodyPr/>
                    <a:lstStyle/>
                    <a:p>
                      <a:pPr algn="ctr"/>
                      <a:r>
                        <a:rPr lang="en-US" dirty="0"/>
                        <a:t>0.58</a:t>
                      </a:r>
                    </a:p>
                  </a:txBody>
                  <a:tcPr anchor="ctr">
                    <a:solidFill>
                      <a:schemeClr val="tx2">
                        <a:lumMod val="75000"/>
                      </a:schemeClr>
                    </a:solidFill>
                  </a:tcPr>
                </a:tc>
                <a:tc>
                  <a:txBody>
                    <a:bodyPr/>
                    <a:lstStyle/>
                    <a:p>
                      <a:pPr algn="ctr"/>
                      <a:r>
                        <a:rPr lang="en-US" dirty="0"/>
                        <a:t>4.52</a:t>
                      </a:r>
                    </a:p>
                  </a:txBody>
                  <a:tcPr anchor="ctr">
                    <a:solidFill>
                      <a:schemeClr val="tx2">
                        <a:lumMod val="75000"/>
                      </a:schemeClr>
                    </a:solidFill>
                  </a:tcPr>
                </a:tc>
                <a:extLst>
                  <a:ext uri="{0D108BD9-81ED-4DB2-BD59-A6C34878D82A}">
                    <a16:rowId xmlns:a16="http://schemas.microsoft.com/office/drawing/2014/main" val="2071685178"/>
                  </a:ext>
                </a:extLst>
              </a:tr>
            </a:tbl>
          </a:graphicData>
        </a:graphic>
      </p:graphicFrame>
    </p:spTree>
    <p:extLst>
      <p:ext uri="{BB962C8B-B14F-4D97-AF65-F5344CB8AC3E}">
        <p14:creationId xmlns:p14="http://schemas.microsoft.com/office/powerpoint/2010/main" val="1075428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5" name="Title 4">
            <a:extLst>
              <a:ext uri="{FF2B5EF4-FFF2-40B4-BE49-F238E27FC236}">
                <a16:creationId xmlns:a16="http://schemas.microsoft.com/office/drawing/2014/main" id="{F19F321B-90E7-11EE-E7BD-51839D8D4B1E}"/>
              </a:ext>
            </a:extLst>
          </p:cNvPr>
          <p:cNvSpPr>
            <a:spLocks noGrp="1"/>
          </p:cNvSpPr>
          <p:nvPr>
            <p:ph type="title"/>
          </p:nvPr>
        </p:nvSpPr>
        <p:spPr>
          <a:xfrm>
            <a:off x="720000" y="337025"/>
            <a:ext cx="7704000" cy="572700"/>
          </a:xfrm>
        </p:spPr>
        <p:txBody>
          <a:bodyPr spcFirstLastPara="1" wrap="square" lIns="91425" tIns="91425" rIns="91425" bIns="91425" anchor="t" anchorCtr="0">
            <a:noAutofit/>
          </a:bodyPr>
          <a:lstStyle/>
          <a:p>
            <a:r>
              <a:rPr lang="en" dirty="0"/>
              <a:t>Graphs</a:t>
            </a:r>
          </a:p>
        </p:txBody>
      </p:sp>
      <p:sp>
        <p:nvSpPr>
          <p:cNvPr id="6" name="TextBox 5">
            <a:extLst>
              <a:ext uri="{FF2B5EF4-FFF2-40B4-BE49-F238E27FC236}">
                <a16:creationId xmlns:a16="http://schemas.microsoft.com/office/drawing/2014/main" id="{DB93D454-C5C1-97A4-B2B6-C1531B5AAE89}"/>
              </a:ext>
            </a:extLst>
          </p:cNvPr>
          <p:cNvSpPr txBox="1"/>
          <p:nvPr/>
        </p:nvSpPr>
        <p:spPr>
          <a:xfrm>
            <a:off x="1116000" y="2664000"/>
            <a:ext cx="639000" cy="17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FA6985E2-F2E1-3B39-AD00-2AAEC3D63995}"/>
              </a:ext>
            </a:extLst>
          </p:cNvPr>
          <p:cNvSpPr txBox="1"/>
          <p:nvPr/>
        </p:nvSpPr>
        <p:spPr>
          <a:xfrm>
            <a:off x="3978000" y="1322999"/>
            <a:ext cx="414000" cy="89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034E3A33-264F-6135-BEB5-5C283E3244C9}"/>
              </a:ext>
            </a:extLst>
          </p:cNvPr>
          <p:cNvSpPr txBox="1"/>
          <p:nvPr/>
        </p:nvSpPr>
        <p:spPr>
          <a:xfrm>
            <a:off x="1638000" y="2340000"/>
            <a:ext cx="342000" cy="234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Graphical user interface, line chart&#10;&#10;Description automatically generated">
            <a:extLst>
              <a:ext uri="{FF2B5EF4-FFF2-40B4-BE49-F238E27FC236}">
                <a16:creationId xmlns:a16="http://schemas.microsoft.com/office/drawing/2014/main" id="{A2BE1B87-D17B-B367-782F-86BF440ABED5}"/>
              </a:ext>
            </a:extLst>
          </p:cNvPr>
          <p:cNvPicPr>
            <a:picLocks noChangeAspect="1"/>
          </p:cNvPicPr>
          <p:nvPr/>
        </p:nvPicPr>
        <p:blipFill>
          <a:blip r:embed="rId3"/>
          <a:stretch>
            <a:fillRect/>
          </a:stretch>
        </p:blipFill>
        <p:spPr>
          <a:xfrm>
            <a:off x="1679400" y="1851314"/>
            <a:ext cx="2743200" cy="1440873"/>
          </a:xfrm>
          <a:prstGeom prst="rect">
            <a:avLst/>
          </a:prstGeom>
        </p:spPr>
      </p:pic>
      <p:sp>
        <p:nvSpPr>
          <p:cNvPr id="4" name="TextBox 3">
            <a:extLst>
              <a:ext uri="{FF2B5EF4-FFF2-40B4-BE49-F238E27FC236}">
                <a16:creationId xmlns:a16="http://schemas.microsoft.com/office/drawing/2014/main" id="{93FCE608-CB6B-0E58-545C-EF6AA928D6ED}"/>
              </a:ext>
            </a:extLst>
          </p:cNvPr>
          <p:cNvSpPr txBox="1"/>
          <p:nvPr/>
        </p:nvSpPr>
        <p:spPr>
          <a:xfrm>
            <a:off x="5211000" y="2007000"/>
            <a:ext cx="207000" cy="207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0" descr="Graphical user interface, application&#10;&#10;Description automatically generated">
            <a:extLst>
              <a:ext uri="{FF2B5EF4-FFF2-40B4-BE49-F238E27FC236}">
                <a16:creationId xmlns:a16="http://schemas.microsoft.com/office/drawing/2014/main" id="{F9F776BE-620E-9035-C62C-2BE0E7AEB66B}"/>
              </a:ext>
            </a:extLst>
          </p:cNvPr>
          <p:cNvPicPr>
            <a:picLocks noChangeAspect="1"/>
          </p:cNvPicPr>
          <p:nvPr/>
        </p:nvPicPr>
        <p:blipFill>
          <a:blip r:embed="rId4"/>
          <a:stretch>
            <a:fillRect/>
          </a:stretch>
        </p:blipFill>
        <p:spPr>
          <a:xfrm>
            <a:off x="4829400" y="1853102"/>
            <a:ext cx="2630700" cy="1450795"/>
          </a:xfrm>
          <a:prstGeom prst="rect">
            <a:avLst/>
          </a:prstGeom>
        </p:spPr>
      </p:pic>
    </p:spTree>
    <p:extLst>
      <p:ext uri="{BB962C8B-B14F-4D97-AF65-F5344CB8AC3E}">
        <p14:creationId xmlns:p14="http://schemas.microsoft.com/office/powerpoint/2010/main" val="2050434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11"/>
        <p:cNvGrpSpPr/>
        <p:nvPr/>
      </p:nvGrpSpPr>
      <p:grpSpPr>
        <a:xfrm>
          <a:off x="0" y="0"/>
          <a:ext cx="0" cy="0"/>
          <a:chOff x="0" y="0"/>
          <a:chExt cx="0" cy="0"/>
        </a:xfrm>
      </p:grpSpPr>
      <p:sp>
        <p:nvSpPr>
          <p:cNvPr id="2712" name="Google Shape;2712;p48"/>
          <p:cNvSpPr txBox="1">
            <a:spLocks noGrp="1"/>
          </p:cNvSpPr>
          <p:nvPr>
            <p:ph type="title"/>
          </p:nvPr>
        </p:nvSpPr>
        <p:spPr>
          <a:xfrm>
            <a:off x="1836450" y="1307100"/>
            <a:ext cx="5471100" cy="2529300"/>
          </a:xfrm>
          <a:prstGeom prst="rect">
            <a:avLst/>
          </a:prstGeom>
        </p:spPr>
        <p:txBody>
          <a:bodyPr spcFirstLastPara="1" wrap="square" lIns="91425" tIns="91425" rIns="91425" bIns="91425" anchor="t" anchorCtr="0">
            <a:noAutofit/>
          </a:bodyPr>
          <a:lstStyle/>
          <a:p>
            <a:r>
              <a:rPr lang="en" dirty="0"/>
              <a:t>Solvency Ratio</a:t>
            </a:r>
          </a:p>
        </p:txBody>
      </p:sp>
      <p:sp>
        <p:nvSpPr>
          <p:cNvPr id="2" name="TextBox 1">
            <a:extLst>
              <a:ext uri="{FF2B5EF4-FFF2-40B4-BE49-F238E27FC236}">
                <a16:creationId xmlns:a16="http://schemas.microsoft.com/office/drawing/2014/main" id="{97AEC9CD-FAEA-26C3-D28F-08C0FC960DBC}"/>
              </a:ext>
            </a:extLst>
          </p:cNvPr>
          <p:cNvSpPr txBox="1"/>
          <p:nvPr/>
        </p:nvSpPr>
        <p:spPr>
          <a:xfrm>
            <a:off x="2339450" y="3260428"/>
            <a:ext cx="4465100" cy="577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solidFill>
                  <a:schemeClr val="accent6"/>
                </a:solidFill>
              </a:rPr>
              <a:t>A solvency ratio is a key metric used to measure an enterprise's ability to meet its long-term debt obligations and is used often by prospective business lenders.</a:t>
            </a:r>
          </a:p>
        </p:txBody>
      </p:sp>
    </p:spTree>
    <p:extLst>
      <p:ext uri="{BB962C8B-B14F-4D97-AF65-F5344CB8AC3E}">
        <p14:creationId xmlns:p14="http://schemas.microsoft.com/office/powerpoint/2010/main" val="1361286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108940"/>
          </a:xfrm>
        </p:spPr>
        <p:txBody>
          <a:bodyPr/>
          <a:lstStyle/>
          <a:p>
            <a:pPr>
              <a:lnSpc>
                <a:spcPct val="114999"/>
              </a:lnSpc>
            </a:pPr>
            <a:r>
              <a:rPr lang="en-US" sz="1500" dirty="0"/>
              <a:t>Looking at the data provided, we can see that ITC has a significantly higher interest coverage ratio than Golden Tobacco and Godfrey Phillip. This indicates that ITC is generating much more operating income than its interest expenses, which suggests that the company is in a better position to meet its debt obligations.</a:t>
            </a:r>
          </a:p>
          <a:p>
            <a:pPr>
              <a:lnSpc>
                <a:spcPct val="114999"/>
              </a:lnSpc>
            </a:pPr>
            <a:r>
              <a:rPr lang="en-US" sz="1500" dirty="0"/>
              <a:t>On the other hand, Golden Tobacco and Godfrey Phillip have much lower interest coverage ratios, which may indicate that they are struggling to generate enough operating income to cover their interest expenses. This could potentially make them more vulnerable to defaulting on their debt obligations if their financial performance worsens.</a:t>
            </a:r>
          </a:p>
          <a:p>
            <a:pPr marL="139700" indent="0">
              <a:lnSpc>
                <a:spcPct val="114999"/>
              </a:lnSpc>
              <a:buNone/>
            </a:pPr>
            <a:endParaRPr lang="en-US" sz="1500" dirty="0"/>
          </a:p>
        </p:txBody>
      </p:sp>
      <p:graphicFrame>
        <p:nvGraphicFramePr>
          <p:cNvPr id="12" name="Table 11">
            <a:extLst>
              <a:ext uri="{FF2B5EF4-FFF2-40B4-BE49-F238E27FC236}">
                <a16:creationId xmlns:a16="http://schemas.microsoft.com/office/drawing/2014/main" id="{F9ACA564-4978-7C98-2A84-97644E508AB6}"/>
              </a:ext>
            </a:extLst>
          </p:cNvPr>
          <p:cNvGraphicFramePr>
            <a:graphicFrameLocks noGrp="1"/>
          </p:cNvGraphicFramePr>
          <p:nvPr>
            <p:extLst>
              <p:ext uri="{D42A27DB-BD31-4B8C-83A1-F6EECF244321}">
                <p14:modId xmlns:p14="http://schemas.microsoft.com/office/powerpoint/2010/main" val="1973811649"/>
              </p:ext>
            </p:extLst>
          </p:nvPr>
        </p:nvGraphicFramePr>
        <p:xfrm>
          <a:off x="1350000" y="4500"/>
          <a:ext cx="6443997" cy="2438400"/>
        </p:xfrm>
        <a:graphic>
          <a:graphicData uri="http://schemas.openxmlformats.org/drawingml/2006/table">
            <a:tbl>
              <a:tblPr firstRow="1" bandRow="1">
                <a:tableStyleId>{F0764540-DF4B-4EE9-90BF-D88DFD5F503C}</a:tableStyleId>
              </a:tblPr>
              <a:tblGrid>
                <a:gridCol w="2147999">
                  <a:extLst>
                    <a:ext uri="{9D8B030D-6E8A-4147-A177-3AD203B41FA5}">
                      <a16:colId xmlns:a16="http://schemas.microsoft.com/office/drawing/2014/main" val="667000086"/>
                    </a:ext>
                  </a:extLst>
                </a:gridCol>
                <a:gridCol w="2147999">
                  <a:extLst>
                    <a:ext uri="{9D8B030D-6E8A-4147-A177-3AD203B41FA5}">
                      <a16:colId xmlns:a16="http://schemas.microsoft.com/office/drawing/2014/main" val="3477538433"/>
                    </a:ext>
                  </a:extLst>
                </a:gridCol>
                <a:gridCol w="2147999">
                  <a:extLst>
                    <a:ext uri="{9D8B030D-6E8A-4147-A177-3AD203B41FA5}">
                      <a16:colId xmlns:a16="http://schemas.microsoft.com/office/drawing/2014/main" val="3941340457"/>
                    </a:ext>
                  </a:extLst>
                </a:gridCol>
              </a:tblGrid>
              <a:tr h="303773">
                <a:tc>
                  <a:txBody>
                    <a:bodyPr/>
                    <a:lstStyle/>
                    <a:p>
                      <a:pPr algn="ctr"/>
                      <a:endParaRPr lang="en-US" dirty="0"/>
                    </a:p>
                  </a:txBody>
                  <a:tcPr anchor="ctr">
                    <a:solidFill>
                      <a:srgbClr val="92D050"/>
                    </a:solidFill>
                  </a:tcPr>
                </a:tc>
                <a:tc>
                  <a:txBody>
                    <a:bodyPr/>
                    <a:lstStyle/>
                    <a:p>
                      <a:pPr algn="ctr"/>
                      <a:r>
                        <a:rPr lang="en-US" dirty="0"/>
                        <a:t>1</a:t>
                      </a:r>
                    </a:p>
                  </a:txBody>
                  <a:tcPr anchor="ctr">
                    <a:solidFill>
                      <a:srgbClr val="92D050"/>
                    </a:solidFill>
                  </a:tcPr>
                </a:tc>
                <a:tc>
                  <a:txBody>
                    <a:bodyPr/>
                    <a:lstStyle/>
                    <a:p>
                      <a:pPr algn="ctr"/>
                      <a:endParaRPr lang="en-US"/>
                    </a:p>
                  </a:txBody>
                  <a:tcPr anchor="ctr">
                    <a:solidFill>
                      <a:srgbClr val="92D050"/>
                    </a:solidFill>
                  </a:tcPr>
                </a:tc>
                <a:extLst>
                  <a:ext uri="{0D108BD9-81ED-4DB2-BD59-A6C34878D82A}">
                    <a16:rowId xmlns:a16="http://schemas.microsoft.com/office/drawing/2014/main" val="2252770992"/>
                  </a:ext>
                </a:extLst>
              </a:tr>
              <a:tr h="303773">
                <a:tc>
                  <a:txBody>
                    <a:bodyPr/>
                    <a:lstStyle/>
                    <a:p>
                      <a:pPr algn="ctr"/>
                      <a:endParaRPr lang="en-US"/>
                    </a:p>
                  </a:txBody>
                  <a:tcPr anchor="ctr">
                    <a:solidFill>
                      <a:srgbClr val="92D050"/>
                    </a:solidFill>
                  </a:tcPr>
                </a:tc>
                <a:tc>
                  <a:txBody>
                    <a:bodyPr/>
                    <a:lstStyle/>
                    <a:p>
                      <a:pPr lvl="0" algn="ctr">
                        <a:buNone/>
                      </a:pPr>
                      <a:r>
                        <a:rPr lang="en-US" sz="1400" b="0" i="0" u="none" strike="noStrike" noProof="0" dirty="0">
                          <a:latin typeface="Arial"/>
                        </a:rPr>
                        <a:t>Interest Coverage Ratio</a:t>
                      </a:r>
                      <a:endParaRPr lang="en-US" dirty="0"/>
                    </a:p>
                  </a:txBody>
                  <a:tcPr anchor="ctr">
                    <a:solidFill>
                      <a:srgbClr val="92D050"/>
                    </a:solidFill>
                  </a:tcPr>
                </a:tc>
                <a:tc>
                  <a:txBody>
                    <a:bodyPr/>
                    <a:lstStyle/>
                    <a:p>
                      <a:pPr algn="ctr"/>
                      <a:endParaRPr lang="en-US"/>
                    </a:p>
                  </a:txBody>
                  <a:tcPr anchor="ctr">
                    <a:solidFill>
                      <a:srgbClr val="92D050"/>
                    </a:solidFill>
                  </a:tcPr>
                </a:tc>
                <a:extLst>
                  <a:ext uri="{0D108BD9-81ED-4DB2-BD59-A6C34878D82A}">
                    <a16:rowId xmlns:a16="http://schemas.microsoft.com/office/drawing/2014/main" val="1278191942"/>
                  </a:ext>
                </a:extLst>
              </a:tr>
              <a:tr h="303773">
                <a:tc>
                  <a:txBody>
                    <a:bodyPr/>
                    <a:lstStyle/>
                    <a:p>
                      <a:pPr algn="ctr"/>
                      <a:r>
                        <a:rPr lang="en-US" dirty="0"/>
                        <a:t>ITC</a:t>
                      </a:r>
                    </a:p>
                  </a:txBody>
                  <a:tcPr anchor="ctr">
                    <a:solidFill>
                      <a:srgbClr val="92D050"/>
                    </a:solidFill>
                  </a:tcPr>
                </a:tc>
                <a:tc>
                  <a:txBody>
                    <a:bodyPr/>
                    <a:lstStyle/>
                    <a:p>
                      <a:pPr algn="ctr"/>
                      <a:r>
                        <a:rPr lang="en-US" dirty="0"/>
                        <a:t>Golden Tobacco</a:t>
                      </a:r>
                    </a:p>
                  </a:txBody>
                  <a:tcPr anchor="ctr">
                    <a:solidFill>
                      <a:srgbClr val="92D050"/>
                    </a:solidFill>
                  </a:tcPr>
                </a:tc>
                <a:tc>
                  <a:txBody>
                    <a:bodyPr/>
                    <a:lstStyle/>
                    <a:p>
                      <a:pPr algn="ctr"/>
                      <a:r>
                        <a:rPr lang="en-US" dirty="0"/>
                        <a:t>Godfrey Phillip</a:t>
                      </a:r>
                    </a:p>
                  </a:txBody>
                  <a:tcPr anchor="ctr">
                    <a:solidFill>
                      <a:srgbClr val="92D050"/>
                    </a:solidFill>
                  </a:tcPr>
                </a:tc>
                <a:extLst>
                  <a:ext uri="{0D108BD9-81ED-4DB2-BD59-A6C34878D82A}">
                    <a16:rowId xmlns:a16="http://schemas.microsoft.com/office/drawing/2014/main" val="111808766"/>
                  </a:ext>
                </a:extLst>
              </a:tr>
              <a:tr h="303773">
                <a:tc>
                  <a:txBody>
                    <a:bodyPr/>
                    <a:lstStyle/>
                    <a:p>
                      <a:pPr algn="ctr"/>
                      <a:r>
                        <a:rPr lang="en-US" dirty="0"/>
                        <a:t>571.51</a:t>
                      </a:r>
                    </a:p>
                  </a:txBody>
                  <a:tcPr anchor="ctr">
                    <a:solidFill>
                      <a:srgbClr val="92D050"/>
                    </a:solidFill>
                  </a:tcPr>
                </a:tc>
                <a:tc>
                  <a:txBody>
                    <a:bodyPr/>
                    <a:lstStyle/>
                    <a:p>
                      <a:pPr algn="ctr"/>
                      <a:r>
                        <a:rPr lang="en-US" dirty="0"/>
                        <a:t>3.54</a:t>
                      </a:r>
                    </a:p>
                  </a:txBody>
                  <a:tcPr anchor="ctr">
                    <a:solidFill>
                      <a:srgbClr val="92D050"/>
                    </a:solidFill>
                  </a:tcPr>
                </a:tc>
                <a:tc>
                  <a:txBody>
                    <a:bodyPr/>
                    <a:lstStyle/>
                    <a:p>
                      <a:pPr algn="ctr"/>
                      <a:r>
                        <a:rPr lang="en-US" dirty="0"/>
                        <a:t>22.02</a:t>
                      </a:r>
                    </a:p>
                  </a:txBody>
                  <a:tcPr anchor="ctr">
                    <a:solidFill>
                      <a:srgbClr val="92D050"/>
                    </a:solidFill>
                  </a:tcPr>
                </a:tc>
                <a:extLst>
                  <a:ext uri="{0D108BD9-81ED-4DB2-BD59-A6C34878D82A}">
                    <a16:rowId xmlns:a16="http://schemas.microsoft.com/office/drawing/2014/main" val="2060297637"/>
                  </a:ext>
                </a:extLst>
              </a:tr>
              <a:tr h="303773">
                <a:tc>
                  <a:txBody>
                    <a:bodyPr/>
                    <a:lstStyle/>
                    <a:p>
                      <a:pPr algn="ctr"/>
                      <a:r>
                        <a:rPr lang="en-US" dirty="0"/>
                        <a:t>403.54</a:t>
                      </a:r>
                    </a:p>
                  </a:txBody>
                  <a:tcPr anchor="ctr">
                    <a:solidFill>
                      <a:srgbClr val="92D050"/>
                    </a:solidFill>
                  </a:tcPr>
                </a:tc>
                <a:tc>
                  <a:txBody>
                    <a:bodyPr/>
                    <a:lstStyle/>
                    <a:p>
                      <a:pPr algn="ctr"/>
                      <a:r>
                        <a:rPr lang="en-US" dirty="0"/>
                        <a:t>-1.2</a:t>
                      </a:r>
                    </a:p>
                  </a:txBody>
                  <a:tcPr anchor="ctr">
                    <a:solidFill>
                      <a:srgbClr val="92D050"/>
                    </a:solidFill>
                  </a:tcPr>
                </a:tc>
                <a:tc>
                  <a:txBody>
                    <a:bodyPr/>
                    <a:lstStyle/>
                    <a:p>
                      <a:pPr algn="ctr"/>
                      <a:r>
                        <a:rPr lang="en-US" dirty="0"/>
                        <a:t>16.81</a:t>
                      </a:r>
                    </a:p>
                  </a:txBody>
                  <a:tcPr anchor="ctr">
                    <a:solidFill>
                      <a:srgbClr val="92D050"/>
                    </a:solidFill>
                  </a:tcPr>
                </a:tc>
                <a:extLst>
                  <a:ext uri="{0D108BD9-81ED-4DB2-BD59-A6C34878D82A}">
                    <a16:rowId xmlns:a16="http://schemas.microsoft.com/office/drawing/2014/main" val="4203129668"/>
                  </a:ext>
                </a:extLst>
              </a:tr>
              <a:tr h="303773">
                <a:tc>
                  <a:txBody>
                    <a:bodyPr/>
                    <a:lstStyle/>
                    <a:p>
                      <a:pPr algn="ctr"/>
                      <a:r>
                        <a:rPr lang="en-US" dirty="0"/>
                        <a:t>369.66</a:t>
                      </a:r>
                    </a:p>
                  </a:txBody>
                  <a:tcPr anchor="ctr">
                    <a:solidFill>
                      <a:srgbClr val="92D050"/>
                    </a:solidFill>
                  </a:tcPr>
                </a:tc>
                <a:tc>
                  <a:txBody>
                    <a:bodyPr/>
                    <a:lstStyle/>
                    <a:p>
                      <a:pPr algn="ctr"/>
                      <a:r>
                        <a:rPr lang="en-US" dirty="0"/>
                        <a:t>2.26</a:t>
                      </a:r>
                    </a:p>
                  </a:txBody>
                  <a:tcPr anchor="ctr">
                    <a:solidFill>
                      <a:srgbClr val="92D050"/>
                    </a:solidFill>
                  </a:tcPr>
                </a:tc>
                <a:tc>
                  <a:txBody>
                    <a:bodyPr/>
                    <a:lstStyle/>
                    <a:p>
                      <a:pPr algn="ctr"/>
                      <a:r>
                        <a:rPr lang="en-US" dirty="0"/>
                        <a:t>17.97</a:t>
                      </a:r>
                    </a:p>
                  </a:txBody>
                  <a:tcPr anchor="ctr">
                    <a:solidFill>
                      <a:srgbClr val="92D050"/>
                    </a:solidFill>
                  </a:tcPr>
                </a:tc>
                <a:extLst>
                  <a:ext uri="{0D108BD9-81ED-4DB2-BD59-A6C34878D82A}">
                    <a16:rowId xmlns:a16="http://schemas.microsoft.com/office/drawing/2014/main" val="1075270920"/>
                  </a:ext>
                </a:extLst>
              </a:tr>
              <a:tr h="303773">
                <a:tc>
                  <a:txBody>
                    <a:bodyPr/>
                    <a:lstStyle/>
                    <a:p>
                      <a:pPr algn="ctr"/>
                      <a:r>
                        <a:rPr lang="en-US" dirty="0"/>
                        <a:t>422.36</a:t>
                      </a:r>
                    </a:p>
                  </a:txBody>
                  <a:tcPr anchor="ctr">
                    <a:solidFill>
                      <a:srgbClr val="92D050"/>
                    </a:solidFill>
                  </a:tcPr>
                </a:tc>
                <a:tc>
                  <a:txBody>
                    <a:bodyPr/>
                    <a:lstStyle/>
                    <a:p>
                      <a:pPr algn="ctr"/>
                      <a:r>
                        <a:rPr lang="en-US" dirty="0"/>
                        <a:t>0.85</a:t>
                      </a:r>
                    </a:p>
                  </a:txBody>
                  <a:tcPr anchor="ctr">
                    <a:solidFill>
                      <a:srgbClr val="92D050"/>
                    </a:solidFill>
                  </a:tcPr>
                </a:tc>
                <a:tc>
                  <a:txBody>
                    <a:bodyPr/>
                    <a:lstStyle/>
                    <a:p>
                      <a:pPr algn="ctr"/>
                      <a:r>
                        <a:rPr lang="en-US" dirty="0"/>
                        <a:t>396.29</a:t>
                      </a:r>
                    </a:p>
                  </a:txBody>
                  <a:tcPr anchor="ctr">
                    <a:solidFill>
                      <a:srgbClr val="92D050"/>
                    </a:solidFill>
                  </a:tcPr>
                </a:tc>
                <a:extLst>
                  <a:ext uri="{0D108BD9-81ED-4DB2-BD59-A6C34878D82A}">
                    <a16:rowId xmlns:a16="http://schemas.microsoft.com/office/drawing/2014/main" val="3853492554"/>
                  </a:ext>
                </a:extLst>
              </a:tr>
              <a:tr h="303773">
                <a:tc>
                  <a:txBody>
                    <a:bodyPr/>
                    <a:lstStyle/>
                    <a:p>
                      <a:pPr algn="ctr"/>
                      <a:r>
                        <a:rPr lang="en-US" dirty="0"/>
                        <a:t>189.95</a:t>
                      </a:r>
                    </a:p>
                  </a:txBody>
                  <a:tcPr anchor="ctr">
                    <a:solidFill>
                      <a:srgbClr val="92D050"/>
                    </a:solidFill>
                  </a:tcPr>
                </a:tc>
                <a:tc>
                  <a:txBody>
                    <a:bodyPr/>
                    <a:lstStyle/>
                    <a:p>
                      <a:pPr algn="ctr"/>
                      <a:r>
                        <a:rPr lang="en-US" dirty="0"/>
                        <a:t>0.07</a:t>
                      </a:r>
                    </a:p>
                  </a:txBody>
                  <a:tcPr anchor="ctr">
                    <a:solidFill>
                      <a:srgbClr val="92D050"/>
                    </a:solidFill>
                  </a:tcPr>
                </a:tc>
                <a:tc>
                  <a:txBody>
                    <a:bodyPr/>
                    <a:lstStyle/>
                    <a:p>
                      <a:pPr algn="ctr"/>
                      <a:r>
                        <a:rPr lang="en-US" dirty="0"/>
                        <a:t>128.5</a:t>
                      </a:r>
                    </a:p>
                  </a:txBody>
                  <a:tcPr anchor="ctr">
                    <a:solidFill>
                      <a:srgbClr val="92D050"/>
                    </a:solidFill>
                  </a:tcPr>
                </a:tc>
                <a:extLst>
                  <a:ext uri="{0D108BD9-81ED-4DB2-BD59-A6C34878D82A}">
                    <a16:rowId xmlns:a16="http://schemas.microsoft.com/office/drawing/2014/main" val="2408610650"/>
                  </a:ext>
                </a:extLst>
              </a:tr>
            </a:tbl>
          </a:graphicData>
        </a:graphic>
      </p:graphicFrame>
    </p:spTree>
    <p:extLst>
      <p:ext uri="{BB962C8B-B14F-4D97-AF65-F5344CB8AC3E}">
        <p14:creationId xmlns:p14="http://schemas.microsoft.com/office/powerpoint/2010/main" val="318955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6" name="Text Placeholder 5">
            <a:extLst>
              <a:ext uri="{FF2B5EF4-FFF2-40B4-BE49-F238E27FC236}">
                <a16:creationId xmlns:a16="http://schemas.microsoft.com/office/drawing/2014/main" id="{A0F9F2AD-0034-196D-1B44-D54C4442128A}"/>
              </a:ext>
            </a:extLst>
          </p:cNvPr>
          <p:cNvSpPr>
            <a:spLocks noGrp="1"/>
          </p:cNvSpPr>
          <p:nvPr>
            <p:ph type="body" idx="1"/>
          </p:nvPr>
        </p:nvSpPr>
        <p:spPr>
          <a:xfrm>
            <a:off x="325295" y="2520216"/>
            <a:ext cx="8493410" cy="2108940"/>
          </a:xfrm>
        </p:spPr>
        <p:txBody>
          <a:bodyPr/>
          <a:lstStyle/>
          <a:p>
            <a:pPr>
              <a:lnSpc>
                <a:spcPct val="114999"/>
              </a:lnSpc>
            </a:pPr>
            <a:r>
              <a:rPr lang="en-US" sz="1500" dirty="0"/>
              <a:t>Market capitalization ratio is a financial metric that compares a company's market capitalization (the total value of its outstanding shares) to its annual revenue. This ratio is used to gauge the market's valuation of a company relative to its sales. A high market capitalization which is seen in ITC ratio suggests that investors have high expectations for the company's future growth and profitability. Whereas Golden Tobacco &amp; Godfrey Phillip is having average market capitalization which shows that the company is young and risky for future profitability,.</a:t>
            </a:r>
          </a:p>
        </p:txBody>
      </p:sp>
      <p:graphicFrame>
        <p:nvGraphicFramePr>
          <p:cNvPr id="3" name="Table 2">
            <a:extLst>
              <a:ext uri="{FF2B5EF4-FFF2-40B4-BE49-F238E27FC236}">
                <a16:creationId xmlns:a16="http://schemas.microsoft.com/office/drawing/2014/main" id="{487D61AC-23B6-5233-E145-18FFF677AF41}"/>
              </a:ext>
            </a:extLst>
          </p:cNvPr>
          <p:cNvGraphicFramePr>
            <a:graphicFrameLocks noGrp="1"/>
          </p:cNvGraphicFramePr>
          <p:nvPr>
            <p:extLst>
              <p:ext uri="{D42A27DB-BD31-4B8C-83A1-F6EECF244321}">
                <p14:modId xmlns:p14="http://schemas.microsoft.com/office/powerpoint/2010/main" val="3241361946"/>
              </p:ext>
            </p:extLst>
          </p:nvPr>
        </p:nvGraphicFramePr>
        <p:xfrm>
          <a:off x="1476000" y="40500"/>
          <a:ext cx="6227997" cy="2438400"/>
        </p:xfrm>
        <a:graphic>
          <a:graphicData uri="http://schemas.openxmlformats.org/drawingml/2006/table">
            <a:tbl>
              <a:tblPr firstRow="1" bandRow="1">
                <a:tableStyleId>{F0764540-DF4B-4EE9-90BF-D88DFD5F503C}</a:tableStyleId>
              </a:tblPr>
              <a:tblGrid>
                <a:gridCol w="2075999">
                  <a:extLst>
                    <a:ext uri="{9D8B030D-6E8A-4147-A177-3AD203B41FA5}">
                      <a16:colId xmlns:a16="http://schemas.microsoft.com/office/drawing/2014/main" val="443142251"/>
                    </a:ext>
                  </a:extLst>
                </a:gridCol>
                <a:gridCol w="2075999">
                  <a:extLst>
                    <a:ext uri="{9D8B030D-6E8A-4147-A177-3AD203B41FA5}">
                      <a16:colId xmlns:a16="http://schemas.microsoft.com/office/drawing/2014/main" val="2886868808"/>
                    </a:ext>
                  </a:extLst>
                </a:gridCol>
                <a:gridCol w="2075999">
                  <a:extLst>
                    <a:ext uri="{9D8B030D-6E8A-4147-A177-3AD203B41FA5}">
                      <a16:colId xmlns:a16="http://schemas.microsoft.com/office/drawing/2014/main" val="841429263"/>
                    </a:ext>
                  </a:extLst>
                </a:gridCol>
              </a:tblGrid>
              <a:tr h="297041">
                <a:tc>
                  <a:txBody>
                    <a:bodyPr/>
                    <a:lstStyle/>
                    <a:p>
                      <a:pPr algn="ctr"/>
                      <a:endParaRPr lang="en-US" dirty="0"/>
                    </a:p>
                  </a:txBody>
                  <a:tcPr anchor="ctr">
                    <a:solidFill>
                      <a:srgbClr val="92D050"/>
                    </a:solidFill>
                  </a:tcPr>
                </a:tc>
                <a:tc>
                  <a:txBody>
                    <a:bodyPr/>
                    <a:lstStyle/>
                    <a:p>
                      <a:pPr algn="ctr"/>
                      <a:r>
                        <a:rPr lang="en-US" dirty="0"/>
                        <a:t>2</a:t>
                      </a:r>
                    </a:p>
                  </a:txBody>
                  <a:tcPr anchor="ctr">
                    <a:solidFill>
                      <a:srgbClr val="92D050"/>
                    </a:solidFill>
                  </a:tcPr>
                </a:tc>
                <a:tc>
                  <a:txBody>
                    <a:bodyPr/>
                    <a:lstStyle/>
                    <a:p>
                      <a:pPr algn="ctr"/>
                      <a:endParaRPr lang="en-US"/>
                    </a:p>
                  </a:txBody>
                  <a:tcPr anchor="ctr">
                    <a:solidFill>
                      <a:srgbClr val="92D050"/>
                    </a:solidFill>
                  </a:tcPr>
                </a:tc>
                <a:extLst>
                  <a:ext uri="{0D108BD9-81ED-4DB2-BD59-A6C34878D82A}">
                    <a16:rowId xmlns:a16="http://schemas.microsoft.com/office/drawing/2014/main" val="4090032802"/>
                  </a:ext>
                </a:extLst>
              </a:tr>
              <a:tr h="297041">
                <a:tc>
                  <a:txBody>
                    <a:bodyPr/>
                    <a:lstStyle/>
                    <a:p>
                      <a:pPr algn="ctr"/>
                      <a:endParaRPr lang="en-US" dirty="0"/>
                    </a:p>
                  </a:txBody>
                  <a:tcPr anchor="ctr">
                    <a:solidFill>
                      <a:srgbClr val="92D050"/>
                    </a:solidFill>
                  </a:tcPr>
                </a:tc>
                <a:tc>
                  <a:txBody>
                    <a:bodyPr/>
                    <a:lstStyle/>
                    <a:p>
                      <a:pPr lvl="0" algn="ctr">
                        <a:buNone/>
                      </a:pPr>
                      <a:r>
                        <a:rPr lang="en-US" sz="1400" b="0" i="0" u="none" strike="noStrike" noProof="0" dirty="0">
                          <a:latin typeface="Arial"/>
                        </a:rPr>
                        <a:t>Market Capitalization </a:t>
                      </a:r>
                      <a:endParaRPr lang="en-US" dirty="0"/>
                    </a:p>
                  </a:txBody>
                  <a:tcPr anchor="ctr">
                    <a:solidFill>
                      <a:srgbClr val="92D050"/>
                    </a:solidFill>
                  </a:tcPr>
                </a:tc>
                <a:tc>
                  <a:txBody>
                    <a:bodyPr/>
                    <a:lstStyle/>
                    <a:p>
                      <a:pPr algn="ctr"/>
                      <a:endParaRPr lang="en-US"/>
                    </a:p>
                  </a:txBody>
                  <a:tcPr anchor="ctr">
                    <a:solidFill>
                      <a:srgbClr val="92D050"/>
                    </a:solidFill>
                  </a:tcPr>
                </a:tc>
                <a:extLst>
                  <a:ext uri="{0D108BD9-81ED-4DB2-BD59-A6C34878D82A}">
                    <a16:rowId xmlns:a16="http://schemas.microsoft.com/office/drawing/2014/main" val="3315294326"/>
                  </a:ext>
                </a:extLst>
              </a:tr>
              <a:tr h="297041">
                <a:tc>
                  <a:txBody>
                    <a:bodyPr/>
                    <a:lstStyle/>
                    <a:p>
                      <a:pPr algn="ctr"/>
                      <a:r>
                        <a:rPr lang="en-US" dirty="0"/>
                        <a:t>ITC</a:t>
                      </a:r>
                    </a:p>
                  </a:txBody>
                  <a:tcPr anchor="ctr">
                    <a:solidFill>
                      <a:srgbClr val="92D050"/>
                    </a:solidFill>
                  </a:tcPr>
                </a:tc>
                <a:tc>
                  <a:txBody>
                    <a:bodyPr/>
                    <a:lstStyle/>
                    <a:p>
                      <a:pPr algn="ctr"/>
                      <a:r>
                        <a:rPr lang="en-US" dirty="0"/>
                        <a:t>Golden Tobacco</a:t>
                      </a:r>
                    </a:p>
                  </a:txBody>
                  <a:tcPr anchor="ctr">
                    <a:solidFill>
                      <a:srgbClr val="92D050"/>
                    </a:solidFill>
                  </a:tcPr>
                </a:tc>
                <a:tc>
                  <a:txBody>
                    <a:bodyPr/>
                    <a:lstStyle/>
                    <a:p>
                      <a:pPr algn="ctr"/>
                      <a:r>
                        <a:rPr lang="en-US" dirty="0"/>
                        <a:t>Godfrey Phillip</a:t>
                      </a:r>
                    </a:p>
                  </a:txBody>
                  <a:tcPr anchor="ctr">
                    <a:solidFill>
                      <a:srgbClr val="92D050"/>
                    </a:solidFill>
                  </a:tcPr>
                </a:tc>
                <a:extLst>
                  <a:ext uri="{0D108BD9-81ED-4DB2-BD59-A6C34878D82A}">
                    <a16:rowId xmlns:a16="http://schemas.microsoft.com/office/drawing/2014/main" val="916146966"/>
                  </a:ext>
                </a:extLst>
              </a:tr>
              <a:tr h="297041">
                <a:tc>
                  <a:txBody>
                    <a:bodyPr/>
                    <a:lstStyle/>
                    <a:p>
                      <a:pPr algn="ctr"/>
                      <a:r>
                        <a:rPr lang="en-US" dirty="0"/>
                        <a:t>5.09</a:t>
                      </a:r>
                    </a:p>
                  </a:txBody>
                  <a:tcPr anchor="ctr">
                    <a:solidFill>
                      <a:srgbClr val="92D050"/>
                    </a:solidFill>
                  </a:tcPr>
                </a:tc>
                <a:tc>
                  <a:txBody>
                    <a:bodyPr/>
                    <a:lstStyle/>
                    <a:p>
                      <a:pPr algn="ctr"/>
                      <a:r>
                        <a:rPr lang="en-US" dirty="0"/>
                        <a:t>1.69</a:t>
                      </a:r>
                    </a:p>
                  </a:txBody>
                  <a:tcPr anchor="ctr">
                    <a:solidFill>
                      <a:srgbClr val="92D050"/>
                    </a:solidFill>
                  </a:tcPr>
                </a:tc>
                <a:tc>
                  <a:txBody>
                    <a:bodyPr/>
                    <a:lstStyle/>
                    <a:p>
                      <a:pPr algn="ctr"/>
                      <a:r>
                        <a:rPr lang="en-US" dirty="0"/>
                        <a:t>1.95</a:t>
                      </a:r>
                    </a:p>
                  </a:txBody>
                  <a:tcPr anchor="ctr">
                    <a:solidFill>
                      <a:srgbClr val="92D050"/>
                    </a:solidFill>
                  </a:tcPr>
                </a:tc>
                <a:extLst>
                  <a:ext uri="{0D108BD9-81ED-4DB2-BD59-A6C34878D82A}">
                    <a16:rowId xmlns:a16="http://schemas.microsoft.com/office/drawing/2014/main" val="2720227494"/>
                  </a:ext>
                </a:extLst>
              </a:tr>
              <a:tr h="297041">
                <a:tc>
                  <a:txBody>
                    <a:bodyPr/>
                    <a:lstStyle/>
                    <a:p>
                      <a:pPr algn="ctr"/>
                      <a:r>
                        <a:rPr lang="en-US" dirty="0"/>
                        <a:t>5.46</a:t>
                      </a:r>
                    </a:p>
                  </a:txBody>
                  <a:tcPr anchor="ctr">
                    <a:solidFill>
                      <a:srgbClr val="92D050"/>
                    </a:solidFill>
                  </a:tcPr>
                </a:tc>
                <a:tc>
                  <a:txBody>
                    <a:bodyPr/>
                    <a:lstStyle/>
                    <a:p>
                      <a:pPr algn="ctr"/>
                      <a:r>
                        <a:rPr lang="en-US" dirty="0"/>
                        <a:t>1.4</a:t>
                      </a:r>
                    </a:p>
                  </a:txBody>
                  <a:tcPr anchor="ctr">
                    <a:solidFill>
                      <a:srgbClr val="92D050"/>
                    </a:solidFill>
                  </a:tcPr>
                </a:tc>
                <a:tc>
                  <a:txBody>
                    <a:bodyPr/>
                    <a:lstStyle/>
                    <a:p>
                      <a:pPr algn="ctr"/>
                      <a:r>
                        <a:rPr lang="en-US" dirty="0"/>
                        <a:t>1.88</a:t>
                      </a:r>
                    </a:p>
                  </a:txBody>
                  <a:tcPr anchor="ctr">
                    <a:solidFill>
                      <a:srgbClr val="92D050"/>
                    </a:solidFill>
                  </a:tcPr>
                </a:tc>
                <a:extLst>
                  <a:ext uri="{0D108BD9-81ED-4DB2-BD59-A6C34878D82A}">
                    <a16:rowId xmlns:a16="http://schemas.microsoft.com/office/drawing/2014/main" val="2947570006"/>
                  </a:ext>
                </a:extLst>
              </a:tr>
              <a:tr h="297041">
                <a:tc>
                  <a:txBody>
                    <a:bodyPr/>
                    <a:lstStyle/>
                    <a:p>
                      <a:pPr algn="ctr"/>
                      <a:r>
                        <a:rPr lang="en-US" dirty="0"/>
                        <a:t>4.28</a:t>
                      </a:r>
                    </a:p>
                  </a:txBody>
                  <a:tcPr anchor="ctr">
                    <a:solidFill>
                      <a:srgbClr val="92D050"/>
                    </a:solidFill>
                  </a:tcPr>
                </a:tc>
                <a:tc>
                  <a:txBody>
                    <a:bodyPr/>
                    <a:lstStyle/>
                    <a:p>
                      <a:pPr algn="ctr"/>
                      <a:r>
                        <a:rPr lang="en-US" dirty="0"/>
                        <a:t>1.01</a:t>
                      </a:r>
                    </a:p>
                  </a:txBody>
                  <a:tcPr anchor="ctr">
                    <a:solidFill>
                      <a:srgbClr val="92D050"/>
                    </a:solidFill>
                  </a:tcPr>
                </a:tc>
                <a:tc>
                  <a:txBody>
                    <a:bodyPr/>
                    <a:lstStyle/>
                    <a:p>
                      <a:pPr algn="ctr"/>
                      <a:r>
                        <a:rPr lang="en-US" dirty="0"/>
                        <a:t>1.7</a:t>
                      </a:r>
                    </a:p>
                  </a:txBody>
                  <a:tcPr anchor="ctr">
                    <a:solidFill>
                      <a:srgbClr val="92D050"/>
                    </a:solidFill>
                  </a:tcPr>
                </a:tc>
                <a:extLst>
                  <a:ext uri="{0D108BD9-81ED-4DB2-BD59-A6C34878D82A}">
                    <a16:rowId xmlns:a16="http://schemas.microsoft.com/office/drawing/2014/main" val="557198273"/>
                  </a:ext>
                </a:extLst>
              </a:tr>
              <a:tr h="297041">
                <a:tc>
                  <a:txBody>
                    <a:bodyPr/>
                    <a:lstStyle/>
                    <a:p>
                      <a:pPr algn="ctr"/>
                      <a:r>
                        <a:rPr lang="en-US" dirty="0"/>
                        <a:t>7.52</a:t>
                      </a:r>
                    </a:p>
                  </a:txBody>
                  <a:tcPr anchor="ctr">
                    <a:solidFill>
                      <a:srgbClr val="92D050"/>
                    </a:solidFill>
                  </a:tcPr>
                </a:tc>
                <a:tc>
                  <a:txBody>
                    <a:bodyPr/>
                    <a:lstStyle/>
                    <a:p>
                      <a:pPr algn="ctr"/>
                      <a:r>
                        <a:rPr lang="en-US" dirty="0"/>
                        <a:t>1.2</a:t>
                      </a:r>
                    </a:p>
                  </a:txBody>
                  <a:tcPr anchor="ctr">
                    <a:solidFill>
                      <a:srgbClr val="92D050"/>
                    </a:solidFill>
                  </a:tcPr>
                </a:tc>
                <a:tc>
                  <a:txBody>
                    <a:bodyPr/>
                    <a:lstStyle/>
                    <a:p>
                      <a:pPr algn="ctr"/>
                      <a:r>
                        <a:rPr lang="en-US" dirty="0"/>
                        <a:t>2.41</a:t>
                      </a:r>
                    </a:p>
                  </a:txBody>
                  <a:tcPr anchor="ctr">
                    <a:solidFill>
                      <a:srgbClr val="92D050"/>
                    </a:solidFill>
                  </a:tcPr>
                </a:tc>
                <a:extLst>
                  <a:ext uri="{0D108BD9-81ED-4DB2-BD59-A6C34878D82A}">
                    <a16:rowId xmlns:a16="http://schemas.microsoft.com/office/drawing/2014/main" val="598358378"/>
                  </a:ext>
                </a:extLst>
              </a:tr>
              <a:tr h="297041">
                <a:tc>
                  <a:txBody>
                    <a:bodyPr/>
                    <a:lstStyle/>
                    <a:p>
                      <a:pPr algn="ctr"/>
                      <a:r>
                        <a:rPr lang="en-US" dirty="0"/>
                        <a:t>7.19</a:t>
                      </a:r>
                    </a:p>
                  </a:txBody>
                  <a:tcPr anchor="ctr">
                    <a:solidFill>
                      <a:srgbClr val="92D050"/>
                    </a:solidFill>
                  </a:tcPr>
                </a:tc>
                <a:tc>
                  <a:txBody>
                    <a:bodyPr/>
                    <a:lstStyle/>
                    <a:p>
                      <a:pPr algn="ctr"/>
                      <a:r>
                        <a:rPr lang="en-US" dirty="0"/>
                        <a:t>3.54</a:t>
                      </a:r>
                    </a:p>
                  </a:txBody>
                  <a:tcPr anchor="ctr">
                    <a:solidFill>
                      <a:srgbClr val="92D050"/>
                    </a:solidFill>
                  </a:tcPr>
                </a:tc>
                <a:tc>
                  <a:txBody>
                    <a:bodyPr/>
                    <a:lstStyle/>
                    <a:p>
                      <a:pPr algn="ctr"/>
                      <a:r>
                        <a:rPr lang="en-US" dirty="0"/>
                        <a:t>1.84</a:t>
                      </a:r>
                    </a:p>
                  </a:txBody>
                  <a:tcPr anchor="ctr">
                    <a:solidFill>
                      <a:srgbClr val="92D050"/>
                    </a:solidFill>
                  </a:tcPr>
                </a:tc>
                <a:extLst>
                  <a:ext uri="{0D108BD9-81ED-4DB2-BD59-A6C34878D82A}">
                    <a16:rowId xmlns:a16="http://schemas.microsoft.com/office/drawing/2014/main" val="2311020734"/>
                  </a:ext>
                </a:extLst>
              </a:tr>
            </a:tbl>
          </a:graphicData>
        </a:graphic>
      </p:graphicFrame>
    </p:spTree>
    <p:extLst>
      <p:ext uri="{BB962C8B-B14F-4D97-AF65-F5344CB8AC3E}">
        <p14:creationId xmlns:p14="http://schemas.microsoft.com/office/powerpoint/2010/main" val="1971912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1"/>
        <p:cNvGrpSpPr/>
        <p:nvPr/>
      </p:nvGrpSpPr>
      <p:grpSpPr>
        <a:xfrm>
          <a:off x="0" y="0"/>
          <a:ext cx="0" cy="0"/>
          <a:chOff x="0" y="0"/>
          <a:chExt cx="0" cy="0"/>
        </a:xfrm>
      </p:grpSpPr>
      <p:sp>
        <p:nvSpPr>
          <p:cNvPr id="5" name="Title 4">
            <a:extLst>
              <a:ext uri="{FF2B5EF4-FFF2-40B4-BE49-F238E27FC236}">
                <a16:creationId xmlns:a16="http://schemas.microsoft.com/office/drawing/2014/main" id="{F19F321B-90E7-11EE-E7BD-51839D8D4B1E}"/>
              </a:ext>
            </a:extLst>
          </p:cNvPr>
          <p:cNvSpPr>
            <a:spLocks noGrp="1"/>
          </p:cNvSpPr>
          <p:nvPr>
            <p:ph type="title"/>
          </p:nvPr>
        </p:nvSpPr>
        <p:spPr>
          <a:xfrm>
            <a:off x="720000" y="337025"/>
            <a:ext cx="7704000" cy="572700"/>
          </a:xfrm>
        </p:spPr>
        <p:txBody>
          <a:bodyPr spcFirstLastPara="1" wrap="square" lIns="91425" tIns="91425" rIns="91425" bIns="91425" anchor="t" anchorCtr="0">
            <a:noAutofit/>
          </a:bodyPr>
          <a:lstStyle/>
          <a:p>
            <a:r>
              <a:rPr lang="en" dirty="0"/>
              <a:t>Graphs</a:t>
            </a:r>
          </a:p>
        </p:txBody>
      </p:sp>
      <p:sp>
        <p:nvSpPr>
          <p:cNvPr id="6" name="TextBox 5">
            <a:extLst>
              <a:ext uri="{FF2B5EF4-FFF2-40B4-BE49-F238E27FC236}">
                <a16:creationId xmlns:a16="http://schemas.microsoft.com/office/drawing/2014/main" id="{DB93D454-C5C1-97A4-B2B6-C1531B5AAE89}"/>
              </a:ext>
            </a:extLst>
          </p:cNvPr>
          <p:cNvSpPr txBox="1"/>
          <p:nvPr/>
        </p:nvSpPr>
        <p:spPr>
          <a:xfrm>
            <a:off x="1116000" y="2664000"/>
            <a:ext cx="639000" cy="17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FA6985E2-F2E1-3B39-AD00-2AAEC3D63995}"/>
              </a:ext>
            </a:extLst>
          </p:cNvPr>
          <p:cNvSpPr txBox="1"/>
          <p:nvPr/>
        </p:nvSpPr>
        <p:spPr>
          <a:xfrm>
            <a:off x="3978000" y="1322999"/>
            <a:ext cx="414000" cy="89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extBox 1">
            <a:extLst>
              <a:ext uri="{FF2B5EF4-FFF2-40B4-BE49-F238E27FC236}">
                <a16:creationId xmlns:a16="http://schemas.microsoft.com/office/drawing/2014/main" id="{412BBCBF-171E-2329-E795-8F19223BE90A}"/>
              </a:ext>
            </a:extLst>
          </p:cNvPr>
          <p:cNvSpPr txBox="1"/>
          <p:nvPr/>
        </p:nvSpPr>
        <p:spPr>
          <a:xfrm>
            <a:off x="935999" y="2664000"/>
            <a:ext cx="576000" cy="80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3" name="Picture 3" descr="Chart, line chart&#10;&#10;Description automatically generated">
            <a:extLst>
              <a:ext uri="{FF2B5EF4-FFF2-40B4-BE49-F238E27FC236}">
                <a16:creationId xmlns:a16="http://schemas.microsoft.com/office/drawing/2014/main" id="{83178B31-5504-B0BA-0849-7F48DCE8EDC6}"/>
              </a:ext>
            </a:extLst>
          </p:cNvPr>
          <p:cNvPicPr>
            <a:picLocks noChangeAspect="1"/>
          </p:cNvPicPr>
          <p:nvPr/>
        </p:nvPicPr>
        <p:blipFill>
          <a:blip r:embed="rId3"/>
          <a:stretch>
            <a:fillRect/>
          </a:stretch>
        </p:blipFill>
        <p:spPr>
          <a:xfrm>
            <a:off x="1116900" y="1585587"/>
            <a:ext cx="2743200" cy="1972326"/>
          </a:xfrm>
          <a:prstGeom prst="rect">
            <a:avLst/>
          </a:prstGeom>
        </p:spPr>
      </p:pic>
      <p:sp>
        <p:nvSpPr>
          <p:cNvPr id="4" name="TextBox 3">
            <a:extLst>
              <a:ext uri="{FF2B5EF4-FFF2-40B4-BE49-F238E27FC236}">
                <a16:creationId xmlns:a16="http://schemas.microsoft.com/office/drawing/2014/main" id="{43DEBFD4-C3FA-B7E4-C5C6-6A55B3197A80}"/>
              </a:ext>
            </a:extLst>
          </p:cNvPr>
          <p:cNvSpPr txBox="1"/>
          <p:nvPr/>
        </p:nvSpPr>
        <p:spPr>
          <a:xfrm>
            <a:off x="5193000" y="2403000"/>
            <a:ext cx="710999" cy="342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0" name="Picture 10" descr="Chart, line chart&#10;&#10;Description automatically generated">
            <a:extLst>
              <a:ext uri="{FF2B5EF4-FFF2-40B4-BE49-F238E27FC236}">
                <a16:creationId xmlns:a16="http://schemas.microsoft.com/office/drawing/2014/main" id="{FDFE0B00-5533-A279-09DC-B69EB6865FDC}"/>
              </a:ext>
            </a:extLst>
          </p:cNvPr>
          <p:cNvPicPr>
            <a:picLocks noChangeAspect="1"/>
          </p:cNvPicPr>
          <p:nvPr/>
        </p:nvPicPr>
        <p:blipFill>
          <a:blip r:embed="rId4"/>
          <a:stretch>
            <a:fillRect/>
          </a:stretch>
        </p:blipFill>
        <p:spPr>
          <a:xfrm>
            <a:off x="4572900" y="1586773"/>
            <a:ext cx="3148200" cy="1978954"/>
          </a:xfrm>
          <a:prstGeom prst="rect">
            <a:avLst/>
          </a:prstGeom>
        </p:spPr>
      </p:pic>
    </p:spTree>
    <p:extLst>
      <p:ext uri="{BB962C8B-B14F-4D97-AF65-F5344CB8AC3E}">
        <p14:creationId xmlns:p14="http://schemas.microsoft.com/office/powerpoint/2010/main" val="2338683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50"/>
        <p:cNvGrpSpPr/>
        <p:nvPr/>
      </p:nvGrpSpPr>
      <p:grpSpPr>
        <a:xfrm>
          <a:off x="0" y="0"/>
          <a:ext cx="0" cy="0"/>
          <a:chOff x="0" y="0"/>
          <a:chExt cx="0" cy="0"/>
        </a:xfrm>
      </p:grpSpPr>
      <p:sp>
        <p:nvSpPr>
          <p:cNvPr id="2851" name="Google Shape;2851;p54"/>
          <p:cNvSpPr/>
          <p:nvPr/>
        </p:nvSpPr>
        <p:spPr>
          <a:xfrm>
            <a:off x="5039700" y="1409675"/>
            <a:ext cx="3325800" cy="2590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 dirty="0"/>
              <a:t>Learnings from Ratio Analysis </a:t>
            </a:r>
            <a:endParaRPr lang="en-US" dirty="0"/>
          </a:p>
        </p:txBody>
      </p:sp>
      <p:sp>
        <p:nvSpPr>
          <p:cNvPr id="2853" name="Google Shape;2853;p54"/>
          <p:cNvSpPr txBox="1">
            <a:spLocks noGrp="1"/>
          </p:cNvSpPr>
          <p:nvPr>
            <p:ph type="subTitle" idx="1"/>
          </p:nvPr>
        </p:nvSpPr>
        <p:spPr>
          <a:xfrm>
            <a:off x="625800" y="1160877"/>
            <a:ext cx="4365000" cy="3246600"/>
          </a:xfrm>
          <a:prstGeom prst="rect">
            <a:avLst/>
          </a:prstGeom>
        </p:spPr>
        <p:txBody>
          <a:bodyPr spcFirstLastPara="1" wrap="square" lIns="91425" tIns="91425" rIns="91425" bIns="91425" anchor="t" anchorCtr="0">
            <a:noAutofit/>
          </a:bodyPr>
          <a:lstStyle/>
          <a:p>
            <a:pPr>
              <a:lnSpc>
                <a:spcPct val="114999"/>
              </a:lnSpc>
            </a:pPr>
            <a:r>
              <a:rPr lang="en" sz="1400" dirty="0"/>
              <a:t>Ratio analysis is a useful tool for analyzing a company's financial statements and determining its financial health. By examining a company's financial ratios, investors and analysts can gain insight into its performance, profitability, liquidity, solvency, and overall financial stability.</a:t>
            </a:r>
            <a:endParaRPr lang="en-US"/>
          </a:p>
          <a:p>
            <a:pPr lvl="0">
              <a:lnSpc>
                <a:spcPct val="114999"/>
              </a:lnSpc>
              <a:spcBef>
                <a:spcPts val="0"/>
              </a:spcBef>
              <a:spcAft>
                <a:spcPts val="0"/>
              </a:spcAft>
              <a:buNone/>
            </a:pPr>
            <a:endParaRPr lang="en" sz="1400" dirty="0"/>
          </a:p>
          <a:p>
            <a:pPr>
              <a:lnSpc>
                <a:spcPct val="114999"/>
              </a:lnSpc>
            </a:pPr>
            <a:r>
              <a:rPr lang="en" sz="1400" dirty="0"/>
              <a:t>Overall, ratio analysis provides a comprehensive view of a company's financial health and helps to identify potential strengths and weaknesses. However, it is important to note that ratio analysis is not a stand-alone tool and should be used in conjunction with other financial analysis methods to make informed investment decisions.</a:t>
            </a:r>
          </a:p>
          <a:p>
            <a:pPr marL="0" indent="0">
              <a:lnSpc>
                <a:spcPct val="114999"/>
              </a:lnSpc>
              <a:buNone/>
            </a:pPr>
            <a:endParaRPr lang="en-US" sz="1400" dirty="0"/>
          </a:p>
        </p:txBody>
      </p:sp>
      <p:pic>
        <p:nvPicPr>
          <p:cNvPr id="2854" name="Google Shape;2854;p54"/>
          <p:cNvPicPr preferRelativeResize="0"/>
          <p:nvPr/>
        </p:nvPicPr>
        <p:blipFill rotWithShape="1">
          <a:blip r:embed="rId3">
            <a:alphaModFix/>
          </a:blip>
          <a:srcRect l="38388" t="5542" r="-8801" b="10225"/>
          <a:stretch/>
        </p:blipFill>
        <p:spPr>
          <a:xfrm>
            <a:off x="5191500" y="1569125"/>
            <a:ext cx="3022200" cy="2431500"/>
          </a:xfrm>
          <a:prstGeom prst="snip1Rect">
            <a:avLst>
              <a:gd name="adj" fmla="val 50000"/>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73"/>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3527" name="Google Shape;3527;p73"/>
          <p:cNvSpPr txBox="1">
            <a:spLocks noGrp="1"/>
          </p:cNvSpPr>
          <p:nvPr>
            <p:ph type="subTitle" idx="1"/>
          </p:nvPr>
        </p:nvSpPr>
        <p:spPr>
          <a:xfrm>
            <a:off x="2425075" y="1779368"/>
            <a:ext cx="4293900" cy="15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Do you have any questions?</a:t>
            </a:r>
            <a:endParaRPr dirty="0"/>
          </a:p>
          <a:p>
            <a:pPr marL="0" lvl="0" indent="0" algn="ctr" rtl="0">
              <a:spcBef>
                <a:spcPts val="0"/>
              </a:spcBef>
              <a:spcAft>
                <a:spcPts val="0"/>
              </a:spcAft>
              <a:buNone/>
            </a:pPr>
            <a:endParaRPr sz="900"/>
          </a:p>
          <a:p>
            <a:pPr marL="0" lvl="0" indent="0" algn="ctr" rtl="0">
              <a:spcBef>
                <a:spcPts val="0"/>
              </a:spcBef>
              <a:spcAft>
                <a:spcPts val="0"/>
              </a:spcAft>
              <a:buNone/>
            </a:pPr>
            <a:r>
              <a:rPr lang="en" dirty="0"/>
              <a:t>Shankh.bansal@avantika.edu.in</a:t>
            </a:r>
          </a:p>
          <a:p>
            <a:pPr marL="0" indent="0"/>
            <a:r>
              <a:rPr lang="en" dirty="0"/>
              <a:t>+91 6261315657</a:t>
            </a:r>
            <a:endParaRPr dirty="0"/>
          </a:p>
          <a:p>
            <a:pPr marL="0" lvl="0" indent="0" algn="ctr" rtl="0">
              <a:spcBef>
                <a:spcPts val="0"/>
              </a:spcBef>
              <a:spcAft>
                <a:spcPts val="0"/>
              </a:spcAft>
              <a:buNone/>
            </a:pPr>
            <a:endParaRPr lang="en" dirty="0"/>
          </a:p>
        </p:txBody>
      </p:sp>
      <p:pic>
        <p:nvPicPr>
          <p:cNvPr id="2" name="Picture 2" descr="A picture containing text&#10;&#10;Description automatically generated">
            <a:extLst>
              <a:ext uri="{FF2B5EF4-FFF2-40B4-BE49-F238E27FC236}">
                <a16:creationId xmlns:a16="http://schemas.microsoft.com/office/drawing/2014/main" id="{10D013A1-FD59-3929-B307-64F9C1B6DBCB}"/>
              </a:ext>
            </a:extLst>
          </p:cNvPr>
          <p:cNvPicPr>
            <a:picLocks noChangeAspect="1"/>
          </p:cNvPicPr>
          <p:nvPr/>
        </p:nvPicPr>
        <p:blipFill>
          <a:blip r:embed="rId3"/>
          <a:stretch>
            <a:fillRect/>
          </a:stretch>
        </p:blipFill>
        <p:spPr>
          <a:xfrm>
            <a:off x="2803800" y="2971386"/>
            <a:ext cx="3536400" cy="1819728"/>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41"/>
          <p:cNvSpPr txBox="1">
            <a:spLocks noGrp="1"/>
          </p:cNvSpPr>
          <p:nvPr>
            <p:ph type="title"/>
          </p:nvPr>
        </p:nvSpPr>
        <p:spPr>
          <a:xfrm>
            <a:off x="842718" y="1687636"/>
            <a:ext cx="2728200" cy="9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ITC</a:t>
            </a:r>
          </a:p>
        </p:txBody>
      </p:sp>
      <p:sp>
        <p:nvSpPr>
          <p:cNvPr id="2622" name="Google Shape;2622;p41"/>
          <p:cNvSpPr txBox="1">
            <a:spLocks noGrp="1"/>
          </p:cNvSpPr>
          <p:nvPr>
            <p:ph type="title" idx="2"/>
          </p:nvPr>
        </p:nvSpPr>
        <p:spPr>
          <a:xfrm>
            <a:off x="1568275" y="1341003"/>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23" name="Google Shape;2623;p41"/>
          <p:cNvSpPr txBox="1">
            <a:spLocks noGrp="1"/>
          </p:cNvSpPr>
          <p:nvPr>
            <p:ph type="subTitle" idx="1"/>
          </p:nvPr>
        </p:nvSpPr>
        <p:spPr>
          <a:xfrm>
            <a:off x="1001745" y="2320523"/>
            <a:ext cx="24114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can describe the topic of the section</a:t>
            </a:r>
            <a:endParaRPr/>
          </a:p>
        </p:txBody>
      </p:sp>
      <p:sp>
        <p:nvSpPr>
          <p:cNvPr id="2624" name="Google Shape;2624;p41"/>
          <p:cNvSpPr txBox="1">
            <a:spLocks noGrp="1"/>
          </p:cNvSpPr>
          <p:nvPr>
            <p:ph type="title" idx="3"/>
          </p:nvPr>
        </p:nvSpPr>
        <p:spPr>
          <a:xfrm>
            <a:off x="5259999" y="1687636"/>
            <a:ext cx="2728200" cy="952800"/>
          </a:xfrm>
          <a:prstGeom prst="rect">
            <a:avLst/>
          </a:prstGeom>
        </p:spPr>
        <p:txBody>
          <a:bodyPr spcFirstLastPara="1" wrap="square" lIns="91425" tIns="91425" rIns="91425" bIns="91425" anchor="ctr" anchorCtr="0">
            <a:noAutofit/>
          </a:bodyPr>
          <a:lstStyle/>
          <a:p>
            <a:pPr algn="ctr"/>
            <a:r>
              <a:rPr lang="en" dirty="0"/>
              <a:t>Golden Tabacco</a:t>
            </a:r>
          </a:p>
        </p:txBody>
      </p:sp>
      <p:sp>
        <p:nvSpPr>
          <p:cNvPr id="2625" name="Google Shape;2625;p41"/>
          <p:cNvSpPr txBox="1">
            <a:spLocks noGrp="1"/>
          </p:cNvSpPr>
          <p:nvPr>
            <p:ph type="title" idx="4"/>
          </p:nvPr>
        </p:nvSpPr>
        <p:spPr>
          <a:xfrm>
            <a:off x="5985555" y="1390699"/>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26" name="Google Shape;2626;p41"/>
          <p:cNvSpPr txBox="1">
            <a:spLocks noGrp="1"/>
          </p:cNvSpPr>
          <p:nvPr>
            <p:ph type="subTitle" idx="5"/>
          </p:nvPr>
        </p:nvSpPr>
        <p:spPr>
          <a:xfrm>
            <a:off x="5414055" y="2320524"/>
            <a:ext cx="24114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Here you can describe the topic of the section</a:t>
            </a:r>
            <a:endParaRPr/>
          </a:p>
        </p:txBody>
      </p:sp>
      <p:sp>
        <p:nvSpPr>
          <p:cNvPr id="2627" name="Google Shape;2627;p41"/>
          <p:cNvSpPr txBox="1">
            <a:spLocks noGrp="1"/>
          </p:cNvSpPr>
          <p:nvPr>
            <p:ph type="title" idx="6"/>
          </p:nvPr>
        </p:nvSpPr>
        <p:spPr>
          <a:xfrm>
            <a:off x="3208231" y="3163402"/>
            <a:ext cx="2728200" cy="952800"/>
          </a:xfrm>
          <a:prstGeom prst="rect">
            <a:avLst/>
          </a:prstGeom>
        </p:spPr>
        <p:txBody>
          <a:bodyPr spcFirstLastPara="1" wrap="square" lIns="91425" tIns="91425" rIns="91425" bIns="91425" anchor="ctr" anchorCtr="0">
            <a:noAutofit/>
          </a:bodyPr>
          <a:lstStyle/>
          <a:p>
            <a:pPr algn="ctr"/>
            <a:r>
              <a:rPr lang="en" dirty="0"/>
              <a:t>Godfrey Phillip</a:t>
            </a:r>
            <a:endParaRPr lang="en-US"/>
          </a:p>
        </p:txBody>
      </p:sp>
      <p:sp>
        <p:nvSpPr>
          <p:cNvPr id="2628" name="Google Shape;2628;p41"/>
          <p:cNvSpPr txBox="1">
            <a:spLocks noGrp="1"/>
          </p:cNvSpPr>
          <p:nvPr>
            <p:ph type="title" idx="7"/>
          </p:nvPr>
        </p:nvSpPr>
        <p:spPr>
          <a:xfrm>
            <a:off x="3933788" y="2954629"/>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lang="en-US" dirty="0"/>
          </a:p>
        </p:txBody>
      </p:sp>
      <p:sp>
        <p:nvSpPr>
          <p:cNvPr id="2629" name="Google Shape;2629;p41"/>
          <p:cNvSpPr txBox="1">
            <a:spLocks noGrp="1"/>
          </p:cNvSpPr>
          <p:nvPr>
            <p:ph type="subTitle" idx="8"/>
          </p:nvPr>
        </p:nvSpPr>
        <p:spPr>
          <a:xfrm>
            <a:off x="3367258" y="3752784"/>
            <a:ext cx="2411400" cy="635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100"/>
              <a:buFont typeface="Arial"/>
              <a:buNone/>
            </a:pPr>
            <a:r>
              <a:rPr lang="en" dirty="0"/>
              <a:t>Here you can describe the topic of the section</a:t>
            </a:r>
            <a:endParaRPr lang="en-US" dirty="0"/>
          </a:p>
        </p:txBody>
      </p:sp>
      <p:sp>
        <p:nvSpPr>
          <p:cNvPr id="2633" name="Google Shape;2633;p41"/>
          <p:cNvSpPr txBox="1">
            <a:spLocks noGrp="1"/>
          </p:cNvSpPr>
          <p:nvPr>
            <p:ph type="title" idx="15"/>
          </p:nvPr>
        </p:nvSpPr>
        <p:spPr>
          <a:xfrm>
            <a:off x="720000" y="368825"/>
            <a:ext cx="7704000" cy="572700"/>
          </a:xfrm>
          <a:prstGeom prst="rect">
            <a:avLst/>
          </a:prstGeom>
        </p:spPr>
        <p:txBody>
          <a:bodyPr spcFirstLastPara="1" wrap="square" lIns="91425" tIns="91425" rIns="91425" bIns="91425" anchor="t" anchorCtr="0">
            <a:noAutofit/>
          </a:bodyPr>
          <a:lstStyle/>
          <a:p>
            <a:pPr algn="ctr"/>
            <a:r>
              <a:rPr lang="en"/>
              <a:t>Types of Compamy </a:t>
            </a:r>
            <a:endParaRPr lang="en" dirty="0"/>
          </a:p>
        </p:txBody>
      </p:sp>
      <p:pic>
        <p:nvPicPr>
          <p:cNvPr id="6" name="Graphic 6" descr="Map with pin with solid fill">
            <a:extLst>
              <a:ext uri="{FF2B5EF4-FFF2-40B4-BE49-F238E27FC236}">
                <a16:creationId xmlns:a16="http://schemas.microsoft.com/office/drawing/2014/main" id="{D4B88144-E7D1-B7B2-0D84-021CB6F9A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1800" y="1709550"/>
            <a:ext cx="914400" cy="914400"/>
          </a:xfrm>
          <a:prstGeom prst="rect">
            <a:avLst/>
          </a:prstGeom>
        </p:spPr>
      </p:pic>
      <p:sp>
        <p:nvSpPr>
          <p:cNvPr id="7" name="TextBox 6">
            <a:extLst>
              <a:ext uri="{FF2B5EF4-FFF2-40B4-BE49-F238E27FC236}">
                <a16:creationId xmlns:a16="http://schemas.microsoft.com/office/drawing/2014/main" id="{960FB0D6-49CC-2226-8378-476ABD607FC4}"/>
              </a:ext>
            </a:extLst>
          </p:cNvPr>
          <p:cNvSpPr txBox="1"/>
          <p:nvPr/>
        </p:nvSpPr>
        <p:spPr>
          <a:xfrm>
            <a:off x="3676500" y="2488500"/>
            <a:ext cx="1791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5"/>
              </a:rPr>
              <a:t>Ratio Analysis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algn="ctr"/>
            <a:r>
              <a:rPr lang="en" dirty="0"/>
              <a:t>ITC</a:t>
            </a:r>
          </a:p>
        </p:txBody>
      </p:sp>
      <p:sp>
        <p:nvSpPr>
          <p:cNvPr id="2616" name="Google Shape;2616;p4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indent="0" algn="ctr">
              <a:lnSpc>
                <a:spcPct val="100000"/>
              </a:lnSpc>
              <a:buNone/>
            </a:pPr>
            <a:r>
              <a:rPr lang="en" sz="1600" b="1" dirty="0"/>
              <a:t>ITC Limited</a:t>
            </a:r>
            <a:r>
              <a:rPr lang="en" sz="1600" dirty="0"/>
              <a:t> is an Indian </a:t>
            </a:r>
            <a:r>
              <a:rPr lang="en" sz="1600" dirty="0">
                <a:hlinkClick r:id="rId3"/>
              </a:rPr>
              <a:t>conglomerate company</a:t>
            </a:r>
            <a:r>
              <a:rPr lang="en" sz="1600" dirty="0"/>
              <a:t> headquartered in </a:t>
            </a:r>
            <a:r>
              <a:rPr lang="en" sz="1600" dirty="0">
                <a:hlinkClick r:id="rId4"/>
              </a:rPr>
              <a:t>Kolkata</a:t>
            </a:r>
            <a:r>
              <a:rPr lang="en" sz="1600" dirty="0"/>
              <a:t>. ITC has a diversified presence across industries such as </a:t>
            </a:r>
            <a:r>
              <a:rPr lang="en" sz="1600" dirty="0">
                <a:hlinkClick r:id="rId5"/>
              </a:rPr>
              <a:t>FMCG</a:t>
            </a:r>
            <a:r>
              <a:rPr lang="en" sz="1600" dirty="0"/>
              <a:t>, </a:t>
            </a:r>
            <a:r>
              <a:rPr lang="en" sz="1600" dirty="0">
                <a:hlinkClick r:id="rId6"/>
              </a:rPr>
              <a:t>hotels</a:t>
            </a:r>
            <a:r>
              <a:rPr lang="en" sz="1600" dirty="0"/>
              <a:t>, </a:t>
            </a:r>
            <a:r>
              <a:rPr lang="en" sz="1600" dirty="0">
                <a:hlinkClick r:id="rId7"/>
              </a:rPr>
              <a:t>software</a:t>
            </a:r>
            <a:r>
              <a:rPr lang="en" sz="1600" dirty="0"/>
              <a:t>, </a:t>
            </a:r>
            <a:r>
              <a:rPr lang="en" sz="1600" dirty="0">
                <a:hlinkClick r:id="rId8"/>
              </a:rPr>
              <a:t>packaging</a:t>
            </a:r>
            <a:r>
              <a:rPr lang="en" sz="1600" dirty="0"/>
              <a:t>, </a:t>
            </a:r>
            <a:r>
              <a:rPr lang="en" sz="1600" dirty="0">
                <a:hlinkClick r:id="rId9"/>
              </a:rPr>
              <a:t>paperboards</a:t>
            </a:r>
            <a:r>
              <a:rPr lang="en" sz="1600" dirty="0"/>
              <a:t>, specialty papers and </a:t>
            </a:r>
            <a:r>
              <a:rPr lang="en" sz="1600" dirty="0">
                <a:hlinkClick r:id="rId10"/>
              </a:rPr>
              <a:t>agribusiness</a:t>
            </a:r>
            <a:r>
              <a:rPr lang="en" sz="1600" dirty="0"/>
              <a:t>. The company has 13 businesses in 5 segments. It exports its products in 90 countries. Its products are available in 6 million retail outlets.</a:t>
            </a:r>
            <a:endParaRPr lang="en-US" sz="1600"/>
          </a:p>
        </p:txBody>
      </p:sp>
      <p:pic>
        <p:nvPicPr>
          <p:cNvPr id="3" name="Picture 4" descr="Logo, company name&#10;&#10;Description automatically generated">
            <a:extLst>
              <a:ext uri="{FF2B5EF4-FFF2-40B4-BE49-F238E27FC236}">
                <a16:creationId xmlns:a16="http://schemas.microsoft.com/office/drawing/2014/main" id="{6409EFFD-7CAD-30EA-CCBC-95D20ACF9EF5}"/>
              </a:ext>
            </a:extLst>
          </p:cNvPr>
          <p:cNvPicPr>
            <a:picLocks noChangeAspect="1"/>
          </p:cNvPicPr>
          <p:nvPr/>
        </p:nvPicPr>
        <p:blipFill>
          <a:blip r:embed="rId11"/>
          <a:stretch>
            <a:fillRect/>
          </a:stretch>
        </p:blipFill>
        <p:spPr>
          <a:xfrm>
            <a:off x="3511718" y="2609208"/>
            <a:ext cx="2122363" cy="2211994"/>
          </a:xfrm>
          <a:prstGeom prst="rect">
            <a:avLst/>
          </a:prstGeom>
        </p:spPr>
      </p:pic>
    </p:spTree>
    <p:extLst>
      <p:ext uri="{BB962C8B-B14F-4D97-AF65-F5344CB8AC3E}">
        <p14:creationId xmlns:p14="http://schemas.microsoft.com/office/powerpoint/2010/main" val="39705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algn="ctr"/>
            <a:r>
              <a:rPr lang="en" dirty="0"/>
              <a:t>Golden Tabacco</a:t>
            </a:r>
          </a:p>
        </p:txBody>
      </p:sp>
      <p:sp>
        <p:nvSpPr>
          <p:cNvPr id="2616" name="Google Shape;2616;p4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indent="0" algn="ctr">
              <a:lnSpc>
                <a:spcPct val="100000"/>
              </a:lnSpc>
              <a:buNone/>
            </a:pPr>
            <a:r>
              <a:rPr lang="en" sz="1600" dirty="0"/>
              <a:t>Golden Tobacco Limited is an India-based company that is engaged in the business of manufacturing tobacco products and real estate. The Company's segments are Tobacco Products, Realty and Others. The Company's products include cigarettes, slim / super slim cigarettes, cigars, cigarillos and tobacco.</a:t>
            </a:r>
            <a:endParaRPr lang="en-US" sz="1600"/>
          </a:p>
        </p:txBody>
      </p:sp>
      <p:pic>
        <p:nvPicPr>
          <p:cNvPr id="2" name="Picture 2" descr="Logo&#10;&#10;Description automatically generated">
            <a:extLst>
              <a:ext uri="{FF2B5EF4-FFF2-40B4-BE49-F238E27FC236}">
                <a16:creationId xmlns:a16="http://schemas.microsoft.com/office/drawing/2014/main" id="{9FE091A6-24C8-01F0-8171-C413C98CC3B6}"/>
              </a:ext>
            </a:extLst>
          </p:cNvPr>
          <p:cNvPicPr>
            <a:picLocks noChangeAspect="1"/>
          </p:cNvPicPr>
          <p:nvPr/>
        </p:nvPicPr>
        <p:blipFill>
          <a:blip r:embed="rId3"/>
          <a:stretch>
            <a:fillRect/>
          </a:stretch>
        </p:blipFill>
        <p:spPr>
          <a:xfrm>
            <a:off x="3397752" y="2263793"/>
            <a:ext cx="2348494" cy="2790904"/>
          </a:xfrm>
          <a:prstGeom prst="ellipse">
            <a:avLst/>
          </a:prstGeom>
          <a:ln>
            <a:noFill/>
          </a:ln>
          <a:effectLst>
            <a:softEdge rad="112500"/>
          </a:effectLst>
        </p:spPr>
      </p:pic>
    </p:spTree>
    <p:extLst>
      <p:ext uri="{BB962C8B-B14F-4D97-AF65-F5344CB8AC3E}">
        <p14:creationId xmlns:p14="http://schemas.microsoft.com/office/powerpoint/2010/main" val="370096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algn="ctr"/>
            <a:r>
              <a:rPr lang="en" dirty="0"/>
              <a:t>Godfrey Phillip</a:t>
            </a:r>
          </a:p>
        </p:txBody>
      </p:sp>
      <p:sp>
        <p:nvSpPr>
          <p:cNvPr id="2616" name="Google Shape;2616;p40"/>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indent="0" algn="ctr">
              <a:lnSpc>
                <a:spcPct val="100000"/>
              </a:lnSpc>
              <a:buNone/>
            </a:pPr>
            <a:r>
              <a:rPr lang="en" sz="1600" dirty="0"/>
              <a:t>Godfrey Phillips India Ltd. (GPI) is a tobacco manufacturer headquartered in India. The firm was originally established in London in 1844. GPI was one of the first UK companies to mass-produce cigarettes, apart from being one of the founding companies of Imperial Tobacco along with John Player &amp; Sons.</a:t>
            </a:r>
            <a:endParaRPr lang="en-US" sz="1600"/>
          </a:p>
        </p:txBody>
      </p:sp>
      <p:pic>
        <p:nvPicPr>
          <p:cNvPr id="2" name="Picture 2" descr="A picture containing calendar&#10;&#10;Description automatically generated">
            <a:extLst>
              <a:ext uri="{FF2B5EF4-FFF2-40B4-BE49-F238E27FC236}">
                <a16:creationId xmlns:a16="http://schemas.microsoft.com/office/drawing/2014/main" id="{88D74F01-FB74-747D-5EFC-B4A0035E7BD6}"/>
              </a:ext>
            </a:extLst>
          </p:cNvPr>
          <p:cNvPicPr>
            <a:picLocks noChangeAspect="1"/>
          </p:cNvPicPr>
          <p:nvPr/>
        </p:nvPicPr>
        <p:blipFill>
          <a:blip r:embed="rId3"/>
          <a:stretch>
            <a:fillRect/>
          </a:stretch>
        </p:blipFill>
        <p:spPr>
          <a:xfrm>
            <a:off x="3358933" y="2402218"/>
            <a:ext cx="2426133" cy="1942551"/>
          </a:xfrm>
          <a:prstGeom prst="rect">
            <a:avLst/>
          </a:prstGeom>
        </p:spPr>
      </p:pic>
    </p:spTree>
    <p:extLst>
      <p:ext uri="{BB962C8B-B14F-4D97-AF65-F5344CB8AC3E}">
        <p14:creationId xmlns:p14="http://schemas.microsoft.com/office/powerpoint/2010/main" val="152473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0"/>
        <p:cNvGrpSpPr/>
        <p:nvPr/>
      </p:nvGrpSpPr>
      <p:grpSpPr>
        <a:xfrm>
          <a:off x="0" y="0"/>
          <a:ext cx="0" cy="0"/>
          <a:chOff x="0" y="0"/>
          <a:chExt cx="0" cy="0"/>
        </a:xfrm>
      </p:grpSpPr>
      <p:sp>
        <p:nvSpPr>
          <p:cNvPr id="2891" name="Google Shape;2891;p57"/>
          <p:cNvSpPr/>
          <p:nvPr/>
        </p:nvSpPr>
        <p:spPr>
          <a:xfrm rot="5400000">
            <a:off x="-213" y="229"/>
            <a:ext cx="1015916" cy="1015459"/>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7"/>
          <p:cNvSpPr/>
          <p:nvPr/>
        </p:nvSpPr>
        <p:spPr>
          <a:xfrm rot="5400000">
            <a:off x="2023825" y="4120825"/>
            <a:ext cx="1028400" cy="1016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4" name="Google Shape;2894;p57"/>
          <p:cNvGrpSpPr/>
          <p:nvPr/>
        </p:nvGrpSpPr>
        <p:grpSpPr>
          <a:xfrm>
            <a:off x="7106638" y="-6550"/>
            <a:ext cx="2042712" cy="1029000"/>
            <a:chOff x="5663363" y="927363"/>
            <a:chExt cx="2042712" cy="1029000"/>
          </a:xfrm>
        </p:grpSpPr>
        <p:sp>
          <p:nvSpPr>
            <p:cNvPr id="2895" name="Google Shape;2895;p57"/>
            <p:cNvSpPr/>
            <p:nvPr/>
          </p:nvSpPr>
          <p:spPr>
            <a:xfrm>
              <a:off x="6690875" y="927363"/>
              <a:ext cx="1015200" cy="10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7"/>
            <p:cNvSpPr/>
            <p:nvPr/>
          </p:nvSpPr>
          <p:spPr>
            <a:xfrm rot="10800000">
              <a:off x="5663363" y="929890"/>
              <a:ext cx="1027504" cy="1023927"/>
            </a:xfrm>
            <a:custGeom>
              <a:avLst/>
              <a:gdLst/>
              <a:ahLst/>
              <a:cxnLst/>
              <a:rect l="l" t="t" r="r" b="b"/>
              <a:pathLst>
                <a:path w="89135" h="89134" extrusionOk="0">
                  <a:moveTo>
                    <a:pt x="1" y="0"/>
                  </a:moveTo>
                  <a:lnTo>
                    <a:pt x="1" y="89033"/>
                  </a:lnTo>
                  <a:lnTo>
                    <a:pt x="68" y="89134"/>
                  </a:lnTo>
                  <a:lnTo>
                    <a:pt x="89135" y="89134"/>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7" name="Google Shape;2897;p57"/>
          <p:cNvGrpSpPr/>
          <p:nvPr/>
        </p:nvGrpSpPr>
        <p:grpSpPr>
          <a:xfrm>
            <a:off x="1016012" y="3086065"/>
            <a:ext cx="1015975" cy="1022474"/>
            <a:chOff x="-10898" y="3076522"/>
            <a:chExt cx="1015467" cy="1012551"/>
          </a:xfrm>
        </p:grpSpPr>
        <p:sp>
          <p:nvSpPr>
            <p:cNvPr id="2898" name="Google Shape;2898;p57"/>
            <p:cNvSpPr/>
            <p:nvPr/>
          </p:nvSpPr>
          <p:spPr>
            <a:xfrm>
              <a:off x="158218" y="3076522"/>
              <a:ext cx="169515" cy="338643"/>
            </a:xfrm>
            <a:custGeom>
              <a:avLst/>
              <a:gdLst/>
              <a:ahLst/>
              <a:cxnLst/>
              <a:rect l="l" t="t" r="r" b="b"/>
              <a:pathLst>
                <a:path w="14873" h="29712" extrusionOk="0">
                  <a:moveTo>
                    <a:pt x="14873" y="1"/>
                  </a:moveTo>
                  <a:lnTo>
                    <a:pt x="0"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7"/>
            <p:cNvSpPr/>
            <p:nvPr/>
          </p:nvSpPr>
          <p:spPr>
            <a:xfrm>
              <a:off x="-10898" y="3076522"/>
              <a:ext cx="169139" cy="338643"/>
            </a:xfrm>
            <a:custGeom>
              <a:avLst/>
              <a:gdLst/>
              <a:ahLst/>
              <a:cxnLst/>
              <a:rect l="l" t="t" r="r" b="b"/>
              <a:pathLst>
                <a:path w="14840" h="29712" extrusionOk="0">
                  <a:moveTo>
                    <a:pt x="0" y="1"/>
                  </a:moveTo>
                  <a:lnTo>
                    <a:pt x="0" y="8089"/>
                  </a:lnTo>
                  <a:lnTo>
                    <a:pt x="6718" y="14873"/>
                  </a:lnTo>
                  <a:lnTo>
                    <a:pt x="0" y="21591"/>
                  </a:lnTo>
                  <a:lnTo>
                    <a:pt x="0" y="29712"/>
                  </a:lnTo>
                  <a:lnTo>
                    <a:pt x="14839"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7"/>
            <p:cNvSpPr/>
            <p:nvPr/>
          </p:nvSpPr>
          <p:spPr>
            <a:xfrm>
              <a:off x="327709" y="3076522"/>
              <a:ext cx="169139" cy="338643"/>
            </a:xfrm>
            <a:custGeom>
              <a:avLst/>
              <a:gdLst/>
              <a:ahLst/>
              <a:cxnLst/>
              <a:rect l="l" t="t" r="r" b="b"/>
              <a:pathLst>
                <a:path w="14840" h="29712" extrusionOk="0">
                  <a:moveTo>
                    <a:pt x="1" y="1"/>
                  </a:moveTo>
                  <a:lnTo>
                    <a:pt x="1" y="8089"/>
                  </a:lnTo>
                  <a:lnTo>
                    <a:pt x="6718" y="14873"/>
                  </a:lnTo>
                  <a:lnTo>
                    <a:pt x="1" y="21591"/>
                  </a:lnTo>
                  <a:lnTo>
                    <a:pt x="1" y="29712"/>
                  </a:lnTo>
                  <a:lnTo>
                    <a:pt x="14840" y="1487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7"/>
            <p:cNvSpPr/>
            <p:nvPr/>
          </p:nvSpPr>
          <p:spPr>
            <a:xfrm>
              <a:off x="666327" y="3415185"/>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7"/>
            <p:cNvSpPr/>
            <p:nvPr/>
          </p:nvSpPr>
          <p:spPr>
            <a:xfrm>
              <a:off x="496824" y="3076522"/>
              <a:ext cx="169515" cy="338643"/>
            </a:xfrm>
            <a:custGeom>
              <a:avLst/>
              <a:gdLst/>
              <a:ahLst/>
              <a:cxnLst/>
              <a:rect l="l" t="t" r="r" b="b"/>
              <a:pathLst>
                <a:path w="14873" h="29712" extrusionOk="0">
                  <a:moveTo>
                    <a:pt x="14873" y="1"/>
                  </a:moveTo>
                  <a:lnTo>
                    <a:pt x="1" y="14873"/>
                  </a:lnTo>
                  <a:lnTo>
                    <a:pt x="14873" y="29712"/>
                  </a:lnTo>
                  <a:lnTo>
                    <a:pt x="14873" y="21591"/>
                  </a:lnTo>
                  <a:lnTo>
                    <a:pt x="8122"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7"/>
            <p:cNvSpPr/>
            <p:nvPr/>
          </p:nvSpPr>
          <p:spPr>
            <a:xfrm>
              <a:off x="835055" y="3076522"/>
              <a:ext cx="169515" cy="338643"/>
            </a:xfrm>
            <a:custGeom>
              <a:avLst/>
              <a:gdLst/>
              <a:ahLst/>
              <a:cxnLst/>
              <a:rect l="l" t="t" r="r" b="b"/>
              <a:pathLst>
                <a:path w="14873" h="29712" extrusionOk="0">
                  <a:moveTo>
                    <a:pt x="14873" y="1"/>
                  </a:moveTo>
                  <a:lnTo>
                    <a:pt x="1" y="14873"/>
                  </a:lnTo>
                  <a:lnTo>
                    <a:pt x="14873" y="29712"/>
                  </a:lnTo>
                  <a:lnTo>
                    <a:pt x="14873" y="21591"/>
                  </a:lnTo>
                  <a:lnTo>
                    <a:pt x="8155" y="14873"/>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7"/>
            <p:cNvSpPr/>
            <p:nvPr/>
          </p:nvSpPr>
          <p:spPr>
            <a:xfrm>
              <a:off x="666327" y="3076522"/>
              <a:ext cx="168751" cy="338643"/>
            </a:xfrm>
            <a:custGeom>
              <a:avLst/>
              <a:gdLst/>
              <a:ahLst/>
              <a:cxnLst/>
              <a:rect l="l" t="t" r="r" b="b"/>
              <a:pathLst>
                <a:path w="14806" h="29712" extrusionOk="0">
                  <a:moveTo>
                    <a:pt x="0" y="1"/>
                  </a:moveTo>
                  <a:lnTo>
                    <a:pt x="0" y="8089"/>
                  </a:lnTo>
                  <a:lnTo>
                    <a:pt x="6718" y="14873"/>
                  </a:lnTo>
                  <a:lnTo>
                    <a:pt x="0" y="21591"/>
                  </a:lnTo>
                  <a:lnTo>
                    <a:pt x="0" y="29712"/>
                  </a:lnTo>
                  <a:lnTo>
                    <a:pt x="14806" y="1487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7"/>
            <p:cNvSpPr/>
            <p:nvPr/>
          </p:nvSpPr>
          <p:spPr>
            <a:xfrm>
              <a:off x="158218" y="3750806"/>
              <a:ext cx="169515" cy="338266"/>
            </a:xfrm>
            <a:custGeom>
              <a:avLst/>
              <a:gdLst/>
              <a:ahLst/>
              <a:cxnLst/>
              <a:rect l="l" t="t" r="r" b="b"/>
              <a:pathLst>
                <a:path w="14873" h="29679" extrusionOk="0">
                  <a:moveTo>
                    <a:pt x="14873" y="1"/>
                  </a:moveTo>
                  <a:lnTo>
                    <a:pt x="0"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7"/>
            <p:cNvSpPr/>
            <p:nvPr/>
          </p:nvSpPr>
          <p:spPr>
            <a:xfrm>
              <a:off x="-10898" y="3750806"/>
              <a:ext cx="11" cy="11"/>
            </a:xfrm>
            <a:custGeom>
              <a:avLst/>
              <a:gdLst/>
              <a:ahLst/>
              <a:cxnLst/>
              <a:rect l="l" t="t" r="r" b="b"/>
              <a:pathLst>
                <a:path w="1"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7"/>
            <p:cNvSpPr/>
            <p:nvPr/>
          </p:nvSpPr>
          <p:spPr>
            <a:xfrm>
              <a:off x="-10898" y="3750806"/>
              <a:ext cx="169139" cy="338266"/>
            </a:xfrm>
            <a:custGeom>
              <a:avLst/>
              <a:gdLst/>
              <a:ahLst/>
              <a:cxnLst/>
              <a:rect l="l" t="t" r="r" b="b"/>
              <a:pathLst>
                <a:path w="14840" h="29679" extrusionOk="0">
                  <a:moveTo>
                    <a:pt x="0" y="1"/>
                  </a:moveTo>
                  <a:lnTo>
                    <a:pt x="0" y="8089"/>
                  </a:lnTo>
                  <a:lnTo>
                    <a:pt x="6718" y="14840"/>
                  </a:lnTo>
                  <a:lnTo>
                    <a:pt x="0" y="21557"/>
                  </a:lnTo>
                  <a:lnTo>
                    <a:pt x="0" y="29679"/>
                  </a:lnTo>
                  <a:lnTo>
                    <a:pt x="14839"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7"/>
            <p:cNvSpPr/>
            <p:nvPr/>
          </p:nvSpPr>
          <p:spPr>
            <a:xfrm>
              <a:off x="327709" y="3750806"/>
              <a:ext cx="169139" cy="338266"/>
            </a:xfrm>
            <a:custGeom>
              <a:avLst/>
              <a:gdLst/>
              <a:ahLst/>
              <a:cxnLst/>
              <a:rect l="l" t="t" r="r" b="b"/>
              <a:pathLst>
                <a:path w="14840" h="29679" extrusionOk="0">
                  <a:moveTo>
                    <a:pt x="1" y="1"/>
                  </a:moveTo>
                  <a:lnTo>
                    <a:pt x="1" y="8089"/>
                  </a:lnTo>
                  <a:lnTo>
                    <a:pt x="6718" y="14840"/>
                  </a:lnTo>
                  <a:lnTo>
                    <a:pt x="1" y="21557"/>
                  </a:lnTo>
                  <a:lnTo>
                    <a:pt x="1" y="29679"/>
                  </a:lnTo>
                  <a:lnTo>
                    <a:pt x="14840" y="1484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7"/>
            <p:cNvSpPr/>
            <p:nvPr/>
          </p:nvSpPr>
          <p:spPr>
            <a:xfrm>
              <a:off x="496824" y="3750806"/>
              <a:ext cx="169515" cy="338266"/>
            </a:xfrm>
            <a:custGeom>
              <a:avLst/>
              <a:gdLst/>
              <a:ahLst/>
              <a:cxnLst/>
              <a:rect l="l" t="t" r="r" b="b"/>
              <a:pathLst>
                <a:path w="14873" h="29679" extrusionOk="0">
                  <a:moveTo>
                    <a:pt x="14873" y="1"/>
                  </a:moveTo>
                  <a:lnTo>
                    <a:pt x="1" y="14840"/>
                  </a:lnTo>
                  <a:lnTo>
                    <a:pt x="14873" y="29679"/>
                  </a:lnTo>
                  <a:lnTo>
                    <a:pt x="14873" y="21557"/>
                  </a:lnTo>
                  <a:lnTo>
                    <a:pt x="8122"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7"/>
            <p:cNvSpPr/>
            <p:nvPr/>
          </p:nvSpPr>
          <p:spPr>
            <a:xfrm>
              <a:off x="835055" y="3750806"/>
              <a:ext cx="169515" cy="338266"/>
            </a:xfrm>
            <a:custGeom>
              <a:avLst/>
              <a:gdLst/>
              <a:ahLst/>
              <a:cxnLst/>
              <a:rect l="l" t="t" r="r" b="b"/>
              <a:pathLst>
                <a:path w="14873" h="29679" extrusionOk="0">
                  <a:moveTo>
                    <a:pt x="14873" y="1"/>
                  </a:moveTo>
                  <a:lnTo>
                    <a:pt x="1" y="14840"/>
                  </a:lnTo>
                  <a:lnTo>
                    <a:pt x="14873" y="29679"/>
                  </a:lnTo>
                  <a:lnTo>
                    <a:pt x="14873" y="21557"/>
                  </a:lnTo>
                  <a:lnTo>
                    <a:pt x="8155" y="14840"/>
                  </a:lnTo>
                  <a:lnTo>
                    <a:pt x="14873" y="8089"/>
                  </a:lnTo>
                  <a:lnTo>
                    <a:pt x="148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7"/>
            <p:cNvSpPr/>
            <p:nvPr/>
          </p:nvSpPr>
          <p:spPr>
            <a:xfrm>
              <a:off x="666327" y="3750806"/>
              <a:ext cx="0" cy="11"/>
            </a:xfrm>
            <a:custGeom>
              <a:avLst/>
              <a:gdLst/>
              <a:ahLst/>
              <a:cxnLst/>
              <a:rect l="l" t="t" r="r" b="b"/>
              <a:pathLst>
                <a:path h="1" extrusionOk="0">
                  <a:moveTo>
                    <a:pt x="0" y="1"/>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7"/>
            <p:cNvSpPr/>
            <p:nvPr/>
          </p:nvSpPr>
          <p:spPr>
            <a:xfrm>
              <a:off x="666327" y="3750806"/>
              <a:ext cx="168751" cy="338266"/>
            </a:xfrm>
            <a:custGeom>
              <a:avLst/>
              <a:gdLst/>
              <a:ahLst/>
              <a:cxnLst/>
              <a:rect l="l" t="t" r="r" b="b"/>
              <a:pathLst>
                <a:path w="14806" h="29679" extrusionOk="0">
                  <a:moveTo>
                    <a:pt x="0" y="1"/>
                  </a:moveTo>
                  <a:lnTo>
                    <a:pt x="0" y="8089"/>
                  </a:lnTo>
                  <a:lnTo>
                    <a:pt x="6718" y="14840"/>
                  </a:lnTo>
                  <a:lnTo>
                    <a:pt x="0" y="21557"/>
                  </a:lnTo>
                  <a:lnTo>
                    <a:pt x="0" y="29679"/>
                  </a:lnTo>
                  <a:lnTo>
                    <a:pt x="14806" y="1484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7"/>
            <p:cNvSpPr/>
            <p:nvPr/>
          </p:nvSpPr>
          <p:spPr>
            <a:xfrm>
              <a:off x="666327" y="3413669"/>
              <a:ext cx="168751" cy="338643"/>
            </a:xfrm>
            <a:custGeom>
              <a:avLst/>
              <a:gdLst/>
              <a:ahLst/>
              <a:cxnLst/>
              <a:rect l="l" t="t" r="r" b="b"/>
              <a:pathLst>
                <a:path w="14806" h="29712" extrusionOk="0">
                  <a:moveTo>
                    <a:pt x="0" y="0"/>
                  </a:moveTo>
                  <a:lnTo>
                    <a:pt x="0" y="8088"/>
                  </a:lnTo>
                  <a:lnTo>
                    <a:pt x="6718" y="14839"/>
                  </a:lnTo>
                  <a:lnTo>
                    <a:pt x="0" y="21557"/>
                  </a:lnTo>
                  <a:lnTo>
                    <a:pt x="0" y="29711"/>
                  </a:lnTo>
                  <a:lnTo>
                    <a:pt x="14806"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7"/>
            <p:cNvSpPr/>
            <p:nvPr/>
          </p:nvSpPr>
          <p:spPr>
            <a:xfrm>
              <a:off x="835055" y="3413669"/>
              <a:ext cx="169515" cy="338643"/>
            </a:xfrm>
            <a:custGeom>
              <a:avLst/>
              <a:gdLst/>
              <a:ahLst/>
              <a:cxnLst/>
              <a:rect l="l" t="t" r="r" b="b"/>
              <a:pathLst>
                <a:path w="14873" h="29712" extrusionOk="0">
                  <a:moveTo>
                    <a:pt x="14873" y="0"/>
                  </a:moveTo>
                  <a:lnTo>
                    <a:pt x="1"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7"/>
            <p:cNvSpPr/>
            <p:nvPr/>
          </p:nvSpPr>
          <p:spPr>
            <a:xfrm>
              <a:off x="496824" y="3413669"/>
              <a:ext cx="169515" cy="338643"/>
            </a:xfrm>
            <a:custGeom>
              <a:avLst/>
              <a:gdLst/>
              <a:ahLst/>
              <a:cxnLst/>
              <a:rect l="l" t="t" r="r" b="b"/>
              <a:pathLst>
                <a:path w="14873" h="29712" extrusionOk="0">
                  <a:moveTo>
                    <a:pt x="14873" y="0"/>
                  </a:moveTo>
                  <a:lnTo>
                    <a:pt x="1" y="14839"/>
                  </a:lnTo>
                  <a:lnTo>
                    <a:pt x="14873" y="29711"/>
                  </a:lnTo>
                  <a:lnTo>
                    <a:pt x="14873" y="21557"/>
                  </a:lnTo>
                  <a:lnTo>
                    <a:pt x="8122"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7"/>
            <p:cNvSpPr/>
            <p:nvPr/>
          </p:nvSpPr>
          <p:spPr>
            <a:xfrm>
              <a:off x="327709" y="3413669"/>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7"/>
            <p:cNvSpPr/>
            <p:nvPr/>
          </p:nvSpPr>
          <p:spPr>
            <a:xfrm>
              <a:off x="327709" y="3413669"/>
              <a:ext cx="169139" cy="338643"/>
            </a:xfrm>
            <a:custGeom>
              <a:avLst/>
              <a:gdLst/>
              <a:ahLst/>
              <a:cxnLst/>
              <a:rect l="l" t="t" r="r" b="b"/>
              <a:pathLst>
                <a:path w="14840" h="29712" extrusionOk="0">
                  <a:moveTo>
                    <a:pt x="1" y="0"/>
                  </a:moveTo>
                  <a:lnTo>
                    <a:pt x="1" y="8088"/>
                  </a:lnTo>
                  <a:lnTo>
                    <a:pt x="6718" y="14839"/>
                  </a:lnTo>
                  <a:lnTo>
                    <a:pt x="1" y="21557"/>
                  </a:lnTo>
                  <a:lnTo>
                    <a:pt x="1" y="29711"/>
                  </a:lnTo>
                  <a:lnTo>
                    <a:pt x="14840" y="148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7"/>
            <p:cNvSpPr/>
            <p:nvPr/>
          </p:nvSpPr>
          <p:spPr>
            <a:xfrm>
              <a:off x="-10898" y="3413669"/>
              <a:ext cx="169139" cy="338643"/>
            </a:xfrm>
            <a:custGeom>
              <a:avLst/>
              <a:gdLst/>
              <a:ahLst/>
              <a:cxnLst/>
              <a:rect l="l" t="t" r="r" b="b"/>
              <a:pathLst>
                <a:path w="14840" h="29712" extrusionOk="0">
                  <a:moveTo>
                    <a:pt x="0" y="0"/>
                  </a:moveTo>
                  <a:lnTo>
                    <a:pt x="0" y="8088"/>
                  </a:lnTo>
                  <a:lnTo>
                    <a:pt x="6718" y="14839"/>
                  </a:lnTo>
                  <a:lnTo>
                    <a:pt x="0" y="21557"/>
                  </a:lnTo>
                  <a:lnTo>
                    <a:pt x="0" y="29711"/>
                  </a:lnTo>
                  <a:lnTo>
                    <a:pt x="14839" y="148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7"/>
            <p:cNvSpPr/>
            <p:nvPr/>
          </p:nvSpPr>
          <p:spPr>
            <a:xfrm>
              <a:off x="327709" y="3752333"/>
              <a:ext cx="11" cy="11"/>
            </a:xfrm>
            <a:custGeom>
              <a:avLst/>
              <a:gdLst/>
              <a:ahLst/>
              <a:cxnLst/>
              <a:rect l="l" t="t" r="r" b="b"/>
              <a:pathLst>
                <a:path w="1" h="1" extrusionOk="0">
                  <a:moveTo>
                    <a:pt x="1" y="0"/>
                  </a:move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7"/>
            <p:cNvSpPr/>
            <p:nvPr/>
          </p:nvSpPr>
          <p:spPr>
            <a:xfrm>
              <a:off x="158218" y="3413669"/>
              <a:ext cx="169515" cy="338643"/>
            </a:xfrm>
            <a:custGeom>
              <a:avLst/>
              <a:gdLst/>
              <a:ahLst/>
              <a:cxnLst/>
              <a:rect l="l" t="t" r="r" b="b"/>
              <a:pathLst>
                <a:path w="14873" h="29712" extrusionOk="0">
                  <a:moveTo>
                    <a:pt x="14873" y="0"/>
                  </a:moveTo>
                  <a:lnTo>
                    <a:pt x="0" y="14839"/>
                  </a:lnTo>
                  <a:lnTo>
                    <a:pt x="14873" y="29711"/>
                  </a:lnTo>
                  <a:lnTo>
                    <a:pt x="14873" y="21557"/>
                  </a:lnTo>
                  <a:lnTo>
                    <a:pt x="8155" y="14839"/>
                  </a:lnTo>
                  <a:lnTo>
                    <a:pt x="14873" y="8088"/>
                  </a:lnTo>
                  <a:lnTo>
                    <a:pt x="148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57"/>
          <p:cNvSpPr/>
          <p:nvPr/>
        </p:nvSpPr>
        <p:spPr>
          <a:xfrm>
            <a:off x="7106652" y="4114743"/>
            <a:ext cx="624332" cy="624332"/>
          </a:xfrm>
          <a:custGeom>
            <a:avLst/>
            <a:gdLst/>
            <a:ahLst/>
            <a:cxnLst/>
            <a:rect l="l" t="t" r="r" b="b"/>
            <a:pathLst>
              <a:path w="54778" h="54778" extrusionOk="0">
                <a:moveTo>
                  <a:pt x="0" y="0"/>
                </a:moveTo>
                <a:lnTo>
                  <a:pt x="0" y="54777"/>
                </a:lnTo>
                <a:lnTo>
                  <a:pt x="28609" y="54777"/>
                </a:lnTo>
                <a:cubicBezTo>
                  <a:pt x="43080" y="54777"/>
                  <a:pt x="54778" y="43080"/>
                  <a:pt x="54778" y="28609"/>
                </a:cubicBezTo>
                <a:lnTo>
                  <a:pt x="547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7"/>
          <p:cNvSpPr/>
          <p:nvPr/>
        </p:nvSpPr>
        <p:spPr>
          <a:xfrm rot="5400000">
            <a:off x="6849715" y="1287789"/>
            <a:ext cx="1020786" cy="519684"/>
          </a:xfrm>
          <a:custGeom>
            <a:avLst/>
            <a:gdLst/>
            <a:ahLst/>
            <a:cxnLst/>
            <a:rect l="l" t="t" r="r" b="b"/>
            <a:pathLst>
              <a:path w="89035" h="44484" extrusionOk="0">
                <a:moveTo>
                  <a:pt x="44518" y="1"/>
                </a:moveTo>
                <a:lnTo>
                  <a:pt x="1" y="44484"/>
                </a:lnTo>
                <a:lnTo>
                  <a:pt x="24365" y="44484"/>
                </a:lnTo>
                <a:lnTo>
                  <a:pt x="44518" y="24298"/>
                </a:lnTo>
                <a:lnTo>
                  <a:pt x="64671" y="44484"/>
                </a:lnTo>
                <a:lnTo>
                  <a:pt x="89035" y="44484"/>
                </a:lnTo>
                <a:lnTo>
                  <a:pt x="4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7"/>
          <p:cNvSpPr/>
          <p:nvPr/>
        </p:nvSpPr>
        <p:spPr>
          <a:xfrm>
            <a:off x="8127951" y="2057288"/>
            <a:ext cx="1015631" cy="1028916"/>
          </a:xfrm>
          <a:custGeom>
            <a:avLst/>
            <a:gdLst/>
            <a:ahLst/>
            <a:cxnLst/>
            <a:rect l="l" t="t" r="r" b="b"/>
            <a:pathLst>
              <a:path w="88566" h="88566" extrusionOk="0">
                <a:moveTo>
                  <a:pt x="0" y="0"/>
                </a:moveTo>
                <a:lnTo>
                  <a:pt x="0" y="23596"/>
                </a:lnTo>
                <a:lnTo>
                  <a:pt x="44283" y="23596"/>
                </a:lnTo>
                <a:cubicBezTo>
                  <a:pt x="55680" y="23596"/>
                  <a:pt x="64971" y="32887"/>
                  <a:pt x="64971" y="44283"/>
                </a:cubicBezTo>
                <a:cubicBezTo>
                  <a:pt x="64971" y="55680"/>
                  <a:pt x="55680" y="64971"/>
                  <a:pt x="44283" y="64971"/>
                </a:cubicBezTo>
                <a:lnTo>
                  <a:pt x="44283" y="64937"/>
                </a:lnTo>
                <a:lnTo>
                  <a:pt x="0" y="64937"/>
                </a:lnTo>
                <a:lnTo>
                  <a:pt x="0" y="88532"/>
                </a:lnTo>
                <a:lnTo>
                  <a:pt x="44283" y="88532"/>
                </a:lnTo>
                <a:lnTo>
                  <a:pt x="44283" y="88566"/>
                </a:lnTo>
                <a:cubicBezTo>
                  <a:pt x="68714" y="88566"/>
                  <a:pt x="88566" y="68714"/>
                  <a:pt x="88566" y="44283"/>
                </a:cubicBezTo>
                <a:cubicBezTo>
                  <a:pt x="88566" y="19853"/>
                  <a:pt x="68714" y="0"/>
                  <a:pt x="44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4" name="Google Shape;2924;p57"/>
          <p:cNvGrpSpPr/>
          <p:nvPr/>
        </p:nvGrpSpPr>
        <p:grpSpPr>
          <a:xfrm>
            <a:off x="4063900" y="4114759"/>
            <a:ext cx="1016209" cy="1026192"/>
            <a:chOff x="-6019350" y="-1109166"/>
            <a:chExt cx="1016209" cy="1026192"/>
          </a:xfrm>
        </p:grpSpPr>
        <p:sp>
          <p:nvSpPr>
            <p:cNvPr id="2925" name="Google Shape;2925;p57"/>
            <p:cNvSpPr/>
            <p:nvPr/>
          </p:nvSpPr>
          <p:spPr>
            <a:xfrm>
              <a:off x="-6019350" y="-1109166"/>
              <a:ext cx="253321" cy="1026192"/>
            </a:xfrm>
            <a:custGeom>
              <a:avLst/>
              <a:gdLst/>
              <a:ahLst/>
              <a:cxnLst/>
              <a:rect l="l" t="t" r="r" b="b"/>
              <a:pathLst>
                <a:path w="22226"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7"/>
            <p:cNvSpPr/>
            <p:nvPr/>
          </p:nvSpPr>
          <p:spPr>
            <a:xfrm>
              <a:off x="-5256451" y="-1109166"/>
              <a:ext cx="253309" cy="1026192"/>
            </a:xfrm>
            <a:custGeom>
              <a:avLst/>
              <a:gdLst/>
              <a:ahLst/>
              <a:cxnLst/>
              <a:rect l="l" t="t" r="r" b="b"/>
              <a:pathLst>
                <a:path w="22225" h="88867" extrusionOk="0">
                  <a:moveTo>
                    <a:pt x="0" y="1"/>
                  </a:moveTo>
                  <a:lnTo>
                    <a:pt x="0" y="88867"/>
                  </a:lnTo>
                  <a:lnTo>
                    <a:pt x="22225" y="88867"/>
                  </a:lnTo>
                  <a:lnTo>
                    <a:pt x="222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7"/>
            <p:cNvSpPr/>
            <p:nvPr/>
          </p:nvSpPr>
          <p:spPr>
            <a:xfrm>
              <a:off x="-5639224" y="-1109166"/>
              <a:ext cx="253321" cy="1026192"/>
            </a:xfrm>
            <a:custGeom>
              <a:avLst/>
              <a:gdLst/>
              <a:ahLst/>
              <a:cxnLst/>
              <a:rect l="l" t="t" r="r" b="b"/>
              <a:pathLst>
                <a:path w="22226" h="88867" extrusionOk="0">
                  <a:moveTo>
                    <a:pt x="1" y="1"/>
                  </a:moveTo>
                  <a:lnTo>
                    <a:pt x="1" y="88867"/>
                  </a:lnTo>
                  <a:lnTo>
                    <a:pt x="22226" y="88867"/>
                  </a:lnTo>
                  <a:lnTo>
                    <a:pt x="22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8" name="Google Shape;2928;p57"/>
          <p:cNvGrpSpPr/>
          <p:nvPr/>
        </p:nvGrpSpPr>
        <p:grpSpPr>
          <a:xfrm>
            <a:off x="8127952" y="-7"/>
            <a:ext cx="1015619" cy="958947"/>
            <a:chOff x="8135935" y="2091762"/>
            <a:chExt cx="973188" cy="972958"/>
          </a:xfrm>
        </p:grpSpPr>
        <p:sp>
          <p:nvSpPr>
            <p:cNvPr id="2929" name="Google Shape;2929;p57"/>
            <p:cNvSpPr/>
            <p:nvPr/>
          </p:nvSpPr>
          <p:spPr>
            <a:xfrm>
              <a:off x="8985318"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7"/>
            <p:cNvSpPr/>
            <p:nvPr/>
          </p:nvSpPr>
          <p:spPr>
            <a:xfrm>
              <a:off x="8903421" y="2863573"/>
              <a:ext cx="51437" cy="46867"/>
            </a:xfrm>
            <a:custGeom>
              <a:avLst/>
              <a:gdLst/>
              <a:ahLst/>
              <a:cxnLst/>
              <a:rect l="l" t="t" r="r" b="b"/>
              <a:pathLst>
                <a:path w="4513" h="4112" extrusionOk="0">
                  <a:moveTo>
                    <a:pt x="2039" y="1"/>
                  </a:moveTo>
                  <a:cubicBezTo>
                    <a:pt x="1070" y="1"/>
                    <a:pt x="1" y="936"/>
                    <a:pt x="1" y="2039"/>
                  </a:cubicBezTo>
                  <a:cubicBezTo>
                    <a:pt x="1" y="3175"/>
                    <a:pt x="1070" y="4111"/>
                    <a:pt x="2039" y="4111"/>
                  </a:cubicBezTo>
                  <a:lnTo>
                    <a:pt x="2474" y="4111"/>
                  </a:lnTo>
                  <a:cubicBezTo>
                    <a:pt x="3577" y="4111"/>
                    <a:pt x="4513" y="3175"/>
                    <a:pt x="4513" y="2039"/>
                  </a:cubicBezTo>
                  <a:cubicBezTo>
                    <a:pt x="4513" y="936"/>
                    <a:pt x="3610" y="1"/>
                    <a:pt x="2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7"/>
            <p:cNvSpPr/>
            <p:nvPr/>
          </p:nvSpPr>
          <p:spPr>
            <a:xfrm>
              <a:off x="8903421" y="2554625"/>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7"/>
            <p:cNvSpPr/>
            <p:nvPr/>
          </p:nvSpPr>
          <p:spPr>
            <a:xfrm>
              <a:off x="8753350" y="2396526"/>
              <a:ext cx="46867" cy="50297"/>
            </a:xfrm>
            <a:custGeom>
              <a:avLst/>
              <a:gdLst/>
              <a:ahLst/>
              <a:cxnLst/>
              <a:rect l="l" t="t" r="r" b="b"/>
              <a:pathLst>
                <a:path w="4112" h="4413" extrusionOk="0">
                  <a:moveTo>
                    <a:pt x="2039" y="0"/>
                  </a:moveTo>
                  <a:cubicBezTo>
                    <a:pt x="937" y="0"/>
                    <a:pt x="1" y="1070"/>
                    <a:pt x="1" y="2039"/>
                  </a:cubicBezTo>
                  <a:lnTo>
                    <a:pt x="1" y="2240"/>
                  </a:lnTo>
                  <a:lnTo>
                    <a:pt x="1" y="2407"/>
                  </a:lnTo>
                  <a:cubicBezTo>
                    <a:pt x="34" y="3376"/>
                    <a:pt x="703" y="4212"/>
                    <a:pt x="1638" y="4379"/>
                  </a:cubicBezTo>
                  <a:cubicBezTo>
                    <a:pt x="1772" y="4412"/>
                    <a:pt x="1872" y="4412"/>
                    <a:pt x="2039" y="4412"/>
                  </a:cubicBezTo>
                  <a:cubicBezTo>
                    <a:pt x="2173" y="4412"/>
                    <a:pt x="2340" y="4412"/>
                    <a:pt x="2474" y="4379"/>
                  </a:cubicBezTo>
                  <a:cubicBezTo>
                    <a:pt x="3009" y="4245"/>
                    <a:pt x="3477" y="3978"/>
                    <a:pt x="3777" y="3543"/>
                  </a:cubicBezTo>
                  <a:cubicBezTo>
                    <a:pt x="3844" y="3409"/>
                    <a:pt x="3878" y="3343"/>
                    <a:pt x="3944" y="3209"/>
                  </a:cubicBezTo>
                  <a:cubicBezTo>
                    <a:pt x="4011" y="3042"/>
                    <a:pt x="4011" y="2908"/>
                    <a:pt x="4078" y="2741"/>
                  </a:cubicBezTo>
                  <a:cubicBezTo>
                    <a:pt x="4078" y="2708"/>
                    <a:pt x="4078" y="2607"/>
                    <a:pt x="4112" y="2507"/>
                  </a:cubicBezTo>
                  <a:lnTo>
                    <a:pt x="4112" y="2407"/>
                  </a:lnTo>
                  <a:lnTo>
                    <a:pt x="4112" y="2373"/>
                  </a:lnTo>
                  <a:lnTo>
                    <a:pt x="4112" y="2039"/>
                  </a:lnTo>
                  <a:cubicBezTo>
                    <a:pt x="4112" y="1070"/>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7"/>
            <p:cNvSpPr/>
            <p:nvPr/>
          </p:nvSpPr>
          <p:spPr>
            <a:xfrm>
              <a:off x="8985318" y="2786621"/>
              <a:ext cx="46479" cy="46479"/>
            </a:xfrm>
            <a:custGeom>
              <a:avLst/>
              <a:gdLst/>
              <a:ahLst/>
              <a:cxnLst/>
              <a:rect l="l" t="t" r="r" b="b"/>
              <a:pathLst>
                <a:path w="4078" h="4078" extrusionOk="0">
                  <a:moveTo>
                    <a:pt x="2039" y="0"/>
                  </a:moveTo>
                  <a:cubicBezTo>
                    <a:pt x="903" y="0"/>
                    <a:pt x="0" y="903"/>
                    <a:pt x="0" y="2039"/>
                  </a:cubicBezTo>
                  <a:cubicBezTo>
                    <a:pt x="0" y="3175"/>
                    <a:pt x="903" y="4078"/>
                    <a:pt x="2039" y="4078"/>
                  </a:cubicBezTo>
                  <a:cubicBezTo>
                    <a:pt x="3175" y="4078"/>
                    <a:pt x="4078" y="3175"/>
                    <a:pt x="4078" y="2039"/>
                  </a:cubicBezTo>
                  <a:cubicBezTo>
                    <a:pt x="4078" y="903"/>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7"/>
            <p:cNvSpPr/>
            <p:nvPr/>
          </p:nvSpPr>
          <p:spPr>
            <a:xfrm>
              <a:off x="8985318" y="2477285"/>
              <a:ext cx="46479" cy="46867"/>
            </a:xfrm>
            <a:custGeom>
              <a:avLst/>
              <a:gdLst/>
              <a:ahLst/>
              <a:cxnLst/>
              <a:rect l="l" t="t" r="r" b="b"/>
              <a:pathLst>
                <a:path w="4078" h="4112" extrusionOk="0">
                  <a:moveTo>
                    <a:pt x="2039" y="1"/>
                  </a:moveTo>
                  <a:cubicBezTo>
                    <a:pt x="903" y="1"/>
                    <a:pt x="0" y="937"/>
                    <a:pt x="0" y="2073"/>
                  </a:cubicBezTo>
                  <a:cubicBezTo>
                    <a:pt x="0" y="3243"/>
                    <a:pt x="903" y="4111"/>
                    <a:pt x="2039" y="4111"/>
                  </a:cubicBezTo>
                  <a:cubicBezTo>
                    <a:pt x="3175" y="4111"/>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7"/>
            <p:cNvSpPr/>
            <p:nvPr/>
          </p:nvSpPr>
          <p:spPr>
            <a:xfrm>
              <a:off x="8903421" y="2246053"/>
              <a:ext cx="51437" cy="46479"/>
            </a:xfrm>
            <a:custGeom>
              <a:avLst/>
              <a:gdLst/>
              <a:ahLst/>
              <a:cxnLst/>
              <a:rect l="l" t="t" r="r" b="b"/>
              <a:pathLst>
                <a:path w="4513" h="4078" extrusionOk="0">
                  <a:moveTo>
                    <a:pt x="2039" y="0"/>
                  </a:moveTo>
                  <a:cubicBezTo>
                    <a:pt x="1070" y="0"/>
                    <a:pt x="1" y="903"/>
                    <a:pt x="1" y="2039"/>
                  </a:cubicBezTo>
                  <a:cubicBezTo>
                    <a:pt x="1" y="3175"/>
                    <a:pt x="1070" y="4078"/>
                    <a:pt x="2039" y="4078"/>
                  </a:cubicBezTo>
                  <a:lnTo>
                    <a:pt x="2474" y="4078"/>
                  </a:lnTo>
                  <a:cubicBezTo>
                    <a:pt x="3577" y="4078"/>
                    <a:pt x="4513" y="3175"/>
                    <a:pt x="4513" y="2039"/>
                  </a:cubicBezTo>
                  <a:cubicBezTo>
                    <a:pt x="4513" y="903"/>
                    <a:pt x="3610" y="0"/>
                    <a:pt x="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7"/>
            <p:cNvSpPr/>
            <p:nvPr/>
          </p:nvSpPr>
          <p:spPr>
            <a:xfrm>
              <a:off x="883067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70"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7"/>
            <p:cNvSpPr/>
            <p:nvPr/>
          </p:nvSpPr>
          <p:spPr>
            <a:xfrm>
              <a:off x="8830677" y="2323005"/>
              <a:ext cx="46479" cy="46867"/>
            </a:xfrm>
            <a:custGeom>
              <a:avLst/>
              <a:gdLst/>
              <a:ahLst/>
              <a:cxnLst/>
              <a:rect l="l" t="t" r="r" b="b"/>
              <a:pathLst>
                <a:path w="4078" h="4112" extrusionOk="0">
                  <a:moveTo>
                    <a:pt x="2039" y="0"/>
                  </a:moveTo>
                  <a:cubicBezTo>
                    <a:pt x="903" y="0"/>
                    <a:pt x="0" y="936"/>
                    <a:pt x="0" y="2072"/>
                  </a:cubicBezTo>
                  <a:cubicBezTo>
                    <a:pt x="34"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7"/>
            <p:cNvSpPr/>
            <p:nvPr/>
          </p:nvSpPr>
          <p:spPr>
            <a:xfrm>
              <a:off x="8830677" y="2940901"/>
              <a:ext cx="46479" cy="46490"/>
            </a:xfrm>
            <a:custGeom>
              <a:avLst/>
              <a:gdLst/>
              <a:ahLst/>
              <a:cxnLst/>
              <a:rect l="l" t="t" r="r" b="b"/>
              <a:pathLst>
                <a:path w="4078" h="4079" extrusionOk="0">
                  <a:moveTo>
                    <a:pt x="2039" y="1"/>
                  </a:moveTo>
                  <a:cubicBezTo>
                    <a:pt x="903" y="1"/>
                    <a:pt x="0" y="903"/>
                    <a:pt x="0" y="2040"/>
                  </a:cubicBezTo>
                  <a:cubicBezTo>
                    <a:pt x="34"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7"/>
            <p:cNvSpPr/>
            <p:nvPr/>
          </p:nvSpPr>
          <p:spPr>
            <a:xfrm>
              <a:off x="8753350" y="2555001"/>
              <a:ext cx="46867" cy="46867"/>
            </a:xfrm>
            <a:custGeom>
              <a:avLst/>
              <a:gdLst/>
              <a:ahLst/>
              <a:cxnLst/>
              <a:rect l="l" t="t" r="r" b="b"/>
              <a:pathLst>
                <a:path w="4112" h="4112" extrusionOk="0">
                  <a:moveTo>
                    <a:pt x="2073" y="1"/>
                  </a:moveTo>
                  <a:cubicBezTo>
                    <a:pt x="937" y="1"/>
                    <a:pt x="1" y="903"/>
                    <a:pt x="1" y="2039"/>
                  </a:cubicBezTo>
                  <a:cubicBezTo>
                    <a:pt x="1" y="3176"/>
                    <a:pt x="937" y="4111"/>
                    <a:pt x="2073" y="4111"/>
                  </a:cubicBezTo>
                  <a:cubicBezTo>
                    <a:pt x="3176" y="4111"/>
                    <a:pt x="4112" y="3176"/>
                    <a:pt x="4112" y="2039"/>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7"/>
            <p:cNvSpPr/>
            <p:nvPr/>
          </p:nvSpPr>
          <p:spPr>
            <a:xfrm>
              <a:off x="8830677" y="2632341"/>
              <a:ext cx="46479" cy="46479"/>
            </a:xfrm>
            <a:custGeom>
              <a:avLst/>
              <a:gdLst/>
              <a:ahLst/>
              <a:cxnLst/>
              <a:rect l="l" t="t" r="r" b="b"/>
              <a:pathLst>
                <a:path w="4078" h="4078" extrusionOk="0">
                  <a:moveTo>
                    <a:pt x="2039" y="0"/>
                  </a:moveTo>
                  <a:cubicBezTo>
                    <a:pt x="903" y="0"/>
                    <a:pt x="0" y="902"/>
                    <a:pt x="0" y="2039"/>
                  </a:cubicBezTo>
                  <a:cubicBezTo>
                    <a:pt x="34"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7"/>
            <p:cNvSpPr/>
            <p:nvPr/>
          </p:nvSpPr>
          <p:spPr>
            <a:xfrm>
              <a:off x="8830677" y="2477285"/>
              <a:ext cx="46479" cy="46867"/>
            </a:xfrm>
            <a:custGeom>
              <a:avLst/>
              <a:gdLst/>
              <a:ahLst/>
              <a:cxnLst/>
              <a:rect l="l" t="t" r="r" b="b"/>
              <a:pathLst>
                <a:path w="4078" h="4112" extrusionOk="0">
                  <a:moveTo>
                    <a:pt x="2039" y="1"/>
                  </a:moveTo>
                  <a:cubicBezTo>
                    <a:pt x="1036" y="1"/>
                    <a:pt x="234" y="736"/>
                    <a:pt x="34" y="1638"/>
                  </a:cubicBezTo>
                  <a:cubicBezTo>
                    <a:pt x="0" y="1772"/>
                    <a:pt x="0" y="1906"/>
                    <a:pt x="0" y="2073"/>
                  </a:cubicBezTo>
                  <a:cubicBezTo>
                    <a:pt x="0" y="2173"/>
                    <a:pt x="0" y="2340"/>
                    <a:pt x="34" y="2474"/>
                  </a:cubicBezTo>
                  <a:cubicBezTo>
                    <a:pt x="234" y="3443"/>
                    <a:pt x="1070" y="4111"/>
                    <a:pt x="2039" y="4111"/>
                  </a:cubicBezTo>
                  <a:cubicBezTo>
                    <a:pt x="3008" y="4111"/>
                    <a:pt x="3844" y="3410"/>
                    <a:pt x="4044" y="2474"/>
                  </a:cubicBezTo>
                  <a:cubicBezTo>
                    <a:pt x="4078" y="2340"/>
                    <a:pt x="4078" y="2240"/>
                    <a:pt x="4078" y="2073"/>
                  </a:cubicBezTo>
                  <a:cubicBezTo>
                    <a:pt x="4078" y="1939"/>
                    <a:pt x="4078" y="1772"/>
                    <a:pt x="4044" y="1638"/>
                  </a:cubicBezTo>
                  <a:cubicBezTo>
                    <a:pt x="3844" y="736"/>
                    <a:pt x="3042"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7"/>
            <p:cNvSpPr/>
            <p:nvPr/>
          </p:nvSpPr>
          <p:spPr>
            <a:xfrm>
              <a:off x="8985318" y="2323005"/>
              <a:ext cx="46479" cy="46867"/>
            </a:xfrm>
            <a:custGeom>
              <a:avLst/>
              <a:gdLst/>
              <a:ahLst/>
              <a:cxnLst/>
              <a:rect l="l" t="t" r="r" b="b"/>
              <a:pathLst>
                <a:path w="4078" h="4112" extrusionOk="0">
                  <a:moveTo>
                    <a:pt x="2039" y="0"/>
                  </a:moveTo>
                  <a:cubicBezTo>
                    <a:pt x="903" y="0"/>
                    <a:pt x="0" y="936"/>
                    <a:pt x="0" y="2072"/>
                  </a:cubicBezTo>
                  <a:cubicBezTo>
                    <a:pt x="0" y="3175"/>
                    <a:pt x="903" y="4111"/>
                    <a:pt x="2039" y="4111"/>
                  </a:cubicBezTo>
                  <a:cubicBezTo>
                    <a:pt x="3175" y="4111"/>
                    <a:pt x="4078" y="3175"/>
                    <a:pt x="4078" y="2072"/>
                  </a:cubicBezTo>
                  <a:cubicBezTo>
                    <a:pt x="4078" y="936"/>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7"/>
            <p:cNvSpPr/>
            <p:nvPr/>
          </p:nvSpPr>
          <p:spPr>
            <a:xfrm>
              <a:off x="9062257" y="2396150"/>
              <a:ext cx="46867" cy="50673"/>
            </a:xfrm>
            <a:custGeom>
              <a:avLst/>
              <a:gdLst/>
              <a:ahLst/>
              <a:cxnLst/>
              <a:rect l="l" t="t" r="r" b="b"/>
              <a:pathLst>
                <a:path w="4112" h="4446" extrusionOk="0">
                  <a:moveTo>
                    <a:pt x="2072" y="0"/>
                  </a:moveTo>
                  <a:cubicBezTo>
                    <a:pt x="936" y="0"/>
                    <a:pt x="0" y="1070"/>
                    <a:pt x="0" y="2039"/>
                  </a:cubicBezTo>
                  <a:lnTo>
                    <a:pt x="0" y="2239"/>
                  </a:lnTo>
                  <a:lnTo>
                    <a:pt x="0" y="2406"/>
                  </a:lnTo>
                  <a:cubicBezTo>
                    <a:pt x="34" y="3409"/>
                    <a:pt x="736" y="4245"/>
                    <a:pt x="1638" y="4412"/>
                  </a:cubicBezTo>
                  <a:cubicBezTo>
                    <a:pt x="1772" y="4445"/>
                    <a:pt x="1905" y="4445"/>
                    <a:pt x="2072" y="4445"/>
                  </a:cubicBezTo>
                  <a:cubicBezTo>
                    <a:pt x="2173" y="4445"/>
                    <a:pt x="2340" y="4445"/>
                    <a:pt x="2473" y="4412"/>
                  </a:cubicBezTo>
                  <a:cubicBezTo>
                    <a:pt x="3409" y="4211"/>
                    <a:pt x="4111" y="3409"/>
                    <a:pt x="4111" y="2406"/>
                  </a:cubicBezTo>
                  <a:lnTo>
                    <a:pt x="4111" y="2239"/>
                  </a:lnTo>
                  <a:lnTo>
                    <a:pt x="4111" y="2039"/>
                  </a:lnTo>
                  <a:cubicBezTo>
                    <a:pt x="4111" y="1070"/>
                    <a:pt x="3175"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7"/>
            <p:cNvSpPr/>
            <p:nvPr/>
          </p:nvSpPr>
          <p:spPr>
            <a:xfrm>
              <a:off x="9062257" y="2246053"/>
              <a:ext cx="46867" cy="46479"/>
            </a:xfrm>
            <a:custGeom>
              <a:avLst/>
              <a:gdLst/>
              <a:ahLst/>
              <a:cxnLst/>
              <a:rect l="l" t="t" r="r" b="b"/>
              <a:pathLst>
                <a:path w="4112" h="4078" extrusionOk="0">
                  <a:moveTo>
                    <a:pt x="2072" y="0"/>
                  </a:moveTo>
                  <a:cubicBezTo>
                    <a:pt x="936" y="0"/>
                    <a:pt x="0" y="903"/>
                    <a:pt x="0" y="2039"/>
                  </a:cubicBezTo>
                  <a:cubicBezTo>
                    <a:pt x="0" y="3175"/>
                    <a:pt x="936" y="4078"/>
                    <a:pt x="2072" y="4078"/>
                  </a:cubicBezTo>
                  <a:cubicBezTo>
                    <a:pt x="3209" y="4078"/>
                    <a:pt x="4111" y="3175"/>
                    <a:pt x="4111" y="2039"/>
                  </a:cubicBezTo>
                  <a:cubicBezTo>
                    <a:pt x="4111" y="903"/>
                    <a:pt x="32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7"/>
            <p:cNvSpPr/>
            <p:nvPr/>
          </p:nvSpPr>
          <p:spPr>
            <a:xfrm>
              <a:off x="8908755" y="2400721"/>
              <a:ext cx="46103" cy="47243"/>
            </a:xfrm>
            <a:custGeom>
              <a:avLst/>
              <a:gdLst/>
              <a:ahLst/>
              <a:cxnLst/>
              <a:rect l="l" t="t" r="r" b="b"/>
              <a:pathLst>
                <a:path w="4045" h="4145" extrusionOk="0">
                  <a:moveTo>
                    <a:pt x="1605" y="0"/>
                  </a:moveTo>
                  <a:cubicBezTo>
                    <a:pt x="669" y="0"/>
                    <a:pt x="1" y="702"/>
                    <a:pt x="1" y="1671"/>
                  </a:cubicBezTo>
                  <a:lnTo>
                    <a:pt x="1" y="1939"/>
                  </a:lnTo>
                  <a:lnTo>
                    <a:pt x="1" y="2106"/>
                  </a:lnTo>
                  <a:cubicBezTo>
                    <a:pt x="1" y="3041"/>
                    <a:pt x="702" y="3877"/>
                    <a:pt x="1605" y="4111"/>
                  </a:cubicBezTo>
                  <a:lnTo>
                    <a:pt x="1605" y="4144"/>
                  </a:lnTo>
                  <a:lnTo>
                    <a:pt x="2006" y="4144"/>
                  </a:lnTo>
                  <a:cubicBezTo>
                    <a:pt x="2106" y="4144"/>
                    <a:pt x="2273" y="4144"/>
                    <a:pt x="2407" y="4111"/>
                  </a:cubicBezTo>
                  <a:cubicBezTo>
                    <a:pt x="3343" y="3877"/>
                    <a:pt x="4045" y="3108"/>
                    <a:pt x="4045" y="2106"/>
                  </a:cubicBezTo>
                  <a:lnTo>
                    <a:pt x="4045" y="1872"/>
                  </a:lnTo>
                  <a:lnTo>
                    <a:pt x="4045" y="1705"/>
                  </a:lnTo>
                  <a:cubicBezTo>
                    <a:pt x="4011" y="869"/>
                    <a:pt x="3610" y="301"/>
                    <a:pt x="2541" y="67"/>
                  </a:cubicBezTo>
                  <a:cubicBezTo>
                    <a:pt x="2373" y="34"/>
                    <a:pt x="2173"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7"/>
            <p:cNvSpPr/>
            <p:nvPr/>
          </p:nvSpPr>
          <p:spPr>
            <a:xfrm>
              <a:off x="8907992" y="2709293"/>
              <a:ext cx="46867" cy="46091"/>
            </a:xfrm>
            <a:custGeom>
              <a:avLst/>
              <a:gdLst/>
              <a:ahLst/>
              <a:cxnLst/>
              <a:rect l="l" t="t" r="r" b="b"/>
              <a:pathLst>
                <a:path w="4112" h="4044" extrusionOk="0">
                  <a:moveTo>
                    <a:pt x="1638" y="0"/>
                  </a:moveTo>
                  <a:cubicBezTo>
                    <a:pt x="669" y="0"/>
                    <a:pt x="1" y="869"/>
                    <a:pt x="1" y="1838"/>
                  </a:cubicBezTo>
                  <a:lnTo>
                    <a:pt x="1" y="1972"/>
                  </a:lnTo>
                  <a:lnTo>
                    <a:pt x="1" y="2039"/>
                  </a:lnTo>
                  <a:cubicBezTo>
                    <a:pt x="1" y="2607"/>
                    <a:pt x="235" y="3108"/>
                    <a:pt x="602" y="3442"/>
                  </a:cubicBezTo>
                  <a:lnTo>
                    <a:pt x="803" y="3643"/>
                  </a:lnTo>
                  <a:lnTo>
                    <a:pt x="836" y="3676"/>
                  </a:lnTo>
                  <a:cubicBezTo>
                    <a:pt x="1070" y="3843"/>
                    <a:pt x="1304" y="3977"/>
                    <a:pt x="1605" y="4011"/>
                  </a:cubicBezTo>
                  <a:lnTo>
                    <a:pt x="1638" y="4044"/>
                  </a:lnTo>
                  <a:lnTo>
                    <a:pt x="2073" y="4044"/>
                  </a:lnTo>
                  <a:cubicBezTo>
                    <a:pt x="2173" y="4044"/>
                    <a:pt x="2340" y="4044"/>
                    <a:pt x="2474" y="4011"/>
                  </a:cubicBezTo>
                  <a:cubicBezTo>
                    <a:pt x="3410" y="3810"/>
                    <a:pt x="4112" y="3008"/>
                    <a:pt x="4112" y="2005"/>
                  </a:cubicBezTo>
                  <a:lnTo>
                    <a:pt x="4112" y="1938"/>
                  </a:lnTo>
                  <a:lnTo>
                    <a:pt x="4112" y="1838"/>
                  </a:lnTo>
                  <a:cubicBezTo>
                    <a:pt x="4078" y="1170"/>
                    <a:pt x="3777" y="501"/>
                    <a:pt x="2842" y="167"/>
                  </a:cubicBezTo>
                  <a:cubicBezTo>
                    <a:pt x="2608" y="33"/>
                    <a:pt x="2307"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7"/>
            <p:cNvSpPr/>
            <p:nvPr/>
          </p:nvSpPr>
          <p:spPr>
            <a:xfrm>
              <a:off x="8908755" y="3018240"/>
              <a:ext cx="46103" cy="46479"/>
            </a:xfrm>
            <a:custGeom>
              <a:avLst/>
              <a:gdLst/>
              <a:ahLst/>
              <a:cxnLst/>
              <a:rect l="l" t="t" r="r" b="b"/>
              <a:pathLst>
                <a:path w="4045" h="4078" extrusionOk="0">
                  <a:moveTo>
                    <a:pt x="1605" y="0"/>
                  </a:moveTo>
                  <a:cubicBezTo>
                    <a:pt x="836" y="0"/>
                    <a:pt x="201" y="769"/>
                    <a:pt x="34" y="1605"/>
                  </a:cubicBezTo>
                  <a:lnTo>
                    <a:pt x="34" y="1671"/>
                  </a:lnTo>
                  <a:cubicBezTo>
                    <a:pt x="1" y="1805"/>
                    <a:pt x="1" y="1939"/>
                    <a:pt x="1" y="2072"/>
                  </a:cubicBezTo>
                  <a:cubicBezTo>
                    <a:pt x="1" y="2975"/>
                    <a:pt x="502" y="3844"/>
                    <a:pt x="1404" y="4011"/>
                  </a:cubicBezTo>
                  <a:cubicBezTo>
                    <a:pt x="1538" y="4078"/>
                    <a:pt x="1605" y="4078"/>
                    <a:pt x="1605" y="4078"/>
                  </a:cubicBezTo>
                  <a:lnTo>
                    <a:pt x="2407" y="4078"/>
                  </a:lnTo>
                  <a:cubicBezTo>
                    <a:pt x="3343" y="3844"/>
                    <a:pt x="4045" y="3075"/>
                    <a:pt x="4045" y="2072"/>
                  </a:cubicBezTo>
                  <a:cubicBezTo>
                    <a:pt x="4011" y="1437"/>
                    <a:pt x="3777" y="802"/>
                    <a:pt x="3176" y="401"/>
                  </a:cubicBezTo>
                  <a:cubicBezTo>
                    <a:pt x="2841" y="134"/>
                    <a:pt x="2407"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7"/>
            <p:cNvSpPr/>
            <p:nvPr/>
          </p:nvSpPr>
          <p:spPr>
            <a:xfrm>
              <a:off x="9062257" y="2091762"/>
              <a:ext cx="46867" cy="48599"/>
            </a:xfrm>
            <a:custGeom>
              <a:avLst/>
              <a:gdLst/>
              <a:ahLst/>
              <a:cxnLst/>
              <a:rect l="l" t="t" r="r" b="b"/>
              <a:pathLst>
                <a:path w="4112" h="4264" extrusionOk="0">
                  <a:moveTo>
                    <a:pt x="2072" y="1"/>
                  </a:moveTo>
                  <a:cubicBezTo>
                    <a:pt x="936" y="1"/>
                    <a:pt x="0" y="903"/>
                    <a:pt x="0" y="2039"/>
                  </a:cubicBezTo>
                  <a:lnTo>
                    <a:pt x="0" y="2207"/>
                  </a:lnTo>
                  <a:lnTo>
                    <a:pt x="0" y="2407"/>
                  </a:lnTo>
                  <a:cubicBezTo>
                    <a:pt x="34" y="3343"/>
                    <a:pt x="736" y="4045"/>
                    <a:pt x="1638" y="4212"/>
                  </a:cubicBezTo>
                  <a:cubicBezTo>
                    <a:pt x="1665" y="4219"/>
                    <a:pt x="1691" y="4221"/>
                    <a:pt x="1718" y="4221"/>
                  </a:cubicBezTo>
                  <a:cubicBezTo>
                    <a:pt x="1826" y="4221"/>
                    <a:pt x="1939" y="4178"/>
                    <a:pt x="2072" y="4178"/>
                  </a:cubicBezTo>
                  <a:cubicBezTo>
                    <a:pt x="2153" y="4178"/>
                    <a:pt x="2276" y="4264"/>
                    <a:pt x="2390" y="4264"/>
                  </a:cubicBezTo>
                  <a:cubicBezTo>
                    <a:pt x="2419" y="4264"/>
                    <a:pt x="2447" y="4259"/>
                    <a:pt x="2473" y="4245"/>
                  </a:cubicBezTo>
                  <a:cubicBezTo>
                    <a:pt x="3409" y="4045"/>
                    <a:pt x="4111" y="3343"/>
                    <a:pt x="4111" y="2407"/>
                  </a:cubicBezTo>
                  <a:lnTo>
                    <a:pt x="4111" y="2207"/>
                  </a:lnTo>
                  <a:lnTo>
                    <a:pt x="4111" y="2039"/>
                  </a:ln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7"/>
            <p:cNvSpPr/>
            <p:nvPr/>
          </p:nvSpPr>
          <p:spPr>
            <a:xfrm>
              <a:off x="8985318" y="2168714"/>
              <a:ext cx="46479" cy="46867"/>
            </a:xfrm>
            <a:custGeom>
              <a:avLst/>
              <a:gdLst/>
              <a:ahLst/>
              <a:cxnLst/>
              <a:rect l="l" t="t" r="r" b="b"/>
              <a:pathLst>
                <a:path w="4078" h="4112" extrusionOk="0">
                  <a:moveTo>
                    <a:pt x="2039" y="1"/>
                  </a:moveTo>
                  <a:cubicBezTo>
                    <a:pt x="903" y="1"/>
                    <a:pt x="0" y="937"/>
                    <a:pt x="0" y="2073"/>
                  </a:cubicBezTo>
                  <a:cubicBezTo>
                    <a:pt x="0" y="3176"/>
                    <a:pt x="903" y="4112"/>
                    <a:pt x="2039" y="4112"/>
                  </a:cubicBezTo>
                  <a:cubicBezTo>
                    <a:pt x="3175" y="4112"/>
                    <a:pt x="4078" y="3176"/>
                    <a:pt x="4078" y="2073"/>
                  </a:cubicBezTo>
                  <a:cubicBezTo>
                    <a:pt x="4078" y="937"/>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7"/>
            <p:cNvSpPr/>
            <p:nvPr/>
          </p:nvSpPr>
          <p:spPr>
            <a:xfrm>
              <a:off x="9062257" y="2555001"/>
              <a:ext cx="46867" cy="46867"/>
            </a:xfrm>
            <a:custGeom>
              <a:avLst/>
              <a:gdLst/>
              <a:ahLst/>
              <a:cxnLst/>
              <a:rect l="l" t="t" r="r" b="b"/>
              <a:pathLst>
                <a:path w="4112" h="4112" extrusionOk="0">
                  <a:moveTo>
                    <a:pt x="2072" y="1"/>
                  </a:moveTo>
                  <a:cubicBezTo>
                    <a:pt x="936" y="1"/>
                    <a:pt x="0" y="903"/>
                    <a:pt x="0" y="2039"/>
                  </a:cubicBezTo>
                  <a:cubicBezTo>
                    <a:pt x="0" y="3176"/>
                    <a:pt x="936" y="4111"/>
                    <a:pt x="2072" y="4111"/>
                  </a:cubicBezTo>
                  <a:cubicBezTo>
                    <a:pt x="3209" y="4111"/>
                    <a:pt x="4111" y="3176"/>
                    <a:pt x="4111" y="2039"/>
                  </a:cubicBezTo>
                  <a:cubicBezTo>
                    <a:pt x="4111" y="903"/>
                    <a:pt x="3209"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7"/>
            <p:cNvSpPr/>
            <p:nvPr/>
          </p:nvSpPr>
          <p:spPr>
            <a:xfrm>
              <a:off x="9062633" y="3017853"/>
              <a:ext cx="46490" cy="46867"/>
            </a:xfrm>
            <a:custGeom>
              <a:avLst/>
              <a:gdLst/>
              <a:ahLst/>
              <a:cxnLst/>
              <a:rect l="l" t="t" r="r" b="b"/>
              <a:pathLst>
                <a:path w="4079" h="4112" extrusionOk="0">
                  <a:moveTo>
                    <a:pt x="2073" y="1"/>
                  </a:moveTo>
                  <a:cubicBezTo>
                    <a:pt x="2006" y="1"/>
                    <a:pt x="1906" y="1"/>
                    <a:pt x="1839" y="34"/>
                  </a:cubicBezTo>
                  <a:cubicBezTo>
                    <a:pt x="836" y="168"/>
                    <a:pt x="68" y="1004"/>
                    <a:pt x="68" y="2006"/>
                  </a:cubicBezTo>
                  <a:lnTo>
                    <a:pt x="68" y="2040"/>
                  </a:lnTo>
                  <a:cubicBezTo>
                    <a:pt x="1" y="3042"/>
                    <a:pt x="703" y="3878"/>
                    <a:pt x="1605" y="4045"/>
                  </a:cubicBezTo>
                  <a:cubicBezTo>
                    <a:pt x="1739" y="4112"/>
                    <a:pt x="1872" y="4112"/>
                    <a:pt x="2039" y="4112"/>
                  </a:cubicBezTo>
                  <a:cubicBezTo>
                    <a:pt x="2140" y="4112"/>
                    <a:pt x="2307" y="4112"/>
                    <a:pt x="2440" y="4045"/>
                  </a:cubicBezTo>
                  <a:cubicBezTo>
                    <a:pt x="3376" y="3844"/>
                    <a:pt x="4078" y="3042"/>
                    <a:pt x="4078" y="2040"/>
                  </a:cubicBezTo>
                  <a:lnTo>
                    <a:pt x="4078" y="2006"/>
                  </a:lnTo>
                  <a:cubicBezTo>
                    <a:pt x="4078" y="1004"/>
                    <a:pt x="3276" y="168"/>
                    <a:pt x="2307" y="34"/>
                  </a:cubicBezTo>
                  <a:cubicBezTo>
                    <a:pt x="2240" y="34"/>
                    <a:pt x="2140"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7"/>
            <p:cNvSpPr/>
            <p:nvPr/>
          </p:nvSpPr>
          <p:spPr>
            <a:xfrm>
              <a:off x="9062257" y="2863573"/>
              <a:ext cx="46867" cy="46867"/>
            </a:xfrm>
            <a:custGeom>
              <a:avLst/>
              <a:gdLst/>
              <a:ahLst/>
              <a:cxnLst/>
              <a:rect l="l" t="t" r="r" b="b"/>
              <a:pathLst>
                <a:path w="4112" h="4112" extrusionOk="0">
                  <a:moveTo>
                    <a:pt x="2072" y="1"/>
                  </a:moveTo>
                  <a:cubicBezTo>
                    <a:pt x="936" y="1"/>
                    <a:pt x="0" y="936"/>
                    <a:pt x="0" y="2039"/>
                  </a:cubicBezTo>
                  <a:cubicBezTo>
                    <a:pt x="34" y="3175"/>
                    <a:pt x="936" y="4111"/>
                    <a:pt x="2072" y="4111"/>
                  </a:cubicBezTo>
                  <a:cubicBezTo>
                    <a:pt x="3175" y="4111"/>
                    <a:pt x="4111" y="3175"/>
                    <a:pt x="4111" y="2039"/>
                  </a:cubicBezTo>
                  <a:cubicBezTo>
                    <a:pt x="4111" y="936"/>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7"/>
            <p:cNvSpPr/>
            <p:nvPr/>
          </p:nvSpPr>
          <p:spPr>
            <a:xfrm>
              <a:off x="9062257" y="2707378"/>
              <a:ext cx="46867" cy="48770"/>
            </a:xfrm>
            <a:custGeom>
              <a:avLst/>
              <a:gdLst/>
              <a:ahLst/>
              <a:cxnLst/>
              <a:rect l="l" t="t" r="r" b="b"/>
              <a:pathLst>
                <a:path w="4112" h="4279" extrusionOk="0">
                  <a:moveTo>
                    <a:pt x="2072" y="1"/>
                  </a:moveTo>
                  <a:cubicBezTo>
                    <a:pt x="936" y="1"/>
                    <a:pt x="0" y="1104"/>
                    <a:pt x="0" y="2040"/>
                  </a:cubicBezTo>
                  <a:lnTo>
                    <a:pt x="0" y="2140"/>
                  </a:lnTo>
                  <a:lnTo>
                    <a:pt x="0" y="2207"/>
                  </a:lnTo>
                  <a:cubicBezTo>
                    <a:pt x="34" y="3209"/>
                    <a:pt x="736" y="4011"/>
                    <a:pt x="1638" y="4212"/>
                  </a:cubicBezTo>
                  <a:cubicBezTo>
                    <a:pt x="1772" y="4279"/>
                    <a:pt x="1905" y="4279"/>
                    <a:pt x="2072" y="4279"/>
                  </a:cubicBezTo>
                  <a:cubicBezTo>
                    <a:pt x="2173" y="4279"/>
                    <a:pt x="2340" y="4279"/>
                    <a:pt x="2473" y="4212"/>
                  </a:cubicBezTo>
                  <a:cubicBezTo>
                    <a:pt x="3409" y="4011"/>
                    <a:pt x="4111" y="3209"/>
                    <a:pt x="4111" y="2207"/>
                  </a:cubicBezTo>
                  <a:lnTo>
                    <a:pt x="4111" y="2140"/>
                  </a:lnTo>
                  <a:lnTo>
                    <a:pt x="4111" y="2040"/>
                  </a:lnTo>
                  <a:cubicBezTo>
                    <a:pt x="4111" y="1104"/>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7"/>
            <p:cNvSpPr/>
            <p:nvPr/>
          </p:nvSpPr>
          <p:spPr>
            <a:xfrm>
              <a:off x="8985318"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7"/>
            <p:cNvSpPr/>
            <p:nvPr/>
          </p:nvSpPr>
          <p:spPr>
            <a:xfrm>
              <a:off x="8444831" y="3018240"/>
              <a:ext cx="46867" cy="46479"/>
            </a:xfrm>
            <a:custGeom>
              <a:avLst/>
              <a:gdLst/>
              <a:ahLst/>
              <a:cxnLst/>
              <a:rect l="l" t="t" r="r" b="b"/>
              <a:pathLst>
                <a:path w="4112" h="4078" extrusionOk="0">
                  <a:moveTo>
                    <a:pt x="2106" y="0"/>
                  </a:moveTo>
                  <a:cubicBezTo>
                    <a:pt x="2006" y="0"/>
                    <a:pt x="1939" y="0"/>
                    <a:pt x="1839" y="67"/>
                  </a:cubicBezTo>
                  <a:cubicBezTo>
                    <a:pt x="836" y="167"/>
                    <a:pt x="101" y="1003"/>
                    <a:pt x="101" y="2006"/>
                  </a:cubicBezTo>
                  <a:lnTo>
                    <a:pt x="101" y="2072"/>
                  </a:lnTo>
                  <a:cubicBezTo>
                    <a:pt x="1" y="3008"/>
                    <a:pt x="703" y="3844"/>
                    <a:pt x="1638" y="4011"/>
                  </a:cubicBezTo>
                  <a:cubicBezTo>
                    <a:pt x="1772" y="4078"/>
                    <a:pt x="1906" y="4078"/>
                    <a:pt x="2039" y="4078"/>
                  </a:cubicBezTo>
                  <a:cubicBezTo>
                    <a:pt x="2173" y="4078"/>
                    <a:pt x="2340" y="4078"/>
                    <a:pt x="2474" y="4011"/>
                  </a:cubicBezTo>
                  <a:cubicBezTo>
                    <a:pt x="3009" y="3911"/>
                    <a:pt x="3477" y="3610"/>
                    <a:pt x="3777" y="3175"/>
                  </a:cubicBezTo>
                  <a:cubicBezTo>
                    <a:pt x="3844" y="3075"/>
                    <a:pt x="3911" y="2975"/>
                    <a:pt x="3944" y="2841"/>
                  </a:cubicBezTo>
                  <a:cubicBezTo>
                    <a:pt x="4011" y="2607"/>
                    <a:pt x="4112" y="2340"/>
                    <a:pt x="4112" y="2072"/>
                  </a:cubicBezTo>
                  <a:lnTo>
                    <a:pt x="4112" y="2006"/>
                  </a:lnTo>
                  <a:cubicBezTo>
                    <a:pt x="4112" y="1003"/>
                    <a:pt x="3309" y="167"/>
                    <a:pt x="2340" y="67"/>
                  </a:cubicBezTo>
                  <a:cubicBezTo>
                    <a:pt x="2273" y="67"/>
                    <a:pt x="217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7"/>
            <p:cNvSpPr/>
            <p:nvPr/>
          </p:nvSpPr>
          <p:spPr>
            <a:xfrm>
              <a:off x="8444831" y="2863573"/>
              <a:ext cx="46867" cy="46867"/>
            </a:xfrm>
            <a:custGeom>
              <a:avLst/>
              <a:gdLst/>
              <a:ahLst/>
              <a:cxnLst/>
              <a:rect l="l" t="t" r="r" b="b"/>
              <a:pathLst>
                <a:path w="4112" h="4112" extrusionOk="0">
                  <a:moveTo>
                    <a:pt x="2039" y="1"/>
                  </a:moveTo>
                  <a:cubicBezTo>
                    <a:pt x="937" y="1"/>
                    <a:pt x="1" y="936"/>
                    <a:pt x="1" y="2039"/>
                  </a:cubicBezTo>
                  <a:cubicBezTo>
                    <a:pt x="1"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7"/>
            <p:cNvSpPr/>
            <p:nvPr/>
          </p:nvSpPr>
          <p:spPr>
            <a:xfrm>
              <a:off x="8367128" y="2786621"/>
              <a:ext cx="46867" cy="46479"/>
            </a:xfrm>
            <a:custGeom>
              <a:avLst/>
              <a:gdLst/>
              <a:ahLst/>
              <a:cxnLst/>
              <a:rect l="l" t="t" r="r" b="b"/>
              <a:pathLst>
                <a:path w="4112" h="4078" extrusionOk="0">
                  <a:moveTo>
                    <a:pt x="2073" y="0"/>
                  </a:moveTo>
                  <a:cubicBezTo>
                    <a:pt x="937" y="0"/>
                    <a:pt x="1" y="903"/>
                    <a:pt x="1" y="2039"/>
                  </a:cubicBezTo>
                  <a:cubicBezTo>
                    <a:pt x="68" y="3175"/>
                    <a:pt x="970" y="4078"/>
                    <a:pt x="2073" y="4078"/>
                  </a:cubicBezTo>
                  <a:cubicBezTo>
                    <a:pt x="3176" y="4078"/>
                    <a:pt x="4112" y="3175"/>
                    <a:pt x="4112" y="2039"/>
                  </a:cubicBezTo>
                  <a:cubicBezTo>
                    <a:pt x="4112" y="903"/>
                    <a:pt x="3176" y="0"/>
                    <a:pt x="2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7"/>
            <p:cNvSpPr/>
            <p:nvPr/>
          </p:nvSpPr>
          <p:spPr>
            <a:xfrm>
              <a:off x="8367128" y="2940901"/>
              <a:ext cx="46867" cy="46490"/>
            </a:xfrm>
            <a:custGeom>
              <a:avLst/>
              <a:gdLst/>
              <a:ahLst/>
              <a:cxnLst/>
              <a:rect l="l" t="t" r="r" b="b"/>
              <a:pathLst>
                <a:path w="4112" h="4079" extrusionOk="0">
                  <a:moveTo>
                    <a:pt x="2073" y="1"/>
                  </a:moveTo>
                  <a:cubicBezTo>
                    <a:pt x="937" y="1"/>
                    <a:pt x="1" y="903"/>
                    <a:pt x="1" y="2040"/>
                  </a:cubicBezTo>
                  <a:cubicBezTo>
                    <a:pt x="68" y="3176"/>
                    <a:pt x="970" y="4078"/>
                    <a:pt x="2073" y="4078"/>
                  </a:cubicBezTo>
                  <a:cubicBezTo>
                    <a:pt x="3176" y="4078"/>
                    <a:pt x="4112" y="3176"/>
                    <a:pt x="4112" y="2040"/>
                  </a:cubicBezTo>
                  <a:cubicBezTo>
                    <a:pt x="4112" y="903"/>
                    <a:pt x="3176" y="1"/>
                    <a:pt x="2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7"/>
            <p:cNvSpPr/>
            <p:nvPr/>
          </p:nvSpPr>
          <p:spPr>
            <a:xfrm>
              <a:off x="8444831"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1" y="3175"/>
                    <a:pt x="703" y="3977"/>
                    <a:pt x="1638" y="4178"/>
                  </a:cubicBezTo>
                  <a:cubicBezTo>
                    <a:pt x="1772" y="4245"/>
                    <a:pt x="1906" y="4245"/>
                    <a:pt x="2039" y="4245"/>
                  </a:cubicBezTo>
                  <a:cubicBezTo>
                    <a:pt x="2173" y="4245"/>
                    <a:pt x="2340" y="4245"/>
                    <a:pt x="2474" y="4178"/>
                  </a:cubicBezTo>
                  <a:cubicBezTo>
                    <a:pt x="3009" y="4078"/>
                    <a:pt x="3477" y="3777"/>
                    <a:pt x="3777" y="3342"/>
                  </a:cubicBezTo>
                  <a:cubicBezTo>
                    <a:pt x="3844" y="3242"/>
                    <a:pt x="3911"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7"/>
            <p:cNvSpPr/>
            <p:nvPr/>
          </p:nvSpPr>
          <p:spPr>
            <a:xfrm>
              <a:off x="8522157" y="2940901"/>
              <a:ext cx="46479" cy="46490"/>
            </a:xfrm>
            <a:custGeom>
              <a:avLst/>
              <a:gdLst/>
              <a:ahLst/>
              <a:cxnLst/>
              <a:rect l="l" t="t" r="r" b="b"/>
              <a:pathLst>
                <a:path w="4078" h="4079" extrusionOk="0">
                  <a:moveTo>
                    <a:pt x="2039" y="1"/>
                  </a:moveTo>
                  <a:cubicBezTo>
                    <a:pt x="903" y="1"/>
                    <a:pt x="0" y="903"/>
                    <a:pt x="0" y="2040"/>
                  </a:cubicBezTo>
                  <a:cubicBezTo>
                    <a:pt x="0" y="3176"/>
                    <a:pt x="903" y="4078"/>
                    <a:pt x="2039" y="4078"/>
                  </a:cubicBezTo>
                  <a:cubicBezTo>
                    <a:pt x="3175" y="4078"/>
                    <a:pt x="4078" y="3176"/>
                    <a:pt x="4078" y="2040"/>
                  </a:cubicBezTo>
                  <a:cubicBezTo>
                    <a:pt x="4078" y="903"/>
                    <a:pt x="3175"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7"/>
            <p:cNvSpPr/>
            <p:nvPr/>
          </p:nvSpPr>
          <p:spPr>
            <a:xfrm>
              <a:off x="8135935" y="3018240"/>
              <a:ext cx="46479" cy="46479"/>
            </a:xfrm>
            <a:custGeom>
              <a:avLst/>
              <a:gdLst/>
              <a:ahLst/>
              <a:cxnLst/>
              <a:rect l="l" t="t" r="r" b="b"/>
              <a:pathLst>
                <a:path w="4078" h="4078" extrusionOk="0">
                  <a:moveTo>
                    <a:pt x="2072" y="0"/>
                  </a:moveTo>
                  <a:cubicBezTo>
                    <a:pt x="2006" y="0"/>
                    <a:pt x="1905" y="0"/>
                    <a:pt x="1838" y="67"/>
                  </a:cubicBezTo>
                  <a:cubicBezTo>
                    <a:pt x="836" y="167"/>
                    <a:pt x="67" y="1003"/>
                    <a:pt x="67" y="2006"/>
                  </a:cubicBezTo>
                  <a:lnTo>
                    <a:pt x="67" y="2072"/>
                  </a:lnTo>
                  <a:cubicBezTo>
                    <a:pt x="0" y="3008"/>
                    <a:pt x="702" y="3844"/>
                    <a:pt x="1638" y="4011"/>
                  </a:cubicBezTo>
                  <a:cubicBezTo>
                    <a:pt x="1738" y="4078"/>
                    <a:pt x="1872" y="4078"/>
                    <a:pt x="2039" y="4078"/>
                  </a:cubicBezTo>
                  <a:cubicBezTo>
                    <a:pt x="2173" y="4078"/>
                    <a:pt x="2340" y="4078"/>
                    <a:pt x="2473" y="4011"/>
                  </a:cubicBezTo>
                  <a:cubicBezTo>
                    <a:pt x="2841" y="3944"/>
                    <a:pt x="3209" y="3744"/>
                    <a:pt x="3509" y="3476"/>
                  </a:cubicBezTo>
                  <a:cubicBezTo>
                    <a:pt x="3677" y="3309"/>
                    <a:pt x="3844" y="3075"/>
                    <a:pt x="3911" y="2841"/>
                  </a:cubicBezTo>
                  <a:cubicBezTo>
                    <a:pt x="4011" y="2641"/>
                    <a:pt x="4078" y="2340"/>
                    <a:pt x="4078" y="2072"/>
                  </a:cubicBezTo>
                  <a:lnTo>
                    <a:pt x="4078" y="2006"/>
                  </a:lnTo>
                  <a:cubicBezTo>
                    <a:pt x="4078" y="1003"/>
                    <a:pt x="3309" y="167"/>
                    <a:pt x="2340" y="67"/>
                  </a:cubicBezTo>
                  <a:cubicBezTo>
                    <a:pt x="2239" y="67"/>
                    <a:pt x="2173"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7"/>
            <p:cNvSpPr/>
            <p:nvPr/>
          </p:nvSpPr>
          <p:spPr>
            <a:xfrm>
              <a:off x="8522157" y="2786621"/>
              <a:ext cx="46479" cy="46479"/>
            </a:xfrm>
            <a:custGeom>
              <a:avLst/>
              <a:gdLst/>
              <a:ahLst/>
              <a:cxnLst/>
              <a:rect l="l" t="t" r="r" b="b"/>
              <a:pathLst>
                <a:path w="4078" h="4078" extrusionOk="0">
                  <a:moveTo>
                    <a:pt x="2039" y="0"/>
                  </a:moveTo>
                  <a:cubicBezTo>
                    <a:pt x="1036" y="0"/>
                    <a:pt x="234" y="702"/>
                    <a:pt x="34" y="1605"/>
                  </a:cubicBezTo>
                  <a:cubicBezTo>
                    <a:pt x="0" y="1738"/>
                    <a:pt x="0" y="1872"/>
                    <a:pt x="0" y="2039"/>
                  </a:cubicBezTo>
                  <a:cubicBezTo>
                    <a:pt x="0" y="2173"/>
                    <a:pt x="0" y="2340"/>
                    <a:pt x="34" y="2440"/>
                  </a:cubicBezTo>
                  <a:cubicBezTo>
                    <a:pt x="234" y="3376"/>
                    <a:pt x="1036" y="4078"/>
                    <a:pt x="2039" y="4078"/>
                  </a:cubicBezTo>
                  <a:cubicBezTo>
                    <a:pt x="3008" y="4078"/>
                    <a:pt x="3844" y="3376"/>
                    <a:pt x="4044" y="2440"/>
                  </a:cubicBezTo>
                  <a:cubicBezTo>
                    <a:pt x="4078" y="2340"/>
                    <a:pt x="4078" y="2206"/>
                    <a:pt x="4078" y="2039"/>
                  </a:cubicBezTo>
                  <a:cubicBezTo>
                    <a:pt x="4078" y="1905"/>
                    <a:pt x="4078" y="1738"/>
                    <a:pt x="4044" y="1605"/>
                  </a:cubicBezTo>
                  <a:cubicBezTo>
                    <a:pt x="3844" y="702"/>
                    <a:pt x="3042"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7"/>
            <p:cNvSpPr/>
            <p:nvPr/>
          </p:nvSpPr>
          <p:spPr>
            <a:xfrm>
              <a:off x="8290577" y="3018240"/>
              <a:ext cx="46855" cy="46479"/>
            </a:xfrm>
            <a:custGeom>
              <a:avLst/>
              <a:gdLst/>
              <a:ahLst/>
              <a:cxnLst/>
              <a:rect l="l" t="t" r="r" b="b"/>
              <a:pathLst>
                <a:path w="4111" h="4078" extrusionOk="0">
                  <a:moveTo>
                    <a:pt x="2072" y="0"/>
                  </a:moveTo>
                  <a:cubicBezTo>
                    <a:pt x="936" y="0"/>
                    <a:pt x="67" y="936"/>
                    <a:pt x="0" y="2006"/>
                  </a:cubicBezTo>
                  <a:cubicBezTo>
                    <a:pt x="0" y="3008"/>
                    <a:pt x="669" y="3844"/>
                    <a:pt x="1638" y="4011"/>
                  </a:cubicBezTo>
                  <a:cubicBezTo>
                    <a:pt x="1772" y="4078"/>
                    <a:pt x="1905" y="4078"/>
                    <a:pt x="2072" y="4078"/>
                  </a:cubicBezTo>
                  <a:lnTo>
                    <a:pt x="2239" y="4078"/>
                  </a:lnTo>
                  <a:cubicBezTo>
                    <a:pt x="2239" y="4078"/>
                    <a:pt x="2440" y="4078"/>
                    <a:pt x="2574" y="4011"/>
                  </a:cubicBezTo>
                  <a:cubicBezTo>
                    <a:pt x="3342" y="3844"/>
                    <a:pt x="3944" y="3175"/>
                    <a:pt x="4078" y="2407"/>
                  </a:cubicBezTo>
                  <a:cubicBezTo>
                    <a:pt x="4078" y="2306"/>
                    <a:pt x="4111" y="2173"/>
                    <a:pt x="4111" y="2106"/>
                  </a:cubicBezTo>
                  <a:lnTo>
                    <a:pt x="4111" y="2072"/>
                  </a:lnTo>
                  <a:lnTo>
                    <a:pt x="4111" y="2006"/>
                  </a:lnTo>
                  <a:cubicBezTo>
                    <a:pt x="4111" y="1270"/>
                    <a:pt x="3643" y="602"/>
                    <a:pt x="3008" y="268"/>
                  </a:cubicBezTo>
                  <a:cubicBezTo>
                    <a:pt x="2774" y="101"/>
                    <a:pt x="2507"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7"/>
            <p:cNvSpPr/>
            <p:nvPr/>
          </p:nvSpPr>
          <p:spPr>
            <a:xfrm>
              <a:off x="8290189" y="2863573"/>
              <a:ext cx="48394" cy="46867"/>
            </a:xfrm>
            <a:custGeom>
              <a:avLst/>
              <a:gdLst/>
              <a:ahLst/>
              <a:cxnLst/>
              <a:rect l="l" t="t" r="r" b="b"/>
              <a:pathLst>
                <a:path w="4246" h="4112" extrusionOk="0">
                  <a:moveTo>
                    <a:pt x="2039" y="1"/>
                  </a:moveTo>
                  <a:cubicBezTo>
                    <a:pt x="903" y="1"/>
                    <a:pt x="1" y="936"/>
                    <a:pt x="1" y="2039"/>
                  </a:cubicBezTo>
                  <a:cubicBezTo>
                    <a:pt x="34" y="3175"/>
                    <a:pt x="903" y="4111"/>
                    <a:pt x="2039" y="4111"/>
                  </a:cubicBezTo>
                  <a:lnTo>
                    <a:pt x="2207" y="4111"/>
                  </a:lnTo>
                  <a:cubicBezTo>
                    <a:pt x="3176" y="4111"/>
                    <a:pt x="4245" y="3175"/>
                    <a:pt x="4245" y="2039"/>
                  </a:cubicBezTo>
                  <a:cubicBezTo>
                    <a:pt x="4245" y="936"/>
                    <a:pt x="3176" y="1"/>
                    <a:pt x="2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7"/>
            <p:cNvSpPr/>
            <p:nvPr/>
          </p:nvSpPr>
          <p:spPr>
            <a:xfrm>
              <a:off x="8212874" y="2940901"/>
              <a:ext cx="46867" cy="46490"/>
            </a:xfrm>
            <a:custGeom>
              <a:avLst/>
              <a:gdLst/>
              <a:ahLst/>
              <a:cxnLst/>
              <a:rect l="l" t="t" r="r" b="b"/>
              <a:pathLst>
                <a:path w="4112" h="4079" extrusionOk="0">
                  <a:moveTo>
                    <a:pt x="2072" y="1"/>
                  </a:moveTo>
                  <a:cubicBezTo>
                    <a:pt x="936" y="1"/>
                    <a:pt x="0" y="903"/>
                    <a:pt x="0" y="2040"/>
                  </a:cubicBezTo>
                  <a:cubicBezTo>
                    <a:pt x="67" y="3176"/>
                    <a:pt x="936" y="4078"/>
                    <a:pt x="2072" y="4078"/>
                  </a:cubicBezTo>
                  <a:cubicBezTo>
                    <a:pt x="3175" y="4078"/>
                    <a:pt x="4111" y="3176"/>
                    <a:pt x="4111" y="2040"/>
                  </a:cubicBezTo>
                  <a:cubicBezTo>
                    <a:pt x="4111" y="903"/>
                    <a:pt x="3175"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7"/>
            <p:cNvSpPr/>
            <p:nvPr/>
          </p:nvSpPr>
          <p:spPr>
            <a:xfrm>
              <a:off x="8753350" y="2863573"/>
              <a:ext cx="46867" cy="46867"/>
            </a:xfrm>
            <a:custGeom>
              <a:avLst/>
              <a:gdLst/>
              <a:ahLst/>
              <a:cxnLst/>
              <a:rect l="l" t="t" r="r" b="b"/>
              <a:pathLst>
                <a:path w="4112" h="4112" extrusionOk="0">
                  <a:moveTo>
                    <a:pt x="2039" y="1"/>
                  </a:moveTo>
                  <a:cubicBezTo>
                    <a:pt x="937" y="1"/>
                    <a:pt x="1" y="936"/>
                    <a:pt x="1" y="2039"/>
                  </a:cubicBezTo>
                  <a:cubicBezTo>
                    <a:pt x="34" y="3175"/>
                    <a:pt x="937" y="4111"/>
                    <a:pt x="2039" y="4111"/>
                  </a:cubicBezTo>
                  <a:cubicBezTo>
                    <a:pt x="3176" y="4111"/>
                    <a:pt x="4112" y="3175"/>
                    <a:pt x="4112" y="2039"/>
                  </a:cubicBezTo>
                  <a:cubicBezTo>
                    <a:pt x="4112" y="936"/>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7"/>
            <p:cNvSpPr/>
            <p:nvPr/>
          </p:nvSpPr>
          <p:spPr>
            <a:xfrm>
              <a:off x="8676411" y="2477285"/>
              <a:ext cx="46490" cy="46867"/>
            </a:xfrm>
            <a:custGeom>
              <a:avLst/>
              <a:gdLst/>
              <a:ahLst/>
              <a:cxnLst/>
              <a:rect l="l" t="t" r="r" b="b"/>
              <a:pathLst>
                <a:path w="4079" h="4112" extrusionOk="0">
                  <a:moveTo>
                    <a:pt x="2039" y="1"/>
                  </a:moveTo>
                  <a:cubicBezTo>
                    <a:pt x="903" y="1"/>
                    <a:pt x="1" y="937"/>
                    <a:pt x="1" y="2073"/>
                  </a:cubicBezTo>
                  <a:cubicBezTo>
                    <a:pt x="1" y="3243"/>
                    <a:pt x="903" y="4111"/>
                    <a:pt x="2039" y="4111"/>
                  </a:cubicBezTo>
                  <a:cubicBezTo>
                    <a:pt x="3176" y="4111"/>
                    <a:pt x="4078" y="3176"/>
                    <a:pt x="4078" y="2073"/>
                  </a:cubicBezTo>
                  <a:cubicBezTo>
                    <a:pt x="4078" y="937"/>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7"/>
            <p:cNvSpPr/>
            <p:nvPr/>
          </p:nvSpPr>
          <p:spPr>
            <a:xfrm>
              <a:off x="8676411" y="2632341"/>
              <a:ext cx="46490" cy="46479"/>
            </a:xfrm>
            <a:custGeom>
              <a:avLst/>
              <a:gdLst/>
              <a:ahLst/>
              <a:cxnLst/>
              <a:rect l="l" t="t" r="r" b="b"/>
              <a:pathLst>
                <a:path w="4079" h="4078" extrusionOk="0">
                  <a:moveTo>
                    <a:pt x="2039" y="0"/>
                  </a:moveTo>
                  <a:cubicBezTo>
                    <a:pt x="903" y="0"/>
                    <a:pt x="1" y="902"/>
                    <a:pt x="1" y="2039"/>
                  </a:cubicBezTo>
                  <a:cubicBezTo>
                    <a:pt x="1" y="3175"/>
                    <a:pt x="903" y="4077"/>
                    <a:pt x="2039" y="4077"/>
                  </a:cubicBezTo>
                  <a:cubicBezTo>
                    <a:pt x="3176" y="4077"/>
                    <a:pt x="4078" y="3175"/>
                    <a:pt x="4078" y="2039"/>
                  </a:cubicBezTo>
                  <a:cubicBezTo>
                    <a:pt x="4078" y="902"/>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7"/>
            <p:cNvSpPr/>
            <p:nvPr/>
          </p:nvSpPr>
          <p:spPr>
            <a:xfrm>
              <a:off x="8753350" y="2707765"/>
              <a:ext cx="46867" cy="48382"/>
            </a:xfrm>
            <a:custGeom>
              <a:avLst/>
              <a:gdLst/>
              <a:ahLst/>
              <a:cxnLst/>
              <a:rect l="l" t="t" r="r" b="b"/>
              <a:pathLst>
                <a:path w="4112" h="4245" extrusionOk="0">
                  <a:moveTo>
                    <a:pt x="2039" y="0"/>
                  </a:moveTo>
                  <a:cubicBezTo>
                    <a:pt x="937" y="0"/>
                    <a:pt x="1" y="1103"/>
                    <a:pt x="1" y="2072"/>
                  </a:cubicBezTo>
                  <a:lnTo>
                    <a:pt x="1" y="2139"/>
                  </a:lnTo>
                  <a:lnTo>
                    <a:pt x="1" y="2240"/>
                  </a:lnTo>
                  <a:cubicBezTo>
                    <a:pt x="34" y="3175"/>
                    <a:pt x="703" y="3977"/>
                    <a:pt x="1638" y="4178"/>
                  </a:cubicBezTo>
                  <a:cubicBezTo>
                    <a:pt x="1772" y="4245"/>
                    <a:pt x="1872" y="4245"/>
                    <a:pt x="2039" y="4245"/>
                  </a:cubicBezTo>
                  <a:cubicBezTo>
                    <a:pt x="2173" y="4245"/>
                    <a:pt x="2340" y="4245"/>
                    <a:pt x="2474" y="4178"/>
                  </a:cubicBezTo>
                  <a:cubicBezTo>
                    <a:pt x="3009" y="4078"/>
                    <a:pt x="3477" y="3777"/>
                    <a:pt x="3777" y="3342"/>
                  </a:cubicBezTo>
                  <a:cubicBezTo>
                    <a:pt x="3844" y="3242"/>
                    <a:pt x="3878" y="3142"/>
                    <a:pt x="3944" y="3008"/>
                  </a:cubicBezTo>
                  <a:cubicBezTo>
                    <a:pt x="3978" y="2941"/>
                    <a:pt x="3978" y="2908"/>
                    <a:pt x="4011" y="2808"/>
                  </a:cubicBezTo>
                  <a:cubicBezTo>
                    <a:pt x="4045" y="2774"/>
                    <a:pt x="4112" y="2741"/>
                    <a:pt x="4112" y="2240"/>
                  </a:cubicBezTo>
                  <a:lnTo>
                    <a:pt x="4112" y="2072"/>
                  </a:lnTo>
                  <a:cubicBezTo>
                    <a:pt x="4112" y="11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7"/>
            <p:cNvSpPr/>
            <p:nvPr/>
          </p:nvSpPr>
          <p:spPr>
            <a:xfrm>
              <a:off x="8753738" y="3018240"/>
              <a:ext cx="46479" cy="46479"/>
            </a:xfrm>
            <a:custGeom>
              <a:avLst/>
              <a:gdLst/>
              <a:ahLst/>
              <a:cxnLst/>
              <a:rect l="l" t="t" r="r" b="b"/>
              <a:pathLst>
                <a:path w="4078" h="4078" extrusionOk="0">
                  <a:moveTo>
                    <a:pt x="2072" y="0"/>
                  </a:moveTo>
                  <a:cubicBezTo>
                    <a:pt x="1972" y="0"/>
                    <a:pt x="1905" y="0"/>
                    <a:pt x="1805" y="67"/>
                  </a:cubicBezTo>
                  <a:cubicBezTo>
                    <a:pt x="802" y="167"/>
                    <a:pt x="67" y="1003"/>
                    <a:pt x="67" y="2006"/>
                  </a:cubicBezTo>
                  <a:lnTo>
                    <a:pt x="67" y="2072"/>
                  </a:lnTo>
                  <a:cubicBezTo>
                    <a:pt x="0" y="3008"/>
                    <a:pt x="669" y="3844"/>
                    <a:pt x="1604" y="4011"/>
                  </a:cubicBezTo>
                  <a:cubicBezTo>
                    <a:pt x="1738" y="4078"/>
                    <a:pt x="1838" y="4078"/>
                    <a:pt x="2005" y="4078"/>
                  </a:cubicBezTo>
                  <a:cubicBezTo>
                    <a:pt x="2139" y="4078"/>
                    <a:pt x="2306" y="4078"/>
                    <a:pt x="2440" y="4011"/>
                  </a:cubicBezTo>
                  <a:cubicBezTo>
                    <a:pt x="2975" y="3911"/>
                    <a:pt x="3443" y="3610"/>
                    <a:pt x="3743" y="3175"/>
                  </a:cubicBezTo>
                  <a:cubicBezTo>
                    <a:pt x="3810" y="3075"/>
                    <a:pt x="3844" y="2975"/>
                    <a:pt x="3910" y="2841"/>
                  </a:cubicBezTo>
                  <a:cubicBezTo>
                    <a:pt x="3977" y="2607"/>
                    <a:pt x="4078" y="2340"/>
                    <a:pt x="4078" y="2072"/>
                  </a:cubicBezTo>
                  <a:lnTo>
                    <a:pt x="4078" y="2006"/>
                  </a:lnTo>
                  <a:cubicBezTo>
                    <a:pt x="4078" y="1003"/>
                    <a:pt x="3275" y="167"/>
                    <a:pt x="2306" y="67"/>
                  </a:cubicBezTo>
                  <a:cubicBezTo>
                    <a:pt x="2239" y="67"/>
                    <a:pt x="213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7"/>
            <p:cNvSpPr/>
            <p:nvPr/>
          </p:nvSpPr>
          <p:spPr>
            <a:xfrm>
              <a:off x="8522157" y="2632341"/>
              <a:ext cx="46479" cy="46479"/>
            </a:xfrm>
            <a:custGeom>
              <a:avLst/>
              <a:gdLst/>
              <a:ahLst/>
              <a:cxnLst/>
              <a:rect l="l" t="t" r="r" b="b"/>
              <a:pathLst>
                <a:path w="4078" h="4078" extrusionOk="0">
                  <a:moveTo>
                    <a:pt x="2039" y="0"/>
                  </a:moveTo>
                  <a:cubicBezTo>
                    <a:pt x="903" y="0"/>
                    <a:pt x="0" y="902"/>
                    <a:pt x="0" y="2039"/>
                  </a:cubicBezTo>
                  <a:cubicBezTo>
                    <a:pt x="0" y="3175"/>
                    <a:pt x="903" y="4077"/>
                    <a:pt x="2039" y="4077"/>
                  </a:cubicBezTo>
                  <a:cubicBezTo>
                    <a:pt x="3175" y="4077"/>
                    <a:pt x="4078" y="3175"/>
                    <a:pt x="4078" y="2039"/>
                  </a:cubicBezTo>
                  <a:cubicBezTo>
                    <a:pt x="4078" y="902"/>
                    <a:pt x="3175"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7"/>
            <p:cNvSpPr/>
            <p:nvPr/>
          </p:nvSpPr>
          <p:spPr>
            <a:xfrm>
              <a:off x="8676411" y="2786621"/>
              <a:ext cx="46490" cy="46479"/>
            </a:xfrm>
            <a:custGeom>
              <a:avLst/>
              <a:gdLst/>
              <a:ahLst/>
              <a:cxnLst/>
              <a:rect l="l" t="t" r="r" b="b"/>
              <a:pathLst>
                <a:path w="4079" h="4078" extrusionOk="0">
                  <a:moveTo>
                    <a:pt x="2039" y="0"/>
                  </a:moveTo>
                  <a:cubicBezTo>
                    <a:pt x="903" y="0"/>
                    <a:pt x="1" y="903"/>
                    <a:pt x="1" y="2039"/>
                  </a:cubicBezTo>
                  <a:cubicBezTo>
                    <a:pt x="1" y="3175"/>
                    <a:pt x="903" y="4078"/>
                    <a:pt x="2039" y="4078"/>
                  </a:cubicBezTo>
                  <a:cubicBezTo>
                    <a:pt x="3176" y="4078"/>
                    <a:pt x="4078" y="3175"/>
                    <a:pt x="4078" y="2039"/>
                  </a:cubicBezTo>
                  <a:cubicBezTo>
                    <a:pt x="4078" y="903"/>
                    <a:pt x="3176" y="0"/>
                    <a:pt x="2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7"/>
            <p:cNvSpPr/>
            <p:nvPr/>
          </p:nvSpPr>
          <p:spPr>
            <a:xfrm>
              <a:off x="8599096" y="2863573"/>
              <a:ext cx="50673" cy="46867"/>
            </a:xfrm>
            <a:custGeom>
              <a:avLst/>
              <a:gdLst/>
              <a:ahLst/>
              <a:cxnLst/>
              <a:rect l="l" t="t" r="r" b="b"/>
              <a:pathLst>
                <a:path w="4446" h="4112" extrusionOk="0">
                  <a:moveTo>
                    <a:pt x="2039" y="1"/>
                  </a:moveTo>
                  <a:cubicBezTo>
                    <a:pt x="936" y="1"/>
                    <a:pt x="0" y="936"/>
                    <a:pt x="0" y="2039"/>
                  </a:cubicBezTo>
                  <a:cubicBezTo>
                    <a:pt x="0" y="3175"/>
                    <a:pt x="936" y="4111"/>
                    <a:pt x="2039" y="4111"/>
                  </a:cubicBezTo>
                  <a:lnTo>
                    <a:pt x="2373" y="4111"/>
                  </a:lnTo>
                  <a:cubicBezTo>
                    <a:pt x="3342" y="4111"/>
                    <a:pt x="4445" y="3175"/>
                    <a:pt x="4445" y="2039"/>
                  </a:cubicBezTo>
                  <a:cubicBezTo>
                    <a:pt x="4445" y="936"/>
                    <a:pt x="3342"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7"/>
            <p:cNvSpPr/>
            <p:nvPr/>
          </p:nvSpPr>
          <p:spPr>
            <a:xfrm>
              <a:off x="8599096" y="3017853"/>
              <a:ext cx="46103" cy="46103"/>
            </a:xfrm>
            <a:custGeom>
              <a:avLst/>
              <a:gdLst/>
              <a:ahLst/>
              <a:cxnLst/>
              <a:rect l="l" t="t" r="r" b="b"/>
              <a:pathLst>
                <a:path w="4045" h="4045" extrusionOk="0">
                  <a:moveTo>
                    <a:pt x="2006" y="1"/>
                  </a:moveTo>
                  <a:cubicBezTo>
                    <a:pt x="1604" y="1"/>
                    <a:pt x="1170" y="135"/>
                    <a:pt x="903" y="335"/>
                  </a:cubicBezTo>
                  <a:cubicBezTo>
                    <a:pt x="234" y="703"/>
                    <a:pt x="0" y="1371"/>
                    <a:pt x="0" y="2006"/>
                  </a:cubicBezTo>
                  <a:cubicBezTo>
                    <a:pt x="0" y="3042"/>
                    <a:pt x="702" y="3878"/>
                    <a:pt x="1638" y="4045"/>
                  </a:cubicBezTo>
                  <a:lnTo>
                    <a:pt x="2340" y="4045"/>
                  </a:lnTo>
                  <a:cubicBezTo>
                    <a:pt x="2340" y="4045"/>
                    <a:pt x="2440" y="4045"/>
                    <a:pt x="2607" y="4011"/>
                  </a:cubicBezTo>
                  <a:cubicBezTo>
                    <a:pt x="3509" y="3811"/>
                    <a:pt x="4011" y="2975"/>
                    <a:pt x="4044" y="2040"/>
                  </a:cubicBezTo>
                  <a:cubicBezTo>
                    <a:pt x="4044" y="1939"/>
                    <a:pt x="4044" y="1806"/>
                    <a:pt x="4011" y="1672"/>
                  </a:cubicBezTo>
                  <a:cubicBezTo>
                    <a:pt x="4011" y="1639"/>
                    <a:pt x="3977" y="1605"/>
                    <a:pt x="3977" y="1505"/>
                  </a:cubicBezTo>
                  <a:cubicBezTo>
                    <a:pt x="3944" y="1438"/>
                    <a:pt x="3944" y="1338"/>
                    <a:pt x="3911" y="1271"/>
                  </a:cubicBezTo>
                  <a:lnTo>
                    <a:pt x="3911" y="1204"/>
                  </a:lnTo>
                  <a:cubicBezTo>
                    <a:pt x="3643" y="536"/>
                    <a:pt x="3075" y="1"/>
                    <a:pt x="2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7"/>
            <p:cNvSpPr/>
            <p:nvPr/>
          </p:nvSpPr>
          <p:spPr>
            <a:xfrm>
              <a:off x="8599096" y="2709293"/>
              <a:ext cx="46103" cy="46855"/>
            </a:xfrm>
            <a:custGeom>
              <a:avLst/>
              <a:gdLst/>
              <a:ahLst/>
              <a:cxnLst/>
              <a:rect l="l" t="t" r="r" b="b"/>
              <a:pathLst>
                <a:path w="4045" h="4111" extrusionOk="0">
                  <a:moveTo>
                    <a:pt x="2039" y="0"/>
                  </a:moveTo>
                  <a:cubicBezTo>
                    <a:pt x="1805" y="0"/>
                    <a:pt x="1604" y="33"/>
                    <a:pt x="1337" y="134"/>
                  </a:cubicBezTo>
                  <a:cubicBezTo>
                    <a:pt x="334" y="435"/>
                    <a:pt x="0" y="1103"/>
                    <a:pt x="0" y="1838"/>
                  </a:cubicBezTo>
                  <a:lnTo>
                    <a:pt x="0" y="1938"/>
                  </a:lnTo>
                  <a:lnTo>
                    <a:pt x="0" y="2005"/>
                  </a:lnTo>
                  <a:cubicBezTo>
                    <a:pt x="0" y="3041"/>
                    <a:pt x="702" y="3843"/>
                    <a:pt x="1638" y="4044"/>
                  </a:cubicBezTo>
                  <a:cubicBezTo>
                    <a:pt x="1772" y="4111"/>
                    <a:pt x="1872" y="4111"/>
                    <a:pt x="2039" y="4111"/>
                  </a:cubicBezTo>
                  <a:lnTo>
                    <a:pt x="2373" y="4111"/>
                  </a:lnTo>
                  <a:lnTo>
                    <a:pt x="2440" y="4044"/>
                  </a:lnTo>
                  <a:cubicBezTo>
                    <a:pt x="3342" y="3843"/>
                    <a:pt x="4044" y="3041"/>
                    <a:pt x="4044" y="2039"/>
                  </a:cubicBezTo>
                  <a:lnTo>
                    <a:pt x="4044" y="1972"/>
                  </a:lnTo>
                  <a:lnTo>
                    <a:pt x="4044" y="1838"/>
                  </a:lnTo>
                  <a:cubicBezTo>
                    <a:pt x="4044" y="869"/>
                    <a:pt x="3309"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7"/>
            <p:cNvSpPr/>
            <p:nvPr/>
          </p:nvSpPr>
          <p:spPr>
            <a:xfrm>
              <a:off x="8599096" y="2554625"/>
              <a:ext cx="50673" cy="46479"/>
            </a:xfrm>
            <a:custGeom>
              <a:avLst/>
              <a:gdLst/>
              <a:ahLst/>
              <a:cxnLst/>
              <a:rect l="l" t="t" r="r" b="b"/>
              <a:pathLst>
                <a:path w="4446" h="4078" extrusionOk="0">
                  <a:moveTo>
                    <a:pt x="2039" y="0"/>
                  </a:moveTo>
                  <a:cubicBezTo>
                    <a:pt x="936" y="0"/>
                    <a:pt x="0" y="903"/>
                    <a:pt x="0" y="2039"/>
                  </a:cubicBezTo>
                  <a:cubicBezTo>
                    <a:pt x="0" y="3175"/>
                    <a:pt x="936" y="4078"/>
                    <a:pt x="2039" y="4078"/>
                  </a:cubicBezTo>
                  <a:lnTo>
                    <a:pt x="2373" y="4078"/>
                  </a:lnTo>
                  <a:cubicBezTo>
                    <a:pt x="3342" y="4078"/>
                    <a:pt x="4445" y="3175"/>
                    <a:pt x="4445" y="2039"/>
                  </a:cubicBezTo>
                  <a:cubicBezTo>
                    <a:pt x="4445" y="903"/>
                    <a:pt x="334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7"/>
            <p:cNvSpPr/>
            <p:nvPr/>
          </p:nvSpPr>
          <p:spPr>
            <a:xfrm>
              <a:off x="8676411" y="2940901"/>
              <a:ext cx="46490" cy="46490"/>
            </a:xfrm>
            <a:custGeom>
              <a:avLst/>
              <a:gdLst/>
              <a:ahLst/>
              <a:cxnLst/>
              <a:rect l="l" t="t" r="r" b="b"/>
              <a:pathLst>
                <a:path w="4079" h="4079" extrusionOk="0">
                  <a:moveTo>
                    <a:pt x="2039" y="1"/>
                  </a:moveTo>
                  <a:cubicBezTo>
                    <a:pt x="903" y="1"/>
                    <a:pt x="1" y="903"/>
                    <a:pt x="1" y="2040"/>
                  </a:cubicBezTo>
                  <a:cubicBezTo>
                    <a:pt x="1" y="3176"/>
                    <a:pt x="903" y="4078"/>
                    <a:pt x="2039" y="4078"/>
                  </a:cubicBezTo>
                  <a:cubicBezTo>
                    <a:pt x="3176" y="4078"/>
                    <a:pt x="4078" y="3176"/>
                    <a:pt x="4078" y="2040"/>
                  </a:cubicBezTo>
                  <a:cubicBezTo>
                    <a:pt x="4078" y="903"/>
                    <a:pt x="3176" y="1"/>
                    <a:pt x="2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30B870D7-CC09-02C0-80AD-B0CFE4A141A1}"/>
              </a:ext>
            </a:extLst>
          </p:cNvPr>
          <p:cNvSpPr txBox="1"/>
          <p:nvPr/>
        </p:nvSpPr>
        <p:spPr>
          <a:xfrm>
            <a:off x="624948" y="90453"/>
            <a:ext cx="3831928"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 sz="4400" b="1" dirty="0">
                <a:solidFill>
                  <a:schemeClr val="accent6"/>
                </a:solidFill>
              </a:rPr>
              <a:t>Classification Of Ratio </a:t>
            </a:r>
            <a:endParaRPr lang="en-US" sz="4400" b="1" dirty="0">
              <a:solidFill>
                <a:schemeClr val="accent6"/>
              </a:solidFill>
            </a:endParaRPr>
          </a:p>
          <a:p>
            <a:pPr algn="ctr"/>
            <a:endParaRPr lang="en" sz="4400" b="1" dirty="0">
              <a:solidFill>
                <a:schemeClr val="accent6"/>
              </a:solidFill>
            </a:endParaRPr>
          </a:p>
          <a:p>
            <a:pPr algn="ctr"/>
            <a:endParaRPr lang="en-US" sz="4400" b="1" dirty="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1"/>
        <p:cNvGrpSpPr/>
        <p:nvPr/>
      </p:nvGrpSpPr>
      <p:grpSpPr>
        <a:xfrm>
          <a:off x="0" y="0"/>
          <a:ext cx="0" cy="0"/>
          <a:chOff x="0" y="0"/>
          <a:chExt cx="0" cy="0"/>
        </a:xfrm>
      </p:grpSpPr>
      <p:sp>
        <p:nvSpPr>
          <p:cNvPr id="2652" name="Google Shape;2652;p44"/>
          <p:cNvSpPr/>
          <p:nvPr/>
        </p:nvSpPr>
        <p:spPr>
          <a:xfrm>
            <a:off x="1794375" y="1427325"/>
            <a:ext cx="5555400" cy="245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4"/>
          <p:cNvSpPr txBox="1">
            <a:spLocks noGrp="1"/>
          </p:cNvSpPr>
          <p:nvPr>
            <p:ph type="title"/>
          </p:nvPr>
        </p:nvSpPr>
        <p:spPr>
          <a:xfrm>
            <a:off x="2037176" y="1750111"/>
            <a:ext cx="5065538" cy="1811700"/>
          </a:xfrm>
          <a:prstGeom prst="rect">
            <a:avLst/>
          </a:prstGeom>
        </p:spPr>
        <p:txBody>
          <a:bodyPr spcFirstLastPara="1" wrap="square" lIns="91425" tIns="91425" rIns="91425" bIns="91425" anchor="t" anchorCtr="0">
            <a:noAutofit/>
          </a:bodyPr>
          <a:lstStyle/>
          <a:p>
            <a:r>
              <a:rPr lang="en" sz="3200" dirty="0"/>
              <a:t>Difference between financial performance of the companies</a:t>
            </a:r>
          </a:p>
        </p:txBody>
      </p:sp>
    </p:spTree>
  </p:cSld>
  <p:clrMapOvr>
    <a:masterClrMapping/>
  </p:clrMapOvr>
</p:sld>
</file>

<file path=ppt/theme/theme1.xml><?xml version="1.0" encoding="utf-8"?>
<a:theme xmlns:a="http://schemas.openxmlformats.org/drawingml/2006/main" name="Accounting &amp; Finance Major for College by Slidesgo">
  <a:themeElements>
    <a:clrScheme name="Simple Light">
      <a:dk1>
        <a:srgbClr val="000000"/>
      </a:dk1>
      <a:lt1>
        <a:srgbClr val="E8E8E8"/>
      </a:lt1>
      <a:dk2>
        <a:srgbClr val="FFFFFF"/>
      </a:dk2>
      <a:lt2>
        <a:srgbClr val="8AB6D6"/>
      </a:lt2>
      <a:accent1>
        <a:srgbClr val="009094"/>
      </a:accent1>
      <a:accent2>
        <a:srgbClr val="153B56"/>
      </a:accent2>
      <a:accent3>
        <a:srgbClr val="FED049"/>
      </a:accent3>
      <a:accent4>
        <a:srgbClr val="FFA747"/>
      </a:accent4>
      <a:accent5>
        <a:srgbClr val="D02E4E"/>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37</Slides>
  <Notes>37</Notes>
  <HiddenSlides>0</HiddenSlide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Accounting &amp; Finance Major for College by Slidesgo</vt:lpstr>
      <vt:lpstr>Slidesgo Final Pages</vt:lpstr>
      <vt:lpstr> BBA Sem 2 Session(2023-24) Accounting Analysis  </vt:lpstr>
      <vt:lpstr>Analyzing Industry performance through Ratio Analysis</vt:lpstr>
      <vt:lpstr>Why Tabacco Industry?</vt:lpstr>
      <vt:lpstr>ITC</vt:lpstr>
      <vt:lpstr>ITC</vt:lpstr>
      <vt:lpstr>Golden Tabacco</vt:lpstr>
      <vt:lpstr>Godfrey Phillip</vt:lpstr>
      <vt:lpstr>PowerPoint Presentation</vt:lpstr>
      <vt:lpstr>Difference between financial performance of the companies</vt:lpstr>
      <vt:lpstr>PowerPoint Presentation</vt:lpstr>
      <vt:lpstr>Profitability Ratio</vt:lpstr>
      <vt:lpstr>PowerPoint Presentation</vt:lpstr>
      <vt:lpstr>PowerPoint Presentation</vt:lpstr>
      <vt:lpstr>PowerPoint Presentation</vt:lpstr>
      <vt:lpstr>PowerPoint Presentation</vt:lpstr>
      <vt:lpstr>PowerPoint Presentation</vt:lpstr>
      <vt:lpstr>Graphs</vt:lpstr>
      <vt:lpstr>Financial Ratios</vt:lpstr>
      <vt:lpstr>PowerPoint Presentation</vt:lpstr>
      <vt:lpstr>PowerPoint Presentation</vt:lpstr>
      <vt:lpstr>PowerPoint Presentation</vt:lpstr>
      <vt:lpstr>PowerPoint Presentation</vt:lpstr>
      <vt:lpstr>Graphs</vt:lpstr>
      <vt:lpstr>Liquidity Ratio</vt:lpstr>
      <vt:lpstr>PowerPoint Presentation</vt:lpstr>
      <vt:lpstr>PowerPoint Presentation</vt:lpstr>
      <vt:lpstr>Graphs</vt:lpstr>
      <vt:lpstr>Turnover Ratio</vt:lpstr>
      <vt:lpstr>PowerPoint Presentation</vt:lpstr>
      <vt:lpstr>PowerPoint Presentation</vt:lpstr>
      <vt:lpstr>Graphs</vt:lpstr>
      <vt:lpstr>Solvency Ratio</vt:lpstr>
      <vt:lpstr>PowerPoint Presentation</vt:lpstr>
      <vt:lpstr>PowerPoint Presentation</vt:lpstr>
      <vt:lpstr>Graphs</vt:lpstr>
      <vt:lpstr>Learnings from Ratio Analysis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ACCOUNTING &amp; FINANCE MAJOR FOR COLLEGE</dc:title>
  <cp:revision>801</cp:revision>
  <dcterms:modified xsi:type="dcterms:W3CDTF">2023-04-09T18:25:22Z</dcterms:modified>
</cp:coreProperties>
</file>