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4" r:id="rId3"/>
    <p:sldId id="263" r:id="rId4"/>
    <p:sldId id="262" r:id="rId5"/>
    <p:sldId id="261" r:id="rId6"/>
    <p:sldId id="260" r:id="rId7"/>
    <p:sldId id="259" r:id="rId8"/>
    <p:sldId id="258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A0E837-5D17-4D17-BFE7-D516E3E1D817}" v="25" dt="2023-04-12T06:18:34.892"/>
    <p1510:client id="{9F3DA904-02AB-4762-8ADD-8BFF6F6241BE}" v="13" dt="2023-03-16T18:37:54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x/s!AgKOGEcHG1_MgVehKodn05rNX49B?e=fTweKW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7CC771-164D-00A5-D2F0-129B42691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2253" y="2154579"/>
            <a:ext cx="5010562" cy="1795543"/>
          </a:xfrm>
        </p:spPr>
        <p:txBody>
          <a:bodyPr>
            <a:normAutofit/>
          </a:bodyPr>
          <a:lstStyle/>
          <a:p>
            <a:r>
              <a:rPr lang="en-US" sz="4000" b="1">
                <a:latin typeface="Calibri"/>
                <a:cs typeface="Calibri Light"/>
              </a:rPr>
              <a:t>BBA Sem 2</a:t>
            </a:r>
            <a:br>
              <a:rPr lang="en-US" sz="4000" b="1">
                <a:latin typeface="Calibri"/>
                <a:cs typeface="Calibri Light"/>
              </a:rPr>
            </a:br>
            <a:r>
              <a:rPr lang="en-US" sz="4000" b="1">
                <a:latin typeface="Calibri"/>
                <a:cs typeface="Calibri Light"/>
              </a:rPr>
              <a:t>Session(2023-24)</a:t>
            </a:r>
            <a:br>
              <a:rPr lang="en-US" sz="4000" b="1">
                <a:latin typeface="Calibri"/>
                <a:cs typeface="Calibri Light"/>
              </a:rPr>
            </a:br>
            <a:r>
              <a:rPr lang="en-US" sz="4000" b="1">
                <a:latin typeface="Calibri"/>
                <a:cs typeface="Calibri Light"/>
              </a:rPr>
              <a:t>Accounting Analysis 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1FC99-E335-4E30-7B24-AC4427ACF2C5}"/>
              </a:ext>
            </a:extLst>
          </p:cNvPr>
          <p:cNvSpPr txBox="1"/>
          <p:nvPr/>
        </p:nvSpPr>
        <p:spPr>
          <a:xfrm>
            <a:off x="2622331" y="4518904"/>
            <a:ext cx="194063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Submitted To:</a:t>
            </a:r>
          </a:p>
          <a:p>
            <a:r>
              <a:rPr lang="en-US" sz="2000">
                <a:ea typeface="Calibri"/>
                <a:cs typeface="Calibri"/>
              </a:rPr>
              <a:t>Mennal Sharma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6C0AC-13C8-80D5-33C7-3FEFEFAA368F}"/>
              </a:ext>
            </a:extLst>
          </p:cNvPr>
          <p:cNvSpPr txBox="1"/>
          <p:nvPr/>
        </p:nvSpPr>
        <p:spPr>
          <a:xfrm>
            <a:off x="7997698" y="4518904"/>
            <a:ext cx="184195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Submitted By:</a:t>
            </a:r>
          </a:p>
          <a:p>
            <a:r>
              <a:rPr lang="en-US" sz="2000">
                <a:ea typeface="Calibri"/>
                <a:cs typeface="Calibri"/>
              </a:rPr>
              <a:t>Vani Saxena</a:t>
            </a:r>
          </a:p>
          <a:p>
            <a:r>
              <a:rPr lang="en-US" sz="2000">
                <a:ea typeface="+mn-lt"/>
                <a:cs typeface="+mn-lt"/>
              </a:rPr>
              <a:t>Shankh Bansal</a:t>
            </a:r>
          </a:p>
          <a:p>
            <a:endParaRPr lang="en-US" sz="2000">
              <a:ea typeface="Calibri"/>
              <a:cs typeface="Calibri"/>
            </a:endParaRPr>
          </a:p>
        </p:txBody>
      </p:sp>
      <p:pic>
        <p:nvPicPr>
          <p:cNvPr id="2" name="Picture 2" descr="Logo&#10;&#10;Description automatically generated">
            <a:extLst>
              <a:ext uri="{FF2B5EF4-FFF2-40B4-BE49-F238E27FC236}">
                <a16:creationId xmlns:a16="http://schemas.microsoft.com/office/drawing/2014/main" id="{F0ACB02E-8802-1858-DEA7-60CF53455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280" y="210678"/>
            <a:ext cx="1565442" cy="168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7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01C8-954D-5F7B-FF2A-20132B5F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406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latin typeface="Calibri"/>
                <a:cs typeface="Calibri Light"/>
              </a:rPr>
              <a:t>New Malik Scientific Emporium 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859A-A103-F195-E21C-EB9BE5CB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768" y="1907855"/>
            <a:ext cx="720446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New Malik Scientific Emporium is a laboratory equipment supplier. The business was established in 1963 and has since been then a pioneer in this field. They offer </a:t>
            </a:r>
            <a:endParaRPr lang="en-US" sz="2000">
              <a:cs typeface="Calibri" panose="020F0502020204030204"/>
            </a:endParaRPr>
          </a:p>
          <a:p>
            <a:r>
              <a:rPr lang="en-US" sz="2000">
                <a:ea typeface="+mn-lt"/>
                <a:cs typeface="+mn-lt"/>
              </a:rPr>
              <a:t>Biological goods and charts </a:t>
            </a:r>
            <a:endParaRPr lang="en-US" sz="2000"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Milk Testing equipment </a:t>
            </a:r>
            <a:endParaRPr lang="en-US" sz="2000"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Physical lab goods </a:t>
            </a:r>
            <a:endParaRPr lang="en-US" sz="2000"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Lab chemicals </a:t>
            </a:r>
            <a:endParaRPr lang="en-US" sz="2000"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Glass wares </a:t>
            </a:r>
            <a:endParaRPr lang="en-US" sz="2000"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Microscopes </a:t>
            </a:r>
            <a:endParaRPr lang="en-US" sz="2000">
              <a:cs typeface="Calibri"/>
            </a:endParaRPr>
          </a:p>
        </p:txBody>
      </p:sp>
      <p:pic>
        <p:nvPicPr>
          <p:cNvPr id="4" name="Picture 4" descr="A picture containing text, sign, shop&#10;&#10;Description automatically generated">
            <a:extLst>
              <a:ext uri="{FF2B5EF4-FFF2-40B4-BE49-F238E27FC236}">
                <a16:creationId xmlns:a16="http://schemas.microsoft.com/office/drawing/2014/main" id="{DEBC269A-3C5D-4703-67DF-2A2A184E9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623" y="3033561"/>
            <a:ext cx="2845499" cy="19395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116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BE3A-4D56-7390-8E1D-7D9137EE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37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Calibri"/>
                <a:cs typeface="Calibri Light"/>
              </a:rPr>
              <a:t>Legal aspects </a:t>
            </a:r>
            <a:br>
              <a:rPr lang="en-US" sz="4000" b="1">
                <a:latin typeface="Calibri"/>
                <a:cs typeface="Calibri Light"/>
              </a:rPr>
            </a:br>
            <a:r>
              <a:rPr lang="en-US" sz="2000" b="1">
                <a:latin typeface="Calibri"/>
                <a:cs typeface="Calibri Light"/>
              </a:rPr>
              <a:t>(to be known by accountant in case of a chemical business)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A7661-7F07-A18C-D2FF-997A32185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1121" y="2192516"/>
            <a:ext cx="6809759" cy="3704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The accountant should be familiar with the patent application. The formal parts of a patent application are the petition, the specification with the claims, the oath and the official filing fee. </a:t>
            </a:r>
            <a:endParaRPr lang="en-US">
              <a:cs typeface="Calibri" panose="020F0502020204030204"/>
            </a:endParaRPr>
          </a:p>
          <a:p>
            <a:r>
              <a:rPr lang="en-US" sz="2000">
                <a:ea typeface="+mn-lt"/>
                <a:cs typeface="+mn-lt"/>
              </a:rPr>
              <a:t>The accountant is asked to present this cost data as well as other cost information relating to commodity rates, carrier service rates, commission costs, freight equalizations per customer.</a:t>
            </a:r>
            <a:endParaRPr lang="en-US">
              <a:cs typeface="Calibri" panose="020F0502020204030204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707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8713" y="843156"/>
            <a:ext cx="7266094" cy="771881"/>
          </a:xfrm>
        </p:spPr>
        <p:txBody>
          <a:bodyPr>
            <a:noAutofit/>
          </a:bodyPr>
          <a:lstStyle/>
          <a:p>
            <a:pPr algn="ctr"/>
            <a:r>
              <a:rPr lang="en-US" sz="3200" b="1">
                <a:latin typeface="Calibri"/>
                <a:ea typeface="Calibri Light"/>
                <a:cs typeface="Calibri Light"/>
              </a:rPr>
              <a:t>Present accounting practices followed by the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636301" y="2384790"/>
            <a:ext cx="6919399" cy="30137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latin typeface="Calibri"/>
                <a:cs typeface="Calibri"/>
              </a:rPr>
              <a:t>The organization follows accrual basis of accounting and the Tally as a software to maintain its records and accounts. They follow all the accounting principles, conventions and accounting standards accepted by ICAI.</a:t>
            </a:r>
          </a:p>
        </p:txBody>
      </p:sp>
    </p:spTree>
    <p:extLst>
      <p:ext uri="{BB962C8B-B14F-4D97-AF65-F5344CB8AC3E}">
        <p14:creationId xmlns:p14="http://schemas.microsoft.com/office/powerpoint/2010/main" val="5273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4EAB-826F-99D5-0E5C-5D7349E5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531" y="902362"/>
            <a:ext cx="7752665" cy="1342009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latin typeface="Calibri"/>
                <a:cs typeface="Calibri Light" panose="020F0302020204030204"/>
              </a:rPr>
              <a:t>Analysis of Top Line and Bottom Line</a:t>
            </a:r>
            <a:br>
              <a:rPr lang="en-US" sz="3200" b="1">
                <a:latin typeface="Calibri"/>
                <a:cs typeface="Calibri Light" panose="020F0302020204030204"/>
              </a:rPr>
            </a:br>
            <a:r>
              <a:rPr lang="en-US" sz="3200" b="1">
                <a:latin typeface="Calibri"/>
                <a:cs typeface="Calibri Light" panose="020F0302020204030204"/>
              </a:rPr>
              <a:t>of the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C5C24-EE81-A816-40F9-BC60D8815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515" y="1398913"/>
            <a:ext cx="7518431" cy="239974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342900" indent="-342900"/>
            <a:r>
              <a:rPr lang="en-US" sz="2400">
                <a:ea typeface="+mn-lt"/>
                <a:cs typeface="+mn-lt"/>
              </a:rPr>
              <a:t>The top line refers to the sales or the revenues of a company which is the total income generated during a particular period. </a:t>
            </a:r>
          </a:p>
          <a:p>
            <a:pPr marL="342900" indent="-342900"/>
            <a:r>
              <a:rPr lang="en-US" sz="2400">
                <a:ea typeface="+mn-lt"/>
                <a:cs typeface="+mn-lt"/>
              </a:rPr>
              <a:t> Bottom Line  = Gross Sales (or Top Line) – Total Expenses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The company's top line stands at Rs.64250 and company is experiencing growth at this stage for this month.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For this particular month the bottom line saw rent as the only expense and rest is sales of the organization.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303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DCE5-D511-707F-EDFF-EF287894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5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Calibri"/>
                <a:cs typeface="Calibri Light"/>
              </a:rPr>
              <a:t>Factors affecting top line!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8A1E9-E78F-CB59-81DE-0E2FAA05C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6071" y="1858517"/>
            <a:ext cx="5559859" cy="28163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Unable to figure out the ideal customer.</a:t>
            </a:r>
            <a:endParaRPr lang="en-US" sz="2000">
              <a:cs typeface="Calibri"/>
            </a:endParaRPr>
          </a:p>
          <a:p>
            <a:r>
              <a:rPr lang="en-US" sz="2000"/>
              <a:t>Poor knowledge about the competitors.</a:t>
            </a:r>
            <a:endParaRPr lang="en-US" sz="2000">
              <a:cs typeface="Calibri" panose="020F0502020204030204"/>
            </a:endParaRPr>
          </a:p>
          <a:p>
            <a:r>
              <a:rPr lang="en-US" sz="2000"/>
              <a:t>Unable to Understand your brand.</a:t>
            </a:r>
            <a:endParaRPr lang="en-US" sz="2000">
              <a:cs typeface="Calibri" panose="020F0502020204030204"/>
            </a:endParaRPr>
          </a:p>
          <a:p>
            <a:r>
              <a:rPr lang="en-US" sz="2000">
                <a:cs typeface="Calibri" panose="020F0502020204030204"/>
              </a:rPr>
              <a:t>Short conversations.</a:t>
            </a:r>
          </a:p>
          <a:p>
            <a:r>
              <a:rPr lang="en-US" sz="2000">
                <a:cs typeface="Calibri" panose="020F0502020204030204"/>
              </a:rPr>
              <a:t>No referrals in the market.</a:t>
            </a:r>
          </a:p>
          <a:p>
            <a:r>
              <a:rPr lang="en-US" sz="2000">
                <a:cs typeface="Calibri" panose="020F0502020204030204"/>
              </a:rPr>
              <a:t>Less </a:t>
            </a:r>
            <a:r>
              <a:rPr lang="en-US" sz="2000"/>
              <a:t>brand awareness.</a:t>
            </a: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819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CCFA-5BDD-C6D2-999C-9741C76FA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32" y="5186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Calibri"/>
                <a:ea typeface="+mj-lt"/>
                <a:cs typeface="+mj-lt"/>
              </a:rPr>
              <a:t>Factors affecting bottom line! </a:t>
            </a:r>
            <a:endParaRPr lang="en-US" sz="4000">
              <a:latin typeface="Calibri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1BA65-B14F-F72F-04A7-5EB9DDC2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567" y="1902374"/>
            <a:ext cx="4989730" cy="26190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Approaching wrong customer's.</a:t>
            </a:r>
          </a:p>
          <a:p>
            <a:r>
              <a:rPr lang="en-US" sz="2000">
                <a:cs typeface="Calibri"/>
              </a:rPr>
              <a:t>Unable to create conversions.</a:t>
            </a:r>
          </a:p>
          <a:p>
            <a:r>
              <a:rPr lang="en-US" sz="2000">
                <a:cs typeface="Calibri"/>
              </a:rPr>
              <a:t>Laging in automating everything.</a:t>
            </a:r>
          </a:p>
          <a:p>
            <a:r>
              <a:rPr lang="en-US" sz="2000">
                <a:cs typeface="Calibri"/>
              </a:rPr>
              <a:t>Adjusting the prices.</a:t>
            </a:r>
          </a:p>
          <a:p>
            <a:r>
              <a:rPr lang="en-US" sz="2000">
                <a:cs typeface="Calibri"/>
              </a:rPr>
              <a:t>Unable to get paid of any deal.</a:t>
            </a:r>
          </a:p>
          <a:p>
            <a:r>
              <a:rPr lang="en-US" sz="2000">
                <a:cs typeface="Calibri"/>
              </a:rPr>
              <a:t>Think about moving </a:t>
            </a:r>
          </a:p>
        </p:txBody>
      </p:sp>
    </p:spTree>
    <p:extLst>
      <p:ext uri="{BB962C8B-B14F-4D97-AF65-F5344CB8AC3E}">
        <p14:creationId xmlns:p14="http://schemas.microsoft.com/office/powerpoint/2010/main" val="255433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2E55-60CC-61C2-3BFF-F064DB09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2" y="1103745"/>
            <a:ext cx="6754052" cy="843710"/>
          </a:xfrm>
        </p:spPr>
        <p:txBody>
          <a:bodyPr>
            <a:noAutofit/>
          </a:bodyPr>
          <a:lstStyle/>
          <a:p>
            <a:pPr algn="ctr"/>
            <a:r>
              <a:rPr lang="en-US" sz="3600" b="1">
                <a:latin typeface="Calibri"/>
                <a:cs typeface="Calibri Light"/>
              </a:rPr>
              <a:t>Consolidated &amp; financial statements of Malik Emporium</a:t>
            </a:r>
            <a:endParaRPr lang="en-US">
              <a:latin typeface="Calibri"/>
              <a:cs typeface="Calibri"/>
            </a:endParaRPr>
          </a:p>
        </p:txBody>
      </p:sp>
      <p:pic>
        <p:nvPicPr>
          <p:cNvPr id="3" name="Picture 3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55F7657D-B4EA-E80E-8977-AE43330C9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882" y="3022564"/>
            <a:ext cx="4102739" cy="28741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AE1958-E8E1-D34B-FC8C-114244DF8608}"/>
              </a:ext>
            </a:extLst>
          </p:cNvPr>
          <p:cNvSpPr txBox="1"/>
          <p:nvPr/>
        </p:nvSpPr>
        <p:spPr>
          <a:xfrm>
            <a:off x="5147612" y="2258589"/>
            <a:ext cx="18967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ea typeface="+mn-lt"/>
                <a:cs typeface="+mn-lt"/>
                <a:hlinkClick r:id="rId3"/>
              </a:rPr>
              <a:t>accounting</a:t>
            </a:r>
            <a:endParaRPr lang="en-US" sz="28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881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BBA Sem 2 Session(2023-24) Accounting Analysis  </vt:lpstr>
      <vt:lpstr>New Malik Scientific Emporium </vt:lpstr>
      <vt:lpstr>Legal aspects  (to be known by accountant in case of a chemical business) </vt:lpstr>
      <vt:lpstr>Present accounting practices followed by the organization</vt:lpstr>
      <vt:lpstr>Analysis of Top Line and Bottom Line of the organization</vt:lpstr>
      <vt:lpstr>Factors affecting top line! </vt:lpstr>
      <vt:lpstr>Factors affecting bottom line! </vt:lpstr>
      <vt:lpstr>Consolidated &amp; financial statements of Malik Emporium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</cp:revision>
  <dcterms:created xsi:type="dcterms:W3CDTF">2023-03-16T18:36:24Z</dcterms:created>
  <dcterms:modified xsi:type="dcterms:W3CDTF">2023-04-12T06:55:16Z</dcterms:modified>
</cp:coreProperties>
</file>