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3" r:id="rId10"/>
    <p:sldId id="262" r:id="rId11"/>
    <p:sldId id="274" r:id="rId12"/>
    <p:sldId id="264" r:id="rId13"/>
    <p:sldId id="268" r:id="rId14"/>
    <p:sldId id="275" r:id="rId15"/>
    <p:sldId id="26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3E3AF-202A-471A-AB68-E55022525C3A}" v="197" dt="2023-07-08T16:35:37.985"/>
    <p1510:client id="{720E99C6-548D-4DC9-90C2-722FCA523453}" v="3571" dt="2023-07-11T18:18:2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177A7-C1FA-4A2C-AE9D-4C96F16ED3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06F9CB-FFC5-4E24-B67B-B5846A13D6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forecast demand.</a:t>
          </a:r>
        </a:p>
      </dgm:t>
    </dgm:pt>
    <dgm:pt modelId="{C84A4CDD-65C4-4D00-AD29-8FEFE610EC39}" type="parTrans" cxnId="{8AD1FB4E-4DA5-4C19-AF5C-D36F5358E1A3}">
      <dgm:prSet/>
      <dgm:spPr/>
      <dgm:t>
        <a:bodyPr/>
        <a:lstStyle/>
        <a:p>
          <a:endParaRPr lang="en-US"/>
        </a:p>
      </dgm:t>
    </dgm:pt>
    <dgm:pt modelId="{C73ED0EC-FF09-4B0F-96A0-9F108A01ACC0}" type="sibTrans" cxnId="{8AD1FB4E-4DA5-4C19-AF5C-D36F5358E1A3}">
      <dgm:prSet/>
      <dgm:spPr/>
      <dgm:t>
        <a:bodyPr/>
        <a:lstStyle/>
        <a:p>
          <a:endParaRPr lang="en-US"/>
        </a:p>
      </dgm:t>
    </dgm:pt>
    <dgm:pt modelId="{1C7AAEF9-35D1-43E4-887B-E59E117F47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optimize production.</a:t>
          </a:r>
        </a:p>
      </dgm:t>
    </dgm:pt>
    <dgm:pt modelId="{9CDAB1D8-187A-4CEB-807B-B828570A1B14}" type="parTrans" cxnId="{714B41B0-5753-405C-A557-93FD32BFF473}">
      <dgm:prSet/>
      <dgm:spPr/>
      <dgm:t>
        <a:bodyPr/>
        <a:lstStyle/>
        <a:p>
          <a:endParaRPr lang="en-US"/>
        </a:p>
      </dgm:t>
    </dgm:pt>
    <dgm:pt modelId="{79B836EE-1CBD-462D-BA9B-226CF6A8CCC9}" type="sibTrans" cxnId="{714B41B0-5753-405C-A557-93FD32BFF473}">
      <dgm:prSet/>
      <dgm:spPr/>
      <dgm:t>
        <a:bodyPr/>
        <a:lstStyle/>
        <a:p>
          <a:endParaRPr lang="en-US"/>
        </a:p>
      </dgm:t>
    </dgm:pt>
    <dgm:pt modelId="{57B6DD3E-5872-4F60-957C-05EC7C3EA8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access inventory decisions.</a:t>
          </a:r>
        </a:p>
      </dgm:t>
    </dgm:pt>
    <dgm:pt modelId="{631FD706-2DD9-4569-ABC5-999D63D4D3F1}" type="parTrans" cxnId="{211F9033-F645-4989-89FD-56EA70B50E00}">
      <dgm:prSet/>
      <dgm:spPr/>
      <dgm:t>
        <a:bodyPr/>
        <a:lstStyle/>
        <a:p>
          <a:endParaRPr lang="en-US"/>
        </a:p>
      </dgm:t>
    </dgm:pt>
    <dgm:pt modelId="{82284A99-EF57-4DE1-A737-3D5149856FC3}" type="sibTrans" cxnId="{211F9033-F645-4989-89FD-56EA70B50E00}">
      <dgm:prSet/>
      <dgm:spPr/>
      <dgm:t>
        <a:bodyPr/>
        <a:lstStyle/>
        <a:p>
          <a:endParaRPr lang="en-US"/>
        </a:p>
      </dgm:t>
    </dgm:pt>
    <dgm:pt modelId="{F2FDC4A9-35C4-434E-A568-5B5C6B1BA994}" type="pres">
      <dgm:prSet presAssocID="{98D177A7-C1FA-4A2C-AE9D-4C96F16ED393}" presName="root" presStyleCnt="0">
        <dgm:presLayoutVars>
          <dgm:dir/>
          <dgm:resizeHandles val="exact"/>
        </dgm:presLayoutVars>
      </dgm:prSet>
      <dgm:spPr/>
    </dgm:pt>
    <dgm:pt modelId="{CAB5A52C-38D9-4554-9DEA-90F58DD5BABA}" type="pres">
      <dgm:prSet presAssocID="{D606F9CB-FFC5-4E24-B67B-B5846A13D6B9}" presName="compNode" presStyleCnt="0"/>
      <dgm:spPr/>
    </dgm:pt>
    <dgm:pt modelId="{EE9B030F-6111-4898-9FC8-821115DD69CA}" type="pres">
      <dgm:prSet presAssocID="{D606F9CB-FFC5-4E24-B67B-B5846A13D6B9}" presName="iconBgRect" presStyleLbl="bgShp" presStyleIdx="0" presStyleCnt="3"/>
      <dgm:spPr/>
    </dgm:pt>
    <dgm:pt modelId="{515B5620-5E9A-449E-B6B8-12E8741AA176}" type="pres">
      <dgm:prSet presAssocID="{D606F9CB-FFC5-4E24-B67B-B5846A13D6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2DA5FBC4-5B3C-4C4D-AF8E-98206CB421D1}" type="pres">
      <dgm:prSet presAssocID="{D606F9CB-FFC5-4E24-B67B-B5846A13D6B9}" presName="spaceRect" presStyleCnt="0"/>
      <dgm:spPr/>
    </dgm:pt>
    <dgm:pt modelId="{2FC00352-F01E-4CC1-8531-18D39747B1E6}" type="pres">
      <dgm:prSet presAssocID="{D606F9CB-FFC5-4E24-B67B-B5846A13D6B9}" presName="textRect" presStyleLbl="revTx" presStyleIdx="0" presStyleCnt="3">
        <dgm:presLayoutVars>
          <dgm:chMax val="1"/>
          <dgm:chPref val="1"/>
        </dgm:presLayoutVars>
      </dgm:prSet>
      <dgm:spPr/>
    </dgm:pt>
    <dgm:pt modelId="{A409E94B-FA56-46F3-8562-641AC8E9D1ED}" type="pres">
      <dgm:prSet presAssocID="{C73ED0EC-FF09-4B0F-96A0-9F108A01ACC0}" presName="sibTrans" presStyleCnt="0"/>
      <dgm:spPr/>
    </dgm:pt>
    <dgm:pt modelId="{E1F7D199-C9D8-4AF0-AF2B-17CFECCA0340}" type="pres">
      <dgm:prSet presAssocID="{1C7AAEF9-35D1-43E4-887B-E59E117F470E}" presName="compNode" presStyleCnt="0"/>
      <dgm:spPr/>
    </dgm:pt>
    <dgm:pt modelId="{4C153CE8-6D5B-4CA0-BBAF-106C995BED6B}" type="pres">
      <dgm:prSet presAssocID="{1C7AAEF9-35D1-43E4-887B-E59E117F470E}" presName="iconBgRect" presStyleLbl="bgShp" presStyleIdx="1" presStyleCnt="3"/>
      <dgm:spPr/>
    </dgm:pt>
    <dgm:pt modelId="{EED7B6C4-9113-4E34-97B0-154B94D2A2D2}" type="pres">
      <dgm:prSet presAssocID="{1C7AAEF9-35D1-43E4-887B-E59E117F47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C6CBD-0D20-4E29-A176-1B1C454F1D02}" type="pres">
      <dgm:prSet presAssocID="{1C7AAEF9-35D1-43E4-887B-E59E117F470E}" presName="spaceRect" presStyleCnt="0"/>
      <dgm:spPr/>
    </dgm:pt>
    <dgm:pt modelId="{BDDE3BDB-FBBA-4654-9016-4D7F8DE6B2F8}" type="pres">
      <dgm:prSet presAssocID="{1C7AAEF9-35D1-43E4-887B-E59E117F470E}" presName="textRect" presStyleLbl="revTx" presStyleIdx="1" presStyleCnt="3">
        <dgm:presLayoutVars>
          <dgm:chMax val="1"/>
          <dgm:chPref val="1"/>
        </dgm:presLayoutVars>
      </dgm:prSet>
      <dgm:spPr/>
    </dgm:pt>
    <dgm:pt modelId="{1AF8B22E-01D9-402F-ABBB-DEE211FE966C}" type="pres">
      <dgm:prSet presAssocID="{79B836EE-1CBD-462D-BA9B-226CF6A8CCC9}" presName="sibTrans" presStyleCnt="0"/>
      <dgm:spPr/>
    </dgm:pt>
    <dgm:pt modelId="{85ACB001-FCD1-4088-AE03-A4C0778BE605}" type="pres">
      <dgm:prSet presAssocID="{57B6DD3E-5872-4F60-957C-05EC7C3EA8BF}" presName="compNode" presStyleCnt="0"/>
      <dgm:spPr/>
    </dgm:pt>
    <dgm:pt modelId="{A8185039-EEA1-496E-897F-DA22F9DEF9B1}" type="pres">
      <dgm:prSet presAssocID="{57B6DD3E-5872-4F60-957C-05EC7C3EA8BF}" presName="iconBgRect" presStyleLbl="bgShp" presStyleIdx="2" presStyleCnt="3"/>
      <dgm:spPr/>
    </dgm:pt>
    <dgm:pt modelId="{A4E70E6C-553E-402A-9AE2-70BA3693C560}" type="pres">
      <dgm:prSet presAssocID="{57B6DD3E-5872-4F60-957C-05EC7C3EA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5FB227E-6CE0-499D-80E5-8D2057049DE3}" type="pres">
      <dgm:prSet presAssocID="{57B6DD3E-5872-4F60-957C-05EC7C3EA8BF}" presName="spaceRect" presStyleCnt="0"/>
      <dgm:spPr/>
    </dgm:pt>
    <dgm:pt modelId="{FB6E5076-0FD8-4A40-A5F7-70F7CC1AB4DE}" type="pres">
      <dgm:prSet presAssocID="{57B6DD3E-5872-4F60-957C-05EC7C3EA8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1F9033-F645-4989-89FD-56EA70B50E00}" srcId="{98D177A7-C1FA-4A2C-AE9D-4C96F16ED393}" destId="{57B6DD3E-5872-4F60-957C-05EC7C3EA8BF}" srcOrd="2" destOrd="0" parTransId="{631FD706-2DD9-4569-ABC5-999D63D4D3F1}" sibTransId="{82284A99-EF57-4DE1-A737-3D5149856FC3}"/>
    <dgm:cxn modelId="{6C5DFD33-5CA4-43C6-9EEE-26D263EA1152}" type="presOf" srcId="{57B6DD3E-5872-4F60-957C-05EC7C3EA8BF}" destId="{FB6E5076-0FD8-4A40-A5F7-70F7CC1AB4DE}" srcOrd="0" destOrd="0" presId="urn:microsoft.com/office/officeart/2018/5/layout/IconCircleLabelList"/>
    <dgm:cxn modelId="{D3244E3F-EEDC-42BF-854E-BDDBE6D73FC8}" type="presOf" srcId="{98D177A7-C1FA-4A2C-AE9D-4C96F16ED393}" destId="{F2FDC4A9-35C4-434E-A568-5B5C6B1BA994}" srcOrd="0" destOrd="0" presId="urn:microsoft.com/office/officeart/2018/5/layout/IconCircleLabelList"/>
    <dgm:cxn modelId="{8AD1FB4E-4DA5-4C19-AF5C-D36F5358E1A3}" srcId="{98D177A7-C1FA-4A2C-AE9D-4C96F16ED393}" destId="{D606F9CB-FFC5-4E24-B67B-B5846A13D6B9}" srcOrd="0" destOrd="0" parTransId="{C84A4CDD-65C4-4D00-AD29-8FEFE610EC39}" sibTransId="{C73ED0EC-FF09-4B0F-96A0-9F108A01ACC0}"/>
    <dgm:cxn modelId="{A0B51775-4B11-406F-B8A0-2137FC63BCD4}" type="presOf" srcId="{D606F9CB-FFC5-4E24-B67B-B5846A13D6B9}" destId="{2FC00352-F01E-4CC1-8531-18D39747B1E6}" srcOrd="0" destOrd="0" presId="urn:microsoft.com/office/officeart/2018/5/layout/IconCircleLabelList"/>
    <dgm:cxn modelId="{714B41B0-5753-405C-A557-93FD32BFF473}" srcId="{98D177A7-C1FA-4A2C-AE9D-4C96F16ED393}" destId="{1C7AAEF9-35D1-43E4-887B-E59E117F470E}" srcOrd="1" destOrd="0" parTransId="{9CDAB1D8-187A-4CEB-807B-B828570A1B14}" sibTransId="{79B836EE-1CBD-462D-BA9B-226CF6A8CCC9}"/>
    <dgm:cxn modelId="{4BE789FB-ACD3-4897-A207-3C494D8B0403}" type="presOf" srcId="{1C7AAEF9-35D1-43E4-887B-E59E117F470E}" destId="{BDDE3BDB-FBBA-4654-9016-4D7F8DE6B2F8}" srcOrd="0" destOrd="0" presId="urn:microsoft.com/office/officeart/2018/5/layout/IconCircleLabelList"/>
    <dgm:cxn modelId="{16BB01D0-43E0-4901-AE40-751F455D9E0B}" type="presParOf" srcId="{F2FDC4A9-35C4-434E-A568-5B5C6B1BA994}" destId="{CAB5A52C-38D9-4554-9DEA-90F58DD5BABA}" srcOrd="0" destOrd="0" presId="urn:microsoft.com/office/officeart/2018/5/layout/IconCircleLabelList"/>
    <dgm:cxn modelId="{9F4D9D80-8C7E-4538-A2E7-D990F3F4784B}" type="presParOf" srcId="{CAB5A52C-38D9-4554-9DEA-90F58DD5BABA}" destId="{EE9B030F-6111-4898-9FC8-821115DD69CA}" srcOrd="0" destOrd="0" presId="urn:microsoft.com/office/officeart/2018/5/layout/IconCircleLabelList"/>
    <dgm:cxn modelId="{FCB2CCF6-6C5A-43C0-A79D-70856A7CFA6D}" type="presParOf" srcId="{CAB5A52C-38D9-4554-9DEA-90F58DD5BABA}" destId="{515B5620-5E9A-449E-B6B8-12E8741AA176}" srcOrd="1" destOrd="0" presId="urn:microsoft.com/office/officeart/2018/5/layout/IconCircleLabelList"/>
    <dgm:cxn modelId="{25B2D978-533D-4659-B843-243506728FF7}" type="presParOf" srcId="{CAB5A52C-38D9-4554-9DEA-90F58DD5BABA}" destId="{2DA5FBC4-5B3C-4C4D-AF8E-98206CB421D1}" srcOrd="2" destOrd="0" presId="urn:microsoft.com/office/officeart/2018/5/layout/IconCircleLabelList"/>
    <dgm:cxn modelId="{7D7C00B8-4BB0-4091-A303-6CCF3428BDB8}" type="presParOf" srcId="{CAB5A52C-38D9-4554-9DEA-90F58DD5BABA}" destId="{2FC00352-F01E-4CC1-8531-18D39747B1E6}" srcOrd="3" destOrd="0" presId="urn:microsoft.com/office/officeart/2018/5/layout/IconCircleLabelList"/>
    <dgm:cxn modelId="{1557F1DC-A534-497E-91F8-C7D1B5EF20F2}" type="presParOf" srcId="{F2FDC4A9-35C4-434E-A568-5B5C6B1BA994}" destId="{A409E94B-FA56-46F3-8562-641AC8E9D1ED}" srcOrd="1" destOrd="0" presId="urn:microsoft.com/office/officeart/2018/5/layout/IconCircleLabelList"/>
    <dgm:cxn modelId="{8AA23A98-13AE-4841-9E12-F6F9C2A8D924}" type="presParOf" srcId="{F2FDC4A9-35C4-434E-A568-5B5C6B1BA994}" destId="{E1F7D199-C9D8-4AF0-AF2B-17CFECCA0340}" srcOrd="2" destOrd="0" presId="urn:microsoft.com/office/officeart/2018/5/layout/IconCircleLabelList"/>
    <dgm:cxn modelId="{C7E3928D-56D3-4E8B-954A-EEEC2A46A1F3}" type="presParOf" srcId="{E1F7D199-C9D8-4AF0-AF2B-17CFECCA0340}" destId="{4C153CE8-6D5B-4CA0-BBAF-106C995BED6B}" srcOrd="0" destOrd="0" presId="urn:microsoft.com/office/officeart/2018/5/layout/IconCircleLabelList"/>
    <dgm:cxn modelId="{180306B0-5B39-4514-AB18-4642E715528B}" type="presParOf" srcId="{E1F7D199-C9D8-4AF0-AF2B-17CFECCA0340}" destId="{EED7B6C4-9113-4E34-97B0-154B94D2A2D2}" srcOrd="1" destOrd="0" presId="urn:microsoft.com/office/officeart/2018/5/layout/IconCircleLabelList"/>
    <dgm:cxn modelId="{A8A3B8E0-FA49-4969-BD09-5B908E2A14DC}" type="presParOf" srcId="{E1F7D199-C9D8-4AF0-AF2B-17CFECCA0340}" destId="{7A0C6CBD-0D20-4E29-A176-1B1C454F1D02}" srcOrd="2" destOrd="0" presId="urn:microsoft.com/office/officeart/2018/5/layout/IconCircleLabelList"/>
    <dgm:cxn modelId="{6B9CC516-FB71-4756-8EBA-32462971F062}" type="presParOf" srcId="{E1F7D199-C9D8-4AF0-AF2B-17CFECCA0340}" destId="{BDDE3BDB-FBBA-4654-9016-4D7F8DE6B2F8}" srcOrd="3" destOrd="0" presId="urn:microsoft.com/office/officeart/2018/5/layout/IconCircleLabelList"/>
    <dgm:cxn modelId="{CE178522-DF45-4D0E-8699-821009660543}" type="presParOf" srcId="{F2FDC4A9-35C4-434E-A568-5B5C6B1BA994}" destId="{1AF8B22E-01D9-402F-ABBB-DEE211FE966C}" srcOrd="3" destOrd="0" presId="urn:microsoft.com/office/officeart/2018/5/layout/IconCircleLabelList"/>
    <dgm:cxn modelId="{69DEE5E6-4F4D-4425-950C-306E5B4A0A0B}" type="presParOf" srcId="{F2FDC4A9-35C4-434E-A568-5B5C6B1BA994}" destId="{85ACB001-FCD1-4088-AE03-A4C0778BE605}" srcOrd="4" destOrd="0" presId="urn:microsoft.com/office/officeart/2018/5/layout/IconCircleLabelList"/>
    <dgm:cxn modelId="{6AD34553-14F2-4C36-88DA-74852E673594}" type="presParOf" srcId="{85ACB001-FCD1-4088-AE03-A4C0778BE605}" destId="{A8185039-EEA1-496E-897F-DA22F9DEF9B1}" srcOrd="0" destOrd="0" presId="urn:microsoft.com/office/officeart/2018/5/layout/IconCircleLabelList"/>
    <dgm:cxn modelId="{426229AC-F444-4EEB-A802-E6B289BFB28B}" type="presParOf" srcId="{85ACB001-FCD1-4088-AE03-A4C0778BE605}" destId="{A4E70E6C-553E-402A-9AE2-70BA3693C560}" srcOrd="1" destOrd="0" presId="urn:microsoft.com/office/officeart/2018/5/layout/IconCircleLabelList"/>
    <dgm:cxn modelId="{7D27356A-99A1-4A60-99D4-A2C4D18AAE9B}" type="presParOf" srcId="{85ACB001-FCD1-4088-AE03-A4C0778BE605}" destId="{15FB227E-6CE0-499D-80E5-8D2057049DE3}" srcOrd="2" destOrd="0" presId="urn:microsoft.com/office/officeart/2018/5/layout/IconCircleLabelList"/>
    <dgm:cxn modelId="{B4A18974-D117-442C-A8A0-AB762269BABC}" type="presParOf" srcId="{85ACB001-FCD1-4088-AE03-A4C0778BE605}" destId="{FB6E5076-0FD8-4A40-A5F7-70F7CC1AB4D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B030F-6111-4898-9FC8-821115DD69CA}">
      <dsp:nvSpPr>
        <dsp:cNvPr id="0" name=""/>
        <dsp:cNvSpPr/>
      </dsp:nvSpPr>
      <dsp:spPr>
        <a:xfrm>
          <a:off x="542164" y="385077"/>
          <a:ext cx="1647000" cy="1647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B5620-5E9A-449E-B6B8-12E8741AA176}">
      <dsp:nvSpPr>
        <dsp:cNvPr id="0" name=""/>
        <dsp:cNvSpPr/>
      </dsp:nvSpPr>
      <dsp:spPr>
        <a:xfrm>
          <a:off x="893164" y="736077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00352-F01E-4CC1-8531-18D39747B1E6}">
      <dsp:nvSpPr>
        <dsp:cNvPr id="0" name=""/>
        <dsp:cNvSpPr/>
      </dsp:nvSpPr>
      <dsp:spPr>
        <a:xfrm>
          <a:off x="15664" y="2545077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 forecast demand.</a:t>
          </a:r>
        </a:p>
      </dsp:txBody>
      <dsp:txXfrm>
        <a:off x="15664" y="2545077"/>
        <a:ext cx="2700000" cy="720000"/>
      </dsp:txXfrm>
    </dsp:sp>
    <dsp:sp modelId="{4C153CE8-6D5B-4CA0-BBAF-106C995BED6B}">
      <dsp:nvSpPr>
        <dsp:cNvPr id="0" name=""/>
        <dsp:cNvSpPr/>
      </dsp:nvSpPr>
      <dsp:spPr>
        <a:xfrm>
          <a:off x="3714664" y="385077"/>
          <a:ext cx="1647000" cy="1647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7B6C4-9113-4E34-97B0-154B94D2A2D2}">
      <dsp:nvSpPr>
        <dsp:cNvPr id="0" name=""/>
        <dsp:cNvSpPr/>
      </dsp:nvSpPr>
      <dsp:spPr>
        <a:xfrm>
          <a:off x="4065664" y="736077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3BDB-FBBA-4654-9016-4D7F8DE6B2F8}">
      <dsp:nvSpPr>
        <dsp:cNvPr id="0" name=""/>
        <dsp:cNvSpPr/>
      </dsp:nvSpPr>
      <dsp:spPr>
        <a:xfrm>
          <a:off x="3188164" y="2545077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 optimize production.</a:t>
          </a:r>
        </a:p>
      </dsp:txBody>
      <dsp:txXfrm>
        <a:off x="3188164" y="2545077"/>
        <a:ext cx="2700000" cy="720000"/>
      </dsp:txXfrm>
    </dsp:sp>
    <dsp:sp modelId="{A8185039-EEA1-496E-897F-DA22F9DEF9B1}">
      <dsp:nvSpPr>
        <dsp:cNvPr id="0" name=""/>
        <dsp:cNvSpPr/>
      </dsp:nvSpPr>
      <dsp:spPr>
        <a:xfrm>
          <a:off x="6887164" y="385077"/>
          <a:ext cx="1647000" cy="1647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70E6C-553E-402A-9AE2-70BA3693C560}">
      <dsp:nvSpPr>
        <dsp:cNvPr id="0" name=""/>
        <dsp:cNvSpPr/>
      </dsp:nvSpPr>
      <dsp:spPr>
        <a:xfrm>
          <a:off x="7238164" y="736077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E5076-0FD8-4A40-A5F7-70F7CC1AB4DE}">
      <dsp:nvSpPr>
        <dsp:cNvPr id="0" name=""/>
        <dsp:cNvSpPr/>
      </dsp:nvSpPr>
      <dsp:spPr>
        <a:xfrm>
          <a:off x="6360664" y="2545077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 access inventory decisions.</a:t>
          </a:r>
        </a:p>
      </dsp:txBody>
      <dsp:txXfrm>
        <a:off x="6360664" y="2545077"/>
        <a:ext cx="27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7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uestraspalabrassonmagicas.com/en-conclusion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5EEF03-B0BA-454B-B285-4886785C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3157" y="1205038"/>
            <a:ext cx="4992091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cap="all">
                <a:ea typeface="+mj-lt"/>
                <a:cs typeface="+mj-lt"/>
              </a:rPr>
              <a:t>BBA 3RD SEM</a:t>
            </a:r>
            <a:br>
              <a:rPr lang="en-US" sz="4100" cap="all">
                <a:ea typeface="+mj-lt"/>
                <a:cs typeface="+mj-lt"/>
              </a:rPr>
            </a:br>
            <a:r>
              <a:rPr lang="en-US" sz="4100" cap="all">
                <a:ea typeface="+mj-lt"/>
                <a:cs typeface="+mj-lt"/>
              </a:rPr>
              <a:t>SESSION(2023-2024)</a:t>
            </a:r>
            <a:br>
              <a:rPr lang="en-US" sz="4100" cap="all">
                <a:ea typeface="+mj-lt"/>
                <a:cs typeface="+mj-lt"/>
              </a:rPr>
            </a:br>
            <a:r>
              <a:rPr lang="en-US" sz="4100" cap="all">
                <a:ea typeface="+mj-lt"/>
                <a:cs typeface="+mj-lt"/>
              </a:rPr>
              <a:t>OPERATIONS </a:t>
            </a:r>
            <a:br>
              <a:rPr lang="en-US" sz="4100" cap="all">
                <a:ea typeface="+mj-lt"/>
                <a:cs typeface="+mj-lt"/>
              </a:rPr>
            </a:br>
            <a:r>
              <a:rPr lang="en-US" sz="4100" cap="all">
                <a:ea typeface="+mj-lt"/>
                <a:cs typeface="+mj-lt"/>
              </a:rPr>
              <a:t>RESEARCH</a:t>
            </a:r>
            <a:endParaRPr lang="en-US" sz="41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6807" y="5043347"/>
            <a:ext cx="2791070" cy="9832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Submitted By -</a:t>
            </a:r>
            <a:endParaRPr lang="en-US" b="1" dirty="0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cs typeface="Calibri"/>
              </a:rPr>
              <a:t>Shankh Bansal</a:t>
            </a:r>
          </a:p>
          <a:p>
            <a:r>
              <a:rPr lang="en-US" b="1" dirty="0">
                <a:latin typeface="Calibri"/>
                <a:cs typeface="Calibri"/>
              </a:rPr>
              <a:t>AU22C1013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17C82BA-B31E-489C-9E34-F04CE4526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985" y="748785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5">
            <a:extLst>
              <a:ext uri="{FF2B5EF4-FFF2-40B4-BE49-F238E27FC236}">
                <a16:creationId xmlns:a16="http://schemas.microsoft.com/office/drawing/2014/main" id="{F9CDB9AB-DC77-2944-BD97-52D6DB66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60CBA90A-E7B5-1F46-62AE-4701B5D38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490" y="2308153"/>
            <a:ext cx="3217333" cy="321733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34FB4D8-6C02-41E5-FE4F-E3EFCCC8F125}"/>
              </a:ext>
            </a:extLst>
          </p:cNvPr>
          <p:cNvSpPr txBox="1">
            <a:spLocks/>
          </p:cNvSpPr>
          <p:nvPr/>
        </p:nvSpPr>
        <p:spPr>
          <a:xfrm>
            <a:off x="8622704" y="5041804"/>
            <a:ext cx="3289531" cy="1041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None/>
              <a:defRPr sz="20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/>
                <a:ea typeface="+mn-lt"/>
                <a:cs typeface="+mn-lt"/>
              </a:rPr>
              <a:t>Submitted to -</a:t>
            </a:r>
            <a:endParaRPr lang="en-US" b="1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cs typeface="Calibri"/>
              </a:rPr>
              <a:t>Dr. Prachi Vasant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28E80-D74B-86DB-6959-F2BA573E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145313" cy="150739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About Rajesh Traders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C7D2A-DDDA-2FD9-6531-EC0C12E3E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5143500" cy="305317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/>
              <a:t>Rajesh Traders is a wholesale shop of fertilizer &amp; manure which is growing in the market but they are very curious to know the upcoming demand as they don’t want to overstock themself. So in this, we will develop a model for Rajesh traders predicting the upcoming demand from their previous demand.</a:t>
            </a:r>
          </a:p>
        </p:txBody>
      </p:sp>
      <p:pic>
        <p:nvPicPr>
          <p:cNvPr id="5" name="Picture 5" descr="A store front with a sign&#10;&#10;Description automatically generated">
            <a:extLst>
              <a:ext uri="{FF2B5EF4-FFF2-40B4-BE49-F238E27FC236}">
                <a16:creationId xmlns:a16="http://schemas.microsoft.com/office/drawing/2014/main" id="{56C05723-0631-B424-4D95-03228E192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" r="2" b="2"/>
          <a:stretch/>
        </p:blipFill>
        <p:spPr>
          <a:xfrm>
            <a:off x="7205595" y="812056"/>
            <a:ext cx="3876811" cy="5127565"/>
          </a:xfrm>
          <a:custGeom>
            <a:avLst/>
            <a:gdLst/>
            <a:ahLst/>
            <a:cxnLst/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</p:spPr>
      </p:pic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BE9E86F5-3804-4993-9353-B93A62BA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828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EB849-63B1-2D91-E381-962CC4F8CAA7}"/>
              </a:ext>
            </a:extLst>
          </p:cNvPr>
          <p:cNvSpPr txBox="1"/>
          <p:nvPr/>
        </p:nvSpPr>
        <p:spPr>
          <a:xfrm>
            <a:off x="3920612" y="233516"/>
            <a:ext cx="208935" cy="73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00599-8037-4E6F-24B9-6E6895D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b="1" dirty="0"/>
              <a:t>More about fertilizers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9463-2B51-F950-7063-18A7D51A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Rajesh traders keep a stock of 300 bags of fertilizers and as the value goes below 300 they reorder it and it take 5 days for their order to reach along with the ordering fees that is 2000Rs.</a:t>
            </a:r>
          </a:p>
        </p:txBody>
      </p:sp>
      <p:pic>
        <p:nvPicPr>
          <p:cNvPr id="5" name="Picture 5" descr="A bag of blue pebbles&#10;&#10;Description automatically generated">
            <a:extLst>
              <a:ext uri="{FF2B5EF4-FFF2-40B4-BE49-F238E27FC236}">
                <a16:creationId xmlns:a16="http://schemas.microsoft.com/office/drawing/2014/main" id="{5F246862-F0F0-6F62-3DC8-1FD06BCE6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25" r="24379" b="1"/>
          <a:stretch/>
        </p:blipFill>
        <p:spPr>
          <a:xfrm>
            <a:off x="710821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944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24344-AC9B-3A64-4C1E-8584E9424B2D}"/>
              </a:ext>
            </a:extLst>
          </p:cNvPr>
          <p:cNvSpPr txBox="1"/>
          <p:nvPr/>
        </p:nvSpPr>
        <p:spPr>
          <a:xfrm>
            <a:off x="6268064" y="1671483"/>
            <a:ext cx="577645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D7E9D-83AB-C772-739A-41230E04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Survey table for Fertilizers 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55215C-341A-699F-C7F9-C80006F76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88751"/>
              </p:ext>
            </p:extLst>
          </p:nvPr>
        </p:nvGraphicFramePr>
        <p:xfrm>
          <a:off x="1386590" y="3076487"/>
          <a:ext cx="9458797" cy="284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108">
                  <a:extLst>
                    <a:ext uri="{9D8B030D-6E8A-4147-A177-3AD203B41FA5}">
                      <a16:colId xmlns:a16="http://schemas.microsoft.com/office/drawing/2014/main" val="383910071"/>
                    </a:ext>
                  </a:extLst>
                </a:gridCol>
                <a:gridCol w="1145138">
                  <a:extLst>
                    <a:ext uri="{9D8B030D-6E8A-4147-A177-3AD203B41FA5}">
                      <a16:colId xmlns:a16="http://schemas.microsoft.com/office/drawing/2014/main" val="3862295994"/>
                    </a:ext>
                  </a:extLst>
                </a:gridCol>
                <a:gridCol w="3088890">
                  <a:extLst>
                    <a:ext uri="{9D8B030D-6E8A-4147-A177-3AD203B41FA5}">
                      <a16:colId xmlns:a16="http://schemas.microsoft.com/office/drawing/2014/main" val="1792541006"/>
                    </a:ext>
                  </a:extLst>
                </a:gridCol>
                <a:gridCol w="2810979">
                  <a:extLst>
                    <a:ext uri="{9D8B030D-6E8A-4147-A177-3AD203B41FA5}">
                      <a16:colId xmlns:a16="http://schemas.microsoft.com/office/drawing/2014/main" val="2125158809"/>
                    </a:ext>
                  </a:extLst>
                </a:gridCol>
                <a:gridCol w="1489682">
                  <a:extLst>
                    <a:ext uri="{9D8B030D-6E8A-4147-A177-3AD203B41FA5}">
                      <a16:colId xmlns:a16="http://schemas.microsoft.com/office/drawing/2014/main" val="2376433589"/>
                    </a:ext>
                  </a:extLst>
                </a:gridCol>
              </a:tblGrid>
              <a:tr h="89003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S. No.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Demand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Probability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i="0" u="none" strike="noStrike" noProof="0" dirty="0">
                          <a:solidFill>
                            <a:srgbClr val="FFFFFF"/>
                          </a:solidFill>
                          <a:latin typeface="Goudy Old Style"/>
                        </a:rPr>
                        <a:t>(Total outcome/Favorable outcome)</a:t>
                      </a:r>
                    </a:p>
                    <a:p>
                      <a:pPr lvl="0" algn="ctr">
                        <a:buNone/>
                      </a:pPr>
                      <a:endParaRPr lang="en-US" sz="1700"/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Cumulative probability</a:t>
                      </a:r>
                      <a:endParaRPr lang="en-US" sz="1700" dirty="0" err="1"/>
                    </a:p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FFFFFF"/>
                          </a:solidFill>
                          <a:latin typeface="Goudy Old Style"/>
                        </a:rPr>
                        <a:t>( Bass probability + upcoming probability)</a:t>
                      </a:r>
                      <a:endParaRPr lang="en-US" sz="1600" dirty="0"/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Class group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1774812538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0.30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0.30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0-29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2237330279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0.25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0.55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30-54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1646346417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0.20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0.75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55-74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3722874015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0.15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0.90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75-89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96838727"/>
                  </a:ext>
                </a:extLst>
              </a:tr>
              <a:tr h="3907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dirty="0"/>
                        <a:t>5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dirty="0"/>
                        <a:t>90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dirty="0"/>
                        <a:t>0.10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dirty="0"/>
                        <a:t>1.00</a:t>
                      </a:r>
                    </a:p>
                  </a:txBody>
                  <a:tcPr marL="88093" marR="88093" marT="44047" marB="4404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 dirty="0"/>
                        <a:t>90-99</a:t>
                      </a:r>
                    </a:p>
                  </a:txBody>
                  <a:tcPr marL="88093" marR="88093" marT="44047" marB="44047"/>
                </a:tc>
                <a:extLst>
                  <a:ext uri="{0D108BD9-81ED-4DB2-BD59-A6C34878D82A}">
                    <a16:rowId xmlns:a16="http://schemas.microsoft.com/office/drawing/2014/main" val="100049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9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A35C-BBB4-3D25-320C-C1F9A760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79" y="942"/>
            <a:ext cx="9076329" cy="1064277"/>
          </a:xfrm>
        </p:spPr>
        <p:txBody>
          <a:bodyPr/>
          <a:lstStyle/>
          <a:p>
            <a:pPr algn="ctr"/>
            <a:r>
              <a:rPr lang="en-US" b="1" dirty="0"/>
              <a:t>Upcoming demand Forecast for Fertilizer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876A8-C2BA-A217-65FE-1EAF70BB7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32141"/>
              </p:ext>
            </p:extLst>
          </p:nvPr>
        </p:nvGraphicFramePr>
        <p:xfrm>
          <a:off x="3230256" y="879577"/>
          <a:ext cx="573056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13">
                  <a:extLst>
                    <a:ext uri="{9D8B030D-6E8A-4147-A177-3AD203B41FA5}">
                      <a16:colId xmlns:a16="http://schemas.microsoft.com/office/drawing/2014/main" val="640985126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2282205889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1937082858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1204735587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1046506688"/>
                    </a:ext>
                  </a:extLst>
                </a:gridCol>
              </a:tblGrid>
              <a:tr h="5343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Stock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Ordering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25400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270*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73733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89831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95243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1998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9053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270*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70121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8868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76258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7904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79033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3899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34511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290*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4733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7007"/>
                  </a:ext>
                </a:extLst>
              </a:tr>
              <a:tr h="305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463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13AF5B-78AA-D7C2-DC9A-3A409441CB3B}"/>
              </a:ext>
            </a:extLst>
          </p:cNvPr>
          <p:cNvSpPr txBox="1"/>
          <p:nvPr/>
        </p:nvSpPr>
        <p:spPr>
          <a:xfrm>
            <a:off x="9660193" y="6489290"/>
            <a:ext cx="2531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Cost = 6000Rs.</a:t>
            </a:r>
          </a:p>
        </p:txBody>
      </p:sp>
    </p:spTree>
    <p:extLst>
      <p:ext uri="{BB962C8B-B14F-4D97-AF65-F5344CB8AC3E}">
        <p14:creationId xmlns:p14="http://schemas.microsoft.com/office/powerpoint/2010/main" val="160550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00599-8037-4E6F-24B9-6E6895DD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b="1" dirty="0"/>
              <a:t>More about Manure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9463-2B51-F950-7063-18A7D51AA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Rajesh traders keep a stock of 500 bags of manure and as the value goes below 500 they reorder it and it take 3 days for their order to reach along with the ordering fees that is 2500Rs.</a:t>
            </a:r>
          </a:p>
        </p:txBody>
      </p:sp>
      <p:pic>
        <p:nvPicPr>
          <p:cNvPr id="5" name="Picture 5" descr="Manure | Free Stock Photo | Manure fertiliser | # 9162">
            <a:extLst>
              <a:ext uri="{FF2B5EF4-FFF2-40B4-BE49-F238E27FC236}">
                <a16:creationId xmlns:a16="http://schemas.microsoft.com/office/drawing/2014/main" id="{8BBD00B5-FE34-CE14-5499-3921125C8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0" r="25390"/>
          <a:stretch/>
        </p:blipFill>
        <p:spPr>
          <a:xfrm>
            <a:off x="710821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944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6DA82-359C-8732-EB5F-4EADDE3C3FB7}"/>
              </a:ext>
            </a:extLst>
          </p:cNvPr>
          <p:cNvSpPr txBox="1"/>
          <p:nvPr/>
        </p:nvSpPr>
        <p:spPr>
          <a:xfrm>
            <a:off x="4707193" y="503902"/>
            <a:ext cx="934064" cy="651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D7E9D-83AB-C772-739A-41230E04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Survey table for Manure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55215C-341A-699F-C7F9-C80006F76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889591"/>
              </p:ext>
            </p:extLst>
          </p:nvPr>
        </p:nvGraphicFramePr>
        <p:xfrm>
          <a:off x="1386590" y="3101020"/>
          <a:ext cx="9458796" cy="279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69">
                  <a:extLst>
                    <a:ext uri="{9D8B030D-6E8A-4147-A177-3AD203B41FA5}">
                      <a16:colId xmlns:a16="http://schemas.microsoft.com/office/drawing/2014/main" val="383910071"/>
                    </a:ext>
                  </a:extLst>
                </a:gridCol>
                <a:gridCol w="1557923">
                  <a:extLst>
                    <a:ext uri="{9D8B030D-6E8A-4147-A177-3AD203B41FA5}">
                      <a16:colId xmlns:a16="http://schemas.microsoft.com/office/drawing/2014/main" val="3862295994"/>
                    </a:ext>
                  </a:extLst>
                </a:gridCol>
                <a:gridCol w="2752500">
                  <a:extLst>
                    <a:ext uri="{9D8B030D-6E8A-4147-A177-3AD203B41FA5}">
                      <a16:colId xmlns:a16="http://schemas.microsoft.com/office/drawing/2014/main" val="1792541006"/>
                    </a:ext>
                  </a:extLst>
                </a:gridCol>
                <a:gridCol w="1999551">
                  <a:extLst>
                    <a:ext uri="{9D8B030D-6E8A-4147-A177-3AD203B41FA5}">
                      <a16:colId xmlns:a16="http://schemas.microsoft.com/office/drawing/2014/main" val="2125158809"/>
                    </a:ext>
                  </a:extLst>
                </a:gridCol>
                <a:gridCol w="1915653">
                  <a:extLst>
                    <a:ext uri="{9D8B030D-6E8A-4147-A177-3AD203B41FA5}">
                      <a16:colId xmlns:a16="http://schemas.microsoft.com/office/drawing/2014/main" val="2376433589"/>
                    </a:ext>
                  </a:extLst>
                </a:gridCol>
              </a:tblGrid>
              <a:tr h="105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S. No.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Demand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Probability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(Total outcome/Favorable outcome)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Cumulative probability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( Bass probability + upcoming probability)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group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1774812538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1-39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2237330279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0.65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40-64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1646346417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65-74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3722874015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75-79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96838727"/>
                  </a:ext>
                </a:extLst>
              </a:tr>
              <a:tr h="347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5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200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0.20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1.00</a:t>
                      </a:r>
                    </a:p>
                  </a:txBody>
                  <a:tcPr marL="76813" marR="76813" marT="38406" marB="38406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80-99</a:t>
                      </a:r>
                    </a:p>
                  </a:txBody>
                  <a:tcPr marL="76813" marR="76813" marT="38406" marB="38406"/>
                </a:tc>
                <a:extLst>
                  <a:ext uri="{0D108BD9-81ED-4DB2-BD59-A6C34878D82A}">
                    <a16:rowId xmlns:a16="http://schemas.microsoft.com/office/drawing/2014/main" val="100049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4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A35C-BBB4-3D25-320C-C1F9A760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79" y="942"/>
            <a:ext cx="9076329" cy="1064277"/>
          </a:xfrm>
        </p:spPr>
        <p:txBody>
          <a:bodyPr/>
          <a:lstStyle/>
          <a:p>
            <a:pPr algn="ctr"/>
            <a:r>
              <a:rPr lang="en-US" b="1" dirty="0"/>
              <a:t>Upcoming demand Forecast for Manure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876A8-C2BA-A217-65FE-1EAF70BB7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612934"/>
              </p:ext>
            </p:extLst>
          </p:nvPr>
        </p:nvGraphicFramePr>
        <p:xfrm>
          <a:off x="3230256" y="879577"/>
          <a:ext cx="573056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13">
                  <a:extLst>
                    <a:ext uri="{9D8B030D-6E8A-4147-A177-3AD203B41FA5}">
                      <a16:colId xmlns:a16="http://schemas.microsoft.com/office/drawing/2014/main" val="640985126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2282205889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1937082858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322877843"/>
                    </a:ext>
                  </a:extLst>
                </a:gridCol>
                <a:gridCol w="1146113">
                  <a:extLst>
                    <a:ext uri="{9D8B030D-6E8A-4147-A177-3AD203B41FA5}">
                      <a16:colId xmlns:a16="http://schemas.microsoft.com/office/drawing/2014/main" val="3388437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Stock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(500)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Ordering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25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450*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7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89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95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90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7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88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576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97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370*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67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3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3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44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7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460*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46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737082-4E3E-FBF6-AAF5-D042DF2E52B7}"/>
              </a:ext>
            </a:extLst>
          </p:cNvPr>
          <p:cNvSpPr txBox="1"/>
          <p:nvPr/>
        </p:nvSpPr>
        <p:spPr>
          <a:xfrm>
            <a:off x="9660193" y="6489290"/>
            <a:ext cx="25318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Total Cost = 10000Rs.</a:t>
            </a:r>
          </a:p>
        </p:txBody>
      </p:sp>
    </p:spTree>
    <p:extLst>
      <p:ext uri="{BB962C8B-B14F-4D97-AF65-F5344CB8AC3E}">
        <p14:creationId xmlns:p14="http://schemas.microsoft.com/office/powerpoint/2010/main" val="18679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14CD-DD5F-34AD-084C-2C884F90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dirty="0"/>
              <a:t>Conclusion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251C-73FF-E01E-86B0-A638C7B2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anchor="t">
            <a:normAutofit/>
          </a:bodyPr>
          <a:lstStyle/>
          <a:p>
            <a:r>
              <a:rPr lang="en-US"/>
              <a:t>By looking at the demand of fertilizer &amp; manure will can to a conclusion that if they will keep &amp; buy a little more stock from 300 to 400 in fertilizer &amp; 500 to 550 in manure they will not be overstocking themself, plus they will be saving money as there number of times order will also reduce.</a:t>
            </a:r>
          </a:p>
        </p:txBody>
      </p:sp>
      <p:pic>
        <p:nvPicPr>
          <p:cNvPr id="5" name="Picture 5" descr="A light bulb with many icons around it&#10;&#10;Description automatically generated">
            <a:extLst>
              <a:ext uri="{FF2B5EF4-FFF2-40B4-BE49-F238E27FC236}">
                <a16:creationId xmlns:a16="http://schemas.microsoft.com/office/drawing/2014/main" id="{22C3F27E-B824-C27B-B2A5-70B61AD2D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904" r="26904"/>
          <a:stretch/>
        </p:blipFill>
        <p:spPr>
          <a:xfrm>
            <a:off x="7108215" y="805232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944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02528-6B34-A71B-2E13-C09BF8426512}"/>
              </a:ext>
            </a:extLst>
          </p:cNvPr>
          <p:cNvSpPr txBox="1"/>
          <p:nvPr/>
        </p:nvSpPr>
        <p:spPr>
          <a:xfrm>
            <a:off x="5592096" y="663677"/>
            <a:ext cx="73741" cy="24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79811B-9678-4E6D-9ECA-9E1FF4C7F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EED0C-FE8A-717A-05D5-D65752D5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695506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Simulation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77EB-FCE8-DD40-868F-E5E8D9EB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2" y="2765686"/>
            <a:ext cx="6695506" cy="3139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Simulation is a method of solving decision making problem by designing ,constructing and manipulating a model of the real system. It is a useful technique for solving a business problem where many values of the variables are not known or partly known in advance and there is no easy way to find these values.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DF4426-90D1-F14F-8020-087AFF23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40360" y="1829569"/>
            <a:ext cx="3151640" cy="5028431"/>
            <a:chOff x="9040360" y="1829569"/>
            <a:chExt cx="3151640" cy="50284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B2FB0C-3A68-1142-BCF6-56559188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040360" y="1912383"/>
              <a:ext cx="3151640" cy="4945617"/>
              <a:chOff x="9040360" y="1912383"/>
              <a:chExt cx="3151640" cy="494561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C35D916-0A5D-46AE-BFFD-C2ADD447D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101565" y="4566630"/>
                <a:ext cx="2249810" cy="2291370"/>
              </a:xfrm>
              <a:custGeom>
                <a:avLst/>
                <a:gdLst>
                  <a:gd name="connsiteX0" fmla="*/ 1126749 w 2249810"/>
                  <a:gd name="connsiteY0" fmla="*/ 0 h 2291370"/>
                  <a:gd name="connsiteX1" fmla="*/ 1225438 w 2249810"/>
                  <a:gd name="connsiteY1" fmla="*/ 86525 h 2291370"/>
                  <a:gd name="connsiteX2" fmla="*/ 1955981 w 2249810"/>
                  <a:gd name="connsiteY2" fmla="*/ 449433 h 2291370"/>
                  <a:gd name="connsiteX3" fmla="*/ 2249810 w 2249810"/>
                  <a:gd name="connsiteY3" fmla="*/ 1076320 h 2291370"/>
                  <a:gd name="connsiteX4" fmla="*/ 2249810 w 2249810"/>
                  <a:gd name="connsiteY4" fmla="*/ 1172210 h 2291370"/>
                  <a:gd name="connsiteX5" fmla="*/ 2249810 w 2249810"/>
                  <a:gd name="connsiteY5" fmla="*/ 1445920 h 2291370"/>
                  <a:gd name="connsiteX6" fmla="*/ 2249810 w 2249810"/>
                  <a:gd name="connsiteY6" fmla="*/ 1598212 h 2291370"/>
                  <a:gd name="connsiteX7" fmla="*/ 2249810 w 2249810"/>
                  <a:gd name="connsiteY7" fmla="*/ 1807917 h 2291370"/>
                  <a:gd name="connsiteX8" fmla="*/ 2249810 w 2249810"/>
                  <a:gd name="connsiteY8" fmla="*/ 1967812 h 2291370"/>
                  <a:gd name="connsiteX9" fmla="*/ 2210104 w 2249810"/>
                  <a:gd name="connsiteY9" fmla="*/ 2271144 h 2291370"/>
                  <a:gd name="connsiteX10" fmla="*/ 2202000 w 2249810"/>
                  <a:gd name="connsiteY10" fmla="*/ 2291370 h 2291370"/>
                  <a:gd name="connsiteX11" fmla="*/ 47809 w 2249810"/>
                  <a:gd name="connsiteY11" fmla="*/ 2291370 h 2291370"/>
                  <a:gd name="connsiteX12" fmla="*/ 39705 w 2249810"/>
                  <a:gd name="connsiteY12" fmla="*/ 2271144 h 2291370"/>
                  <a:gd name="connsiteX13" fmla="*/ 0 w 2249810"/>
                  <a:gd name="connsiteY13" fmla="*/ 1967812 h 2291370"/>
                  <a:gd name="connsiteX14" fmla="*/ 0 w 2249810"/>
                  <a:gd name="connsiteY14" fmla="*/ 1807917 h 2291370"/>
                  <a:gd name="connsiteX15" fmla="*/ 0 w 2249810"/>
                  <a:gd name="connsiteY15" fmla="*/ 1598212 h 2291370"/>
                  <a:gd name="connsiteX16" fmla="*/ 0 w 2249810"/>
                  <a:gd name="connsiteY16" fmla="*/ 1445920 h 2291370"/>
                  <a:gd name="connsiteX17" fmla="*/ 0 w 2249810"/>
                  <a:gd name="connsiteY17" fmla="*/ 1172210 h 2291370"/>
                  <a:gd name="connsiteX18" fmla="*/ 0 w 2249810"/>
                  <a:gd name="connsiteY18" fmla="*/ 1076320 h 2291370"/>
                  <a:gd name="connsiteX19" fmla="*/ 293829 w 2249810"/>
                  <a:gd name="connsiteY19" fmla="*/ 449433 h 2291370"/>
                  <a:gd name="connsiteX20" fmla="*/ 1024373 w 2249810"/>
                  <a:gd name="connsiteY20" fmla="*/ 86525 h 229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9810" h="2291370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70146" y="275630"/>
                      <a:pt x="1745900" y="327719"/>
                      <a:pt x="1955981" y="449433"/>
                    </a:cubicBezTo>
                    <a:cubicBezTo>
                      <a:pt x="2157990" y="590684"/>
                      <a:pt x="2249810" y="752678"/>
                      <a:pt x="2249810" y="1076320"/>
                    </a:cubicBezTo>
                    <a:lnTo>
                      <a:pt x="2249810" y="1172210"/>
                    </a:lnTo>
                    <a:lnTo>
                      <a:pt x="2249810" y="1445920"/>
                    </a:lnTo>
                    <a:lnTo>
                      <a:pt x="2249810" y="1598212"/>
                    </a:lnTo>
                    <a:lnTo>
                      <a:pt x="2249810" y="1807917"/>
                    </a:lnTo>
                    <a:lnTo>
                      <a:pt x="2249810" y="1967812"/>
                    </a:lnTo>
                    <a:cubicBezTo>
                      <a:pt x="2249810" y="2089178"/>
                      <a:pt x="2236898" y="2187812"/>
                      <a:pt x="2210104" y="2271144"/>
                    </a:cubicBezTo>
                    <a:lnTo>
                      <a:pt x="2202000" y="2291370"/>
                    </a:lnTo>
                    <a:lnTo>
                      <a:pt x="47809" y="2291370"/>
                    </a:lnTo>
                    <a:lnTo>
                      <a:pt x="39705" y="2271144"/>
                    </a:lnTo>
                    <a:cubicBezTo>
                      <a:pt x="12912" y="2187812"/>
                      <a:pt x="0" y="2089178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F268332-6742-4EC3-8AE6-DC8C2311C8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366429" y="1912383"/>
                <a:ext cx="1825571" cy="3044131"/>
              </a:xfrm>
              <a:custGeom>
                <a:avLst/>
                <a:gdLst>
                  <a:gd name="connsiteX0" fmla="*/ 1126749 w 1825571"/>
                  <a:gd name="connsiteY0" fmla="*/ 0 h 3044131"/>
                  <a:gd name="connsiteX1" fmla="*/ 1225438 w 1825571"/>
                  <a:gd name="connsiteY1" fmla="*/ 86525 h 3044131"/>
                  <a:gd name="connsiteX2" fmla="*/ 1787618 w 1825571"/>
                  <a:gd name="connsiteY2" fmla="*/ 367973 h 3044131"/>
                  <a:gd name="connsiteX3" fmla="*/ 1825571 w 1825571"/>
                  <a:gd name="connsiteY3" fmla="*/ 386337 h 3044131"/>
                  <a:gd name="connsiteX4" fmla="*/ 1825571 w 1825571"/>
                  <a:gd name="connsiteY4" fmla="*/ 2657795 h 3044131"/>
                  <a:gd name="connsiteX5" fmla="*/ 1787617 w 1825571"/>
                  <a:gd name="connsiteY5" fmla="*/ 2676158 h 3044131"/>
                  <a:gd name="connsiteX6" fmla="*/ 1225437 w 1825571"/>
                  <a:gd name="connsiteY6" fmla="*/ 2957606 h 3044131"/>
                  <a:gd name="connsiteX7" fmla="*/ 1123061 w 1825571"/>
                  <a:gd name="connsiteY7" fmla="*/ 3044131 h 3044131"/>
                  <a:gd name="connsiteX8" fmla="*/ 1024372 w 1825571"/>
                  <a:gd name="connsiteY8" fmla="*/ 2957606 h 3044131"/>
                  <a:gd name="connsiteX9" fmla="*/ 293828 w 1825571"/>
                  <a:gd name="connsiteY9" fmla="*/ 2594699 h 3044131"/>
                  <a:gd name="connsiteX10" fmla="*/ 0 w 1825571"/>
                  <a:gd name="connsiteY10" fmla="*/ 1967812 h 3044131"/>
                  <a:gd name="connsiteX11" fmla="*/ 0 w 1825571"/>
                  <a:gd name="connsiteY11" fmla="*/ 1807917 h 3044131"/>
                  <a:gd name="connsiteX12" fmla="*/ 0 w 1825571"/>
                  <a:gd name="connsiteY12" fmla="*/ 1598212 h 3044131"/>
                  <a:gd name="connsiteX13" fmla="*/ 0 w 1825571"/>
                  <a:gd name="connsiteY13" fmla="*/ 1445920 h 3044131"/>
                  <a:gd name="connsiteX14" fmla="*/ 0 w 1825571"/>
                  <a:gd name="connsiteY14" fmla="*/ 1172210 h 3044131"/>
                  <a:gd name="connsiteX15" fmla="*/ 0 w 1825571"/>
                  <a:gd name="connsiteY15" fmla="*/ 1076320 h 3044131"/>
                  <a:gd name="connsiteX16" fmla="*/ 293829 w 1825571"/>
                  <a:gd name="connsiteY16" fmla="*/ 449433 h 3044131"/>
                  <a:gd name="connsiteX17" fmla="*/ 1024373 w 1825571"/>
                  <a:gd name="connsiteY17" fmla="*/ 86525 h 30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5571" h="3044131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08969" y="228354"/>
                      <a:pt x="1609963" y="293111"/>
                      <a:pt x="1787618" y="367973"/>
                    </a:cubicBezTo>
                    <a:lnTo>
                      <a:pt x="1825571" y="386337"/>
                    </a:lnTo>
                    <a:lnTo>
                      <a:pt x="1825571" y="2657795"/>
                    </a:lnTo>
                    <a:lnTo>
                      <a:pt x="1787617" y="2676158"/>
                    </a:lnTo>
                    <a:cubicBezTo>
                      <a:pt x="1609961" y="2751020"/>
                      <a:pt x="1408967" y="2815777"/>
                      <a:pt x="1225437" y="2957606"/>
                    </a:cubicBezTo>
                    <a:lnTo>
                      <a:pt x="1123061" y="3044131"/>
                    </a:lnTo>
                    <a:lnTo>
                      <a:pt x="1024372" y="2957606"/>
                    </a:lnTo>
                    <a:cubicBezTo>
                      <a:pt x="779664" y="2768501"/>
                      <a:pt x="503910" y="2716412"/>
                      <a:pt x="293828" y="2594699"/>
                    </a:cubicBezTo>
                    <a:cubicBezTo>
                      <a:pt x="91820" y="2453447"/>
                      <a:pt x="0" y="2291454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16D7504-D3C2-47D5-B42F-97C527B8E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40360" y="4483816"/>
                <a:ext cx="2372219" cy="2366675"/>
              </a:xfrm>
              <a:custGeom>
                <a:avLst/>
                <a:gdLst>
                  <a:gd name="connsiteX0" fmla="*/ 1188054 w 2372219"/>
                  <a:gd name="connsiteY0" fmla="*/ 0 h 2366675"/>
                  <a:gd name="connsiteX1" fmla="*/ 1292112 w 2372219"/>
                  <a:gd name="connsiteY1" fmla="*/ 91233 h 2366675"/>
                  <a:gd name="connsiteX2" fmla="*/ 2062403 w 2372219"/>
                  <a:gd name="connsiteY2" fmla="*/ 473886 h 2366675"/>
                  <a:gd name="connsiteX3" fmla="*/ 2372219 w 2372219"/>
                  <a:gd name="connsiteY3" fmla="*/ 1134881 h 2366675"/>
                  <a:gd name="connsiteX4" fmla="*/ 2372219 w 2372219"/>
                  <a:gd name="connsiteY4" fmla="*/ 1235988 h 2366675"/>
                  <a:gd name="connsiteX5" fmla="*/ 2372219 w 2372219"/>
                  <a:gd name="connsiteY5" fmla="*/ 1524590 h 2366675"/>
                  <a:gd name="connsiteX6" fmla="*/ 2372219 w 2372219"/>
                  <a:gd name="connsiteY6" fmla="*/ 1685168 h 2366675"/>
                  <a:gd name="connsiteX7" fmla="*/ 2372219 w 2372219"/>
                  <a:gd name="connsiteY7" fmla="*/ 1906283 h 2366675"/>
                  <a:gd name="connsiteX8" fmla="*/ 2372219 w 2372219"/>
                  <a:gd name="connsiteY8" fmla="*/ 2074878 h 2366675"/>
                  <a:gd name="connsiteX9" fmla="*/ 2353763 w 2372219"/>
                  <a:gd name="connsiteY9" fmla="*/ 2301179 h 2366675"/>
                  <a:gd name="connsiteX10" fmla="*/ 2337371 w 2372219"/>
                  <a:gd name="connsiteY10" fmla="*/ 2366675 h 2366675"/>
                  <a:gd name="connsiteX11" fmla="*/ 34848 w 2372219"/>
                  <a:gd name="connsiteY11" fmla="*/ 2366675 h 2366675"/>
                  <a:gd name="connsiteX12" fmla="*/ 18456 w 2372219"/>
                  <a:gd name="connsiteY12" fmla="*/ 2301179 h 2366675"/>
                  <a:gd name="connsiteX13" fmla="*/ 0 w 2372219"/>
                  <a:gd name="connsiteY13" fmla="*/ 2074878 h 2366675"/>
                  <a:gd name="connsiteX14" fmla="*/ 0 w 2372219"/>
                  <a:gd name="connsiteY14" fmla="*/ 1906283 h 2366675"/>
                  <a:gd name="connsiteX15" fmla="*/ 0 w 2372219"/>
                  <a:gd name="connsiteY15" fmla="*/ 1685168 h 2366675"/>
                  <a:gd name="connsiteX16" fmla="*/ 0 w 2372219"/>
                  <a:gd name="connsiteY16" fmla="*/ 1524590 h 2366675"/>
                  <a:gd name="connsiteX17" fmla="*/ 0 w 2372219"/>
                  <a:gd name="connsiteY17" fmla="*/ 1235988 h 2366675"/>
                  <a:gd name="connsiteX18" fmla="*/ 0 w 2372219"/>
                  <a:gd name="connsiteY18" fmla="*/ 1134881 h 2366675"/>
                  <a:gd name="connsiteX19" fmla="*/ 309816 w 2372219"/>
                  <a:gd name="connsiteY19" fmla="*/ 473886 h 2366675"/>
                  <a:gd name="connsiteX20" fmla="*/ 1080108 w 2372219"/>
                  <a:gd name="connsiteY20" fmla="*/ 91233 h 2366675"/>
                  <a:gd name="connsiteX0" fmla="*/ 2337371 w 2428811"/>
                  <a:gd name="connsiteY0" fmla="*/ 2366675 h 2458115"/>
                  <a:gd name="connsiteX1" fmla="*/ 34848 w 2428811"/>
                  <a:gd name="connsiteY1" fmla="*/ 2366675 h 2458115"/>
                  <a:gd name="connsiteX2" fmla="*/ 18456 w 2428811"/>
                  <a:gd name="connsiteY2" fmla="*/ 2301179 h 2458115"/>
                  <a:gd name="connsiteX3" fmla="*/ 0 w 2428811"/>
                  <a:gd name="connsiteY3" fmla="*/ 2074878 h 2458115"/>
                  <a:gd name="connsiteX4" fmla="*/ 0 w 2428811"/>
                  <a:gd name="connsiteY4" fmla="*/ 1906283 h 2458115"/>
                  <a:gd name="connsiteX5" fmla="*/ 0 w 2428811"/>
                  <a:gd name="connsiteY5" fmla="*/ 1685168 h 2458115"/>
                  <a:gd name="connsiteX6" fmla="*/ 0 w 2428811"/>
                  <a:gd name="connsiteY6" fmla="*/ 1524590 h 2458115"/>
                  <a:gd name="connsiteX7" fmla="*/ 0 w 2428811"/>
                  <a:gd name="connsiteY7" fmla="*/ 1235988 h 2458115"/>
                  <a:gd name="connsiteX8" fmla="*/ 0 w 2428811"/>
                  <a:gd name="connsiteY8" fmla="*/ 1134881 h 2458115"/>
                  <a:gd name="connsiteX9" fmla="*/ 309816 w 2428811"/>
                  <a:gd name="connsiteY9" fmla="*/ 473886 h 2458115"/>
                  <a:gd name="connsiteX10" fmla="*/ 1080108 w 2428811"/>
                  <a:gd name="connsiteY10" fmla="*/ 91233 h 2458115"/>
                  <a:gd name="connsiteX11" fmla="*/ 1188054 w 2428811"/>
                  <a:gd name="connsiteY11" fmla="*/ 0 h 2458115"/>
                  <a:gd name="connsiteX12" fmla="*/ 1292112 w 2428811"/>
                  <a:gd name="connsiteY12" fmla="*/ 91233 h 2458115"/>
                  <a:gd name="connsiteX13" fmla="*/ 2062403 w 2428811"/>
                  <a:gd name="connsiteY13" fmla="*/ 473886 h 2458115"/>
                  <a:gd name="connsiteX14" fmla="*/ 2372219 w 2428811"/>
                  <a:gd name="connsiteY14" fmla="*/ 1134881 h 2458115"/>
                  <a:gd name="connsiteX15" fmla="*/ 2372219 w 2428811"/>
                  <a:gd name="connsiteY15" fmla="*/ 1235988 h 2458115"/>
                  <a:gd name="connsiteX16" fmla="*/ 2372219 w 2428811"/>
                  <a:gd name="connsiteY16" fmla="*/ 1524590 h 2458115"/>
                  <a:gd name="connsiteX17" fmla="*/ 2372219 w 2428811"/>
                  <a:gd name="connsiteY17" fmla="*/ 1685168 h 2458115"/>
                  <a:gd name="connsiteX18" fmla="*/ 2372219 w 2428811"/>
                  <a:gd name="connsiteY18" fmla="*/ 1906283 h 2458115"/>
                  <a:gd name="connsiteX19" fmla="*/ 2372219 w 2428811"/>
                  <a:gd name="connsiteY19" fmla="*/ 2074878 h 2458115"/>
                  <a:gd name="connsiteX20" fmla="*/ 2353763 w 2428811"/>
                  <a:gd name="connsiteY20" fmla="*/ 2301179 h 2458115"/>
                  <a:gd name="connsiteX21" fmla="*/ 2428811 w 2428811"/>
                  <a:gd name="connsiteY21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685168 h 2458115"/>
                  <a:gd name="connsiteX17" fmla="*/ 2372219 w 2428811"/>
                  <a:gd name="connsiteY17" fmla="*/ 1906283 h 2458115"/>
                  <a:gd name="connsiteX18" fmla="*/ 2372219 w 2428811"/>
                  <a:gd name="connsiteY18" fmla="*/ 2074878 h 2458115"/>
                  <a:gd name="connsiteX19" fmla="*/ 2353763 w 2428811"/>
                  <a:gd name="connsiteY19" fmla="*/ 2301179 h 2458115"/>
                  <a:gd name="connsiteX20" fmla="*/ 2428811 w 2428811"/>
                  <a:gd name="connsiteY20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906283 h 2458115"/>
                  <a:gd name="connsiteX17" fmla="*/ 2372219 w 2428811"/>
                  <a:gd name="connsiteY17" fmla="*/ 2074878 h 2458115"/>
                  <a:gd name="connsiteX18" fmla="*/ 2353763 w 2428811"/>
                  <a:gd name="connsiteY18" fmla="*/ 2301179 h 2458115"/>
                  <a:gd name="connsiteX19" fmla="*/ 2428811 w 2428811"/>
                  <a:gd name="connsiteY19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2074878 h 2458115"/>
                  <a:gd name="connsiteX17" fmla="*/ 2353763 w 2428811"/>
                  <a:gd name="connsiteY17" fmla="*/ 2301179 h 2458115"/>
                  <a:gd name="connsiteX18" fmla="*/ 2428811 w 2428811"/>
                  <a:gd name="connsiteY18" fmla="*/ 2458115 h 245811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524590 h 2366675"/>
                  <a:gd name="connsiteX6" fmla="*/ 0 w 2372219"/>
                  <a:gd name="connsiteY6" fmla="*/ 1235988 h 2366675"/>
                  <a:gd name="connsiteX7" fmla="*/ 0 w 2372219"/>
                  <a:gd name="connsiteY7" fmla="*/ 1134881 h 2366675"/>
                  <a:gd name="connsiteX8" fmla="*/ 309816 w 2372219"/>
                  <a:gd name="connsiteY8" fmla="*/ 473886 h 2366675"/>
                  <a:gd name="connsiteX9" fmla="*/ 1080108 w 2372219"/>
                  <a:gd name="connsiteY9" fmla="*/ 91233 h 2366675"/>
                  <a:gd name="connsiteX10" fmla="*/ 1188054 w 2372219"/>
                  <a:gd name="connsiteY10" fmla="*/ 0 h 2366675"/>
                  <a:gd name="connsiteX11" fmla="*/ 1292112 w 2372219"/>
                  <a:gd name="connsiteY11" fmla="*/ 91233 h 2366675"/>
                  <a:gd name="connsiteX12" fmla="*/ 2062403 w 2372219"/>
                  <a:gd name="connsiteY12" fmla="*/ 473886 h 2366675"/>
                  <a:gd name="connsiteX13" fmla="*/ 2372219 w 2372219"/>
                  <a:gd name="connsiteY13" fmla="*/ 1134881 h 2366675"/>
                  <a:gd name="connsiteX14" fmla="*/ 2372219 w 2372219"/>
                  <a:gd name="connsiteY14" fmla="*/ 1235988 h 2366675"/>
                  <a:gd name="connsiteX15" fmla="*/ 2372219 w 2372219"/>
                  <a:gd name="connsiteY15" fmla="*/ 1524590 h 2366675"/>
                  <a:gd name="connsiteX16" fmla="*/ 2372219 w 2372219"/>
                  <a:gd name="connsiteY16" fmla="*/ 2074878 h 2366675"/>
                  <a:gd name="connsiteX17" fmla="*/ 2353763 w 2372219"/>
                  <a:gd name="connsiteY17" fmla="*/ 2301179 h 2366675"/>
                  <a:gd name="connsiteX18" fmla="*/ 2342750 w 2372219"/>
                  <a:gd name="connsiteY18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235988 h 2366675"/>
                  <a:gd name="connsiteX6" fmla="*/ 0 w 2372219"/>
                  <a:gd name="connsiteY6" fmla="*/ 1134881 h 2366675"/>
                  <a:gd name="connsiteX7" fmla="*/ 309816 w 2372219"/>
                  <a:gd name="connsiteY7" fmla="*/ 473886 h 2366675"/>
                  <a:gd name="connsiteX8" fmla="*/ 1080108 w 2372219"/>
                  <a:gd name="connsiteY8" fmla="*/ 91233 h 2366675"/>
                  <a:gd name="connsiteX9" fmla="*/ 1188054 w 2372219"/>
                  <a:gd name="connsiteY9" fmla="*/ 0 h 2366675"/>
                  <a:gd name="connsiteX10" fmla="*/ 1292112 w 2372219"/>
                  <a:gd name="connsiteY10" fmla="*/ 91233 h 2366675"/>
                  <a:gd name="connsiteX11" fmla="*/ 2062403 w 2372219"/>
                  <a:gd name="connsiteY11" fmla="*/ 473886 h 2366675"/>
                  <a:gd name="connsiteX12" fmla="*/ 2372219 w 2372219"/>
                  <a:gd name="connsiteY12" fmla="*/ 1134881 h 2366675"/>
                  <a:gd name="connsiteX13" fmla="*/ 2372219 w 2372219"/>
                  <a:gd name="connsiteY13" fmla="*/ 1235988 h 2366675"/>
                  <a:gd name="connsiteX14" fmla="*/ 2372219 w 2372219"/>
                  <a:gd name="connsiteY14" fmla="*/ 1524590 h 2366675"/>
                  <a:gd name="connsiteX15" fmla="*/ 2372219 w 2372219"/>
                  <a:gd name="connsiteY15" fmla="*/ 2074878 h 2366675"/>
                  <a:gd name="connsiteX16" fmla="*/ 2353763 w 2372219"/>
                  <a:gd name="connsiteY16" fmla="*/ 2301179 h 2366675"/>
                  <a:gd name="connsiteX17" fmla="*/ 2342750 w 2372219"/>
                  <a:gd name="connsiteY17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134881 h 2366675"/>
                  <a:gd name="connsiteX6" fmla="*/ 309816 w 2372219"/>
                  <a:gd name="connsiteY6" fmla="*/ 473886 h 2366675"/>
                  <a:gd name="connsiteX7" fmla="*/ 1080108 w 2372219"/>
                  <a:gd name="connsiteY7" fmla="*/ 91233 h 2366675"/>
                  <a:gd name="connsiteX8" fmla="*/ 1188054 w 2372219"/>
                  <a:gd name="connsiteY8" fmla="*/ 0 h 2366675"/>
                  <a:gd name="connsiteX9" fmla="*/ 1292112 w 2372219"/>
                  <a:gd name="connsiteY9" fmla="*/ 91233 h 2366675"/>
                  <a:gd name="connsiteX10" fmla="*/ 2062403 w 2372219"/>
                  <a:gd name="connsiteY10" fmla="*/ 473886 h 2366675"/>
                  <a:gd name="connsiteX11" fmla="*/ 2372219 w 2372219"/>
                  <a:gd name="connsiteY11" fmla="*/ 1134881 h 2366675"/>
                  <a:gd name="connsiteX12" fmla="*/ 2372219 w 2372219"/>
                  <a:gd name="connsiteY12" fmla="*/ 1235988 h 2366675"/>
                  <a:gd name="connsiteX13" fmla="*/ 2372219 w 2372219"/>
                  <a:gd name="connsiteY13" fmla="*/ 1524590 h 2366675"/>
                  <a:gd name="connsiteX14" fmla="*/ 2372219 w 2372219"/>
                  <a:gd name="connsiteY14" fmla="*/ 2074878 h 2366675"/>
                  <a:gd name="connsiteX15" fmla="*/ 2353763 w 2372219"/>
                  <a:gd name="connsiteY15" fmla="*/ 2301179 h 2366675"/>
                  <a:gd name="connsiteX16" fmla="*/ 2342750 w 2372219"/>
                  <a:gd name="connsiteY16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134881 h 2366675"/>
                  <a:gd name="connsiteX5" fmla="*/ 309816 w 2372219"/>
                  <a:gd name="connsiteY5" fmla="*/ 473886 h 2366675"/>
                  <a:gd name="connsiteX6" fmla="*/ 1080108 w 2372219"/>
                  <a:gd name="connsiteY6" fmla="*/ 91233 h 2366675"/>
                  <a:gd name="connsiteX7" fmla="*/ 1188054 w 2372219"/>
                  <a:gd name="connsiteY7" fmla="*/ 0 h 2366675"/>
                  <a:gd name="connsiteX8" fmla="*/ 1292112 w 2372219"/>
                  <a:gd name="connsiteY8" fmla="*/ 91233 h 2366675"/>
                  <a:gd name="connsiteX9" fmla="*/ 2062403 w 2372219"/>
                  <a:gd name="connsiteY9" fmla="*/ 473886 h 2366675"/>
                  <a:gd name="connsiteX10" fmla="*/ 2372219 w 2372219"/>
                  <a:gd name="connsiteY10" fmla="*/ 1134881 h 2366675"/>
                  <a:gd name="connsiteX11" fmla="*/ 2372219 w 2372219"/>
                  <a:gd name="connsiteY11" fmla="*/ 1235988 h 2366675"/>
                  <a:gd name="connsiteX12" fmla="*/ 2372219 w 2372219"/>
                  <a:gd name="connsiteY12" fmla="*/ 1524590 h 2366675"/>
                  <a:gd name="connsiteX13" fmla="*/ 2372219 w 2372219"/>
                  <a:gd name="connsiteY13" fmla="*/ 2074878 h 2366675"/>
                  <a:gd name="connsiteX14" fmla="*/ 2353763 w 2372219"/>
                  <a:gd name="connsiteY14" fmla="*/ 2301179 h 2366675"/>
                  <a:gd name="connsiteX15" fmla="*/ 2342750 w 2372219"/>
                  <a:gd name="connsiteY15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1524590 h 2366675"/>
                  <a:gd name="connsiteX12" fmla="*/ 2372219 w 2372219"/>
                  <a:gd name="connsiteY12" fmla="*/ 2074878 h 2366675"/>
                  <a:gd name="connsiteX13" fmla="*/ 2353763 w 2372219"/>
                  <a:gd name="connsiteY13" fmla="*/ 2301179 h 2366675"/>
                  <a:gd name="connsiteX14" fmla="*/ 2342750 w 2372219"/>
                  <a:gd name="connsiteY14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2074878 h 2366675"/>
                  <a:gd name="connsiteX12" fmla="*/ 2353763 w 2372219"/>
                  <a:gd name="connsiteY12" fmla="*/ 2301179 h 2366675"/>
                  <a:gd name="connsiteX13" fmla="*/ 2342750 w 2372219"/>
                  <a:gd name="connsiteY13" fmla="*/ 2357710 h 23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2219" h="2366675">
                    <a:moveTo>
                      <a:pt x="34848" y="2366675"/>
                    </a:moveTo>
                    <a:lnTo>
                      <a:pt x="18456" y="2301179"/>
                    </a:lnTo>
                    <a:cubicBezTo>
                      <a:pt x="6051" y="2234851"/>
                      <a:pt x="0" y="2160191"/>
                      <a:pt x="0" y="2074878"/>
                    </a:cubicBezTo>
                    <a:lnTo>
                      <a:pt x="0" y="1134881"/>
                    </a:lnTo>
                    <a:cubicBezTo>
                      <a:pt x="0" y="793630"/>
                      <a:pt x="96817" y="622823"/>
                      <a:pt x="309816" y="473886"/>
                    </a:cubicBezTo>
                    <a:cubicBezTo>
                      <a:pt x="531329" y="345550"/>
                      <a:pt x="822086" y="290627"/>
                      <a:pt x="1080108" y="91233"/>
                    </a:cubicBezTo>
                    <a:lnTo>
                      <a:pt x="1188054" y="0"/>
                    </a:lnTo>
                    <a:lnTo>
                      <a:pt x="1292112" y="91233"/>
                    </a:lnTo>
                    <a:cubicBezTo>
                      <a:pt x="1550134" y="290627"/>
                      <a:pt x="1840892" y="345550"/>
                      <a:pt x="2062403" y="473886"/>
                    </a:cubicBezTo>
                    <a:cubicBezTo>
                      <a:pt x="2275403" y="622823"/>
                      <a:pt x="2372219" y="793630"/>
                      <a:pt x="2372219" y="1134881"/>
                    </a:cubicBezTo>
                    <a:lnTo>
                      <a:pt x="2372219" y="1235988"/>
                    </a:lnTo>
                    <a:lnTo>
                      <a:pt x="2372219" y="2074878"/>
                    </a:lnTo>
                    <a:cubicBezTo>
                      <a:pt x="2372219" y="2160191"/>
                      <a:pt x="2366168" y="2234851"/>
                      <a:pt x="2353763" y="2301179"/>
                    </a:cubicBezTo>
                    <a:cubicBezTo>
                      <a:pt x="2348299" y="2323011"/>
                      <a:pt x="2342750" y="2357710"/>
                      <a:pt x="2342750" y="2357710"/>
                    </a:cubicBezTo>
                  </a:path>
                </a:pathLst>
              </a:custGeom>
              <a:noFill/>
              <a:ln w="25400" cap="rnd">
                <a:solidFill>
                  <a:schemeClr val="bg2">
                    <a:lumMod val="75000"/>
                    <a:alpha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8BEC42-B3E9-4350-BA6D-1AADB453C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05224" y="1829569"/>
              <a:ext cx="1886776" cy="3209758"/>
            </a:xfrm>
            <a:custGeom>
              <a:avLst/>
              <a:gdLst>
                <a:gd name="connsiteX0" fmla="*/ 1188054 w 1886776"/>
                <a:gd name="connsiteY0" fmla="*/ 0 h 3209758"/>
                <a:gd name="connsiteX1" fmla="*/ 1292112 w 1886776"/>
                <a:gd name="connsiteY1" fmla="*/ 91233 h 3209758"/>
                <a:gd name="connsiteX2" fmla="*/ 1884879 w 1886776"/>
                <a:gd name="connsiteY2" fmla="*/ 387994 h 3209758"/>
                <a:gd name="connsiteX3" fmla="*/ 1886776 w 1886776"/>
                <a:gd name="connsiteY3" fmla="*/ 388912 h 3209758"/>
                <a:gd name="connsiteX4" fmla="*/ 1886776 w 1886776"/>
                <a:gd name="connsiteY4" fmla="*/ 2820846 h 3209758"/>
                <a:gd name="connsiteX5" fmla="*/ 1884878 w 1886776"/>
                <a:gd name="connsiteY5" fmla="*/ 2821764 h 3209758"/>
                <a:gd name="connsiteX6" fmla="*/ 1292111 w 1886776"/>
                <a:gd name="connsiteY6" fmla="*/ 3118525 h 3209758"/>
                <a:gd name="connsiteX7" fmla="*/ 1184165 w 1886776"/>
                <a:gd name="connsiteY7" fmla="*/ 3209758 h 3209758"/>
                <a:gd name="connsiteX8" fmla="*/ 1080107 w 1886776"/>
                <a:gd name="connsiteY8" fmla="*/ 3118525 h 3209758"/>
                <a:gd name="connsiteX9" fmla="*/ 309815 w 1886776"/>
                <a:gd name="connsiteY9" fmla="*/ 2735873 h 3209758"/>
                <a:gd name="connsiteX10" fmla="*/ 0 w 1886776"/>
                <a:gd name="connsiteY10" fmla="*/ 2074878 h 3209758"/>
                <a:gd name="connsiteX11" fmla="*/ 0 w 1886776"/>
                <a:gd name="connsiteY11" fmla="*/ 1906283 h 3209758"/>
                <a:gd name="connsiteX12" fmla="*/ 0 w 1886776"/>
                <a:gd name="connsiteY12" fmla="*/ 1685168 h 3209758"/>
                <a:gd name="connsiteX13" fmla="*/ 0 w 1886776"/>
                <a:gd name="connsiteY13" fmla="*/ 1524590 h 3209758"/>
                <a:gd name="connsiteX14" fmla="*/ 0 w 1886776"/>
                <a:gd name="connsiteY14" fmla="*/ 1235988 h 3209758"/>
                <a:gd name="connsiteX15" fmla="*/ 0 w 1886776"/>
                <a:gd name="connsiteY15" fmla="*/ 1134881 h 3209758"/>
                <a:gd name="connsiteX16" fmla="*/ 309816 w 1886776"/>
                <a:gd name="connsiteY16" fmla="*/ 473886 h 3209758"/>
                <a:gd name="connsiteX17" fmla="*/ 1080108 w 1886776"/>
                <a:gd name="connsiteY17" fmla="*/ 91233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886776 w 1976318"/>
                <a:gd name="connsiteY17" fmla="*/ 2820846 h 3209758"/>
                <a:gd name="connsiteX18" fmla="*/ 1976318 w 1976318"/>
                <a:gd name="connsiteY18" fmla="*/ 2913204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976318 w 1976318"/>
                <a:gd name="connsiteY17" fmla="*/ 2913204 h 3209758"/>
                <a:gd name="connsiteX0" fmla="*/ 1884878 w 1886776"/>
                <a:gd name="connsiteY0" fmla="*/ 2821764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  <a:gd name="connsiteX0" fmla="*/ 1884878 w 1886776"/>
                <a:gd name="connsiteY0" fmla="*/ 2800249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776" h="3209758">
                  <a:moveTo>
                    <a:pt x="1884878" y="2800249"/>
                  </a:moveTo>
                  <a:cubicBezTo>
                    <a:pt x="1697557" y="2879185"/>
                    <a:pt x="1485627" y="2968980"/>
                    <a:pt x="1292111" y="3118525"/>
                  </a:cubicBezTo>
                  <a:lnTo>
                    <a:pt x="1184165" y="3209758"/>
                  </a:lnTo>
                  <a:lnTo>
                    <a:pt x="1080107" y="3118525"/>
                  </a:lnTo>
                  <a:cubicBezTo>
                    <a:pt x="822085" y="2919132"/>
                    <a:pt x="531327" y="2864209"/>
                    <a:pt x="309815" y="2735873"/>
                  </a:cubicBezTo>
                  <a:cubicBezTo>
                    <a:pt x="96816" y="2586936"/>
                    <a:pt x="0" y="2416129"/>
                    <a:pt x="0" y="2074878"/>
                  </a:cubicBezTo>
                  <a:lnTo>
                    <a:pt x="0" y="1906283"/>
                  </a:lnTo>
                  <a:lnTo>
                    <a:pt x="0" y="1685168"/>
                  </a:lnTo>
                  <a:lnTo>
                    <a:pt x="0" y="1524590"/>
                  </a:lnTo>
                  <a:lnTo>
                    <a:pt x="0" y="1235988"/>
                  </a:lnTo>
                  <a:lnTo>
                    <a:pt x="0" y="1134881"/>
                  </a:lnTo>
                  <a:cubicBezTo>
                    <a:pt x="0" y="793630"/>
                    <a:pt x="96817" y="622823"/>
                    <a:pt x="309816" y="473886"/>
                  </a:cubicBezTo>
                  <a:cubicBezTo>
                    <a:pt x="531329" y="345550"/>
                    <a:pt x="822086" y="290627"/>
                    <a:pt x="1080108" y="91233"/>
                  </a:cubicBezTo>
                  <a:lnTo>
                    <a:pt x="1188054" y="0"/>
                  </a:lnTo>
                  <a:lnTo>
                    <a:pt x="1292112" y="91233"/>
                  </a:lnTo>
                  <a:cubicBezTo>
                    <a:pt x="1485628" y="240778"/>
                    <a:pt x="1697559" y="309059"/>
                    <a:pt x="1884879" y="387994"/>
                  </a:cubicBezTo>
                  <a:lnTo>
                    <a:pt x="1886776" y="388912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1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719D-FE03-743D-BF4A-FA3FE282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a typeface="+mj-lt"/>
                <a:cs typeface="+mj-lt"/>
              </a:rPr>
              <a:t>The objective of simulation in a fertilizer business</a:t>
            </a:r>
            <a:endParaRPr lang="en-US" sz="3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C6B02D0-9E51-68FE-3170-11A2A0F654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744" y="2248257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06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30FF-4EA0-322D-A6B8-E7B90C71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More about simulation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B176-B3A5-C9C1-51F5-F789F1692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9971" y="2299959"/>
            <a:ext cx="3548706" cy="3752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Advantages</a:t>
            </a:r>
          </a:p>
          <a:p>
            <a:r>
              <a:rPr lang="en-US" dirty="0">
                <a:ea typeface="+mn-lt"/>
                <a:cs typeface="+mn-lt"/>
              </a:rPr>
              <a:t>Flexible.</a:t>
            </a:r>
            <a:endParaRPr lang="en-US" b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used to analyses.</a:t>
            </a:r>
          </a:p>
          <a:p>
            <a:r>
              <a:rPr lang="en-US" dirty="0">
                <a:ea typeface="+mn-lt"/>
                <a:cs typeface="+mn-lt"/>
              </a:rPr>
              <a:t>Assist in finding the pros &amp; cons of the real situation.</a:t>
            </a:r>
          </a:p>
          <a:p>
            <a:r>
              <a:rPr lang="en-US" dirty="0">
                <a:ea typeface="+mn-lt"/>
                <a:cs typeface="+mn-lt"/>
              </a:rPr>
              <a:t>Only a method.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57B77-641C-129A-84BA-487E1F1DA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932" y="2299959"/>
            <a:ext cx="3179996" cy="3752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Disadvantages</a:t>
            </a:r>
          </a:p>
          <a:p>
            <a:r>
              <a:rPr lang="en-US" dirty="0"/>
              <a:t>Expensive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Require expert knowledge.</a:t>
            </a:r>
          </a:p>
          <a:p>
            <a:r>
              <a:rPr lang="en-US"/>
              <a:t>Complicated.</a:t>
            </a:r>
            <a:endParaRPr lang="en-US" dirty="0"/>
          </a:p>
          <a:p>
            <a:r>
              <a:rPr lang="en-US" dirty="0"/>
              <a:t>Real situation based on 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0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9838DF6-B910-4CC3-8C59-93A8CF4B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D4725-D89F-4909-6E53-BA737E1C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362699" cy="1508760"/>
          </a:xfrm>
        </p:spPr>
        <p:txBody>
          <a:bodyPr anchor="ctr">
            <a:normAutofit/>
          </a:bodyPr>
          <a:lstStyle/>
          <a:p>
            <a:r>
              <a:rPr lang="en-US" dirty="0"/>
              <a:t>What can we solve using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C8F8-A072-1E10-CDE7-AFD92059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750695"/>
            <a:ext cx="6362699" cy="31548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One problem that can be addressed in a Manure &amp; fertilizer business using simulation is optimizing the production and inventory management process. This involves determining the optimal production levels, scheduling, and inventory policies to minimize costs while meeting customer demand.</a:t>
            </a:r>
            <a:endParaRPr lang="en-US" sz="2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C570C4-C039-4ABC-A94C-9B909566F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9556" y="1731566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5">
            <a:extLst>
              <a:ext uri="{FF2B5EF4-FFF2-40B4-BE49-F238E27FC236}">
                <a16:creationId xmlns:a16="http://schemas.microsoft.com/office/drawing/2014/main" id="{03205C94-90CF-44CA-9474-067CC29E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1697" y="1802117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F69D65A-F0AB-40CB-A73B-68EE91581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241" y="1"/>
            <a:ext cx="2361759" cy="2533369"/>
          </a:xfrm>
          <a:custGeom>
            <a:avLst/>
            <a:gdLst>
              <a:gd name="connsiteX0" fmla="*/ 0 w 2361759"/>
              <a:gd name="connsiteY0" fmla="*/ 0 h 2533369"/>
              <a:gd name="connsiteX1" fmla="*/ 2361759 w 2361759"/>
              <a:gd name="connsiteY1" fmla="*/ 0 h 2533369"/>
              <a:gd name="connsiteX2" fmla="*/ 2361759 w 2361759"/>
              <a:gd name="connsiteY2" fmla="*/ 2075848 h 2533369"/>
              <a:gd name="connsiteX3" fmla="*/ 2246942 w 2361759"/>
              <a:gd name="connsiteY3" fmla="*/ 2122494 h 2533369"/>
              <a:gd name="connsiteX4" fmla="*/ 1716965 w 2361759"/>
              <a:gd name="connsiteY4" fmla="*/ 2412138 h 2533369"/>
              <a:gd name="connsiteX5" fmla="*/ 1573526 w 2361759"/>
              <a:gd name="connsiteY5" fmla="*/ 2533369 h 2533369"/>
              <a:gd name="connsiteX6" fmla="*/ 1435253 w 2361759"/>
              <a:gd name="connsiteY6" fmla="*/ 2412138 h 2533369"/>
              <a:gd name="connsiteX7" fmla="*/ 411684 w 2361759"/>
              <a:gd name="connsiteY7" fmla="*/ 1903667 h 2533369"/>
              <a:gd name="connsiteX8" fmla="*/ 0 w 2361759"/>
              <a:gd name="connsiteY8" fmla="*/ 1025333 h 2533369"/>
              <a:gd name="connsiteX9" fmla="*/ 0 w 2361759"/>
              <a:gd name="connsiteY9" fmla="*/ 801304 h 2533369"/>
              <a:gd name="connsiteX10" fmla="*/ 0 w 2361759"/>
              <a:gd name="connsiteY10" fmla="*/ 507485 h 2533369"/>
              <a:gd name="connsiteX11" fmla="*/ 0 w 2361759"/>
              <a:gd name="connsiteY11" fmla="*/ 294108 h 2533369"/>
              <a:gd name="connsiteX0" fmla="*/ 2361759 w 2453199"/>
              <a:gd name="connsiteY0" fmla="*/ 0 h 2533369"/>
              <a:gd name="connsiteX1" fmla="*/ 2361759 w 2453199"/>
              <a:gd name="connsiteY1" fmla="*/ 2075848 h 2533369"/>
              <a:gd name="connsiteX2" fmla="*/ 2246942 w 2453199"/>
              <a:gd name="connsiteY2" fmla="*/ 2122494 h 2533369"/>
              <a:gd name="connsiteX3" fmla="*/ 1716965 w 2453199"/>
              <a:gd name="connsiteY3" fmla="*/ 2412138 h 2533369"/>
              <a:gd name="connsiteX4" fmla="*/ 1573526 w 2453199"/>
              <a:gd name="connsiteY4" fmla="*/ 2533369 h 2533369"/>
              <a:gd name="connsiteX5" fmla="*/ 1435253 w 2453199"/>
              <a:gd name="connsiteY5" fmla="*/ 2412138 h 2533369"/>
              <a:gd name="connsiteX6" fmla="*/ 411684 w 2453199"/>
              <a:gd name="connsiteY6" fmla="*/ 1903667 h 2533369"/>
              <a:gd name="connsiteX7" fmla="*/ 0 w 2453199"/>
              <a:gd name="connsiteY7" fmla="*/ 1025333 h 2533369"/>
              <a:gd name="connsiteX8" fmla="*/ 0 w 2453199"/>
              <a:gd name="connsiteY8" fmla="*/ 801304 h 2533369"/>
              <a:gd name="connsiteX9" fmla="*/ 0 w 2453199"/>
              <a:gd name="connsiteY9" fmla="*/ 507485 h 2533369"/>
              <a:gd name="connsiteX10" fmla="*/ 0 w 2453199"/>
              <a:gd name="connsiteY10" fmla="*/ 294108 h 2533369"/>
              <a:gd name="connsiteX11" fmla="*/ 0 w 2453199"/>
              <a:gd name="connsiteY11" fmla="*/ 0 h 2533369"/>
              <a:gd name="connsiteX12" fmla="*/ 2453199 w 2453199"/>
              <a:gd name="connsiteY12" fmla="*/ 91440 h 2533369"/>
              <a:gd name="connsiteX0" fmla="*/ 2361759 w 2361759"/>
              <a:gd name="connsiteY0" fmla="*/ 0 h 2533369"/>
              <a:gd name="connsiteX1" fmla="*/ 2361759 w 2361759"/>
              <a:gd name="connsiteY1" fmla="*/ 2075848 h 2533369"/>
              <a:gd name="connsiteX2" fmla="*/ 2246942 w 2361759"/>
              <a:gd name="connsiteY2" fmla="*/ 2122494 h 2533369"/>
              <a:gd name="connsiteX3" fmla="*/ 1716965 w 2361759"/>
              <a:gd name="connsiteY3" fmla="*/ 2412138 h 2533369"/>
              <a:gd name="connsiteX4" fmla="*/ 1573526 w 2361759"/>
              <a:gd name="connsiteY4" fmla="*/ 2533369 h 2533369"/>
              <a:gd name="connsiteX5" fmla="*/ 1435253 w 2361759"/>
              <a:gd name="connsiteY5" fmla="*/ 2412138 h 2533369"/>
              <a:gd name="connsiteX6" fmla="*/ 411684 w 2361759"/>
              <a:gd name="connsiteY6" fmla="*/ 1903667 h 2533369"/>
              <a:gd name="connsiteX7" fmla="*/ 0 w 2361759"/>
              <a:gd name="connsiteY7" fmla="*/ 1025333 h 2533369"/>
              <a:gd name="connsiteX8" fmla="*/ 0 w 2361759"/>
              <a:gd name="connsiteY8" fmla="*/ 801304 h 2533369"/>
              <a:gd name="connsiteX9" fmla="*/ 0 w 2361759"/>
              <a:gd name="connsiteY9" fmla="*/ 507485 h 2533369"/>
              <a:gd name="connsiteX10" fmla="*/ 0 w 2361759"/>
              <a:gd name="connsiteY10" fmla="*/ 294108 h 2533369"/>
              <a:gd name="connsiteX11" fmla="*/ 0 w 2361759"/>
              <a:gd name="connsiteY11" fmla="*/ 0 h 2533369"/>
              <a:gd name="connsiteX0" fmla="*/ 2361759 w 2361759"/>
              <a:gd name="connsiteY0" fmla="*/ 2075848 h 2533369"/>
              <a:gd name="connsiteX1" fmla="*/ 2246942 w 2361759"/>
              <a:gd name="connsiteY1" fmla="*/ 2122494 h 2533369"/>
              <a:gd name="connsiteX2" fmla="*/ 1716965 w 2361759"/>
              <a:gd name="connsiteY2" fmla="*/ 2412138 h 2533369"/>
              <a:gd name="connsiteX3" fmla="*/ 1573526 w 2361759"/>
              <a:gd name="connsiteY3" fmla="*/ 2533369 h 2533369"/>
              <a:gd name="connsiteX4" fmla="*/ 1435253 w 2361759"/>
              <a:gd name="connsiteY4" fmla="*/ 2412138 h 2533369"/>
              <a:gd name="connsiteX5" fmla="*/ 411684 w 2361759"/>
              <a:gd name="connsiteY5" fmla="*/ 1903667 h 2533369"/>
              <a:gd name="connsiteX6" fmla="*/ 0 w 2361759"/>
              <a:gd name="connsiteY6" fmla="*/ 1025333 h 2533369"/>
              <a:gd name="connsiteX7" fmla="*/ 0 w 2361759"/>
              <a:gd name="connsiteY7" fmla="*/ 801304 h 2533369"/>
              <a:gd name="connsiteX8" fmla="*/ 0 w 2361759"/>
              <a:gd name="connsiteY8" fmla="*/ 507485 h 2533369"/>
              <a:gd name="connsiteX9" fmla="*/ 0 w 2361759"/>
              <a:gd name="connsiteY9" fmla="*/ 294108 h 2533369"/>
              <a:gd name="connsiteX10" fmla="*/ 0 w 2361759"/>
              <a:gd name="connsiteY10" fmla="*/ 0 h 253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1759" h="2533369">
                <a:moveTo>
                  <a:pt x="2361759" y="2075848"/>
                </a:moveTo>
                <a:lnTo>
                  <a:pt x="2246942" y="2122494"/>
                </a:lnTo>
                <a:cubicBezTo>
                  <a:pt x="2070701" y="2195176"/>
                  <a:pt x="1888395" y="2279660"/>
                  <a:pt x="1716965" y="2412138"/>
                </a:cubicBezTo>
                <a:lnTo>
                  <a:pt x="1573526" y="2533369"/>
                </a:lnTo>
                <a:lnTo>
                  <a:pt x="1435253" y="2412138"/>
                </a:lnTo>
                <a:cubicBezTo>
                  <a:pt x="1092391" y="2147183"/>
                  <a:pt x="706031" y="2074201"/>
                  <a:pt x="411684" y="1903667"/>
                </a:cubicBezTo>
                <a:cubicBezTo>
                  <a:pt x="128650" y="1705759"/>
                  <a:pt x="0" y="1478790"/>
                  <a:pt x="0" y="1025333"/>
                </a:cubicBezTo>
                <a:lnTo>
                  <a:pt x="0" y="801304"/>
                </a:lnTo>
                <a:lnTo>
                  <a:pt x="0" y="507485"/>
                </a:lnTo>
                <a:lnTo>
                  <a:pt x="0" y="29410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4E58FDAC-7EEA-9B4F-86D0-DB79766D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2382" y="0"/>
            <a:ext cx="2309618" cy="2462818"/>
          </a:xfrm>
          <a:custGeom>
            <a:avLst/>
            <a:gdLst>
              <a:gd name="connsiteX0" fmla="*/ 0 w 2309618"/>
              <a:gd name="connsiteY0" fmla="*/ 0 h 2462818"/>
              <a:gd name="connsiteX1" fmla="*/ 2309618 w 2309618"/>
              <a:gd name="connsiteY1" fmla="*/ 0 h 2462818"/>
              <a:gd name="connsiteX2" fmla="*/ 2309618 w 2309618"/>
              <a:gd name="connsiteY2" fmla="*/ 2009873 h 2462818"/>
              <a:gd name="connsiteX3" fmla="*/ 2172607 w 2309618"/>
              <a:gd name="connsiteY3" fmla="*/ 2065536 h 2462818"/>
              <a:gd name="connsiteX4" fmla="*/ 1660163 w 2309618"/>
              <a:gd name="connsiteY4" fmla="*/ 2345598 h 2462818"/>
              <a:gd name="connsiteX5" fmla="*/ 1521470 w 2309618"/>
              <a:gd name="connsiteY5" fmla="*/ 2462818 h 2462818"/>
              <a:gd name="connsiteX6" fmla="*/ 1387771 w 2309618"/>
              <a:gd name="connsiteY6" fmla="*/ 2345598 h 2462818"/>
              <a:gd name="connsiteX7" fmla="*/ 398065 w 2309618"/>
              <a:gd name="connsiteY7" fmla="*/ 1853948 h 2462818"/>
              <a:gd name="connsiteX8" fmla="*/ 0 w 2309618"/>
              <a:gd name="connsiteY8" fmla="*/ 1004672 h 2462818"/>
              <a:gd name="connsiteX9" fmla="*/ 0 w 2309618"/>
              <a:gd name="connsiteY9" fmla="*/ 788054 h 2462818"/>
              <a:gd name="connsiteX10" fmla="*/ 0 w 2309618"/>
              <a:gd name="connsiteY10" fmla="*/ 503955 h 2462818"/>
              <a:gd name="connsiteX11" fmla="*/ 0 w 2309618"/>
              <a:gd name="connsiteY11" fmla="*/ 297637 h 246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09618" h="2462818">
                <a:moveTo>
                  <a:pt x="0" y="0"/>
                </a:moveTo>
                <a:lnTo>
                  <a:pt x="2309618" y="0"/>
                </a:lnTo>
                <a:lnTo>
                  <a:pt x="2309618" y="2009873"/>
                </a:lnTo>
                <a:lnTo>
                  <a:pt x="2172607" y="2065536"/>
                </a:lnTo>
                <a:cubicBezTo>
                  <a:pt x="2002197" y="2135813"/>
                  <a:pt x="1825922" y="2217503"/>
                  <a:pt x="1660163" y="2345598"/>
                </a:cubicBezTo>
                <a:lnTo>
                  <a:pt x="1521470" y="2462818"/>
                </a:lnTo>
                <a:lnTo>
                  <a:pt x="1387771" y="2345598"/>
                </a:lnTo>
                <a:cubicBezTo>
                  <a:pt x="1056252" y="2089408"/>
                  <a:pt x="682674" y="2018840"/>
                  <a:pt x="398065" y="1853948"/>
                </a:cubicBezTo>
                <a:cubicBezTo>
                  <a:pt x="124394" y="1662588"/>
                  <a:pt x="0" y="1443127"/>
                  <a:pt x="0" y="1004672"/>
                </a:cubicBezTo>
                <a:lnTo>
                  <a:pt x="0" y="788054"/>
                </a:lnTo>
                <a:lnTo>
                  <a:pt x="0" y="503955"/>
                </a:lnTo>
                <a:lnTo>
                  <a:pt x="0" y="297637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E7E9A4CD-ADA3-4EFC-ACCD-3DBFF12F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241" y="5189445"/>
            <a:ext cx="2361759" cy="1671750"/>
          </a:xfrm>
          <a:custGeom>
            <a:avLst/>
            <a:gdLst>
              <a:gd name="connsiteX0" fmla="*/ 1578693 w 2361759"/>
              <a:gd name="connsiteY0" fmla="*/ 0 h 1671750"/>
              <a:gd name="connsiteX1" fmla="*/ 1716967 w 2361759"/>
              <a:gd name="connsiteY1" fmla="*/ 121231 h 1671750"/>
              <a:gd name="connsiteX2" fmla="*/ 2246944 w 2361759"/>
              <a:gd name="connsiteY2" fmla="*/ 410875 h 1671750"/>
              <a:gd name="connsiteX3" fmla="*/ 2361759 w 2361759"/>
              <a:gd name="connsiteY3" fmla="*/ 457521 h 1671750"/>
              <a:gd name="connsiteX4" fmla="*/ 2361759 w 2361759"/>
              <a:gd name="connsiteY4" fmla="*/ 1671750 h 1671750"/>
              <a:gd name="connsiteX5" fmla="*/ 0 w 2361759"/>
              <a:gd name="connsiteY5" fmla="*/ 1671750 h 1671750"/>
              <a:gd name="connsiteX6" fmla="*/ 0 w 2361759"/>
              <a:gd name="connsiteY6" fmla="*/ 1642389 h 1671750"/>
              <a:gd name="connsiteX7" fmla="*/ 0 w 2361759"/>
              <a:gd name="connsiteY7" fmla="*/ 1508036 h 1671750"/>
              <a:gd name="connsiteX8" fmla="*/ 411685 w 2361759"/>
              <a:gd name="connsiteY8" fmla="*/ 629703 h 1671750"/>
              <a:gd name="connsiteX9" fmla="*/ 1435254 w 2361759"/>
              <a:gd name="connsiteY9" fmla="*/ 121231 h 1671750"/>
              <a:gd name="connsiteX0" fmla="*/ 2361759 w 2453199"/>
              <a:gd name="connsiteY0" fmla="*/ 1671750 h 1763190"/>
              <a:gd name="connsiteX1" fmla="*/ 0 w 2453199"/>
              <a:gd name="connsiteY1" fmla="*/ 1671750 h 1763190"/>
              <a:gd name="connsiteX2" fmla="*/ 0 w 2453199"/>
              <a:gd name="connsiteY2" fmla="*/ 1642389 h 1763190"/>
              <a:gd name="connsiteX3" fmla="*/ 0 w 2453199"/>
              <a:gd name="connsiteY3" fmla="*/ 1508036 h 1763190"/>
              <a:gd name="connsiteX4" fmla="*/ 411685 w 2453199"/>
              <a:gd name="connsiteY4" fmla="*/ 629703 h 1763190"/>
              <a:gd name="connsiteX5" fmla="*/ 1435254 w 2453199"/>
              <a:gd name="connsiteY5" fmla="*/ 121231 h 1763190"/>
              <a:gd name="connsiteX6" fmla="*/ 1578693 w 2453199"/>
              <a:gd name="connsiteY6" fmla="*/ 0 h 1763190"/>
              <a:gd name="connsiteX7" fmla="*/ 1716967 w 2453199"/>
              <a:gd name="connsiteY7" fmla="*/ 121231 h 1763190"/>
              <a:gd name="connsiteX8" fmla="*/ 2246944 w 2453199"/>
              <a:gd name="connsiteY8" fmla="*/ 410875 h 1763190"/>
              <a:gd name="connsiteX9" fmla="*/ 2361759 w 2453199"/>
              <a:gd name="connsiteY9" fmla="*/ 457521 h 1763190"/>
              <a:gd name="connsiteX10" fmla="*/ 2453199 w 2453199"/>
              <a:gd name="connsiteY10" fmla="*/ 1763190 h 1763190"/>
              <a:gd name="connsiteX0" fmla="*/ 2361759 w 2361759"/>
              <a:gd name="connsiteY0" fmla="*/ 1671750 h 1671750"/>
              <a:gd name="connsiteX1" fmla="*/ 0 w 2361759"/>
              <a:gd name="connsiteY1" fmla="*/ 1671750 h 1671750"/>
              <a:gd name="connsiteX2" fmla="*/ 0 w 2361759"/>
              <a:gd name="connsiteY2" fmla="*/ 1642389 h 1671750"/>
              <a:gd name="connsiteX3" fmla="*/ 0 w 2361759"/>
              <a:gd name="connsiteY3" fmla="*/ 1508036 h 1671750"/>
              <a:gd name="connsiteX4" fmla="*/ 411685 w 2361759"/>
              <a:gd name="connsiteY4" fmla="*/ 629703 h 1671750"/>
              <a:gd name="connsiteX5" fmla="*/ 1435254 w 2361759"/>
              <a:gd name="connsiteY5" fmla="*/ 121231 h 1671750"/>
              <a:gd name="connsiteX6" fmla="*/ 1578693 w 2361759"/>
              <a:gd name="connsiteY6" fmla="*/ 0 h 1671750"/>
              <a:gd name="connsiteX7" fmla="*/ 1716967 w 2361759"/>
              <a:gd name="connsiteY7" fmla="*/ 121231 h 1671750"/>
              <a:gd name="connsiteX8" fmla="*/ 2246944 w 2361759"/>
              <a:gd name="connsiteY8" fmla="*/ 410875 h 1671750"/>
              <a:gd name="connsiteX9" fmla="*/ 2361759 w 2361759"/>
              <a:gd name="connsiteY9" fmla="*/ 457521 h 1671750"/>
              <a:gd name="connsiteX0" fmla="*/ 0 w 2361759"/>
              <a:gd name="connsiteY0" fmla="*/ 1671750 h 1671750"/>
              <a:gd name="connsiteX1" fmla="*/ 0 w 2361759"/>
              <a:gd name="connsiteY1" fmla="*/ 1642389 h 1671750"/>
              <a:gd name="connsiteX2" fmla="*/ 0 w 2361759"/>
              <a:gd name="connsiteY2" fmla="*/ 1508036 h 1671750"/>
              <a:gd name="connsiteX3" fmla="*/ 411685 w 2361759"/>
              <a:gd name="connsiteY3" fmla="*/ 629703 h 1671750"/>
              <a:gd name="connsiteX4" fmla="*/ 1435254 w 2361759"/>
              <a:gd name="connsiteY4" fmla="*/ 121231 h 1671750"/>
              <a:gd name="connsiteX5" fmla="*/ 1578693 w 2361759"/>
              <a:gd name="connsiteY5" fmla="*/ 0 h 1671750"/>
              <a:gd name="connsiteX6" fmla="*/ 1716967 w 2361759"/>
              <a:gd name="connsiteY6" fmla="*/ 121231 h 1671750"/>
              <a:gd name="connsiteX7" fmla="*/ 2246944 w 2361759"/>
              <a:gd name="connsiteY7" fmla="*/ 410875 h 1671750"/>
              <a:gd name="connsiteX8" fmla="*/ 2361759 w 2361759"/>
              <a:gd name="connsiteY8" fmla="*/ 457521 h 16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1759" h="1671750">
                <a:moveTo>
                  <a:pt x="0" y="1671750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3" y="459168"/>
                  <a:pt x="1092393" y="386187"/>
                  <a:pt x="1435254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1888398" y="253709"/>
                  <a:pt x="2070703" y="338193"/>
                  <a:pt x="2246944" y="410875"/>
                </a:cubicBezTo>
                <a:lnTo>
                  <a:pt x="2361759" y="457521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322C37C5-D704-A041-B664-9AB74769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2382" y="5259996"/>
            <a:ext cx="2309618" cy="1598004"/>
          </a:xfrm>
          <a:custGeom>
            <a:avLst/>
            <a:gdLst>
              <a:gd name="connsiteX0" fmla="*/ 1526466 w 2309618"/>
              <a:gd name="connsiteY0" fmla="*/ 0 h 1598004"/>
              <a:gd name="connsiteX1" fmla="*/ 1660166 w 2309618"/>
              <a:gd name="connsiteY1" fmla="*/ 117220 h 1598004"/>
              <a:gd name="connsiteX2" fmla="*/ 2172609 w 2309618"/>
              <a:gd name="connsiteY2" fmla="*/ 397282 h 1598004"/>
              <a:gd name="connsiteX3" fmla="*/ 2309618 w 2309618"/>
              <a:gd name="connsiteY3" fmla="*/ 452945 h 1598004"/>
              <a:gd name="connsiteX4" fmla="*/ 2309618 w 2309618"/>
              <a:gd name="connsiteY4" fmla="*/ 1598004 h 1598004"/>
              <a:gd name="connsiteX5" fmla="*/ 0 w 2309618"/>
              <a:gd name="connsiteY5" fmla="*/ 1598004 h 1598004"/>
              <a:gd name="connsiteX6" fmla="*/ 0 w 2309618"/>
              <a:gd name="connsiteY6" fmla="*/ 1588054 h 1598004"/>
              <a:gd name="connsiteX7" fmla="*/ 0 w 2309618"/>
              <a:gd name="connsiteY7" fmla="*/ 1458146 h 1598004"/>
              <a:gd name="connsiteX8" fmla="*/ 398066 w 2309618"/>
              <a:gd name="connsiteY8" fmla="*/ 608871 h 1598004"/>
              <a:gd name="connsiteX9" fmla="*/ 1387773 w 2309618"/>
              <a:gd name="connsiteY9" fmla="*/ 117220 h 159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09618" h="1598004">
                <a:moveTo>
                  <a:pt x="1526466" y="0"/>
                </a:moveTo>
                <a:lnTo>
                  <a:pt x="1660166" y="117220"/>
                </a:lnTo>
                <a:cubicBezTo>
                  <a:pt x="1825925" y="245316"/>
                  <a:pt x="2002199" y="327005"/>
                  <a:pt x="2172609" y="397282"/>
                </a:cubicBezTo>
                <a:lnTo>
                  <a:pt x="2309618" y="452945"/>
                </a:lnTo>
                <a:lnTo>
                  <a:pt x="2309618" y="1598004"/>
                </a:lnTo>
                <a:lnTo>
                  <a:pt x="0" y="159800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9A8B18-D2E4-4137-BAD8-E2DE04959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3F165-614D-999F-31A9-65BC29C2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362699" cy="1508760"/>
          </a:xfrm>
        </p:spPr>
        <p:txBody>
          <a:bodyPr anchor="ctr">
            <a:normAutofit/>
          </a:bodyPr>
          <a:lstStyle/>
          <a:p>
            <a:r>
              <a:rPr lang="en-US" dirty="0"/>
              <a:t>Scope of simulation in a Fertilizer &amp; manure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348A-8B09-26E8-441F-327F7630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5" y="2908092"/>
            <a:ext cx="7057161" cy="29974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scope of simulation in a manure &amp; fertilizer business can encompass various aspects of the business operations and decision-making processes. Here are some key areas that fall within the scope of simulation:</a:t>
            </a:r>
          </a:p>
          <a:p>
            <a:r>
              <a:rPr lang="en-US" sz="2400" dirty="0"/>
              <a:t>Production process.</a:t>
            </a:r>
          </a:p>
          <a:p>
            <a:r>
              <a:rPr lang="en-US" sz="2400" dirty="0"/>
              <a:t>Demand forecast.</a:t>
            </a:r>
          </a:p>
          <a:p>
            <a:r>
              <a:rPr lang="en-US" sz="2400" dirty="0"/>
              <a:t>Inventory management.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847EDB-F4DA-489C-9C18-2CA3FCFD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14D81F-8349-410E-A097-E5C4A308F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8CDC24-5788-4827-A24D-89452A993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5E34010-F2DF-43EB-8667-8C249A9D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3 w 2426087"/>
              <a:gd name="connsiteY8" fmla="*/ 1903673 h 2377558"/>
              <a:gd name="connsiteX9" fmla="*/ 1292111 w 2426087"/>
              <a:gd name="connsiteY9" fmla="*/ 2286325 h 2377558"/>
              <a:gd name="connsiteX10" fmla="*/ 1184165 w 2426087"/>
              <a:gd name="connsiteY10" fmla="*/ 2377558 h 2377558"/>
              <a:gd name="connsiteX11" fmla="*/ 1080107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242678 h 2377558"/>
              <a:gd name="connsiteX7" fmla="*/ 2062403 w 2372219"/>
              <a:gd name="connsiteY7" fmla="*/ 1903673 h 2377558"/>
              <a:gd name="connsiteX8" fmla="*/ 1292111 w 2372219"/>
              <a:gd name="connsiteY8" fmla="*/ 2286325 h 2377558"/>
              <a:gd name="connsiteX9" fmla="*/ 1184165 w 2372219"/>
              <a:gd name="connsiteY9" fmla="*/ 2377558 h 2377558"/>
              <a:gd name="connsiteX10" fmla="*/ 1080107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1242678 h 2377558"/>
              <a:gd name="connsiteX6" fmla="*/ 2062403 w 2372219"/>
              <a:gd name="connsiteY6" fmla="*/ 1903673 h 2377558"/>
              <a:gd name="connsiteX7" fmla="*/ 1292111 w 2372219"/>
              <a:gd name="connsiteY7" fmla="*/ 2286325 h 2377558"/>
              <a:gd name="connsiteX8" fmla="*/ 1184165 w 2372219"/>
              <a:gd name="connsiteY8" fmla="*/ 2377558 h 2377558"/>
              <a:gd name="connsiteX9" fmla="*/ 1080107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1242678 h 2377558"/>
              <a:gd name="connsiteX5" fmla="*/ 2062403 w 2372219"/>
              <a:gd name="connsiteY5" fmla="*/ 1903673 h 2377558"/>
              <a:gd name="connsiteX6" fmla="*/ 1292111 w 2372219"/>
              <a:gd name="connsiteY6" fmla="*/ 2286325 h 2377558"/>
              <a:gd name="connsiteX7" fmla="*/ 1184165 w 2372219"/>
              <a:gd name="connsiteY7" fmla="*/ 2377558 h 2377558"/>
              <a:gd name="connsiteX8" fmla="*/ 1080107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403788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3 w 2372219"/>
              <a:gd name="connsiteY4" fmla="*/ 1903673 h 2377558"/>
              <a:gd name="connsiteX5" fmla="*/ 1292111 w 2372219"/>
              <a:gd name="connsiteY5" fmla="*/ 2286325 h 2377558"/>
              <a:gd name="connsiteX6" fmla="*/ 1184165 w 2372219"/>
              <a:gd name="connsiteY6" fmla="*/ 2377558 h 2377558"/>
              <a:gd name="connsiteX7" fmla="*/ 1080107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403788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FF8B46-B5D7-49A5-B96C-F7D621D6F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0ED3D3A-8837-497F-AF61-F51177F4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2"/>
            <a:ext cx="2372219" cy="2377558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79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79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37572 w 2372219"/>
              <a:gd name="connsiteY0" fmla="*/ 2377558 h 2468998"/>
              <a:gd name="connsiteX1" fmla="*/ 18456 w 2372219"/>
              <a:gd name="connsiteY1" fmla="*/ 2301179 h 2468998"/>
              <a:gd name="connsiteX2" fmla="*/ 0 w 2372219"/>
              <a:gd name="connsiteY2" fmla="*/ 2074878 h 2468998"/>
              <a:gd name="connsiteX3" fmla="*/ 0 w 2372219"/>
              <a:gd name="connsiteY3" fmla="*/ 1906283 h 2468998"/>
              <a:gd name="connsiteX4" fmla="*/ 0 w 2372219"/>
              <a:gd name="connsiteY4" fmla="*/ 1685168 h 2468998"/>
              <a:gd name="connsiteX5" fmla="*/ 0 w 2372219"/>
              <a:gd name="connsiteY5" fmla="*/ 1524590 h 2468998"/>
              <a:gd name="connsiteX6" fmla="*/ 0 w 2372219"/>
              <a:gd name="connsiteY6" fmla="*/ 1235988 h 2468998"/>
              <a:gd name="connsiteX7" fmla="*/ 0 w 2372219"/>
              <a:gd name="connsiteY7" fmla="*/ 1134881 h 2468998"/>
              <a:gd name="connsiteX8" fmla="*/ 309816 w 2372219"/>
              <a:gd name="connsiteY8" fmla="*/ 473886 h 2468998"/>
              <a:gd name="connsiteX9" fmla="*/ 1080108 w 2372219"/>
              <a:gd name="connsiteY9" fmla="*/ 91233 h 2468998"/>
              <a:gd name="connsiteX10" fmla="*/ 1188054 w 2372219"/>
              <a:gd name="connsiteY10" fmla="*/ 0 h 2468998"/>
              <a:gd name="connsiteX11" fmla="*/ 1292113 w 2372219"/>
              <a:gd name="connsiteY11" fmla="*/ 91233 h 2468998"/>
              <a:gd name="connsiteX12" fmla="*/ 2062403 w 2372219"/>
              <a:gd name="connsiteY12" fmla="*/ 473886 h 2468998"/>
              <a:gd name="connsiteX13" fmla="*/ 2372219 w 2372219"/>
              <a:gd name="connsiteY13" fmla="*/ 1134881 h 2468998"/>
              <a:gd name="connsiteX14" fmla="*/ 2372219 w 2372219"/>
              <a:gd name="connsiteY14" fmla="*/ 1235988 h 2468998"/>
              <a:gd name="connsiteX15" fmla="*/ 2372219 w 2372219"/>
              <a:gd name="connsiteY15" fmla="*/ 1524590 h 2468998"/>
              <a:gd name="connsiteX16" fmla="*/ 2372219 w 2372219"/>
              <a:gd name="connsiteY16" fmla="*/ 1685168 h 2468998"/>
              <a:gd name="connsiteX17" fmla="*/ 2372219 w 2372219"/>
              <a:gd name="connsiteY17" fmla="*/ 1906283 h 2468998"/>
              <a:gd name="connsiteX18" fmla="*/ 2372219 w 2372219"/>
              <a:gd name="connsiteY18" fmla="*/ 2074878 h 2468998"/>
              <a:gd name="connsiteX19" fmla="*/ 2353763 w 2372219"/>
              <a:gd name="connsiteY19" fmla="*/ 2301179 h 2468998"/>
              <a:gd name="connsiteX20" fmla="*/ 2334647 w 2372219"/>
              <a:gd name="connsiteY20" fmla="*/ 2377558 h 2468998"/>
              <a:gd name="connsiteX21" fmla="*/ 129012 w 2372219"/>
              <a:gd name="connsiteY21" fmla="*/ 2468998 h 246899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685168 h 2377558"/>
              <a:gd name="connsiteX17" fmla="*/ 2372219 w 2372219"/>
              <a:gd name="connsiteY17" fmla="*/ 1906283 h 2377558"/>
              <a:gd name="connsiteX18" fmla="*/ 2372219 w 2372219"/>
              <a:gd name="connsiteY18" fmla="*/ 2074878 h 2377558"/>
              <a:gd name="connsiteX19" fmla="*/ 2353763 w 2372219"/>
              <a:gd name="connsiteY19" fmla="*/ 2301179 h 2377558"/>
              <a:gd name="connsiteX20" fmla="*/ 2334647 w 2372219"/>
              <a:gd name="connsiteY20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906283 h 2377558"/>
              <a:gd name="connsiteX17" fmla="*/ 2372219 w 2372219"/>
              <a:gd name="connsiteY17" fmla="*/ 2074878 h 2377558"/>
              <a:gd name="connsiteX18" fmla="*/ 2353763 w 2372219"/>
              <a:gd name="connsiteY18" fmla="*/ 2301179 h 2377558"/>
              <a:gd name="connsiteX19" fmla="*/ 2334647 w 2372219"/>
              <a:gd name="connsiteY19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906283 h 2377558"/>
              <a:gd name="connsiteX16" fmla="*/ 2372219 w 2372219"/>
              <a:gd name="connsiteY16" fmla="*/ 2074878 h 2377558"/>
              <a:gd name="connsiteX17" fmla="*/ 2353763 w 2372219"/>
              <a:gd name="connsiteY17" fmla="*/ 2301179 h 2377558"/>
              <a:gd name="connsiteX18" fmla="*/ 2334647 w 2372219"/>
              <a:gd name="connsiteY18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2074878 h 2377558"/>
              <a:gd name="connsiteX16" fmla="*/ 2353763 w 2372219"/>
              <a:gd name="connsiteY16" fmla="*/ 2301179 h 2377558"/>
              <a:gd name="connsiteX17" fmla="*/ 2334647 w 2372219"/>
              <a:gd name="connsiteY17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235988 h 2377558"/>
              <a:gd name="connsiteX6" fmla="*/ 0 w 2372219"/>
              <a:gd name="connsiteY6" fmla="*/ 1134881 h 2377558"/>
              <a:gd name="connsiteX7" fmla="*/ 309816 w 2372219"/>
              <a:gd name="connsiteY7" fmla="*/ 473886 h 2377558"/>
              <a:gd name="connsiteX8" fmla="*/ 1080108 w 2372219"/>
              <a:gd name="connsiteY8" fmla="*/ 91233 h 2377558"/>
              <a:gd name="connsiteX9" fmla="*/ 1188054 w 2372219"/>
              <a:gd name="connsiteY9" fmla="*/ 0 h 2377558"/>
              <a:gd name="connsiteX10" fmla="*/ 1292113 w 2372219"/>
              <a:gd name="connsiteY10" fmla="*/ 91233 h 2377558"/>
              <a:gd name="connsiteX11" fmla="*/ 2062403 w 2372219"/>
              <a:gd name="connsiteY11" fmla="*/ 473886 h 2377558"/>
              <a:gd name="connsiteX12" fmla="*/ 2372219 w 2372219"/>
              <a:gd name="connsiteY12" fmla="*/ 1134881 h 2377558"/>
              <a:gd name="connsiteX13" fmla="*/ 2372219 w 2372219"/>
              <a:gd name="connsiteY13" fmla="*/ 1235988 h 2377558"/>
              <a:gd name="connsiteX14" fmla="*/ 2372219 w 2372219"/>
              <a:gd name="connsiteY14" fmla="*/ 2074878 h 2377558"/>
              <a:gd name="connsiteX15" fmla="*/ 2353763 w 2372219"/>
              <a:gd name="connsiteY15" fmla="*/ 2301179 h 2377558"/>
              <a:gd name="connsiteX16" fmla="*/ 2334647 w 2372219"/>
              <a:gd name="connsiteY16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134881 h 2377558"/>
              <a:gd name="connsiteX6" fmla="*/ 309816 w 2372219"/>
              <a:gd name="connsiteY6" fmla="*/ 473886 h 2377558"/>
              <a:gd name="connsiteX7" fmla="*/ 1080108 w 2372219"/>
              <a:gd name="connsiteY7" fmla="*/ 91233 h 2377558"/>
              <a:gd name="connsiteX8" fmla="*/ 1188054 w 2372219"/>
              <a:gd name="connsiteY8" fmla="*/ 0 h 2377558"/>
              <a:gd name="connsiteX9" fmla="*/ 1292113 w 2372219"/>
              <a:gd name="connsiteY9" fmla="*/ 91233 h 2377558"/>
              <a:gd name="connsiteX10" fmla="*/ 2062403 w 2372219"/>
              <a:gd name="connsiteY10" fmla="*/ 473886 h 2377558"/>
              <a:gd name="connsiteX11" fmla="*/ 2372219 w 2372219"/>
              <a:gd name="connsiteY11" fmla="*/ 1134881 h 2377558"/>
              <a:gd name="connsiteX12" fmla="*/ 2372219 w 2372219"/>
              <a:gd name="connsiteY12" fmla="*/ 1235988 h 2377558"/>
              <a:gd name="connsiteX13" fmla="*/ 2372219 w 2372219"/>
              <a:gd name="connsiteY13" fmla="*/ 2074878 h 2377558"/>
              <a:gd name="connsiteX14" fmla="*/ 2353763 w 2372219"/>
              <a:gd name="connsiteY14" fmla="*/ 2301179 h 2377558"/>
              <a:gd name="connsiteX15" fmla="*/ 2334647 w 2372219"/>
              <a:gd name="connsiteY15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685168 h 2377558"/>
              <a:gd name="connsiteX4" fmla="*/ 0 w 2372219"/>
              <a:gd name="connsiteY4" fmla="*/ 1134881 h 2377558"/>
              <a:gd name="connsiteX5" fmla="*/ 309816 w 2372219"/>
              <a:gd name="connsiteY5" fmla="*/ 473886 h 2377558"/>
              <a:gd name="connsiteX6" fmla="*/ 1080108 w 2372219"/>
              <a:gd name="connsiteY6" fmla="*/ 91233 h 2377558"/>
              <a:gd name="connsiteX7" fmla="*/ 1188054 w 2372219"/>
              <a:gd name="connsiteY7" fmla="*/ 0 h 2377558"/>
              <a:gd name="connsiteX8" fmla="*/ 1292113 w 2372219"/>
              <a:gd name="connsiteY8" fmla="*/ 91233 h 2377558"/>
              <a:gd name="connsiteX9" fmla="*/ 2062403 w 2372219"/>
              <a:gd name="connsiteY9" fmla="*/ 473886 h 2377558"/>
              <a:gd name="connsiteX10" fmla="*/ 2372219 w 2372219"/>
              <a:gd name="connsiteY10" fmla="*/ 1134881 h 2377558"/>
              <a:gd name="connsiteX11" fmla="*/ 2372219 w 2372219"/>
              <a:gd name="connsiteY11" fmla="*/ 1235988 h 2377558"/>
              <a:gd name="connsiteX12" fmla="*/ 2372219 w 2372219"/>
              <a:gd name="connsiteY12" fmla="*/ 2074878 h 2377558"/>
              <a:gd name="connsiteX13" fmla="*/ 2353763 w 2372219"/>
              <a:gd name="connsiteY13" fmla="*/ 2301179 h 2377558"/>
              <a:gd name="connsiteX14" fmla="*/ 2334647 w 2372219"/>
              <a:gd name="connsiteY14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1235988 h 2377558"/>
              <a:gd name="connsiteX11" fmla="*/ 2372219 w 2372219"/>
              <a:gd name="connsiteY11" fmla="*/ 2074878 h 2377558"/>
              <a:gd name="connsiteX12" fmla="*/ 2353763 w 2372219"/>
              <a:gd name="connsiteY12" fmla="*/ 2301179 h 2377558"/>
              <a:gd name="connsiteX13" fmla="*/ 2334647 w 2372219"/>
              <a:gd name="connsiteY13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2074878 h 2377558"/>
              <a:gd name="connsiteX11" fmla="*/ 2353763 w 2372219"/>
              <a:gd name="connsiteY11" fmla="*/ 2301179 h 2377558"/>
              <a:gd name="connsiteX12" fmla="*/ 2334647 w 2372219"/>
              <a:gd name="connsiteY12" fmla="*/ 237755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2219" h="2377558">
                <a:moveTo>
                  <a:pt x="37572" y="2377558"/>
                </a:moveTo>
                <a:lnTo>
                  <a:pt x="18456" y="2301179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79"/>
                </a:cubicBezTo>
                <a:lnTo>
                  <a:pt x="2334647" y="237755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9A8B18-D2E4-4137-BAD8-E2DE04959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40000-1DF3-0846-64CD-239D694A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6282870" cy="1508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Monti Carlo method.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C913-4BE2-3BA9-32BE-30E45AE4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908092"/>
            <a:ext cx="6282871" cy="2997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Monte Carlo simulation is a computational method used to model and analyze the behavior of complex systems or processes that involve randomness or uncertainty. 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The strength of Monte Carlo simulation lies in its ability to handle complex systems with multiple sources of uncertainty. By generating a large number of random samples, the method allows for a comprehensive exploration of the potential outcomes and provides a probabilistic assessment of the system's behavior.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847EDB-F4DA-489C-9C18-2CA3FCFD3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14D81F-8349-410E-A097-E5C4A308F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8CDC24-5788-4827-A24D-89452A993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5E34010-F2DF-43EB-8667-8C249A9D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2334647 w 2426087"/>
              <a:gd name="connsiteY0" fmla="*/ 0 h 2377558"/>
              <a:gd name="connsiteX1" fmla="*/ 2353763 w 2426087"/>
              <a:gd name="connsiteY1" fmla="*/ 76379 h 2377558"/>
              <a:gd name="connsiteX2" fmla="*/ 2372219 w 2426087"/>
              <a:gd name="connsiteY2" fmla="*/ 302680 h 2377558"/>
              <a:gd name="connsiteX3" fmla="*/ 2372219 w 2426087"/>
              <a:gd name="connsiteY3" fmla="*/ 403788 h 2377558"/>
              <a:gd name="connsiteX4" fmla="*/ 2372219 w 2426087"/>
              <a:gd name="connsiteY4" fmla="*/ 692390 h 2377558"/>
              <a:gd name="connsiteX5" fmla="*/ 2372219 w 2426087"/>
              <a:gd name="connsiteY5" fmla="*/ 852968 h 2377558"/>
              <a:gd name="connsiteX6" fmla="*/ 2372219 w 2426087"/>
              <a:gd name="connsiteY6" fmla="*/ 1074083 h 2377558"/>
              <a:gd name="connsiteX7" fmla="*/ 2372219 w 2426087"/>
              <a:gd name="connsiteY7" fmla="*/ 1242678 h 2377558"/>
              <a:gd name="connsiteX8" fmla="*/ 2062403 w 2426087"/>
              <a:gd name="connsiteY8" fmla="*/ 1903673 h 2377558"/>
              <a:gd name="connsiteX9" fmla="*/ 1292111 w 2426087"/>
              <a:gd name="connsiteY9" fmla="*/ 2286325 h 2377558"/>
              <a:gd name="connsiteX10" fmla="*/ 1184165 w 2426087"/>
              <a:gd name="connsiteY10" fmla="*/ 2377558 h 2377558"/>
              <a:gd name="connsiteX11" fmla="*/ 1080107 w 2426087"/>
              <a:gd name="connsiteY11" fmla="*/ 2286325 h 2377558"/>
              <a:gd name="connsiteX12" fmla="*/ 309816 w 2426087"/>
              <a:gd name="connsiteY12" fmla="*/ 1903673 h 2377558"/>
              <a:gd name="connsiteX13" fmla="*/ 0 w 2426087"/>
              <a:gd name="connsiteY13" fmla="*/ 1242678 h 2377558"/>
              <a:gd name="connsiteX14" fmla="*/ 0 w 2426087"/>
              <a:gd name="connsiteY14" fmla="*/ 1074083 h 2377558"/>
              <a:gd name="connsiteX15" fmla="*/ 0 w 2426087"/>
              <a:gd name="connsiteY15" fmla="*/ 852968 h 2377558"/>
              <a:gd name="connsiteX16" fmla="*/ 0 w 2426087"/>
              <a:gd name="connsiteY16" fmla="*/ 692390 h 2377558"/>
              <a:gd name="connsiteX17" fmla="*/ 0 w 2426087"/>
              <a:gd name="connsiteY17" fmla="*/ 403788 h 2377558"/>
              <a:gd name="connsiteX18" fmla="*/ 0 w 2426087"/>
              <a:gd name="connsiteY18" fmla="*/ 302680 h 2377558"/>
              <a:gd name="connsiteX19" fmla="*/ 18456 w 2426087"/>
              <a:gd name="connsiteY19" fmla="*/ 76379 h 2377558"/>
              <a:gd name="connsiteX20" fmla="*/ 37572 w 2426087"/>
              <a:gd name="connsiteY20" fmla="*/ 0 h 2377558"/>
              <a:gd name="connsiteX21" fmla="*/ 2426087 w 2426087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7572 w 2372219"/>
              <a:gd name="connsiteY20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403788 h 2377558"/>
              <a:gd name="connsiteX17" fmla="*/ 0 w 2372219"/>
              <a:gd name="connsiteY17" fmla="*/ 302680 h 2377558"/>
              <a:gd name="connsiteX18" fmla="*/ 18456 w 2372219"/>
              <a:gd name="connsiteY18" fmla="*/ 76379 h 2377558"/>
              <a:gd name="connsiteX19" fmla="*/ 37572 w 2372219"/>
              <a:gd name="connsiteY19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403788 h 2377558"/>
              <a:gd name="connsiteX16" fmla="*/ 0 w 2372219"/>
              <a:gd name="connsiteY16" fmla="*/ 302680 h 2377558"/>
              <a:gd name="connsiteX17" fmla="*/ 18456 w 2372219"/>
              <a:gd name="connsiteY17" fmla="*/ 76379 h 2377558"/>
              <a:gd name="connsiteX18" fmla="*/ 37572 w 2372219"/>
              <a:gd name="connsiteY18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403788 h 2377558"/>
              <a:gd name="connsiteX15" fmla="*/ 0 w 2372219"/>
              <a:gd name="connsiteY15" fmla="*/ 302680 h 2377558"/>
              <a:gd name="connsiteX16" fmla="*/ 18456 w 2372219"/>
              <a:gd name="connsiteY16" fmla="*/ 76379 h 2377558"/>
              <a:gd name="connsiteX17" fmla="*/ 37572 w 2372219"/>
              <a:gd name="connsiteY17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242678 h 2377558"/>
              <a:gd name="connsiteX7" fmla="*/ 2062403 w 2372219"/>
              <a:gd name="connsiteY7" fmla="*/ 1903673 h 2377558"/>
              <a:gd name="connsiteX8" fmla="*/ 1292111 w 2372219"/>
              <a:gd name="connsiteY8" fmla="*/ 2286325 h 2377558"/>
              <a:gd name="connsiteX9" fmla="*/ 1184165 w 2372219"/>
              <a:gd name="connsiteY9" fmla="*/ 2377558 h 2377558"/>
              <a:gd name="connsiteX10" fmla="*/ 1080107 w 2372219"/>
              <a:gd name="connsiteY10" fmla="*/ 2286325 h 2377558"/>
              <a:gd name="connsiteX11" fmla="*/ 309816 w 2372219"/>
              <a:gd name="connsiteY11" fmla="*/ 1903673 h 2377558"/>
              <a:gd name="connsiteX12" fmla="*/ 0 w 2372219"/>
              <a:gd name="connsiteY12" fmla="*/ 1242678 h 2377558"/>
              <a:gd name="connsiteX13" fmla="*/ 0 w 2372219"/>
              <a:gd name="connsiteY13" fmla="*/ 403788 h 2377558"/>
              <a:gd name="connsiteX14" fmla="*/ 0 w 2372219"/>
              <a:gd name="connsiteY14" fmla="*/ 302680 h 2377558"/>
              <a:gd name="connsiteX15" fmla="*/ 18456 w 2372219"/>
              <a:gd name="connsiteY15" fmla="*/ 76379 h 2377558"/>
              <a:gd name="connsiteX16" fmla="*/ 37572 w 2372219"/>
              <a:gd name="connsiteY16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1242678 h 2377558"/>
              <a:gd name="connsiteX6" fmla="*/ 2062403 w 2372219"/>
              <a:gd name="connsiteY6" fmla="*/ 1903673 h 2377558"/>
              <a:gd name="connsiteX7" fmla="*/ 1292111 w 2372219"/>
              <a:gd name="connsiteY7" fmla="*/ 2286325 h 2377558"/>
              <a:gd name="connsiteX8" fmla="*/ 1184165 w 2372219"/>
              <a:gd name="connsiteY8" fmla="*/ 2377558 h 2377558"/>
              <a:gd name="connsiteX9" fmla="*/ 1080107 w 2372219"/>
              <a:gd name="connsiteY9" fmla="*/ 2286325 h 2377558"/>
              <a:gd name="connsiteX10" fmla="*/ 309816 w 2372219"/>
              <a:gd name="connsiteY10" fmla="*/ 1903673 h 2377558"/>
              <a:gd name="connsiteX11" fmla="*/ 0 w 2372219"/>
              <a:gd name="connsiteY11" fmla="*/ 1242678 h 2377558"/>
              <a:gd name="connsiteX12" fmla="*/ 0 w 2372219"/>
              <a:gd name="connsiteY12" fmla="*/ 403788 h 2377558"/>
              <a:gd name="connsiteX13" fmla="*/ 0 w 2372219"/>
              <a:gd name="connsiteY13" fmla="*/ 302680 h 2377558"/>
              <a:gd name="connsiteX14" fmla="*/ 18456 w 2372219"/>
              <a:gd name="connsiteY14" fmla="*/ 76379 h 2377558"/>
              <a:gd name="connsiteX15" fmla="*/ 37572 w 2372219"/>
              <a:gd name="connsiteY15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1242678 h 2377558"/>
              <a:gd name="connsiteX5" fmla="*/ 2062403 w 2372219"/>
              <a:gd name="connsiteY5" fmla="*/ 1903673 h 2377558"/>
              <a:gd name="connsiteX6" fmla="*/ 1292111 w 2372219"/>
              <a:gd name="connsiteY6" fmla="*/ 2286325 h 2377558"/>
              <a:gd name="connsiteX7" fmla="*/ 1184165 w 2372219"/>
              <a:gd name="connsiteY7" fmla="*/ 2377558 h 2377558"/>
              <a:gd name="connsiteX8" fmla="*/ 1080107 w 2372219"/>
              <a:gd name="connsiteY8" fmla="*/ 2286325 h 2377558"/>
              <a:gd name="connsiteX9" fmla="*/ 309816 w 2372219"/>
              <a:gd name="connsiteY9" fmla="*/ 1903673 h 2377558"/>
              <a:gd name="connsiteX10" fmla="*/ 0 w 2372219"/>
              <a:gd name="connsiteY10" fmla="*/ 1242678 h 2377558"/>
              <a:gd name="connsiteX11" fmla="*/ 0 w 2372219"/>
              <a:gd name="connsiteY11" fmla="*/ 403788 h 2377558"/>
              <a:gd name="connsiteX12" fmla="*/ 0 w 2372219"/>
              <a:gd name="connsiteY12" fmla="*/ 302680 h 2377558"/>
              <a:gd name="connsiteX13" fmla="*/ 18456 w 2372219"/>
              <a:gd name="connsiteY13" fmla="*/ 76379 h 2377558"/>
              <a:gd name="connsiteX14" fmla="*/ 37572 w 2372219"/>
              <a:gd name="connsiteY14" fmla="*/ 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1242678 h 2377558"/>
              <a:gd name="connsiteX4" fmla="*/ 2062403 w 2372219"/>
              <a:gd name="connsiteY4" fmla="*/ 1903673 h 2377558"/>
              <a:gd name="connsiteX5" fmla="*/ 1292111 w 2372219"/>
              <a:gd name="connsiteY5" fmla="*/ 2286325 h 2377558"/>
              <a:gd name="connsiteX6" fmla="*/ 1184165 w 2372219"/>
              <a:gd name="connsiteY6" fmla="*/ 2377558 h 2377558"/>
              <a:gd name="connsiteX7" fmla="*/ 1080107 w 2372219"/>
              <a:gd name="connsiteY7" fmla="*/ 2286325 h 2377558"/>
              <a:gd name="connsiteX8" fmla="*/ 309816 w 2372219"/>
              <a:gd name="connsiteY8" fmla="*/ 1903673 h 2377558"/>
              <a:gd name="connsiteX9" fmla="*/ 0 w 2372219"/>
              <a:gd name="connsiteY9" fmla="*/ 1242678 h 2377558"/>
              <a:gd name="connsiteX10" fmla="*/ 0 w 2372219"/>
              <a:gd name="connsiteY10" fmla="*/ 403788 h 2377558"/>
              <a:gd name="connsiteX11" fmla="*/ 0 w 2372219"/>
              <a:gd name="connsiteY11" fmla="*/ 302680 h 2377558"/>
              <a:gd name="connsiteX12" fmla="*/ 18456 w 2372219"/>
              <a:gd name="connsiteY12" fmla="*/ 76379 h 2377558"/>
              <a:gd name="connsiteX13" fmla="*/ 37572 w 2372219"/>
              <a:gd name="connsiteY13" fmla="*/ 0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lnTo>
                  <a:pt x="37572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FF8B46-B5D7-49A5-B96C-F7D621D6F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ED3D3A-8837-497F-AF61-F51177F4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2"/>
            <a:ext cx="2372219" cy="2377558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79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79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37572 w 2372219"/>
              <a:gd name="connsiteY0" fmla="*/ 2377558 h 2468998"/>
              <a:gd name="connsiteX1" fmla="*/ 18456 w 2372219"/>
              <a:gd name="connsiteY1" fmla="*/ 2301179 h 2468998"/>
              <a:gd name="connsiteX2" fmla="*/ 0 w 2372219"/>
              <a:gd name="connsiteY2" fmla="*/ 2074878 h 2468998"/>
              <a:gd name="connsiteX3" fmla="*/ 0 w 2372219"/>
              <a:gd name="connsiteY3" fmla="*/ 1906283 h 2468998"/>
              <a:gd name="connsiteX4" fmla="*/ 0 w 2372219"/>
              <a:gd name="connsiteY4" fmla="*/ 1685168 h 2468998"/>
              <a:gd name="connsiteX5" fmla="*/ 0 w 2372219"/>
              <a:gd name="connsiteY5" fmla="*/ 1524590 h 2468998"/>
              <a:gd name="connsiteX6" fmla="*/ 0 w 2372219"/>
              <a:gd name="connsiteY6" fmla="*/ 1235988 h 2468998"/>
              <a:gd name="connsiteX7" fmla="*/ 0 w 2372219"/>
              <a:gd name="connsiteY7" fmla="*/ 1134881 h 2468998"/>
              <a:gd name="connsiteX8" fmla="*/ 309816 w 2372219"/>
              <a:gd name="connsiteY8" fmla="*/ 473886 h 2468998"/>
              <a:gd name="connsiteX9" fmla="*/ 1080108 w 2372219"/>
              <a:gd name="connsiteY9" fmla="*/ 91233 h 2468998"/>
              <a:gd name="connsiteX10" fmla="*/ 1188054 w 2372219"/>
              <a:gd name="connsiteY10" fmla="*/ 0 h 2468998"/>
              <a:gd name="connsiteX11" fmla="*/ 1292113 w 2372219"/>
              <a:gd name="connsiteY11" fmla="*/ 91233 h 2468998"/>
              <a:gd name="connsiteX12" fmla="*/ 2062403 w 2372219"/>
              <a:gd name="connsiteY12" fmla="*/ 473886 h 2468998"/>
              <a:gd name="connsiteX13" fmla="*/ 2372219 w 2372219"/>
              <a:gd name="connsiteY13" fmla="*/ 1134881 h 2468998"/>
              <a:gd name="connsiteX14" fmla="*/ 2372219 w 2372219"/>
              <a:gd name="connsiteY14" fmla="*/ 1235988 h 2468998"/>
              <a:gd name="connsiteX15" fmla="*/ 2372219 w 2372219"/>
              <a:gd name="connsiteY15" fmla="*/ 1524590 h 2468998"/>
              <a:gd name="connsiteX16" fmla="*/ 2372219 w 2372219"/>
              <a:gd name="connsiteY16" fmla="*/ 1685168 h 2468998"/>
              <a:gd name="connsiteX17" fmla="*/ 2372219 w 2372219"/>
              <a:gd name="connsiteY17" fmla="*/ 1906283 h 2468998"/>
              <a:gd name="connsiteX18" fmla="*/ 2372219 w 2372219"/>
              <a:gd name="connsiteY18" fmla="*/ 2074878 h 2468998"/>
              <a:gd name="connsiteX19" fmla="*/ 2353763 w 2372219"/>
              <a:gd name="connsiteY19" fmla="*/ 2301179 h 2468998"/>
              <a:gd name="connsiteX20" fmla="*/ 2334647 w 2372219"/>
              <a:gd name="connsiteY20" fmla="*/ 2377558 h 2468998"/>
              <a:gd name="connsiteX21" fmla="*/ 129012 w 2372219"/>
              <a:gd name="connsiteY21" fmla="*/ 2468998 h 246899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685168 h 2377558"/>
              <a:gd name="connsiteX17" fmla="*/ 2372219 w 2372219"/>
              <a:gd name="connsiteY17" fmla="*/ 1906283 h 2377558"/>
              <a:gd name="connsiteX18" fmla="*/ 2372219 w 2372219"/>
              <a:gd name="connsiteY18" fmla="*/ 2074878 h 2377558"/>
              <a:gd name="connsiteX19" fmla="*/ 2353763 w 2372219"/>
              <a:gd name="connsiteY19" fmla="*/ 2301179 h 2377558"/>
              <a:gd name="connsiteX20" fmla="*/ 2334647 w 2372219"/>
              <a:gd name="connsiteY20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524590 h 2377558"/>
              <a:gd name="connsiteX16" fmla="*/ 2372219 w 2372219"/>
              <a:gd name="connsiteY16" fmla="*/ 1906283 h 2377558"/>
              <a:gd name="connsiteX17" fmla="*/ 2372219 w 2372219"/>
              <a:gd name="connsiteY17" fmla="*/ 2074878 h 2377558"/>
              <a:gd name="connsiteX18" fmla="*/ 2353763 w 2372219"/>
              <a:gd name="connsiteY18" fmla="*/ 2301179 h 2377558"/>
              <a:gd name="connsiteX19" fmla="*/ 2334647 w 2372219"/>
              <a:gd name="connsiteY19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1906283 h 2377558"/>
              <a:gd name="connsiteX16" fmla="*/ 2372219 w 2372219"/>
              <a:gd name="connsiteY16" fmla="*/ 2074878 h 2377558"/>
              <a:gd name="connsiteX17" fmla="*/ 2353763 w 2372219"/>
              <a:gd name="connsiteY17" fmla="*/ 2301179 h 2377558"/>
              <a:gd name="connsiteX18" fmla="*/ 2334647 w 2372219"/>
              <a:gd name="connsiteY18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524590 h 2377558"/>
              <a:gd name="connsiteX6" fmla="*/ 0 w 2372219"/>
              <a:gd name="connsiteY6" fmla="*/ 1235988 h 2377558"/>
              <a:gd name="connsiteX7" fmla="*/ 0 w 2372219"/>
              <a:gd name="connsiteY7" fmla="*/ 1134881 h 2377558"/>
              <a:gd name="connsiteX8" fmla="*/ 309816 w 2372219"/>
              <a:gd name="connsiteY8" fmla="*/ 473886 h 2377558"/>
              <a:gd name="connsiteX9" fmla="*/ 1080108 w 2372219"/>
              <a:gd name="connsiteY9" fmla="*/ 91233 h 2377558"/>
              <a:gd name="connsiteX10" fmla="*/ 1188054 w 2372219"/>
              <a:gd name="connsiteY10" fmla="*/ 0 h 2377558"/>
              <a:gd name="connsiteX11" fmla="*/ 1292113 w 2372219"/>
              <a:gd name="connsiteY11" fmla="*/ 91233 h 2377558"/>
              <a:gd name="connsiteX12" fmla="*/ 2062403 w 2372219"/>
              <a:gd name="connsiteY12" fmla="*/ 473886 h 2377558"/>
              <a:gd name="connsiteX13" fmla="*/ 2372219 w 2372219"/>
              <a:gd name="connsiteY13" fmla="*/ 1134881 h 2377558"/>
              <a:gd name="connsiteX14" fmla="*/ 2372219 w 2372219"/>
              <a:gd name="connsiteY14" fmla="*/ 1235988 h 2377558"/>
              <a:gd name="connsiteX15" fmla="*/ 2372219 w 2372219"/>
              <a:gd name="connsiteY15" fmla="*/ 2074878 h 2377558"/>
              <a:gd name="connsiteX16" fmla="*/ 2353763 w 2372219"/>
              <a:gd name="connsiteY16" fmla="*/ 2301179 h 2377558"/>
              <a:gd name="connsiteX17" fmla="*/ 2334647 w 2372219"/>
              <a:gd name="connsiteY17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235988 h 2377558"/>
              <a:gd name="connsiteX6" fmla="*/ 0 w 2372219"/>
              <a:gd name="connsiteY6" fmla="*/ 1134881 h 2377558"/>
              <a:gd name="connsiteX7" fmla="*/ 309816 w 2372219"/>
              <a:gd name="connsiteY7" fmla="*/ 473886 h 2377558"/>
              <a:gd name="connsiteX8" fmla="*/ 1080108 w 2372219"/>
              <a:gd name="connsiteY8" fmla="*/ 91233 h 2377558"/>
              <a:gd name="connsiteX9" fmla="*/ 1188054 w 2372219"/>
              <a:gd name="connsiteY9" fmla="*/ 0 h 2377558"/>
              <a:gd name="connsiteX10" fmla="*/ 1292113 w 2372219"/>
              <a:gd name="connsiteY10" fmla="*/ 91233 h 2377558"/>
              <a:gd name="connsiteX11" fmla="*/ 2062403 w 2372219"/>
              <a:gd name="connsiteY11" fmla="*/ 473886 h 2377558"/>
              <a:gd name="connsiteX12" fmla="*/ 2372219 w 2372219"/>
              <a:gd name="connsiteY12" fmla="*/ 1134881 h 2377558"/>
              <a:gd name="connsiteX13" fmla="*/ 2372219 w 2372219"/>
              <a:gd name="connsiteY13" fmla="*/ 1235988 h 2377558"/>
              <a:gd name="connsiteX14" fmla="*/ 2372219 w 2372219"/>
              <a:gd name="connsiteY14" fmla="*/ 2074878 h 2377558"/>
              <a:gd name="connsiteX15" fmla="*/ 2353763 w 2372219"/>
              <a:gd name="connsiteY15" fmla="*/ 2301179 h 2377558"/>
              <a:gd name="connsiteX16" fmla="*/ 2334647 w 2372219"/>
              <a:gd name="connsiteY16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906283 h 2377558"/>
              <a:gd name="connsiteX4" fmla="*/ 0 w 2372219"/>
              <a:gd name="connsiteY4" fmla="*/ 1685168 h 2377558"/>
              <a:gd name="connsiteX5" fmla="*/ 0 w 2372219"/>
              <a:gd name="connsiteY5" fmla="*/ 1134881 h 2377558"/>
              <a:gd name="connsiteX6" fmla="*/ 309816 w 2372219"/>
              <a:gd name="connsiteY6" fmla="*/ 473886 h 2377558"/>
              <a:gd name="connsiteX7" fmla="*/ 1080108 w 2372219"/>
              <a:gd name="connsiteY7" fmla="*/ 91233 h 2377558"/>
              <a:gd name="connsiteX8" fmla="*/ 1188054 w 2372219"/>
              <a:gd name="connsiteY8" fmla="*/ 0 h 2377558"/>
              <a:gd name="connsiteX9" fmla="*/ 1292113 w 2372219"/>
              <a:gd name="connsiteY9" fmla="*/ 91233 h 2377558"/>
              <a:gd name="connsiteX10" fmla="*/ 2062403 w 2372219"/>
              <a:gd name="connsiteY10" fmla="*/ 473886 h 2377558"/>
              <a:gd name="connsiteX11" fmla="*/ 2372219 w 2372219"/>
              <a:gd name="connsiteY11" fmla="*/ 1134881 h 2377558"/>
              <a:gd name="connsiteX12" fmla="*/ 2372219 w 2372219"/>
              <a:gd name="connsiteY12" fmla="*/ 1235988 h 2377558"/>
              <a:gd name="connsiteX13" fmla="*/ 2372219 w 2372219"/>
              <a:gd name="connsiteY13" fmla="*/ 2074878 h 2377558"/>
              <a:gd name="connsiteX14" fmla="*/ 2353763 w 2372219"/>
              <a:gd name="connsiteY14" fmla="*/ 2301179 h 2377558"/>
              <a:gd name="connsiteX15" fmla="*/ 2334647 w 2372219"/>
              <a:gd name="connsiteY15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685168 h 2377558"/>
              <a:gd name="connsiteX4" fmla="*/ 0 w 2372219"/>
              <a:gd name="connsiteY4" fmla="*/ 1134881 h 2377558"/>
              <a:gd name="connsiteX5" fmla="*/ 309816 w 2372219"/>
              <a:gd name="connsiteY5" fmla="*/ 473886 h 2377558"/>
              <a:gd name="connsiteX6" fmla="*/ 1080108 w 2372219"/>
              <a:gd name="connsiteY6" fmla="*/ 91233 h 2377558"/>
              <a:gd name="connsiteX7" fmla="*/ 1188054 w 2372219"/>
              <a:gd name="connsiteY7" fmla="*/ 0 h 2377558"/>
              <a:gd name="connsiteX8" fmla="*/ 1292113 w 2372219"/>
              <a:gd name="connsiteY8" fmla="*/ 91233 h 2377558"/>
              <a:gd name="connsiteX9" fmla="*/ 2062403 w 2372219"/>
              <a:gd name="connsiteY9" fmla="*/ 473886 h 2377558"/>
              <a:gd name="connsiteX10" fmla="*/ 2372219 w 2372219"/>
              <a:gd name="connsiteY10" fmla="*/ 1134881 h 2377558"/>
              <a:gd name="connsiteX11" fmla="*/ 2372219 w 2372219"/>
              <a:gd name="connsiteY11" fmla="*/ 1235988 h 2377558"/>
              <a:gd name="connsiteX12" fmla="*/ 2372219 w 2372219"/>
              <a:gd name="connsiteY12" fmla="*/ 2074878 h 2377558"/>
              <a:gd name="connsiteX13" fmla="*/ 2353763 w 2372219"/>
              <a:gd name="connsiteY13" fmla="*/ 2301179 h 2377558"/>
              <a:gd name="connsiteX14" fmla="*/ 2334647 w 2372219"/>
              <a:gd name="connsiteY14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1235988 h 2377558"/>
              <a:gd name="connsiteX11" fmla="*/ 2372219 w 2372219"/>
              <a:gd name="connsiteY11" fmla="*/ 2074878 h 2377558"/>
              <a:gd name="connsiteX12" fmla="*/ 2353763 w 2372219"/>
              <a:gd name="connsiteY12" fmla="*/ 2301179 h 2377558"/>
              <a:gd name="connsiteX13" fmla="*/ 2334647 w 2372219"/>
              <a:gd name="connsiteY13" fmla="*/ 2377558 h 2377558"/>
              <a:gd name="connsiteX0" fmla="*/ 37572 w 2372219"/>
              <a:gd name="connsiteY0" fmla="*/ 2377558 h 2377558"/>
              <a:gd name="connsiteX1" fmla="*/ 18456 w 2372219"/>
              <a:gd name="connsiteY1" fmla="*/ 2301179 h 2377558"/>
              <a:gd name="connsiteX2" fmla="*/ 0 w 2372219"/>
              <a:gd name="connsiteY2" fmla="*/ 2074878 h 2377558"/>
              <a:gd name="connsiteX3" fmla="*/ 0 w 2372219"/>
              <a:gd name="connsiteY3" fmla="*/ 1134881 h 2377558"/>
              <a:gd name="connsiteX4" fmla="*/ 309816 w 2372219"/>
              <a:gd name="connsiteY4" fmla="*/ 473886 h 2377558"/>
              <a:gd name="connsiteX5" fmla="*/ 1080108 w 2372219"/>
              <a:gd name="connsiteY5" fmla="*/ 91233 h 2377558"/>
              <a:gd name="connsiteX6" fmla="*/ 1188054 w 2372219"/>
              <a:gd name="connsiteY6" fmla="*/ 0 h 2377558"/>
              <a:gd name="connsiteX7" fmla="*/ 1292113 w 2372219"/>
              <a:gd name="connsiteY7" fmla="*/ 91233 h 2377558"/>
              <a:gd name="connsiteX8" fmla="*/ 2062403 w 2372219"/>
              <a:gd name="connsiteY8" fmla="*/ 473886 h 2377558"/>
              <a:gd name="connsiteX9" fmla="*/ 2372219 w 2372219"/>
              <a:gd name="connsiteY9" fmla="*/ 1134881 h 2377558"/>
              <a:gd name="connsiteX10" fmla="*/ 2372219 w 2372219"/>
              <a:gd name="connsiteY10" fmla="*/ 2074878 h 2377558"/>
              <a:gd name="connsiteX11" fmla="*/ 2353763 w 2372219"/>
              <a:gd name="connsiteY11" fmla="*/ 2301179 h 2377558"/>
              <a:gd name="connsiteX12" fmla="*/ 2334647 w 2372219"/>
              <a:gd name="connsiteY12" fmla="*/ 2377558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2219" h="2377558">
                <a:moveTo>
                  <a:pt x="37572" y="2377558"/>
                </a:moveTo>
                <a:lnTo>
                  <a:pt x="18456" y="2301179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79"/>
                </a:cubicBezTo>
                <a:lnTo>
                  <a:pt x="2334647" y="2377558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0496-22FC-D3C1-49DA-81C1B10B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Monti Carlo Method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8390-D814-549E-771B-37CE46AD3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196" y="2687104"/>
            <a:ext cx="3831383" cy="3752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ea typeface="+mn-lt"/>
                <a:cs typeface="+mn-lt"/>
              </a:rPr>
              <a:t>Advantages</a:t>
            </a:r>
            <a:endParaRPr lang="en-US" dirty="0"/>
          </a:p>
          <a:p>
            <a:r>
              <a:rPr lang="en-US" dirty="0"/>
              <a:t>Easy to implement.</a:t>
            </a:r>
          </a:p>
          <a:p>
            <a:r>
              <a:rPr lang="en-US" dirty="0"/>
              <a:t>Used for numerical experiments.</a:t>
            </a:r>
          </a:p>
          <a:p>
            <a:r>
              <a:rPr lang="en-US" dirty="0"/>
              <a:t>Provide an approximate solution.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5E175-4B54-DB16-800C-9A74001FF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6223" y="2687104"/>
            <a:ext cx="3327480" cy="37526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Disadvantages</a:t>
            </a:r>
            <a:endParaRPr lang="en-US" b="1" dirty="0"/>
          </a:p>
          <a:p>
            <a:r>
              <a:rPr lang="en-US" dirty="0"/>
              <a:t>Time consuming.</a:t>
            </a:r>
          </a:p>
          <a:p>
            <a:r>
              <a:rPr lang="en-US" dirty="0"/>
              <a:t>Expensive.</a:t>
            </a:r>
          </a:p>
          <a:p>
            <a:r>
              <a:rPr lang="en-US" dirty="0"/>
              <a:t>Require expert knowledge.</a:t>
            </a:r>
          </a:p>
        </p:txBody>
      </p:sp>
    </p:spTree>
    <p:extLst>
      <p:ext uri="{BB962C8B-B14F-4D97-AF65-F5344CB8AC3E}">
        <p14:creationId xmlns:p14="http://schemas.microsoft.com/office/powerpoint/2010/main" val="204934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3ADE-8109-3B62-1877-0300BCBC3B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1253818"/>
            <a:ext cx="9075738" cy="106521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Process</a:t>
            </a:r>
          </a:p>
        </p:txBody>
      </p:sp>
      <p:pic>
        <p:nvPicPr>
          <p:cNvPr id="4" name="Graphic 4" descr="Help with solid fill">
            <a:extLst>
              <a:ext uri="{FF2B5EF4-FFF2-40B4-BE49-F238E27FC236}">
                <a16:creationId xmlns:a16="http://schemas.microsoft.com/office/drawing/2014/main" id="{ED082380-96AA-CB4D-F16C-EE846476CFF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7355" y="4094316"/>
            <a:ext cx="914400" cy="914400"/>
          </a:xfrm>
        </p:spPr>
      </p:pic>
      <p:pic>
        <p:nvPicPr>
          <p:cNvPr id="5" name="Graphic 5" descr="Thought bubble with solid fill">
            <a:extLst>
              <a:ext uri="{FF2B5EF4-FFF2-40B4-BE49-F238E27FC236}">
                <a16:creationId xmlns:a16="http://schemas.microsoft.com/office/drawing/2014/main" id="{EB7C38D6-A0CA-7018-532F-EB7D44F7E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8586" y="4092058"/>
            <a:ext cx="853918" cy="853918"/>
          </a:xfrm>
          <a:prstGeom prst="rect">
            <a:avLst/>
          </a:prstGeom>
        </p:spPr>
      </p:pic>
      <p:pic>
        <p:nvPicPr>
          <p:cNvPr id="6" name="Graphic 6" descr="Magnifying glass with solid fill">
            <a:extLst>
              <a:ext uri="{FF2B5EF4-FFF2-40B4-BE49-F238E27FC236}">
                <a16:creationId xmlns:a16="http://schemas.microsoft.com/office/drawing/2014/main" id="{7867955D-DFFE-8B9C-40B9-D74AA1F56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4836" y="4097369"/>
            <a:ext cx="853918" cy="853918"/>
          </a:xfrm>
          <a:prstGeom prst="rect">
            <a:avLst/>
          </a:prstGeom>
        </p:spPr>
      </p:pic>
      <p:pic>
        <p:nvPicPr>
          <p:cNvPr id="7" name="Graphic 7" descr="Bar chart with solid fill">
            <a:extLst>
              <a:ext uri="{FF2B5EF4-FFF2-40B4-BE49-F238E27FC236}">
                <a16:creationId xmlns:a16="http://schemas.microsoft.com/office/drawing/2014/main" id="{53AA9323-D24E-2F3C-AF4E-317961714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4852" y="4087412"/>
            <a:ext cx="853918" cy="853918"/>
          </a:xfrm>
          <a:prstGeom prst="rect">
            <a:avLst/>
          </a:prstGeom>
        </p:spPr>
      </p:pic>
      <p:pic>
        <p:nvPicPr>
          <p:cNvPr id="8" name="Graphic 8" descr="Person with idea with solid fill">
            <a:extLst>
              <a:ext uri="{FF2B5EF4-FFF2-40B4-BE49-F238E27FC236}">
                <a16:creationId xmlns:a16="http://schemas.microsoft.com/office/drawing/2014/main" id="{5B12D8E2-7ED7-AFCC-4F3D-09376C8F6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8159" y="4045592"/>
            <a:ext cx="853918" cy="853918"/>
          </a:xfrm>
          <a:prstGeom prst="rect">
            <a:avLst/>
          </a:prstGeom>
        </p:spPr>
      </p:pic>
      <p:pic>
        <p:nvPicPr>
          <p:cNvPr id="9" name="Graphic 9" descr="Lightbulb and gear with solid fill">
            <a:extLst>
              <a:ext uri="{FF2B5EF4-FFF2-40B4-BE49-F238E27FC236}">
                <a16:creationId xmlns:a16="http://schemas.microsoft.com/office/drawing/2014/main" id="{62361D2D-31C8-1CFF-7563-F03905A8E3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91466" y="4088739"/>
            <a:ext cx="853918" cy="853918"/>
          </a:xfrm>
          <a:prstGeom prst="rect">
            <a:avLst/>
          </a:prstGeom>
        </p:spPr>
      </p:pic>
      <p:pic>
        <p:nvPicPr>
          <p:cNvPr id="10" name="Graphic 10" descr="Run with solid fill">
            <a:extLst>
              <a:ext uri="{FF2B5EF4-FFF2-40B4-BE49-F238E27FC236}">
                <a16:creationId xmlns:a16="http://schemas.microsoft.com/office/drawing/2014/main" id="{83147234-7CAB-5908-A0D1-FF97D7CFA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4201" y="4089403"/>
            <a:ext cx="853918" cy="853918"/>
          </a:xfrm>
          <a:prstGeom prst="rect">
            <a:avLst/>
          </a:prstGeom>
        </p:spPr>
      </p:pic>
      <p:pic>
        <p:nvPicPr>
          <p:cNvPr id="11" name="Graphic 11" descr="Checklist with solid fill">
            <a:extLst>
              <a:ext uri="{FF2B5EF4-FFF2-40B4-BE49-F238E27FC236}">
                <a16:creationId xmlns:a16="http://schemas.microsoft.com/office/drawing/2014/main" id="{EA40E30A-6225-BA4C-32A9-DBBDFF1CB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48616" y="4090067"/>
            <a:ext cx="853918" cy="853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7E49C4-93F0-324F-F760-2372FE49E2BB}"/>
              </a:ext>
            </a:extLst>
          </p:cNvPr>
          <p:cNvSpPr txBox="1"/>
          <p:nvPr/>
        </p:nvSpPr>
        <p:spPr>
          <a:xfrm>
            <a:off x="1329069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Define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0A38B-EED3-B61F-4683-C4CEDD55A7B5}"/>
              </a:ext>
            </a:extLst>
          </p:cNvPr>
          <p:cNvSpPr txBox="1"/>
          <p:nvPr/>
        </p:nvSpPr>
        <p:spPr>
          <a:xfrm>
            <a:off x="2560673" y="5085906"/>
            <a:ext cx="10809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Formulate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991B1-928C-5B0F-221D-6D68F0553E37}"/>
              </a:ext>
            </a:extLst>
          </p:cNvPr>
          <p:cNvSpPr txBox="1"/>
          <p:nvPr/>
        </p:nvSpPr>
        <p:spPr>
          <a:xfrm>
            <a:off x="3787847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Test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78A2E-522A-292D-235D-F09680CD5029}"/>
              </a:ext>
            </a:extLst>
          </p:cNvPr>
          <p:cNvSpPr txBox="1"/>
          <p:nvPr/>
        </p:nvSpPr>
        <p:spPr>
          <a:xfrm>
            <a:off x="4975149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Identify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F2845-7CE5-9729-CC4D-CA0D49DD2512}"/>
              </a:ext>
            </a:extLst>
          </p:cNvPr>
          <p:cNvSpPr txBox="1"/>
          <p:nvPr/>
        </p:nvSpPr>
        <p:spPr>
          <a:xfrm>
            <a:off x="6206753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Run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10B4B-B18C-5B3C-FA45-03BB4FA2F195}"/>
              </a:ext>
            </a:extLst>
          </p:cNvPr>
          <p:cNvSpPr txBox="1"/>
          <p:nvPr/>
        </p:nvSpPr>
        <p:spPr>
          <a:xfrm>
            <a:off x="7447218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Analysis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3A3D17-3D30-79BF-9369-F107AABC3F0E}"/>
              </a:ext>
            </a:extLst>
          </p:cNvPr>
          <p:cNvSpPr txBox="1"/>
          <p:nvPr/>
        </p:nvSpPr>
        <p:spPr>
          <a:xfrm>
            <a:off x="8687683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Rerun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F7E310-2F7F-1C52-788D-7B4E0139F798}"/>
              </a:ext>
            </a:extLst>
          </p:cNvPr>
          <p:cNvSpPr txBox="1"/>
          <p:nvPr/>
        </p:nvSpPr>
        <p:spPr>
          <a:xfrm>
            <a:off x="9932578" y="5085906"/>
            <a:ext cx="9126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Validate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2604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A458E"/>
      </a:accent1>
      <a:accent2>
        <a:srgbClr val="B934B4"/>
      </a:accent2>
      <a:accent3>
        <a:srgbClr val="9845CA"/>
      </a:accent3>
      <a:accent4>
        <a:srgbClr val="5238BA"/>
      </a:accent4>
      <a:accent5>
        <a:srgbClr val="4562CA"/>
      </a:accent5>
      <a:accent6>
        <a:srgbClr val="3488B9"/>
      </a:accent6>
      <a:hlink>
        <a:srgbClr val="3F45B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MarrakeshVTI</vt:lpstr>
      <vt:lpstr>BBA 3RD SEM SESSION(2023-2024) OPERATIONS  RESEARCH</vt:lpstr>
      <vt:lpstr>About Simulation</vt:lpstr>
      <vt:lpstr>The objective of simulation in a fertilizer business</vt:lpstr>
      <vt:lpstr>More about simulation </vt:lpstr>
      <vt:lpstr>What can we solve using Simulation?</vt:lpstr>
      <vt:lpstr>Scope of simulation in a Fertilizer &amp; manure business</vt:lpstr>
      <vt:lpstr>Monti Carlo method.</vt:lpstr>
      <vt:lpstr>More about Monti Carlo Method </vt:lpstr>
      <vt:lpstr>Process</vt:lpstr>
      <vt:lpstr>About Rajesh Traders </vt:lpstr>
      <vt:lpstr>More about fertilizers </vt:lpstr>
      <vt:lpstr>Survey table for Fertilizers </vt:lpstr>
      <vt:lpstr>Upcoming demand Forecast for Fertilizer</vt:lpstr>
      <vt:lpstr>More about Manure </vt:lpstr>
      <vt:lpstr>Survey table for Manure</vt:lpstr>
      <vt:lpstr>Upcoming demand Forecast for Manure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635</cp:revision>
  <dcterms:created xsi:type="dcterms:W3CDTF">2013-07-15T20:26:40Z</dcterms:created>
  <dcterms:modified xsi:type="dcterms:W3CDTF">2023-07-11T18:18:52Z</dcterms:modified>
</cp:coreProperties>
</file>