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44" r:id="rId2"/>
    <p:sldMasterId id="2147483730" r:id="rId3"/>
  </p:sldMasterIdLst>
  <p:sldIdLst>
    <p:sldId id="257" r:id="rId4"/>
    <p:sldId id="259" r:id="rId5"/>
    <p:sldId id="264" r:id="rId6"/>
    <p:sldId id="265" r:id="rId7"/>
    <p:sldId id="260" r:id="rId8"/>
    <p:sldId id="262" r:id="rId9"/>
    <p:sldId id="266" r:id="rId10"/>
    <p:sldId id="269" r:id="rId11"/>
    <p:sldId id="261" r:id="rId12"/>
    <p:sldId id="26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822F1-55E2-4E03-B5B2-87D28C4A0FD7}" v="4710" dt="2023-07-02T07:32:34.302"/>
    <p1510:client id="{45929761-9A95-40B7-880D-737C3FCCEEA2}" v="4" dt="2023-07-01T14:51:43.404"/>
    <p1510:client id="{62D3FA91-FDAE-41EC-8C96-12251AD72017}" v="1" dt="2023-07-01T08:51:05.250"/>
    <p1510:client id="{673CED4E-FB2E-49ED-B03F-3A327860F37F}" v="388" dt="2023-07-06T18:27:00.528"/>
    <p1510:client id="{8014DA6A-735B-4D7E-AA93-14016D60F61D}" v="90" dt="2023-07-02T17:16:12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0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22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7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341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85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76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2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97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83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64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9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03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308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35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417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174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713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105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932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838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33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43" r:id="rId6"/>
    <p:sldLayoutId id="2147483838" r:id="rId7"/>
    <p:sldLayoutId id="2147483839" r:id="rId8"/>
    <p:sldLayoutId id="2147483840" r:id="rId9"/>
    <p:sldLayoutId id="2147483842" r:id="rId10"/>
    <p:sldLayoutId id="21474838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69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7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0E897CB-98BF-469B-8A73-7BD2916E2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744966-997F-3DE1-1D13-7AEB6DCC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" y="896773"/>
            <a:ext cx="6438013" cy="283240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600" cap="all" spc="300" dirty="0"/>
              <a:t>BBA 3rd SEM</a:t>
            </a:r>
            <a:br>
              <a:rPr lang="en-US" sz="3600" cap="all" spc="300" dirty="0"/>
            </a:br>
            <a:r>
              <a:rPr lang="en-US" sz="3600" cap="all" spc="300" dirty="0"/>
              <a:t>Session(2023-2024)</a:t>
            </a:r>
            <a:br>
              <a:rPr lang="en-US" sz="3600" cap="all" spc="300" dirty="0"/>
            </a:br>
            <a:r>
              <a:rPr lang="en-US" sz="3600" cap="all" spc="300" dirty="0"/>
              <a:t>Operations Research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0A45DA-4E66-4841-B892-192B2BAA8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4003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2">
            <a:extLst>
              <a:ext uri="{FF2B5EF4-FFF2-40B4-BE49-F238E27FC236}">
                <a16:creationId xmlns:a16="http://schemas.microsoft.com/office/drawing/2014/main" id="{0AC6BED3-50F3-06FA-63D1-D06D96D24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0868" y="3510116"/>
            <a:ext cx="2704417" cy="2704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B2866-A0E7-3B87-0B56-D12655E0C9E3}"/>
              </a:ext>
            </a:extLst>
          </p:cNvPr>
          <p:cNvSpPr txBox="1"/>
          <p:nvPr/>
        </p:nvSpPr>
        <p:spPr>
          <a:xfrm>
            <a:off x="1143264" y="3916325"/>
            <a:ext cx="20910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Submitted By-</a:t>
            </a:r>
          </a:p>
          <a:p>
            <a:r>
              <a:rPr lang="en-US" dirty="0"/>
              <a:t>Shankh Bansal</a:t>
            </a:r>
          </a:p>
          <a:p>
            <a:r>
              <a:rPr lang="en-US" dirty="0"/>
              <a:t>AU22C1013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545F-EB7B-974E-BC41-8FA98938FC3B}"/>
              </a:ext>
            </a:extLst>
          </p:cNvPr>
          <p:cNvSpPr txBox="1"/>
          <p:nvPr/>
        </p:nvSpPr>
        <p:spPr>
          <a:xfrm>
            <a:off x="4003607" y="3916325"/>
            <a:ext cx="20910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Submitted To- </a:t>
            </a:r>
            <a:endParaRPr lang="en-US"/>
          </a:p>
          <a:p>
            <a:r>
              <a:rPr lang="en-US" dirty="0"/>
              <a:t>Dr Prachi Vasant</a:t>
            </a:r>
          </a:p>
        </p:txBody>
      </p:sp>
    </p:spTree>
    <p:extLst>
      <p:ext uri="{BB962C8B-B14F-4D97-AF65-F5344CB8AC3E}">
        <p14:creationId xmlns:p14="http://schemas.microsoft.com/office/powerpoint/2010/main" val="162151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7E6C-87DA-FA56-86ED-81250C8D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772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Q3 -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B50BCC-63CA-191A-324C-ABF6044EB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57484"/>
              </p:ext>
            </p:extLst>
          </p:nvPr>
        </p:nvGraphicFramePr>
        <p:xfrm>
          <a:off x="918830" y="1203694"/>
          <a:ext cx="10353672" cy="509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2">
                  <a:extLst>
                    <a:ext uri="{9D8B030D-6E8A-4147-A177-3AD203B41FA5}">
                      <a16:colId xmlns:a16="http://schemas.microsoft.com/office/drawing/2014/main" val="4054525914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1803010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730421327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2905301773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3591184352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1877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Activity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Optimistic 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Most likely 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Pessimistic 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Duration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Variance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8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9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5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6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71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8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3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9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8033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I-J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95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E5D404E-BAF5-CB14-5BBB-28161E8A9B84}"/>
              </a:ext>
            </a:extLst>
          </p:cNvPr>
          <p:cNvSpPr/>
          <p:nvPr/>
        </p:nvSpPr>
        <p:spPr>
          <a:xfrm>
            <a:off x="996801" y="3079012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382741-C366-7DCE-C15B-064058295CE4}"/>
              </a:ext>
            </a:extLst>
          </p:cNvPr>
          <p:cNvSpPr/>
          <p:nvPr/>
        </p:nvSpPr>
        <p:spPr>
          <a:xfrm>
            <a:off x="3105591" y="3079012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AF2C26-D098-C8B5-EC25-415CFCCEC4A8}"/>
              </a:ext>
            </a:extLst>
          </p:cNvPr>
          <p:cNvSpPr/>
          <p:nvPr/>
        </p:nvSpPr>
        <p:spPr>
          <a:xfrm>
            <a:off x="5511207" y="3079012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6D36A3-668A-5BC1-876C-713A568195BE}"/>
              </a:ext>
            </a:extLst>
          </p:cNvPr>
          <p:cNvSpPr/>
          <p:nvPr/>
        </p:nvSpPr>
        <p:spPr>
          <a:xfrm>
            <a:off x="7801637" y="3079012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2B63E7-4467-6691-7CB4-35ABA770FB2A}"/>
              </a:ext>
            </a:extLst>
          </p:cNvPr>
          <p:cNvSpPr/>
          <p:nvPr/>
        </p:nvSpPr>
        <p:spPr>
          <a:xfrm>
            <a:off x="9910427" y="3079012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77638B-87F6-82D3-942B-5D26B3D68CAA}"/>
              </a:ext>
            </a:extLst>
          </p:cNvPr>
          <p:cNvSpPr/>
          <p:nvPr/>
        </p:nvSpPr>
        <p:spPr>
          <a:xfrm>
            <a:off x="7961125" y="4957430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CFA5A1-3C26-CF60-DF67-FF108E1D067F}"/>
              </a:ext>
            </a:extLst>
          </p:cNvPr>
          <p:cNvSpPr/>
          <p:nvPr/>
        </p:nvSpPr>
        <p:spPr>
          <a:xfrm>
            <a:off x="5626392" y="4957430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A0C6F6-524E-9C89-2645-C77FFAE6358D}"/>
              </a:ext>
            </a:extLst>
          </p:cNvPr>
          <p:cNvSpPr/>
          <p:nvPr/>
        </p:nvSpPr>
        <p:spPr>
          <a:xfrm>
            <a:off x="3269508" y="4957430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59369A-C9E0-D608-48F3-5917985A5368}"/>
              </a:ext>
            </a:extLst>
          </p:cNvPr>
          <p:cNvSpPr/>
          <p:nvPr/>
        </p:nvSpPr>
        <p:spPr>
          <a:xfrm>
            <a:off x="3269508" y="1227174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148CBC-DB9E-0905-6A0E-6443AA75ABF9}"/>
              </a:ext>
            </a:extLst>
          </p:cNvPr>
          <p:cNvSpPr/>
          <p:nvPr/>
        </p:nvSpPr>
        <p:spPr>
          <a:xfrm>
            <a:off x="5564368" y="1200592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C2AE20-5424-087D-8508-0006EB34497E}"/>
              </a:ext>
            </a:extLst>
          </p:cNvPr>
          <p:cNvSpPr/>
          <p:nvPr/>
        </p:nvSpPr>
        <p:spPr>
          <a:xfrm>
            <a:off x="7801635" y="1227173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F74600-78C3-19EC-3B75-B5434C29C456}"/>
              </a:ext>
            </a:extLst>
          </p:cNvPr>
          <p:cNvCxnSpPr>
            <a:cxnSpLocks/>
          </p:cNvCxnSpPr>
          <p:nvPr/>
        </p:nvCxnSpPr>
        <p:spPr>
          <a:xfrm flipV="1">
            <a:off x="3662912" y="1888165"/>
            <a:ext cx="6202" cy="99502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1E44C8-F564-098A-56FA-69FCCD4CE357}"/>
              </a:ext>
            </a:extLst>
          </p:cNvPr>
          <p:cNvCxnSpPr>
            <a:cxnSpLocks/>
          </p:cNvCxnSpPr>
          <p:nvPr/>
        </p:nvCxnSpPr>
        <p:spPr>
          <a:xfrm flipV="1">
            <a:off x="2081319" y="3376723"/>
            <a:ext cx="803644" cy="1594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4CCBFD-C8AB-2115-ED4D-981FAB2E4518}"/>
              </a:ext>
            </a:extLst>
          </p:cNvPr>
          <p:cNvCxnSpPr>
            <a:cxnSpLocks/>
          </p:cNvCxnSpPr>
          <p:nvPr/>
        </p:nvCxnSpPr>
        <p:spPr>
          <a:xfrm flipV="1">
            <a:off x="4234411" y="3350141"/>
            <a:ext cx="1096039" cy="3366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93B60D-1324-E43C-E689-6E29F4A9DD3A}"/>
              </a:ext>
            </a:extLst>
          </p:cNvPr>
          <p:cNvCxnSpPr>
            <a:cxnSpLocks/>
          </p:cNvCxnSpPr>
          <p:nvPr/>
        </p:nvCxnSpPr>
        <p:spPr>
          <a:xfrm flipV="1">
            <a:off x="6644457" y="3350141"/>
            <a:ext cx="1096039" cy="3366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7E1CFA-1030-06E1-0D85-24CF97FD2322}"/>
              </a:ext>
            </a:extLst>
          </p:cNvPr>
          <p:cNvCxnSpPr>
            <a:cxnSpLocks/>
          </p:cNvCxnSpPr>
          <p:nvPr/>
        </p:nvCxnSpPr>
        <p:spPr>
          <a:xfrm flipV="1">
            <a:off x="8850712" y="3341279"/>
            <a:ext cx="945412" cy="2480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48902F-D5CF-D602-CA26-2E560C9D6BAB}"/>
              </a:ext>
            </a:extLst>
          </p:cNvPr>
          <p:cNvCxnSpPr>
            <a:cxnSpLocks/>
          </p:cNvCxnSpPr>
          <p:nvPr/>
        </p:nvCxnSpPr>
        <p:spPr>
          <a:xfrm flipV="1">
            <a:off x="4478072" y="1462860"/>
            <a:ext cx="945412" cy="2480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7DC7B-A0F2-5718-7659-D7653CDDCADE}"/>
              </a:ext>
            </a:extLst>
          </p:cNvPr>
          <p:cNvCxnSpPr>
            <a:cxnSpLocks/>
          </p:cNvCxnSpPr>
          <p:nvPr/>
        </p:nvCxnSpPr>
        <p:spPr>
          <a:xfrm flipV="1">
            <a:off x="6675467" y="1427418"/>
            <a:ext cx="945412" cy="2480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CC6D4A-B1DC-E007-FD5F-11F24C960763}"/>
              </a:ext>
            </a:extLst>
          </p:cNvPr>
          <p:cNvCxnSpPr>
            <a:cxnSpLocks/>
          </p:cNvCxnSpPr>
          <p:nvPr/>
        </p:nvCxnSpPr>
        <p:spPr>
          <a:xfrm>
            <a:off x="8965897" y="1527539"/>
            <a:ext cx="1335272" cy="134413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4738F-C418-5BEE-56DE-8AFE60954CBE}"/>
              </a:ext>
            </a:extLst>
          </p:cNvPr>
          <p:cNvCxnSpPr>
            <a:cxnSpLocks/>
          </p:cNvCxnSpPr>
          <p:nvPr/>
        </p:nvCxnSpPr>
        <p:spPr>
          <a:xfrm flipH="1">
            <a:off x="3655822" y="3809112"/>
            <a:ext cx="11519" cy="107389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A9ECD2-B292-129B-64C9-441942BA7504}"/>
              </a:ext>
            </a:extLst>
          </p:cNvPr>
          <p:cNvCxnSpPr>
            <a:cxnSpLocks/>
          </p:cNvCxnSpPr>
          <p:nvPr/>
        </p:nvCxnSpPr>
        <p:spPr>
          <a:xfrm flipV="1">
            <a:off x="4376178" y="5224129"/>
            <a:ext cx="1096039" cy="3366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0F4B9-D023-5DB5-721B-AF502CE99B05}"/>
              </a:ext>
            </a:extLst>
          </p:cNvPr>
          <p:cNvCxnSpPr>
            <a:cxnSpLocks/>
          </p:cNvCxnSpPr>
          <p:nvPr/>
        </p:nvCxnSpPr>
        <p:spPr>
          <a:xfrm flipV="1">
            <a:off x="6768503" y="5224129"/>
            <a:ext cx="1096039" cy="3366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6BE1BB3-F9EC-AB15-E954-AB41EEA06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76505"/>
              </p:ext>
            </p:extLst>
          </p:nvPr>
        </p:nvGraphicFramePr>
        <p:xfrm>
          <a:off x="3030278" y="2321441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E14A218-7D56-7E64-5626-4C5268ED0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19560"/>
              </p:ext>
            </p:extLst>
          </p:nvPr>
        </p:nvGraphicFramePr>
        <p:xfrm>
          <a:off x="2161952" y="2897370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7147096-8D29-BE40-12A1-47D264D7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2067"/>
              </p:ext>
            </p:extLst>
          </p:nvPr>
        </p:nvGraphicFramePr>
        <p:xfrm>
          <a:off x="4465672" y="2879649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2EE651F-3F79-780C-7826-0571F3C94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7556"/>
              </p:ext>
            </p:extLst>
          </p:nvPr>
        </p:nvGraphicFramePr>
        <p:xfrm>
          <a:off x="4616299" y="1001230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3CC09E6-39E4-86FB-A54F-09D7925D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43389"/>
              </p:ext>
            </p:extLst>
          </p:nvPr>
        </p:nvGraphicFramePr>
        <p:xfrm>
          <a:off x="6822554" y="912625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4A474F5-178A-549B-28A4-EBD02A014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03299"/>
              </p:ext>
            </p:extLst>
          </p:nvPr>
        </p:nvGraphicFramePr>
        <p:xfrm>
          <a:off x="9719926" y="1727787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157E1AD-FE0F-6980-7CD7-1FF03F7D7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52259"/>
              </p:ext>
            </p:extLst>
          </p:nvPr>
        </p:nvGraphicFramePr>
        <p:xfrm>
          <a:off x="9011088" y="2870787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ACB1DD1-67FC-1233-FFB3-15FF35F53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67238"/>
              </p:ext>
            </p:extLst>
          </p:nvPr>
        </p:nvGraphicFramePr>
        <p:xfrm>
          <a:off x="6849134" y="2870787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E7658A1-4C9E-25EC-4349-BA94FDA99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12280"/>
              </p:ext>
            </p:extLst>
          </p:nvPr>
        </p:nvGraphicFramePr>
        <p:xfrm>
          <a:off x="6955459" y="4731484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172804E-BD54-DD81-47FF-293469714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3884"/>
              </p:ext>
            </p:extLst>
          </p:nvPr>
        </p:nvGraphicFramePr>
        <p:xfrm>
          <a:off x="4571993" y="4749204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2417B95-3426-A8FB-F681-AB272107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4371"/>
              </p:ext>
            </p:extLst>
          </p:nvPr>
        </p:nvGraphicFramePr>
        <p:xfrm>
          <a:off x="3021411" y="4075808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EE79E4-90FC-D372-FF5D-6213D3E442F3}"/>
              </a:ext>
            </a:extLst>
          </p:cNvPr>
          <p:cNvCxnSpPr>
            <a:cxnSpLocks/>
          </p:cNvCxnSpPr>
          <p:nvPr/>
        </p:nvCxnSpPr>
        <p:spPr>
          <a:xfrm flipH="1">
            <a:off x="2007777" y="3516716"/>
            <a:ext cx="773518" cy="194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D7F95F-A7BE-FD6C-277B-419A768A0885}"/>
              </a:ext>
            </a:extLst>
          </p:cNvPr>
          <p:cNvCxnSpPr>
            <a:cxnSpLocks/>
          </p:cNvCxnSpPr>
          <p:nvPr/>
        </p:nvCxnSpPr>
        <p:spPr>
          <a:xfrm>
            <a:off x="3826830" y="1952844"/>
            <a:ext cx="6203" cy="93655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E1A703-73B7-D64C-BA4A-A50187EC2D8D}"/>
              </a:ext>
            </a:extLst>
          </p:cNvPr>
          <p:cNvCxnSpPr>
            <a:cxnSpLocks/>
          </p:cNvCxnSpPr>
          <p:nvPr/>
        </p:nvCxnSpPr>
        <p:spPr>
          <a:xfrm flipH="1">
            <a:off x="4444405" y="1593995"/>
            <a:ext cx="893134" cy="2835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90CDF0-7230-5A1D-ED94-853B7C3BEE92}"/>
              </a:ext>
            </a:extLst>
          </p:cNvPr>
          <p:cNvCxnSpPr>
            <a:cxnSpLocks/>
          </p:cNvCxnSpPr>
          <p:nvPr/>
        </p:nvCxnSpPr>
        <p:spPr>
          <a:xfrm flipH="1">
            <a:off x="6677242" y="1558553"/>
            <a:ext cx="893134" cy="2835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A7255E-1C63-F4F0-CFE3-D0E7B460F4D8}"/>
              </a:ext>
            </a:extLst>
          </p:cNvPr>
          <p:cNvCxnSpPr>
            <a:cxnSpLocks/>
          </p:cNvCxnSpPr>
          <p:nvPr/>
        </p:nvCxnSpPr>
        <p:spPr>
          <a:xfrm flipH="1" flipV="1">
            <a:off x="8856916" y="1613488"/>
            <a:ext cx="1225401" cy="129628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33A676-4294-E217-A268-4F3EC8B5D9B2}"/>
              </a:ext>
            </a:extLst>
          </p:cNvPr>
          <p:cNvSpPr txBox="1"/>
          <p:nvPr/>
        </p:nvSpPr>
        <p:spPr>
          <a:xfrm>
            <a:off x="-172780" y="168349"/>
            <a:ext cx="51036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Bookman Old Style"/>
              </a:rPr>
              <a:t>Q3 - Network Diagram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0D6709C-3D93-C31E-EB6B-413EAEC0A6A6}"/>
              </a:ext>
            </a:extLst>
          </p:cNvPr>
          <p:cNvCxnSpPr>
            <a:cxnSpLocks/>
          </p:cNvCxnSpPr>
          <p:nvPr/>
        </p:nvCxnSpPr>
        <p:spPr>
          <a:xfrm flipH="1">
            <a:off x="9034123" y="3760376"/>
            <a:ext cx="1274134" cy="1273250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B28F97-705E-5143-81AE-CC4D9F89A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31351"/>
              </p:ext>
            </p:extLst>
          </p:nvPr>
        </p:nvGraphicFramePr>
        <p:xfrm>
          <a:off x="9135134" y="3960624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A369667-1440-2E5D-A042-490F8907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20516"/>
              </p:ext>
            </p:extLst>
          </p:nvPr>
        </p:nvGraphicFramePr>
        <p:xfrm>
          <a:off x="9693348" y="4385929"/>
          <a:ext cx="1576558" cy="4077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76558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4077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Dummy line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42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38EEA-4CE8-31BA-38E3-6ABEDCFDDAE0}"/>
              </a:ext>
            </a:extLst>
          </p:cNvPr>
          <p:cNvSpPr txBox="1"/>
          <p:nvPr/>
        </p:nvSpPr>
        <p:spPr>
          <a:xfrm>
            <a:off x="1727790" y="824022"/>
            <a:ext cx="8195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Total Project length = 23 weeks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F3135-13E9-5B9E-C580-A8EB7A154619}"/>
              </a:ext>
            </a:extLst>
          </p:cNvPr>
          <p:cNvSpPr txBox="1"/>
          <p:nvPr/>
        </p:nvSpPr>
        <p:spPr>
          <a:xfrm>
            <a:off x="1816395" y="3220778"/>
            <a:ext cx="81959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Z = Given project length – Total project length / Project length Standard Deviation</a:t>
            </a:r>
          </a:p>
          <a:p>
            <a:pPr algn="ctr"/>
            <a:r>
              <a:rPr lang="en-US" dirty="0"/>
              <a:t>Z = 21 - 23 / 2.18</a:t>
            </a:r>
          </a:p>
          <a:p>
            <a:pPr algn="ctr"/>
            <a:r>
              <a:rPr lang="en-US" dirty="0"/>
              <a:t>Z = -0.91</a:t>
            </a:r>
          </a:p>
          <a:p>
            <a:pPr algn="ctr"/>
            <a:r>
              <a:rPr lang="en-US" dirty="0"/>
              <a:t>Z value = 0.1814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3D06A-8BDF-6316-7F94-EBEB03155167}"/>
              </a:ext>
            </a:extLst>
          </p:cNvPr>
          <p:cNvSpPr txBox="1"/>
          <p:nvPr/>
        </p:nvSpPr>
        <p:spPr>
          <a:xfrm>
            <a:off x="1727790" y="1253753"/>
            <a:ext cx="81959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 length variance = Variance of(A+B+G+H+I+J)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Project length variance</a:t>
            </a:r>
            <a:r>
              <a:rPr lang="en-US" dirty="0"/>
              <a:t> = 1.77+0.11+1.77+1+0.11+0</a:t>
            </a:r>
          </a:p>
          <a:p>
            <a:pPr algn="ctr"/>
            <a:r>
              <a:rPr lang="en-US" b="1" dirty="0">
                <a:ea typeface="+mn-lt"/>
                <a:cs typeface="+mn-lt"/>
              </a:rPr>
              <a:t>Project length variance</a:t>
            </a:r>
            <a:r>
              <a:rPr lang="en-US" b="1" dirty="0"/>
              <a:t> = 4.76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A2BAE-2C73-DA77-D021-59082AA1C7ED}"/>
              </a:ext>
            </a:extLst>
          </p:cNvPr>
          <p:cNvSpPr txBox="1"/>
          <p:nvPr/>
        </p:nvSpPr>
        <p:spPr>
          <a:xfrm>
            <a:off x="1727790" y="394290"/>
            <a:ext cx="8195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Critical Path = O-A-B-G-H-I-J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D6C78-442A-3FCB-CDD7-AD517ED4AA8D}"/>
              </a:ext>
            </a:extLst>
          </p:cNvPr>
          <p:cNvSpPr txBox="1"/>
          <p:nvPr/>
        </p:nvSpPr>
        <p:spPr>
          <a:xfrm>
            <a:off x="1940441" y="2237266"/>
            <a:ext cx="8195930" cy="1154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 length standard deviation = </a:t>
            </a:r>
            <a:r>
              <a:rPr lang="en-US" sz="1500" dirty="0">
                <a:solidFill>
                  <a:srgbClr val="E2EEFF"/>
                </a:solidFill>
                <a:ea typeface="+mn-lt"/>
                <a:cs typeface="+mn-lt"/>
              </a:rPr>
              <a:t>√ Project length variance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Project length standard deviation = </a:t>
            </a:r>
            <a:r>
              <a:rPr lang="en-US" sz="1500" dirty="0">
                <a:solidFill>
                  <a:srgbClr val="E2EEFF"/>
                </a:solidFill>
                <a:ea typeface="+mn-lt"/>
                <a:cs typeface="+mn-lt"/>
              </a:rPr>
              <a:t>√4.76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Project length standard deviation = 2.18</a:t>
            </a:r>
            <a:endParaRPr lang="en-US" dirty="0"/>
          </a:p>
          <a:p>
            <a:pPr algn="ctr"/>
            <a:endParaRPr lang="en-US" sz="1500" dirty="0">
              <a:solidFill>
                <a:srgbClr val="E2EE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293D2-4DFC-50DD-F8AD-CDE43FB21480}"/>
              </a:ext>
            </a:extLst>
          </p:cNvPr>
          <p:cNvSpPr txBox="1"/>
          <p:nvPr/>
        </p:nvSpPr>
        <p:spPr>
          <a:xfrm>
            <a:off x="1816395" y="4492254"/>
            <a:ext cx="8195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The possibility of the project being completed in 21 weeks is 18.1%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5A491-1392-0CE7-819D-36E2F2C34B5F}"/>
              </a:ext>
            </a:extLst>
          </p:cNvPr>
          <p:cNvSpPr txBox="1"/>
          <p:nvPr/>
        </p:nvSpPr>
        <p:spPr>
          <a:xfrm>
            <a:off x="1816395" y="4930847"/>
            <a:ext cx="81959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Z = Given project length – Total project length / Project length Standard Deviation</a:t>
            </a:r>
            <a:endParaRPr lang="en-US" dirty="0"/>
          </a:p>
          <a:p>
            <a:pPr algn="ctr"/>
            <a:r>
              <a:rPr lang="en-US" dirty="0"/>
              <a:t>Z = 25 - 23 / 2.18</a:t>
            </a:r>
          </a:p>
          <a:p>
            <a:pPr algn="ctr"/>
            <a:r>
              <a:rPr lang="en-US" dirty="0"/>
              <a:t>Z = 0.91</a:t>
            </a:r>
          </a:p>
          <a:p>
            <a:pPr algn="ctr"/>
            <a:r>
              <a:rPr lang="en-US" dirty="0"/>
              <a:t>Z value = 0.8186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057FF-C622-5F88-9D76-D3B411DAF48D}"/>
              </a:ext>
            </a:extLst>
          </p:cNvPr>
          <p:cNvSpPr txBox="1"/>
          <p:nvPr/>
        </p:nvSpPr>
        <p:spPr>
          <a:xfrm>
            <a:off x="1727790" y="6104858"/>
            <a:ext cx="8195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The possibility of the project being completed in 25 weeks is 81.8%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C31B0-81E0-1584-91BE-2C1E0152C583}"/>
              </a:ext>
            </a:extLst>
          </p:cNvPr>
          <p:cNvSpPr txBox="1"/>
          <p:nvPr/>
        </p:nvSpPr>
        <p:spPr>
          <a:xfrm>
            <a:off x="186070" y="97465"/>
            <a:ext cx="5847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69405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5ED-7944-4004-0E7F-1BE56A4E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Q1) The utility data for a network are given below. Determine the total, free, independent and interfering floats and identify the critical path.</a:t>
            </a:r>
            <a:endParaRPr lang="en-US" sz="24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853562-B83D-5AF8-CCC0-3EE2E5B03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72151"/>
              </p:ext>
            </p:extLst>
          </p:nvPr>
        </p:nvGraphicFramePr>
        <p:xfrm>
          <a:off x="5566231" y="709683"/>
          <a:ext cx="5698592" cy="48995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44607">
                  <a:extLst>
                    <a:ext uri="{9D8B030D-6E8A-4147-A177-3AD203B41FA5}">
                      <a16:colId xmlns:a16="http://schemas.microsoft.com/office/drawing/2014/main" val="3573920130"/>
                    </a:ext>
                  </a:extLst>
                </a:gridCol>
                <a:gridCol w="3053985">
                  <a:extLst>
                    <a:ext uri="{9D8B030D-6E8A-4147-A177-3AD203B41FA5}">
                      <a16:colId xmlns:a16="http://schemas.microsoft.com/office/drawing/2014/main" val="817903207"/>
                    </a:ext>
                  </a:extLst>
                </a:gridCol>
              </a:tblGrid>
              <a:tr h="44541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Activity</a:t>
                      </a:r>
                    </a:p>
                  </a:txBody>
                  <a:tcPr marL="101230" marR="101230" marT="50615" marB="50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Duration</a:t>
                      </a:r>
                    </a:p>
                  </a:txBody>
                  <a:tcPr marL="101230" marR="101230" marT="50615" marB="50615"/>
                </a:tc>
                <a:extLst>
                  <a:ext uri="{0D108BD9-81ED-4DB2-BD59-A6C34878D82A}">
                    <a16:rowId xmlns:a16="http://schemas.microsoft.com/office/drawing/2014/main" val="2863009926"/>
                  </a:ext>
                </a:extLst>
              </a:tr>
              <a:tr h="44541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0-1</a:t>
                      </a:r>
                    </a:p>
                  </a:txBody>
                  <a:tcPr marL="101230" marR="101230" marT="50615" marB="50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 marL="101230" marR="101230" marT="50615" marB="50615"/>
                </a:tc>
                <a:extLst>
                  <a:ext uri="{0D108BD9-81ED-4DB2-BD59-A6C34878D82A}">
                    <a16:rowId xmlns:a16="http://schemas.microsoft.com/office/drawing/2014/main" val="61615427"/>
                  </a:ext>
                </a:extLst>
              </a:tr>
              <a:tr h="44541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1-2</a:t>
                      </a:r>
                    </a:p>
                  </a:txBody>
                  <a:tcPr marL="101230" marR="101230" marT="50615" marB="50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</a:p>
                  </a:txBody>
                  <a:tcPr marL="101230" marR="101230" marT="50615" marB="50615"/>
                </a:tc>
                <a:extLst>
                  <a:ext uri="{0D108BD9-81ED-4DB2-BD59-A6C34878D82A}">
                    <a16:rowId xmlns:a16="http://schemas.microsoft.com/office/drawing/2014/main" val="4084993128"/>
                  </a:ext>
                </a:extLst>
              </a:tr>
              <a:tr h="44541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1-3</a:t>
                      </a:r>
                    </a:p>
                  </a:txBody>
                  <a:tcPr marL="101230" marR="101230" marT="50615" marB="50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marL="101230" marR="101230" marT="50615" marB="50615"/>
                </a:tc>
                <a:extLst>
                  <a:ext uri="{0D108BD9-81ED-4DB2-BD59-A6C34878D82A}">
                    <a16:rowId xmlns:a16="http://schemas.microsoft.com/office/drawing/2014/main" val="2105275991"/>
                  </a:ext>
                </a:extLst>
              </a:tr>
              <a:tr h="44541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2-4</a:t>
                      </a:r>
                    </a:p>
                  </a:txBody>
                  <a:tcPr marL="101230" marR="101230" marT="50615" marB="50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 marL="101230" marR="101230" marT="50615" marB="50615"/>
                </a:tc>
                <a:extLst>
                  <a:ext uri="{0D108BD9-81ED-4DB2-BD59-A6C34878D82A}">
                    <a16:rowId xmlns:a16="http://schemas.microsoft.com/office/drawing/2014/main" val="2577619305"/>
                  </a:ext>
                </a:extLst>
              </a:tr>
              <a:tr h="44541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2-5</a:t>
                      </a:r>
                    </a:p>
                  </a:txBody>
                  <a:tcPr marL="101230" marR="101230" marT="50615" marB="50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marL="101230" marR="101230" marT="50615" marB="50615"/>
                </a:tc>
                <a:extLst>
                  <a:ext uri="{0D108BD9-81ED-4DB2-BD59-A6C34878D82A}">
                    <a16:rowId xmlns:a16="http://schemas.microsoft.com/office/drawing/2014/main" val="2809427134"/>
                  </a:ext>
                </a:extLst>
              </a:tr>
              <a:tr h="44541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3-4</a:t>
                      </a:r>
                    </a:p>
                  </a:txBody>
                  <a:tcPr marL="101230" marR="101230" marT="50615" marB="50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marL="101230" marR="101230" marT="50615" marB="50615"/>
                </a:tc>
                <a:extLst>
                  <a:ext uri="{0D108BD9-81ED-4DB2-BD59-A6C34878D82A}">
                    <a16:rowId xmlns:a16="http://schemas.microsoft.com/office/drawing/2014/main" val="4030155223"/>
                  </a:ext>
                </a:extLst>
              </a:tr>
              <a:tr h="44541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3-6</a:t>
                      </a:r>
                    </a:p>
                  </a:txBody>
                  <a:tcPr marL="101230" marR="101230" marT="50615" marB="506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 marL="101230" marR="101230" marT="50615" marB="50615"/>
                </a:tc>
                <a:extLst>
                  <a:ext uri="{0D108BD9-81ED-4DB2-BD59-A6C34878D82A}">
                    <a16:rowId xmlns:a16="http://schemas.microsoft.com/office/drawing/2014/main" val="1909619485"/>
                  </a:ext>
                </a:extLst>
              </a:tr>
              <a:tr h="4454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4-7</a:t>
                      </a:r>
                    </a:p>
                  </a:txBody>
                  <a:tcPr marL="101230" marR="101230" marT="50615" marB="5061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5</a:t>
                      </a:r>
                    </a:p>
                  </a:txBody>
                  <a:tcPr marL="101230" marR="101230" marT="50615" marB="50615"/>
                </a:tc>
                <a:extLst>
                  <a:ext uri="{0D108BD9-81ED-4DB2-BD59-A6C34878D82A}">
                    <a16:rowId xmlns:a16="http://schemas.microsoft.com/office/drawing/2014/main" val="1000938778"/>
                  </a:ext>
                </a:extLst>
              </a:tr>
              <a:tr h="4454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5-7</a:t>
                      </a:r>
                    </a:p>
                  </a:txBody>
                  <a:tcPr marL="101230" marR="101230" marT="50615" marB="5061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101230" marR="101230" marT="50615" marB="50615"/>
                </a:tc>
                <a:extLst>
                  <a:ext uri="{0D108BD9-81ED-4DB2-BD59-A6C34878D82A}">
                    <a16:rowId xmlns:a16="http://schemas.microsoft.com/office/drawing/2014/main" val="3370521775"/>
                  </a:ext>
                </a:extLst>
              </a:tr>
              <a:tr h="4454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6-7</a:t>
                      </a:r>
                    </a:p>
                  </a:txBody>
                  <a:tcPr marL="101230" marR="101230" marT="50615" marB="5061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8</a:t>
                      </a:r>
                    </a:p>
                  </a:txBody>
                  <a:tcPr marL="101230" marR="101230" marT="50615" marB="50615"/>
                </a:tc>
                <a:extLst>
                  <a:ext uri="{0D108BD9-81ED-4DB2-BD59-A6C34878D82A}">
                    <a16:rowId xmlns:a16="http://schemas.microsoft.com/office/drawing/2014/main" val="26785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9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4247-8A85-083A-58A8-B66E6DDD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391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Q1 -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76B956-2CC7-D153-25BF-5CF5E73B9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386369"/>
              </p:ext>
            </p:extLst>
          </p:nvPr>
        </p:nvGraphicFramePr>
        <p:xfrm>
          <a:off x="593650" y="1306918"/>
          <a:ext cx="1099223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347">
                  <a:extLst>
                    <a:ext uri="{9D8B030D-6E8A-4147-A177-3AD203B41FA5}">
                      <a16:colId xmlns:a16="http://schemas.microsoft.com/office/drawing/2014/main" val="1214433252"/>
                    </a:ext>
                  </a:extLst>
                </a:gridCol>
                <a:gridCol w="879299">
                  <a:extLst>
                    <a:ext uri="{9D8B030D-6E8A-4147-A177-3AD203B41FA5}">
                      <a16:colId xmlns:a16="http://schemas.microsoft.com/office/drawing/2014/main" val="925683516"/>
                    </a:ext>
                  </a:extLst>
                </a:gridCol>
                <a:gridCol w="871003">
                  <a:extLst>
                    <a:ext uri="{9D8B030D-6E8A-4147-A177-3AD203B41FA5}">
                      <a16:colId xmlns:a16="http://schemas.microsoft.com/office/drawing/2014/main" val="2328992501"/>
                    </a:ext>
                  </a:extLst>
                </a:gridCol>
                <a:gridCol w="953957">
                  <a:extLst>
                    <a:ext uri="{9D8B030D-6E8A-4147-A177-3AD203B41FA5}">
                      <a16:colId xmlns:a16="http://schemas.microsoft.com/office/drawing/2014/main" val="2113859851"/>
                    </a:ext>
                  </a:extLst>
                </a:gridCol>
                <a:gridCol w="920776">
                  <a:extLst>
                    <a:ext uri="{9D8B030D-6E8A-4147-A177-3AD203B41FA5}">
                      <a16:colId xmlns:a16="http://schemas.microsoft.com/office/drawing/2014/main" val="4076795817"/>
                    </a:ext>
                  </a:extLst>
                </a:gridCol>
                <a:gridCol w="1070093">
                  <a:extLst>
                    <a:ext uri="{9D8B030D-6E8A-4147-A177-3AD203B41FA5}">
                      <a16:colId xmlns:a16="http://schemas.microsoft.com/office/drawing/2014/main" val="2611401671"/>
                    </a:ext>
                  </a:extLst>
                </a:gridCol>
                <a:gridCol w="1335543">
                  <a:extLst>
                    <a:ext uri="{9D8B030D-6E8A-4147-A177-3AD203B41FA5}">
                      <a16:colId xmlns:a16="http://schemas.microsoft.com/office/drawing/2014/main" val="2888817989"/>
                    </a:ext>
                  </a:extLst>
                </a:gridCol>
                <a:gridCol w="2057236">
                  <a:extLst>
                    <a:ext uri="{9D8B030D-6E8A-4147-A177-3AD203B41FA5}">
                      <a16:colId xmlns:a16="http://schemas.microsoft.com/office/drawing/2014/main" val="3892173615"/>
                    </a:ext>
                  </a:extLst>
                </a:gridCol>
                <a:gridCol w="1169637">
                  <a:extLst>
                    <a:ext uri="{9D8B030D-6E8A-4147-A177-3AD203B41FA5}">
                      <a16:colId xmlns:a16="http://schemas.microsoft.com/office/drawing/2014/main" val="1703226543"/>
                    </a:ext>
                  </a:extLst>
                </a:gridCol>
                <a:gridCol w="938345">
                  <a:extLst>
                    <a:ext uri="{9D8B030D-6E8A-4147-A177-3AD203B41FA5}">
                      <a16:colId xmlns:a16="http://schemas.microsoft.com/office/drawing/2014/main" val="226596332"/>
                    </a:ext>
                  </a:extLst>
                </a:gridCol>
              </a:tblGrid>
              <a:tr h="5801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Earliest Start(ES)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Earliest finish(EF)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Latest Start(LS)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Latest Finish(LF)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Total Float(TT)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1" dirty="0"/>
                        <a:t>(LF – 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Free Float(FF)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1" dirty="0"/>
                        <a:t>(TT – Head value slang)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Independent Float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1" dirty="0"/>
                        <a:t>(FF – Tail value slang)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F0F3F2"/>
                          </a:solidFill>
                          <a:latin typeface="Franklin Gothic Book"/>
                        </a:rPr>
                        <a:t>Intensive Float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F0F3F2"/>
                          </a:solidFill>
                          <a:latin typeface="Franklin Gothic Book"/>
                        </a:rPr>
                        <a:t>(TF –FF)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520740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378105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556531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74999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06387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072060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496014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933039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692466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156170"/>
                  </a:ext>
                </a:extLst>
              </a:tr>
              <a:tr h="3432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99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1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2401C35-7810-1C6B-1903-10B9A01C94D0}"/>
              </a:ext>
            </a:extLst>
          </p:cNvPr>
          <p:cNvGrpSpPr/>
          <p:nvPr/>
        </p:nvGrpSpPr>
        <p:grpSpPr>
          <a:xfrm>
            <a:off x="1311348" y="1780951"/>
            <a:ext cx="9569297" cy="3296091"/>
            <a:chOff x="699976" y="1453114"/>
            <a:chExt cx="9569297" cy="329609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4CCB467-53C1-12D5-57AE-036934467263}"/>
                </a:ext>
              </a:extLst>
            </p:cNvPr>
            <p:cNvSpPr/>
            <p:nvPr/>
          </p:nvSpPr>
          <p:spPr>
            <a:xfrm>
              <a:off x="699976" y="2791046"/>
              <a:ext cx="939208" cy="57149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88BBBC-9D9D-C54A-3A60-B5945A06748F}"/>
                </a:ext>
              </a:extLst>
            </p:cNvPr>
            <p:cNvSpPr/>
            <p:nvPr/>
          </p:nvSpPr>
          <p:spPr>
            <a:xfrm>
              <a:off x="2808766" y="2791045"/>
              <a:ext cx="939208" cy="57149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A203EA-98E8-4C89-713F-6DE55414EBFD}"/>
                </a:ext>
              </a:extLst>
            </p:cNvPr>
            <p:cNvSpPr/>
            <p:nvPr/>
          </p:nvSpPr>
          <p:spPr>
            <a:xfrm>
              <a:off x="4509975" y="1453115"/>
              <a:ext cx="939208" cy="57149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C3C60C-0A9B-1A40-1BB0-08014791A7C5}"/>
                </a:ext>
              </a:extLst>
            </p:cNvPr>
            <p:cNvSpPr/>
            <p:nvPr/>
          </p:nvSpPr>
          <p:spPr>
            <a:xfrm>
              <a:off x="7433928" y="1453114"/>
              <a:ext cx="939208" cy="57149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B5A077-2ACA-85E8-7F24-F50893A167EE}"/>
                </a:ext>
              </a:extLst>
            </p:cNvPr>
            <p:cNvSpPr/>
            <p:nvPr/>
          </p:nvSpPr>
          <p:spPr>
            <a:xfrm>
              <a:off x="5971950" y="2791044"/>
              <a:ext cx="939208" cy="57149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4CB6A7-41C3-E1F1-9235-0EC96805E5B8}"/>
                </a:ext>
              </a:extLst>
            </p:cNvPr>
            <p:cNvSpPr/>
            <p:nvPr/>
          </p:nvSpPr>
          <p:spPr>
            <a:xfrm>
              <a:off x="4509973" y="4177706"/>
              <a:ext cx="939208" cy="57149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7D58A9-0460-AB1C-ADC5-F690BC372BB2}"/>
                </a:ext>
              </a:extLst>
            </p:cNvPr>
            <p:cNvSpPr/>
            <p:nvPr/>
          </p:nvSpPr>
          <p:spPr>
            <a:xfrm>
              <a:off x="7433926" y="4177706"/>
              <a:ext cx="939208" cy="57149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FAEDD8-F6E2-5584-0CE6-A032C31E824A}"/>
                </a:ext>
              </a:extLst>
            </p:cNvPr>
            <p:cNvSpPr/>
            <p:nvPr/>
          </p:nvSpPr>
          <p:spPr>
            <a:xfrm>
              <a:off x="9330065" y="2791043"/>
              <a:ext cx="939208" cy="57149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7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A6429E3-610F-393C-1D5C-C5BD51786D0B}"/>
              </a:ext>
            </a:extLst>
          </p:cNvPr>
          <p:cNvCxnSpPr/>
          <p:nvPr/>
        </p:nvCxnSpPr>
        <p:spPr>
          <a:xfrm>
            <a:off x="2404730" y="3423684"/>
            <a:ext cx="971993" cy="1063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3ADF88-855D-744B-59D5-75FF40A2BAF6}"/>
              </a:ext>
            </a:extLst>
          </p:cNvPr>
          <p:cNvCxnSpPr>
            <a:cxnSpLocks/>
          </p:cNvCxnSpPr>
          <p:nvPr/>
        </p:nvCxnSpPr>
        <p:spPr>
          <a:xfrm>
            <a:off x="5665381" y="2488905"/>
            <a:ext cx="759342" cy="90110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6853F9-7A7E-FE8B-B91F-FFB6DDFEFC70}"/>
              </a:ext>
            </a:extLst>
          </p:cNvPr>
          <p:cNvCxnSpPr>
            <a:cxnSpLocks/>
          </p:cNvCxnSpPr>
          <p:nvPr/>
        </p:nvCxnSpPr>
        <p:spPr>
          <a:xfrm>
            <a:off x="7721008" y="3423684"/>
            <a:ext cx="1982085" cy="1063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30F638-6EAA-AA4B-3F9D-E005D38EE0A5}"/>
              </a:ext>
            </a:extLst>
          </p:cNvPr>
          <p:cNvCxnSpPr>
            <a:cxnSpLocks/>
          </p:cNvCxnSpPr>
          <p:nvPr/>
        </p:nvCxnSpPr>
        <p:spPr>
          <a:xfrm flipV="1">
            <a:off x="9085519" y="3903922"/>
            <a:ext cx="1140341" cy="72478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A23BCD-FECA-9061-606A-4FC1DC799BF6}"/>
              </a:ext>
            </a:extLst>
          </p:cNvPr>
          <p:cNvCxnSpPr>
            <a:cxnSpLocks/>
          </p:cNvCxnSpPr>
          <p:nvPr/>
        </p:nvCxnSpPr>
        <p:spPr>
          <a:xfrm>
            <a:off x="9138680" y="2316126"/>
            <a:ext cx="1087179" cy="62200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B2444D-B14C-7CAC-5496-D6673ECF9FE2}"/>
              </a:ext>
            </a:extLst>
          </p:cNvPr>
          <p:cNvCxnSpPr>
            <a:cxnSpLocks/>
          </p:cNvCxnSpPr>
          <p:nvPr/>
        </p:nvCxnSpPr>
        <p:spPr>
          <a:xfrm flipV="1">
            <a:off x="4008471" y="2251445"/>
            <a:ext cx="971993" cy="67162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1B64AD-228B-3A8E-3601-BA679A80BCF0}"/>
              </a:ext>
            </a:extLst>
          </p:cNvPr>
          <p:cNvCxnSpPr>
            <a:cxnSpLocks/>
          </p:cNvCxnSpPr>
          <p:nvPr/>
        </p:nvCxnSpPr>
        <p:spPr>
          <a:xfrm>
            <a:off x="6267890" y="1992718"/>
            <a:ext cx="1609945" cy="177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1CAE3D-1C7D-B6FA-0F4C-62C9C6117A04}"/>
              </a:ext>
            </a:extLst>
          </p:cNvPr>
          <p:cNvCxnSpPr>
            <a:cxnSpLocks/>
          </p:cNvCxnSpPr>
          <p:nvPr/>
        </p:nvCxnSpPr>
        <p:spPr>
          <a:xfrm>
            <a:off x="6267890" y="4810346"/>
            <a:ext cx="1609945" cy="177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310F93-CA59-1EC3-CCD8-465CAFEA36D3}"/>
              </a:ext>
            </a:extLst>
          </p:cNvPr>
          <p:cNvCxnSpPr>
            <a:cxnSpLocks/>
          </p:cNvCxnSpPr>
          <p:nvPr/>
        </p:nvCxnSpPr>
        <p:spPr>
          <a:xfrm>
            <a:off x="4017332" y="3906578"/>
            <a:ext cx="1016294" cy="70174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55D7FB02-5985-3AC5-64D6-C708E41AF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98645"/>
              </p:ext>
            </p:extLst>
          </p:nvPr>
        </p:nvGraphicFramePr>
        <p:xfrm>
          <a:off x="5334000" y="5320709"/>
          <a:ext cx="49546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463">
                  <a:extLst>
                    <a:ext uri="{9D8B030D-6E8A-4147-A177-3AD203B41FA5}">
                      <a16:colId xmlns:a16="http://schemas.microsoft.com/office/drawing/2014/main" val="30459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6070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4121F78-2BAE-2143-C445-23495AA7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59266"/>
              </p:ext>
            </p:extLst>
          </p:nvPr>
        </p:nvGraphicFramePr>
        <p:xfrm>
          <a:off x="11137959" y="2999515"/>
          <a:ext cx="4777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735">
                  <a:extLst>
                    <a:ext uri="{9D8B030D-6E8A-4147-A177-3AD203B41FA5}">
                      <a16:colId xmlns:a16="http://schemas.microsoft.com/office/drawing/2014/main" val="30459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6070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220E4F9-530B-ADD2-4409-7E28631E4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94253"/>
              </p:ext>
            </p:extLst>
          </p:nvPr>
        </p:nvGraphicFramePr>
        <p:xfrm>
          <a:off x="6911516" y="2290677"/>
          <a:ext cx="48659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99">
                  <a:extLst>
                    <a:ext uri="{9D8B030D-6E8A-4147-A177-3AD203B41FA5}">
                      <a16:colId xmlns:a16="http://schemas.microsoft.com/office/drawing/2014/main" val="30459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6070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1096C3A-D9F1-BF5B-05F6-935151038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266554"/>
              </p:ext>
            </p:extLst>
          </p:nvPr>
        </p:nvGraphicFramePr>
        <p:xfrm>
          <a:off x="8373138" y="899337"/>
          <a:ext cx="46000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006">
                  <a:extLst>
                    <a:ext uri="{9D8B030D-6E8A-4147-A177-3AD203B41FA5}">
                      <a16:colId xmlns:a16="http://schemas.microsoft.com/office/drawing/2014/main" val="30459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6070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528B205-40AD-650E-0708-CD6D56EF7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82977"/>
              </p:ext>
            </p:extLst>
          </p:nvPr>
        </p:nvGraphicFramePr>
        <p:xfrm>
          <a:off x="5378655" y="802118"/>
          <a:ext cx="49545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451">
                  <a:extLst>
                    <a:ext uri="{9D8B030D-6E8A-4147-A177-3AD203B41FA5}">
                      <a16:colId xmlns:a16="http://schemas.microsoft.com/office/drawing/2014/main" val="30459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6070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E5D550E-790E-5ED5-6D25-0D230D60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30448"/>
              </p:ext>
            </p:extLst>
          </p:nvPr>
        </p:nvGraphicFramePr>
        <p:xfrm>
          <a:off x="3358468" y="2237513"/>
          <a:ext cx="49549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499">
                  <a:extLst>
                    <a:ext uri="{9D8B030D-6E8A-4147-A177-3AD203B41FA5}">
                      <a16:colId xmlns:a16="http://schemas.microsoft.com/office/drawing/2014/main" val="30459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6070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72B51EB-AC4F-BAFD-0905-AF10CBA70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59909"/>
              </p:ext>
            </p:extLst>
          </p:nvPr>
        </p:nvGraphicFramePr>
        <p:xfrm>
          <a:off x="1568654" y="2219792"/>
          <a:ext cx="3544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418">
                  <a:extLst>
                    <a:ext uri="{9D8B030D-6E8A-4147-A177-3AD203B41FA5}">
                      <a16:colId xmlns:a16="http://schemas.microsoft.com/office/drawing/2014/main" val="30459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6070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A317B0F-62C3-8D16-F294-05B52B88F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86604"/>
              </p:ext>
            </p:extLst>
          </p:nvPr>
        </p:nvGraphicFramePr>
        <p:xfrm>
          <a:off x="8435517" y="5276654"/>
          <a:ext cx="4688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872">
                  <a:extLst>
                    <a:ext uri="{9D8B030D-6E8A-4147-A177-3AD203B41FA5}">
                      <a16:colId xmlns:a16="http://schemas.microsoft.com/office/drawing/2014/main" val="30459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60706"/>
                  </a:ext>
                </a:extLst>
              </a:tr>
            </a:tbl>
          </a:graphicData>
        </a:graphic>
      </p:graphicFrame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73DF0DE6-6EE2-2859-A007-BD27C8F61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44202"/>
              </p:ext>
            </p:extLst>
          </p:nvPr>
        </p:nvGraphicFramePr>
        <p:xfrm>
          <a:off x="2605331" y="2964074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84D4DAF-7D6F-4911-D9C0-1A0F718A5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29631"/>
              </p:ext>
            </p:extLst>
          </p:nvPr>
        </p:nvGraphicFramePr>
        <p:xfrm>
          <a:off x="6831772" y="5010841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E780042-C5C1-33E0-4162-11ED18CF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80044"/>
              </p:ext>
            </p:extLst>
          </p:nvPr>
        </p:nvGraphicFramePr>
        <p:xfrm>
          <a:off x="8444377" y="2893189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EBC2BB5-46C4-5A63-17B5-03A8D834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18033"/>
              </p:ext>
            </p:extLst>
          </p:nvPr>
        </p:nvGraphicFramePr>
        <p:xfrm>
          <a:off x="6796330" y="1360328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E473355-1B6D-DD54-CDAF-622650AE1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67242"/>
              </p:ext>
            </p:extLst>
          </p:nvPr>
        </p:nvGraphicFramePr>
        <p:xfrm>
          <a:off x="4164771" y="2078026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2AA96B5-62EC-1593-AFB2-DFA5C914A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22758"/>
              </p:ext>
            </p:extLst>
          </p:nvPr>
        </p:nvGraphicFramePr>
        <p:xfrm>
          <a:off x="4005282" y="4346305"/>
          <a:ext cx="566297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66297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B692B19-849E-EE85-D8A3-EE711ACBB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03827"/>
              </p:ext>
            </p:extLst>
          </p:nvPr>
        </p:nvGraphicFramePr>
        <p:xfrm>
          <a:off x="5422957" y="2840024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D001AAF-6F4E-3DF8-7662-F6305FBC0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10097"/>
              </p:ext>
            </p:extLst>
          </p:nvPr>
        </p:nvGraphicFramePr>
        <p:xfrm>
          <a:off x="9729143" y="4496933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D66FC65-A35E-FD79-7F1C-C6CD0C904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97817"/>
              </p:ext>
            </p:extLst>
          </p:nvPr>
        </p:nvGraphicFramePr>
        <p:xfrm>
          <a:off x="9720282" y="2095747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E8C700-1094-ABCC-98EA-B3D154D951AE}"/>
              </a:ext>
            </a:extLst>
          </p:cNvPr>
          <p:cNvCxnSpPr>
            <a:cxnSpLocks/>
          </p:cNvCxnSpPr>
          <p:nvPr/>
        </p:nvCxnSpPr>
        <p:spPr>
          <a:xfrm flipH="1">
            <a:off x="2278025" y="3592032"/>
            <a:ext cx="879844" cy="177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949C82-5EBA-5596-D810-E90DB9BA555F}"/>
              </a:ext>
            </a:extLst>
          </p:cNvPr>
          <p:cNvCxnSpPr>
            <a:cxnSpLocks/>
          </p:cNvCxnSpPr>
          <p:nvPr/>
        </p:nvCxnSpPr>
        <p:spPr>
          <a:xfrm flipH="1" flipV="1">
            <a:off x="4112142" y="3735572"/>
            <a:ext cx="1012750" cy="68934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EE3D41-312F-55C9-949C-BE027F2269EE}"/>
              </a:ext>
            </a:extLst>
          </p:cNvPr>
          <p:cNvCxnSpPr>
            <a:cxnSpLocks/>
          </p:cNvCxnSpPr>
          <p:nvPr/>
        </p:nvCxnSpPr>
        <p:spPr>
          <a:xfrm flipH="1">
            <a:off x="6203212" y="4610984"/>
            <a:ext cx="1544377" cy="1506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5D2EB8-CEBD-1CCE-8D15-A5F861BE2C2F}"/>
              </a:ext>
            </a:extLst>
          </p:cNvPr>
          <p:cNvCxnSpPr>
            <a:cxnSpLocks/>
          </p:cNvCxnSpPr>
          <p:nvPr/>
        </p:nvCxnSpPr>
        <p:spPr>
          <a:xfrm flipH="1">
            <a:off x="8958815" y="3848984"/>
            <a:ext cx="1030471" cy="64415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0B37F1-F8E3-ED64-C4E1-EF9E339B18DA}"/>
              </a:ext>
            </a:extLst>
          </p:cNvPr>
          <p:cNvSpPr txBox="1"/>
          <p:nvPr/>
        </p:nvSpPr>
        <p:spPr>
          <a:xfrm>
            <a:off x="318976" y="212651"/>
            <a:ext cx="51036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Bookman Old Style"/>
              </a:rPr>
              <a:t>Q1 - Network Diagram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FC63A7-BBE1-7611-9FC1-41F7D9266970}"/>
              </a:ext>
            </a:extLst>
          </p:cNvPr>
          <p:cNvCxnSpPr>
            <a:cxnSpLocks/>
          </p:cNvCxnSpPr>
          <p:nvPr/>
        </p:nvCxnSpPr>
        <p:spPr>
          <a:xfrm flipV="1">
            <a:off x="5886892" y="3584945"/>
            <a:ext cx="564412" cy="78237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96BCCF2-0D83-05E9-06EB-837CB07C7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04633"/>
              </p:ext>
            </p:extLst>
          </p:nvPr>
        </p:nvGraphicFramePr>
        <p:xfrm>
          <a:off x="5600166" y="3708350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C519707-5131-41EC-71E1-6EE2255F5752}"/>
              </a:ext>
            </a:extLst>
          </p:cNvPr>
          <p:cNvSpPr txBox="1"/>
          <p:nvPr/>
        </p:nvSpPr>
        <p:spPr>
          <a:xfrm>
            <a:off x="363279" y="5400453"/>
            <a:ext cx="354418" cy="20379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8B4EEF-4887-C6F2-C983-F59BD9C18B6A}"/>
              </a:ext>
            </a:extLst>
          </p:cNvPr>
          <p:cNvSpPr txBox="1"/>
          <p:nvPr/>
        </p:nvSpPr>
        <p:spPr>
          <a:xfrm>
            <a:off x="903766" y="5316280"/>
            <a:ext cx="2675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Earliest start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CBEF99-F86A-B52C-36D3-99CDCF77C877}"/>
              </a:ext>
            </a:extLst>
          </p:cNvPr>
          <p:cNvSpPr txBox="1"/>
          <p:nvPr/>
        </p:nvSpPr>
        <p:spPr>
          <a:xfrm>
            <a:off x="363279" y="5701708"/>
            <a:ext cx="354418" cy="203790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675D6F-3CA8-E7CB-1422-692A2BF819FF}"/>
              </a:ext>
            </a:extLst>
          </p:cNvPr>
          <p:cNvSpPr txBox="1"/>
          <p:nvPr/>
        </p:nvSpPr>
        <p:spPr>
          <a:xfrm>
            <a:off x="903766" y="5617535"/>
            <a:ext cx="2675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Latest finish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C949D7-86BA-2A0A-C992-8538A668D377}"/>
              </a:ext>
            </a:extLst>
          </p:cNvPr>
          <p:cNvSpPr txBox="1"/>
          <p:nvPr/>
        </p:nvSpPr>
        <p:spPr>
          <a:xfrm>
            <a:off x="372139" y="6002963"/>
            <a:ext cx="354418" cy="20379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467F18-5A99-B9E8-BC2A-D3D1A557DA7F}"/>
              </a:ext>
            </a:extLst>
          </p:cNvPr>
          <p:cNvSpPr txBox="1"/>
          <p:nvPr/>
        </p:nvSpPr>
        <p:spPr>
          <a:xfrm>
            <a:off x="912626" y="5918790"/>
            <a:ext cx="2675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Slang value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37CD02-6565-01F1-85BA-5D4BE780EDD5}"/>
              </a:ext>
            </a:extLst>
          </p:cNvPr>
          <p:cNvSpPr txBox="1"/>
          <p:nvPr/>
        </p:nvSpPr>
        <p:spPr>
          <a:xfrm>
            <a:off x="1532860" y="3951767"/>
            <a:ext cx="318977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00B89B-943F-126F-E5A4-705D2DC5263A}"/>
              </a:ext>
            </a:extLst>
          </p:cNvPr>
          <p:cNvSpPr txBox="1"/>
          <p:nvPr/>
        </p:nvSpPr>
        <p:spPr>
          <a:xfrm>
            <a:off x="3375836" y="3770127"/>
            <a:ext cx="318977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46C161-2775-3413-AE34-194D1D769031}"/>
              </a:ext>
            </a:extLst>
          </p:cNvPr>
          <p:cNvSpPr txBox="1"/>
          <p:nvPr/>
        </p:nvSpPr>
        <p:spPr>
          <a:xfrm>
            <a:off x="6007394" y="5134638"/>
            <a:ext cx="318977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BB3088-45CA-08DE-AA2F-F5E288D0ABA7}"/>
              </a:ext>
            </a:extLst>
          </p:cNvPr>
          <p:cNvSpPr txBox="1"/>
          <p:nvPr/>
        </p:nvSpPr>
        <p:spPr>
          <a:xfrm>
            <a:off x="9073115" y="5032742"/>
            <a:ext cx="318977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1FB258-A47B-4F18-E5A1-6B44C8D95E9C}"/>
              </a:ext>
            </a:extLst>
          </p:cNvPr>
          <p:cNvSpPr txBox="1"/>
          <p:nvPr/>
        </p:nvSpPr>
        <p:spPr>
          <a:xfrm>
            <a:off x="10721161" y="3801137"/>
            <a:ext cx="318977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97416-19BC-527F-8586-C9A0687BB1FC}"/>
              </a:ext>
            </a:extLst>
          </p:cNvPr>
          <p:cNvSpPr txBox="1"/>
          <p:nvPr/>
        </p:nvSpPr>
        <p:spPr>
          <a:xfrm>
            <a:off x="9037672" y="1457543"/>
            <a:ext cx="513906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025137-7110-9246-E624-3C4B1F4F4E29}"/>
              </a:ext>
            </a:extLst>
          </p:cNvPr>
          <p:cNvSpPr txBox="1"/>
          <p:nvPr/>
        </p:nvSpPr>
        <p:spPr>
          <a:xfrm>
            <a:off x="6361811" y="2773322"/>
            <a:ext cx="318977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93951E-B43D-DB24-C75F-61B082970955}"/>
              </a:ext>
            </a:extLst>
          </p:cNvPr>
          <p:cNvSpPr txBox="1"/>
          <p:nvPr/>
        </p:nvSpPr>
        <p:spPr>
          <a:xfrm>
            <a:off x="5980811" y="1413240"/>
            <a:ext cx="318977" cy="36933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9845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8C5B9-FE90-267F-DFF5-F1C8411A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Q2) A project comprising 8 tasks (A to H) has as the following characteristics: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028C1-BC70-36DB-7DB5-F967FAFAF2A4}"/>
              </a:ext>
            </a:extLst>
          </p:cNvPr>
          <p:cNvSpPr txBox="1"/>
          <p:nvPr/>
        </p:nvSpPr>
        <p:spPr>
          <a:xfrm>
            <a:off x="913796" y="2450353"/>
            <a:ext cx="3153952" cy="33408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(a) Calculate the time duration of each activity and the variance.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(b) Draw the network diagram, determine the critical path and mark it in the network. What is the total project duration ?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(c) What is the probability of achieving the project completion with the deadline of 30 weeks?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47582E-8D18-5755-33BF-C3E4005B2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4170"/>
              </p:ext>
            </p:extLst>
          </p:nvPr>
        </p:nvGraphicFramePr>
        <p:xfrm>
          <a:off x="5120640" y="1805817"/>
          <a:ext cx="5676238" cy="31004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3763">
                  <a:extLst>
                    <a:ext uri="{9D8B030D-6E8A-4147-A177-3AD203B41FA5}">
                      <a16:colId xmlns:a16="http://schemas.microsoft.com/office/drawing/2014/main" val="2794106933"/>
                    </a:ext>
                  </a:extLst>
                </a:gridCol>
                <a:gridCol w="1367952">
                  <a:extLst>
                    <a:ext uri="{9D8B030D-6E8A-4147-A177-3AD203B41FA5}">
                      <a16:colId xmlns:a16="http://schemas.microsoft.com/office/drawing/2014/main" val="2685415094"/>
                    </a:ext>
                  </a:extLst>
                </a:gridCol>
                <a:gridCol w="1183093">
                  <a:extLst>
                    <a:ext uri="{9D8B030D-6E8A-4147-A177-3AD203B41FA5}">
                      <a16:colId xmlns:a16="http://schemas.microsoft.com/office/drawing/2014/main" val="2352278195"/>
                    </a:ext>
                  </a:extLst>
                </a:gridCol>
                <a:gridCol w="1183093">
                  <a:extLst>
                    <a:ext uri="{9D8B030D-6E8A-4147-A177-3AD203B41FA5}">
                      <a16:colId xmlns:a16="http://schemas.microsoft.com/office/drawing/2014/main" val="1428953690"/>
                    </a:ext>
                  </a:extLst>
                </a:gridCol>
                <a:gridCol w="1248337">
                  <a:extLst>
                    <a:ext uri="{9D8B030D-6E8A-4147-A177-3AD203B41FA5}">
                      <a16:colId xmlns:a16="http://schemas.microsoft.com/office/drawing/2014/main" val="620112178"/>
                    </a:ext>
                  </a:extLst>
                </a:gridCol>
              </a:tblGrid>
              <a:tr h="34448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Task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Predecessor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Optimistic 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Most likely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Pessimistic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1192388602"/>
                  </a:ext>
                </a:extLst>
              </a:tr>
              <a:tr h="34448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-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4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12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1456609472"/>
                  </a:ext>
                </a:extLst>
              </a:tr>
              <a:tr h="34448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B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-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10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12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26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1808505010"/>
                  </a:ext>
                </a:extLst>
              </a:tr>
              <a:tr h="34448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10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3366791821"/>
                  </a:ext>
                </a:extLst>
              </a:tr>
              <a:tr h="34448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10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15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20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42537135"/>
                  </a:ext>
                </a:extLst>
              </a:tr>
              <a:tr h="34448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7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7.5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11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2096763301"/>
                  </a:ext>
                </a:extLst>
              </a:tr>
              <a:tr h="34448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F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B,C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3978851098"/>
                  </a:ext>
                </a:extLst>
              </a:tr>
              <a:tr h="34448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G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3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3.5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7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513414139"/>
                  </a:ext>
                </a:extLst>
              </a:tr>
              <a:tr h="344489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H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E,F,G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5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5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5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141780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2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9BC6-F198-8005-0647-3E4BE953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772"/>
            <a:ext cx="10353762" cy="1257300"/>
          </a:xfrm>
        </p:spPr>
        <p:txBody>
          <a:bodyPr/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Q2 - Matrix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06CA55-CF9F-9054-DC9E-2E2E944C6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036198"/>
              </p:ext>
            </p:extLst>
          </p:nvPr>
        </p:nvGraphicFramePr>
        <p:xfrm>
          <a:off x="921487" y="1045535"/>
          <a:ext cx="10353672" cy="4770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2">
                  <a:extLst>
                    <a:ext uri="{9D8B030D-6E8A-4147-A177-3AD203B41FA5}">
                      <a16:colId xmlns:a16="http://schemas.microsoft.com/office/drawing/2014/main" val="1048515995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680156208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32673820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3082755243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3642528006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505933819"/>
                    </a:ext>
                  </a:extLst>
                </a:gridCol>
              </a:tblGrid>
              <a:tr h="6911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Optimistic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 likely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Pessimistic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Duration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(OT+4MLT+PT/6)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Variance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(PT-OT/6)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9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46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45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1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0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30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4CCB467-53C1-12D5-57AE-036934467263}"/>
              </a:ext>
            </a:extLst>
          </p:cNvPr>
          <p:cNvSpPr/>
          <p:nvPr/>
        </p:nvSpPr>
        <p:spPr>
          <a:xfrm>
            <a:off x="341127" y="3079012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88BBBC-9D9D-C54A-3A60-B5945A06748F}"/>
              </a:ext>
            </a:extLst>
          </p:cNvPr>
          <p:cNvSpPr/>
          <p:nvPr/>
        </p:nvSpPr>
        <p:spPr>
          <a:xfrm>
            <a:off x="1701208" y="1794243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E473355-1B6D-DD54-CDAF-622650AE1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79764"/>
              </p:ext>
            </p:extLst>
          </p:nvPr>
        </p:nvGraphicFramePr>
        <p:xfrm>
          <a:off x="770860" y="2215115"/>
          <a:ext cx="513140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13140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40B37F1-F8E3-ED64-C4E1-EF9E339B18DA}"/>
              </a:ext>
            </a:extLst>
          </p:cNvPr>
          <p:cNvSpPr txBox="1"/>
          <p:nvPr/>
        </p:nvSpPr>
        <p:spPr>
          <a:xfrm>
            <a:off x="-172780" y="168349"/>
            <a:ext cx="51036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Bookman Old Style"/>
              </a:rPr>
              <a:t>Q2 - Network Diagram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CBB0DA-6B8E-9DB3-8FB0-8F137DC55A42}"/>
              </a:ext>
            </a:extLst>
          </p:cNvPr>
          <p:cNvSpPr/>
          <p:nvPr/>
        </p:nvSpPr>
        <p:spPr>
          <a:xfrm>
            <a:off x="1701208" y="4239731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1372AE-6DF4-23FF-FF68-8BD15D71F5F6}"/>
              </a:ext>
            </a:extLst>
          </p:cNvPr>
          <p:cNvSpPr/>
          <p:nvPr/>
        </p:nvSpPr>
        <p:spPr>
          <a:xfrm>
            <a:off x="3508743" y="2941672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E7EC863-A712-DD75-0E7D-DDF019B0ADDC}"/>
              </a:ext>
            </a:extLst>
          </p:cNvPr>
          <p:cNvSpPr/>
          <p:nvPr/>
        </p:nvSpPr>
        <p:spPr>
          <a:xfrm>
            <a:off x="3508742" y="4239730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803FAB5-B39C-47ED-A281-B1D33E232A8E}"/>
              </a:ext>
            </a:extLst>
          </p:cNvPr>
          <p:cNvSpPr/>
          <p:nvPr/>
        </p:nvSpPr>
        <p:spPr>
          <a:xfrm>
            <a:off x="3508742" y="5852334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BB4FD1-AB9C-EF1C-EBA9-C0848A251704}"/>
              </a:ext>
            </a:extLst>
          </p:cNvPr>
          <p:cNvSpPr/>
          <p:nvPr/>
        </p:nvSpPr>
        <p:spPr>
          <a:xfrm>
            <a:off x="5856766" y="1794242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9CF4CE-FDA7-EE57-7C66-35BA63AFB57D}"/>
              </a:ext>
            </a:extLst>
          </p:cNvPr>
          <p:cNvSpPr/>
          <p:nvPr/>
        </p:nvSpPr>
        <p:spPr>
          <a:xfrm>
            <a:off x="5856766" y="4239730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24F506-14BB-6C23-8EB2-F9528F498152}"/>
              </a:ext>
            </a:extLst>
          </p:cNvPr>
          <p:cNvSpPr/>
          <p:nvPr/>
        </p:nvSpPr>
        <p:spPr>
          <a:xfrm>
            <a:off x="9064254" y="4239730"/>
            <a:ext cx="939208" cy="5714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619F91-A55D-3258-83E5-2D95049C74DC}"/>
              </a:ext>
            </a:extLst>
          </p:cNvPr>
          <p:cNvCxnSpPr>
            <a:cxnSpLocks/>
          </p:cNvCxnSpPr>
          <p:nvPr/>
        </p:nvCxnSpPr>
        <p:spPr>
          <a:xfrm flipV="1">
            <a:off x="716808" y="2313468"/>
            <a:ext cx="971993" cy="67162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CF6F92-7DC8-AFB9-8643-340D2042F360}"/>
              </a:ext>
            </a:extLst>
          </p:cNvPr>
          <p:cNvCxnSpPr>
            <a:cxnSpLocks/>
          </p:cNvCxnSpPr>
          <p:nvPr/>
        </p:nvCxnSpPr>
        <p:spPr>
          <a:xfrm flipV="1">
            <a:off x="2878761" y="2074235"/>
            <a:ext cx="2837120" cy="1594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619267-6E1D-7D0F-6D52-853F6CBC27A6}"/>
              </a:ext>
            </a:extLst>
          </p:cNvPr>
          <p:cNvCxnSpPr>
            <a:cxnSpLocks/>
          </p:cNvCxnSpPr>
          <p:nvPr/>
        </p:nvCxnSpPr>
        <p:spPr>
          <a:xfrm>
            <a:off x="6998877" y="2121194"/>
            <a:ext cx="2261190" cy="192006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919583-1035-EBCD-1B5E-44824C3EBA17}"/>
              </a:ext>
            </a:extLst>
          </p:cNvPr>
          <p:cNvCxnSpPr>
            <a:cxnSpLocks/>
          </p:cNvCxnSpPr>
          <p:nvPr/>
        </p:nvCxnSpPr>
        <p:spPr>
          <a:xfrm flipV="1">
            <a:off x="4677435" y="4874141"/>
            <a:ext cx="4414282" cy="126084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B13DAC-33D7-2AC9-B351-45EA65047B1C}"/>
              </a:ext>
            </a:extLst>
          </p:cNvPr>
          <p:cNvCxnSpPr>
            <a:cxnSpLocks/>
          </p:cNvCxnSpPr>
          <p:nvPr/>
        </p:nvCxnSpPr>
        <p:spPr>
          <a:xfrm flipV="1">
            <a:off x="2391435" y="3381154"/>
            <a:ext cx="971993" cy="67162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F7E7EB-6792-72D9-1412-0C37DC3926C5}"/>
              </a:ext>
            </a:extLst>
          </p:cNvPr>
          <p:cNvCxnSpPr>
            <a:cxnSpLocks/>
          </p:cNvCxnSpPr>
          <p:nvPr/>
        </p:nvCxnSpPr>
        <p:spPr>
          <a:xfrm>
            <a:off x="4624272" y="3277485"/>
            <a:ext cx="1220086" cy="94098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6EFA43-A623-5824-6E77-BE519357766C}"/>
              </a:ext>
            </a:extLst>
          </p:cNvPr>
          <p:cNvCxnSpPr>
            <a:cxnSpLocks/>
          </p:cNvCxnSpPr>
          <p:nvPr/>
        </p:nvCxnSpPr>
        <p:spPr>
          <a:xfrm>
            <a:off x="6981154" y="4482507"/>
            <a:ext cx="1866900" cy="2392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C11726-6296-F0F4-3F62-8A1F440B10FF}"/>
              </a:ext>
            </a:extLst>
          </p:cNvPr>
          <p:cNvCxnSpPr>
            <a:cxnSpLocks/>
          </p:cNvCxnSpPr>
          <p:nvPr/>
        </p:nvCxnSpPr>
        <p:spPr>
          <a:xfrm flipV="1">
            <a:off x="2772433" y="4510862"/>
            <a:ext cx="564412" cy="265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4D133CF-A43A-4633-CAD2-95B0D4A54D69}"/>
              </a:ext>
            </a:extLst>
          </p:cNvPr>
          <p:cNvCxnSpPr>
            <a:cxnSpLocks/>
          </p:cNvCxnSpPr>
          <p:nvPr/>
        </p:nvCxnSpPr>
        <p:spPr>
          <a:xfrm>
            <a:off x="4610979" y="4491367"/>
            <a:ext cx="998574" cy="620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B9BD07-8D5E-88AA-54BC-24EB197C6245}"/>
              </a:ext>
            </a:extLst>
          </p:cNvPr>
          <p:cNvCxnSpPr>
            <a:cxnSpLocks/>
          </p:cNvCxnSpPr>
          <p:nvPr/>
        </p:nvCxnSpPr>
        <p:spPr>
          <a:xfrm>
            <a:off x="2387001" y="4996413"/>
            <a:ext cx="971994" cy="95427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34258F-6113-C926-845E-955250E048B3}"/>
              </a:ext>
            </a:extLst>
          </p:cNvPr>
          <p:cNvCxnSpPr>
            <a:cxnSpLocks/>
          </p:cNvCxnSpPr>
          <p:nvPr/>
        </p:nvCxnSpPr>
        <p:spPr>
          <a:xfrm>
            <a:off x="916163" y="3817971"/>
            <a:ext cx="732762" cy="59542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7714ACF3-3D5D-3F74-4C77-BC364B9D2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38389"/>
              </p:ext>
            </p:extLst>
          </p:nvPr>
        </p:nvGraphicFramePr>
        <p:xfrm>
          <a:off x="4049585" y="1555258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3DB506C6-2B94-B5CD-BBC3-B7FC50CDE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25965"/>
              </p:ext>
            </p:extLst>
          </p:nvPr>
        </p:nvGraphicFramePr>
        <p:xfrm>
          <a:off x="8329189" y="2574211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F01E3912-C06C-04BE-9724-423842D26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86976"/>
              </p:ext>
            </p:extLst>
          </p:nvPr>
        </p:nvGraphicFramePr>
        <p:xfrm>
          <a:off x="5272328" y="3203304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598B6C5C-1F02-9F0C-8986-17F3068D6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48774"/>
              </p:ext>
            </p:extLst>
          </p:nvPr>
        </p:nvGraphicFramePr>
        <p:xfrm>
          <a:off x="2410397" y="3229885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ABCC8B6-1A9C-CFA4-5F6A-20DF37777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51884"/>
              </p:ext>
            </p:extLst>
          </p:nvPr>
        </p:nvGraphicFramePr>
        <p:xfrm>
          <a:off x="780071" y="4169094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6C9A295-FF27-9314-3273-F2961157C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35627"/>
              </p:ext>
            </p:extLst>
          </p:nvPr>
        </p:nvGraphicFramePr>
        <p:xfrm>
          <a:off x="2800257" y="4045047"/>
          <a:ext cx="504279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04279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884FD931-AAE8-F3B8-608F-B3FF9E448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21390"/>
              </p:ext>
            </p:extLst>
          </p:nvPr>
        </p:nvGraphicFramePr>
        <p:xfrm>
          <a:off x="4820443" y="4036186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C306AD2F-8BD6-5421-968C-18161592C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50931"/>
              </p:ext>
            </p:extLst>
          </p:nvPr>
        </p:nvGraphicFramePr>
        <p:xfrm>
          <a:off x="7691233" y="3983023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D240E07-8CF4-9A82-DA7A-54CD6D5F6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87444"/>
              </p:ext>
            </p:extLst>
          </p:nvPr>
        </p:nvGraphicFramePr>
        <p:xfrm>
          <a:off x="2259767" y="5462720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0568317-C60A-D018-359B-02E3E511F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90343"/>
              </p:ext>
            </p:extLst>
          </p:nvPr>
        </p:nvGraphicFramePr>
        <p:xfrm>
          <a:off x="6822906" y="5763975"/>
          <a:ext cx="380213" cy="365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0213">
                  <a:extLst>
                    <a:ext uri="{9D8B030D-6E8A-4147-A177-3AD203B41FA5}">
                      <a16:colId xmlns:a16="http://schemas.microsoft.com/office/drawing/2014/main" val="1794840341"/>
                    </a:ext>
                  </a:extLst>
                </a:gridCol>
              </a:tblGrid>
              <a:tr h="3098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473417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804F10-8EE7-6330-4117-3F2D0B913AED}"/>
              </a:ext>
            </a:extLst>
          </p:cNvPr>
          <p:cNvCxnSpPr>
            <a:cxnSpLocks/>
          </p:cNvCxnSpPr>
          <p:nvPr/>
        </p:nvCxnSpPr>
        <p:spPr>
          <a:xfrm flipH="1" flipV="1">
            <a:off x="1010972" y="3669117"/>
            <a:ext cx="676051" cy="53871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F9C82F-4E55-70B4-8BD1-77FAA4154DA3}"/>
              </a:ext>
            </a:extLst>
          </p:cNvPr>
          <p:cNvCxnSpPr>
            <a:cxnSpLocks/>
          </p:cNvCxnSpPr>
          <p:nvPr/>
        </p:nvCxnSpPr>
        <p:spPr>
          <a:xfrm flipH="1" flipV="1">
            <a:off x="2738762" y="4670349"/>
            <a:ext cx="463400" cy="708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3CB2B9-5B9D-399E-6B0D-F82BE34026B7}"/>
              </a:ext>
            </a:extLst>
          </p:cNvPr>
          <p:cNvCxnSpPr>
            <a:cxnSpLocks/>
          </p:cNvCxnSpPr>
          <p:nvPr/>
        </p:nvCxnSpPr>
        <p:spPr>
          <a:xfrm flipH="1" flipV="1">
            <a:off x="4537435" y="4643767"/>
            <a:ext cx="1141225" cy="708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30D859B-2DCE-571B-1133-3EB0B32254A3}"/>
              </a:ext>
            </a:extLst>
          </p:cNvPr>
          <p:cNvCxnSpPr>
            <a:cxnSpLocks/>
          </p:cNvCxnSpPr>
          <p:nvPr/>
        </p:nvCxnSpPr>
        <p:spPr>
          <a:xfrm flipH="1" flipV="1">
            <a:off x="6920899" y="4648197"/>
            <a:ext cx="1881073" cy="2037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2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38EEA-4CE8-31BA-38E3-6ABEDCFDDAE0}"/>
              </a:ext>
            </a:extLst>
          </p:cNvPr>
          <p:cNvSpPr txBox="1"/>
          <p:nvPr/>
        </p:nvSpPr>
        <p:spPr>
          <a:xfrm>
            <a:off x="1727790" y="1120848"/>
            <a:ext cx="8195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Total Project length = 29 weeks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F3135-13E9-5B9E-C580-A8EB7A154619}"/>
              </a:ext>
            </a:extLst>
          </p:cNvPr>
          <p:cNvSpPr txBox="1"/>
          <p:nvPr/>
        </p:nvSpPr>
        <p:spPr>
          <a:xfrm>
            <a:off x="1816395" y="4217580"/>
            <a:ext cx="81959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Z = Given project length – Total project length / Project length Standard Deviation</a:t>
            </a:r>
          </a:p>
          <a:p>
            <a:pPr algn="ctr"/>
            <a:r>
              <a:rPr lang="en-US" dirty="0"/>
              <a:t>Z = 30 – 29 / 2.18</a:t>
            </a:r>
          </a:p>
          <a:p>
            <a:pPr algn="ctr"/>
            <a:r>
              <a:rPr lang="en-US" dirty="0"/>
              <a:t>Z = 0.41</a:t>
            </a:r>
          </a:p>
          <a:p>
            <a:pPr algn="ctr"/>
            <a:r>
              <a:rPr lang="en-US" dirty="0"/>
              <a:t>Z value = 0.659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3D06A-8BDF-6316-7F94-EBEB03155167}"/>
              </a:ext>
            </a:extLst>
          </p:cNvPr>
          <p:cNvSpPr txBox="1"/>
          <p:nvPr/>
        </p:nvSpPr>
        <p:spPr>
          <a:xfrm>
            <a:off x="1727790" y="1648044"/>
            <a:ext cx="81959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 length variance = Variance of(A+D+G+H)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Project length variance</a:t>
            </a:r>
            <a:r>
              <a:rPr lang="en-US" dirty="0"/>
              <a:t> = 2.7+2.7+0+0.44</a:t>
            </a:r>
          </a:p>
          <a:p>
            <a:pPr algn="ctr"/>
            <a:r>
              <a:rPr lang="en-US" b="1" dirty="0">
                <a:ea typeface="+mn-lt"/>
                <a:cs typeface="+mn-lt"/>
              </a:rPr>
              <a:t>Project length variance</a:t>
            </a:r>
            <a:r>
              <a:rPr lang="en-US" b="1" dirty="0"/>
              <a:t> = 5.84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A2BAE-2C73-DA77-D021-59082AA1C7ED}"/>
              </a:ext>
            </a:extLst>
          </p:cNvPr>
          <p:cNvSpPr txBox="1"/>
          <p:nvPr/>
        </p:nvSpPr>
        <p:spPr>
          <a:xfrm>
            <a:off x="1727790" y="686685"/>
            <a:ext cx="8195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Critical Path = O-A-D-G-H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D6C78-442A-3FCB-CDD7-AD517ED4AA8D}"/>
              </a:ext>
            </a:extLst>
          </p:cNvPr>
          <p:cNvSpPr txBox="1"/>
          <p:nvPr/>
        </p:nvSpPr>
        <p:spPr>
          <a:xfrm>
            <a:off x="1940441" y="2817626"/>
            <a:ext cx="8195930" cy="1154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 length standard deviation = </a:t>
            </a:r>
            <a:r>
              <a:rPr lang="en-US" sz="1500" dirty="0">
                <a:solidFill>
                  <a:srgbClr val="E2EEFF"/>
                </a:solidFill>
                <a:ea typeface="+mn-lt"/>
                <a:cs typeface="+mn-lt"/>
              </a:rPr>
              <a:t>√ Project length variance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Project length standard deviation = </a:t>
            </a:r>
            <a:r>
              <a:rPr lang="en-US" sz="1500" dirty="0">
                <a:solidFill>
                  <a:srgbClr val="E2EEFF"/>
                </a:solidFill>
                <a:ea typeface="+mn-lt"/>
                <a:cs typeface="+mn-lt"/>
              </a:rPr>
              <a:t>√5.84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Project length standard deviation = 2.41</a:t>
            </a:r>
            <a:endParaRPr lang="en-US" dirty="0"/>
          </a:p>
          <a:p>
            <a:pPr algn="ctr"/>
            <a:endParaRPr lang="en-US" sz="1500" dirty="0">
              <a:solidFill>
                <a:srgbClr val="E2EE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293D2-4DFC-50DD-F8AD-CDE43FB21480}"/>
              </a:ext>
            </a:extLst>
          </p:cNvPr>
          <p:cNvSpPr txBox="1"/>
          <p:nvPr/>
        </p:nvSpPr>
        <p:spPr>
          <a:xfrm>
            <a:off x="1816395" y="5462475"/>
            <a:ext cx="8195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The possibility of the project to be completed in 30 weeks is 65.9%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AF2CC-B5C1-639B-BDD6-FC9B56A72002}"/>
              </a:ext>
            </a:extLst>
          </p:cNvPr>
          <p:cNvSpPr txBox="1"/>
          <p:nvPr/>
        </p:nvSpPr>
        <p:spPr>
          <a:xfrm>
            <a:off x="186070" y="97465"/>
            <a:ext cx="5847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38240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413FC-AAD7-39BC-762F-040EBB5E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Q3) The table below gives the list of activities along with predecessors and three-line estimates is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CC96F-A7B0-E2F8-3866-F69B88332D4D}"/>
              </a:ext>
            </a:extLst>
          </p:cNvPr>
          <p:cNvSpPr txBox="1"/>
          <p:nvPr/>
        </p:nvSpPr>
        <p:spPr>
          <a:xfrm>
            <a:off x="913796" y="2450353"/>
            <a:ext cx="3153952" cy="33408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(a) Draw the project network.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(b) Find the critical path.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(c) Find the probability of completion in 21 weeks and 25 weeks.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C2DFE-8F47-4013-591B-99FFDD8BD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576131"/>
              </p:ext>
            </p:extLst>
          </p:nvPr>
        </p:nvGraphicFramePr>
        <p:xfrm>
          <a:off x="5160620" y="1438360"/>
          <a:ext cx="5596277" cy="383531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9550">
                  <a:extLst>
                    <a:ext uri="{9D8B030D-6E8A-4147-A177-3AD203B41FA5}">
                      <a16:colId xmlns:a16="http://schemas.microsoft.com/office/drawing/2014/main" val="1564445061"/>
                    </a:ext>
                  </a:extLst>
                </a:gridCol>
                <a:gridCol w="1303725">
                  <a:extLst>
                    <a:ext uri="{9D8B030D-6E8A-4147-A177-3AD203B41FA5}">
                      <a16:colId xmlns:a16="http://schemas.microsoft.com/office/drawing/2014/main" val="496992946"/>
                    </a:ext>
                  </a:extLst>
                </a:gridCol>
                <a:gridCol w="1075729">
                  <a:extLst>
                    <a:ext uri="{9D8B030D-6E8A-4147-A177-3AD203B41FA5}">
                      <a16:colId xmlns:a16="http://schemas.microsoft.com/office/drawing/2014/main" val="1428918827"/>
                    </a:ext>
                  </a:extLst>
                </a:gridCol>
                <a:gridCol w="1127546">
                  <a:extLst>
                    <a:ext uri="{9D8B030D-6E8A-4147-A177-3AD203B41FA5}">
                      <a16:colId xmlns:a16="http://schemas.microsoft.com/office/drawing/2014/main" val="3641573844"/>
                    </a:ext>
                  </a:extLst>
                </a:gridCol>
                <a:gridCol w="1189727">
                  <a:extLst>
                    <a:ext uri="{9D8B030D-6E8A-4147-A177-3AD203B41FA5}">
                      <a16:colId xmlns:a16="http://schemas.microsoft.com/office/drawing/2014/main" val="3460776548"/>
                    </a:ext>
                  </a:extLst>
                </a:gridCol>
              </a:tblGrid>
              <a:tr h="552166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Activity 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Predecessor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Optimistic time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Most likely time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Pessimistic time</a:t>
                      </a:r>
                    </a:p>
                  </a:txBody>
                  <a:tcPr marL="74617" marR="74617" marT="37309" marB="37309"/>
                </a:tc>
                <a:extLst>
                  <a:ext uri="{0D108BD9-81ED-4DB2-BD59-A6C34878D82A}">
                    <a16:rowId xmlns:a16="http://schemas.microsoft.com/office/drawing/2014/main" val="625966069"/>
                  </a:ext>
                </a:extLst>
              </a:tr>
              <a:tr h="328315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9</a:t>
                      </a:r>
                    </a:p>
                  </a:txBody>
                  <a:tcPr marL="74617" marR="74617" marT="37309" marB="37309"/>
                </a:tc>
                <a:extLst>
                  <a:ext uri="{0D108BD9-81ED-4DB2-BD59-A6C34878D82A}">
                    <a16:rowId xmlns:a16="http://schemas.microsoft.com/office/drawing/2014/main" val="3579603715"/>
                  </a:ext>
                </a:extLst>
              </a:tr>
              <a:tr h="328315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B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74617" marR="74617" marT="37309" marB="37309"/>
                </a:tc>
                <a:extLst>
                  <a:ext uri="{0D108BD9-81ED-4DB2-BD59-A6C34878D82A}">
                    <a16:rowId xmlns:a16="http://schemas.microsoft.com/office/drawing/2014/main" val="4228441110"/>
                  </a:ext>
                </a:extLst>
              </a:tr>
              <a:tr h="328315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74617" marR="74617" marT="37309" marB="37309"/>
                </a:tc>
                <a:extLst>
                  <a:ext uri="{0D108BD9-81ED-4DB2-BD59-A6C34878D82A}">
                    <a16:rowId xmlns:a16="http://schemas.microsoft.com/office/drawing/2014/main" val="2536724058"/>
                  </a:ext>
                </a:extLst>
              </a:tr>
              <a:tr h="328315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3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74617" marR="74617" marT="37309" marB="37309"/>
                </a:tc>
                <a:extLst>
                  <a:ext uri="{0D108BD9-81ED-4DB2-BD59-A6C34878D82A}">
                    <a16:rowId xmlns:a16="http://schemas.microsoft.com/office/drawing/2014/main" val="978090549"/>
                  </a:ext>
                </a:extLst>
              </a:tr>
              <a:tr h="328315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5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</a:t>
                      </a:r>
                    </a:p>
                  </a:txBody>
                  <a:tcPr marL="74617" marR="74617" marT="37309" marB="37309"/>
                </a:tc>
                <a:extLst>
                  <a:ext uri="{0D108BD9-81ED-4DB2-BD59-A6C34878D82A}">
                    <a16:rowId xmlns:a16="http://schemas.microsoft.com/office/drawing/2014/main" val="3898548568"/>
                  </a:ext>
                </a:extLst>
              </a:tr>
              <a:tr h="328315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F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74617" marR="74617" marT="37309" marB="37309"/>
                </a:tc>
                <a:extLst>
                  <a:ext uri="{0D108BD9-81ED-4DB2-BD59-A6C34878D82A}">
                    <a16:rowId xmlns:a16="http://schemas.microsoft.com/office/drawing/2014/main" val="860445192"/>
                  </a:ext>
                </a:extLst>
              </a:tr>
              <a:tr h="328315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G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B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 marL="74617" marR="74617" marT="37309" marB="37309"/>
                </a:tc>
                <a:extLst>
                  <a:ext uri="{0D108BD9-81ED-4DB2-BD59-A6C34878D82A}">
                    <a16:rowId xmlns:a16="http://schemas.microsoft.com/office/drawing/2014/main" val="3393135177"/>
                  </a:ext>
                </a:extLst>
              </a:tr>
              <a:tr h="328315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H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G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</a:t>
                      </a:r>
                    </a:p>
                  </a:txBody>
                  <a:tcPr marL="74617" marR="74617" marT="37309" marB="37309"/>
                </a:tc>
                <a:extLst>
                  <a:ext uri="{0D108BD9-81ED-4DB2-BD59-A6C34878D82A}">
                    <a16:rowId xmlns:a16="http://schemas.microsoft.com/office/drawing/2014/main" val="2072873831"/>
                  </a:ext>
                </a:extLst>
              </a:tr>
              <a:tr h="328315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I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E,H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4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8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74617" marR="74617" marT="37309" marB="37309"/>
                </a:tc>
                <a:extLst>
                  <a:ext uri="{0D108BD9-81ED-4DB2-BD59-A6C34878D82A}">
                    <a16:rowId xmlns:a16="http://schemas.microsoft.com/office/drawing/2014/main" val="4126434226"/>
                  </a:ext>
                </a:extLst>
              </a:tr>
              <a:tr h="328315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J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 marL="74617" marR="74617" marT="37309" marB="373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10</a:t>
                      </a:r>
                    </a:p>
                  </a:txBody>
                  <a:tcPr marL="74617" marR="74617" marT="37309" marB="37309"/>
                </a:tc>
                <a:extLst>
                  <a:ext uri="{0D108BD9-81ED-4DB2-BD59-A6C34878D82A}">
                    <a16:rowId xmlns:a16="http://schemas.microsoft.com/office/drawing/2014/main" val="241798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187036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3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RegattaVTI</vt:lpstr>
      <vt:lpstr>SlateVTI</vt:lpstr>
      <vt:lpstr>BBA 3rd SEM Session(2023-2024) Operations Research</vt:lpstr>
      <vt:lpstr>Q1) The utility data for a network are given below. Determine the total, free, independent and interfering floats and identify the critical path.</vt:lpstr>
      <vt:lpstr>Q1 - Matrix</vt:lpstr>
      <vt:lpstr>PowerPoint Presentation</vt:lpstr>
      <vt:lpstr>Q2) A project comprising 8 tasks (A to H) has as the following characteristics:</vt:lpstr>
      <vt:lpstr>Q2 - Matrix</vt:lpstr>
      <vt:lpstr>PowerPoint Presentation</vt:lpstr>
      <vt:lpstr>PowerPoint Presentation</vt:lpstr>
      <vt:lpstr>Q3) The table below gives the list of activities along with predecessors and three-line estimates is weeks</vt:lpstr>
      <vt:lpstr>Q3 - Matrix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891</cp:revision>
  <dcterms:created xsi:type="dcterms:W3CDTF">2013-07-15T20:26:40Z</dcterms:created>
  <dcterms:modified xsi:type="dcterms:W3CDTF">2023-07-06T18:27:42Z</dcterms:modified>
</cp:coreProperties>
</file>