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7"/>
  </p:notesMasterIdLst>
  <p:sldIdLst>
    <p:sldId id="256" r:id="rId5"/>
    <p:sldId id="257" r:id="rId6"/>
    <p:sldId id="258" r:id="rId7"/>
    <p:sldId id="259" r:id="rId8"/>
    <p:sldId id="260" r:id="rId9"/>
    <p:sldId id="276" r:id="rId10"/>
    <p:sldId id="265" r:id="rId11"/>
    <p:sldId id="266" r:id="rId12"/>
    <p:sldId id="267" r:id="rId13"/>
    <p:sldId id="277" r:id="rId14"/>
    <p:sldId id="278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A633B7-4319-4F04-A16D-3FEE649C06C3}" v="1862" dt="2023-05-02T17:51:10.665"/>
    <p1510:client id="{DAD6EB82-574B-44FD-880A-0F61FA92F939}" v="595" dt="2023-05-02T16:06:52.2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43"/>
    <p:restoredTop sz="94718"/>
  </p:normalViewPr>
  <p:slideViewPr>
    <p:cSldViewPr snapToGrid="0">
      <p:cViewPr>
        <p:scale>
          <a:sx n="100" d="100"/>
          <a:sy n="100" d="100"/>
        </p:scale>
        <p:origin x="235" y="-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1C105E-E8FA-4DD4-A5C2-D39D78D82BE9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19DEA8C-6609-483D-8670-F97D7572C77D}">
      <dgm:prSet/>
      <dgm:spPr/>
      <dgm:t>
        <a:bodyPr/>
        <a:lstStyle/>
        <a:p>
          <a:r>
            <a:rPr lang="en-US"/>
            <a:t>Tata sons filed a </a:t>
          </a:r>
          <a:r>
            <a:rPr lang="en-US" b="1"/>
            <a:t>caveat</a:t>
          </a:r>
          <a:r>
            <a:rPr lang="en-US"/>
            <a:t> in supreme court, High court and the (NCLT) so that </a:t>
          </a:r>
          <a:r>
            <a:rPr lang="en-US" b="1"/>
            <a:t>no ex-parte order</a:t>
          </a:r>
          <a:r>
            <a:rPr lang="en-US"/>
            <a:t> can be passed.</a:t>
          </a:r>
        </a:p>
      </dgm:t>
    </dgm:pt>
    <dgm:pt modelId="{5D87AB36-9FBB-4F5D-B235-4101FEE4ED4F}" type="parTrans" cxnId="{0B8E7BC6-3820-48E7-AB65-9ED5EEEF486B}">
      <dgm:prSet/>
      <dgm:spPr/>
      <dgm:t>
        <a:bodyPr/>
        <a:lstStyle/>
        <a:p>
          <a:endParaRPr lang="en-US"/>
        </a:p>
      </dgm:t>
    </dgm:pt>
    <dgm:pt modelId="{AAAF6CE5-5378-4355-9EE6-3C1F58605BB4}" type="sibTrans" cxnId="{0B8E7BC6-3820-48E7-AB65-9ED5EEEF486B}">
      <dgm:prSet/>
      <dgm:spPr/>
      <dgm:t>
        <a:bodyPr/>
        <a:lstStyle/>
        <a:p>
          <a:endParaRPr lang="en-US"/>
        </a:p>
      </dgm:t>
    </dgm:pt>
    <dgm:pt modelId="{7DFBA1C4-A575-4310-A539-7E5CEEF194F3}">
      <dgm:prSet/>
      <dgm:spPr/>
      <dgm:t>
        <a:bodyPr/>
        <a:lstStyle/>
        <a:p>
          <a:r>
            <a:rPr lang="en-US"/>
            <a:t>Jan 12,2017: Tata sons name </a:t>
          </a:r>
          <a:r>
            <a:rPr lang="en-US" b="1"/>
            <a:t>N Chandrashekaran</a:t>
          </a:r>
          <a:r>
            <a:rPr lang="en-US"/>
            <a:t> as chairman.</a:t>
          </a:r>
        </a:p>
      </dgm:t>
    </dgm:pt>
    <dgm:pt modelId="{3BFC2166-6F34-41BA-B279-8773EC3699E3}" type="parTrans" cxnId="{A556B86F-EBFC-4458-BF86-E1181359D83D}">
      <dgm:prSet/>
      <dgm:spPr/>
      <dgm:t>
        <a:bodyPr/>
        <a:lstStyle/>
        <a:p>
          <a:endParaRPr lang="en-US"/>
        </a:p>
      </dgm:t>
    </dgm:pt>
    <dgm:pt modelId="{4A7A6E8E-859F-4DEB-8A79-16BF1138451E}" type="sibTrans" cxnId="{A556B86F-EBFC-4458-BF86-E1181359D83D}">
      <dgm:prSet/>
      <dgm:spPr/>
      <dgm:t>
        <a:bodyPr/>
        <a:lstStyle/>
        <a:p>
          <a:endParaRPr lang="en-US"/>
        </a:p>
      </dgm:t>
    </dgm:pt>
    <dgm:pt modelId="{0222B7A5-B7AF-40F3-BD07-247714D4592D}">
      <dgm:prSet/>
      <dgm:spPr/>
      <dgm:t>
        <a:bodyPr/>
        <a:lstStyle/>
        <a:p>
          <a:r>
            <a:rPr lang="en-US"/>
            <a:t>Feb 6,2017: Mistry removed from the </a:t>
          </a:r>
          <a:r>
            <a:rPr lang="en-US" b="1"/>
            <a:t>post of director</a:t>
          </a:r>
          <a:r>
            <a:rPr lang="en-US"/>
            <a:t> of tata sons board.</a:t>
          </a:r>
        </a:p>
      </dgm:t>
    </dgm:pt>
    <dgm:pt modelId="{D856B875-0AC9-4B07-A0E9-DF65777927D1}" type="parTrans" cxnId="{CFE2EDA6-81F9-4D6A-97D2-524B413669D8}">
      <dgm:prSet/>
      <dgm:spPr/>
      <dgm:t>
        <a:bodyPr/>
        <a:lstStyle/>
        <a:p>
          <a:endParaRPr lang="en-US"/>
        </a:p>
      </dgm:t>
    </dgm:pt>
    <dgm:pt modelId="{E5CB8DCE-5025-4498-8996-B948447A3013}" type="sibTrans" cxnId="{CFE2EDA6-81F9-4D6A-97D2-524B413669D8}">
      <dgm:prSet/>
      <dgm:spPr/>
      <dgm:t>
        <a:bodyPr/>
        <a:lstStyle/>
        <a:p>
          <a:endParaRPr lang="en-US"/>
        </a:p>
      </dgm:t>
    </dgm:pt>
    <dgm:pt modelId="{DF5740DF-97D5-43FA-B11B-9BF97796973A}">
      <dgm:prSet/>
      <dgm:spPr/>
      <dgm:t>
        <a:bodyPr/>
        <a:lstStyle/>
        <a:p>
          <a:r>
            <a:rPr lang="en-US"/>
            <a:t>Sep 21,2017: Tata sons' Board approves plan to become a </a:t>
          </a:r>
          <a:r>
            <a:rPr lang="en-US" b="1"/>
            <a:t>private company.</a:t>
          </a:r>
          <a:endParaRPr lang="en-US"/>
        </a:p>
      </dgm:t>
    </dgm:pt>
    <dgm:pt modelId="{8AFF11AE-1651-4AC1-AEFC-FBDBF2CCF319}" type="parTrans" cxnId="{19EEE0F9-4CC2-4B0A-986D-61AF4721E708}">
      <dgm:prSet/>
      <dgm:spPr/>
      <dgm:t>
        <a:bodyPr/>
        <a:lstStyle/>
        <a:p>
          <a:endParaRPr lang="en-US"/>
        </a:p>
      </dgm:t>
    </dgm:pt>
    <dgm:pt modelId="{4BF156CF-2C86-43E9-B2E6-F900282FB73F}" type="sibTrans" cxnId="{19EEE0F9-4CC2-4B0A-986D-61AF4721E708}">
      <dgm:prSet/>
      <dgm:spPr/>
      <dgm:t>
        <a:bodyPr/>
        <a:lstStyle/>
        <a:p>
          <a:endParaRPr lang="en-US"/>
        </a:p>
      </dgm:t>
    </dgm:pt>
    <dgm:pt modelId="{3604FA10-9ADF-4E1A-A097-60718E1B227B}" type="pres">
      <dgm:prSet presAssocID="{871C105E-E8FA-4DD4-A5C2-D39D78D82BE9}" presName="cycle" presStyleCnt="0">
        <dgm:presLayoutVars>
          <dgm:dir/>
          <dgm:resizeHandles val="exact"/>
        </dgm:presLayoutVars>
      </dgm:prSet>
      <dgm:spPr/>
    </dgm:pt>
    <dgm:pt modelId="{D04C1D5D-4241-4F3B-9D57-B0B968CD3E03}" type="pres">
      <dgm:prSet presAssocID="{819DEA8C-6609-483D-8670-F97D7572C77D}" presName="dummy" presStyleCnt="0"/>
      <dgm:spPr/>
    </dgm:pt>
    <dgm:pt modelId="{49E3F343-5FC8-4EB9-AB68-4E0C73AF603A}" type="pres">
      <dgm:prSet presAssocID="{819DEA8C-6609-483D-8670-F97D7572C77D}" presName="node" presStyleLbl="revTx" presStyleIdx="0" presStyleCnt="4">
        <dgm:presLayoutVars>
          <dgm:bulletEnabled val="1"/>
        </dgm:presLayoutVars>
      </dgm:prSet>
      <dgm:spPr/>
    </dgm:pt>
    <dgm:pt modelId="{CCA6CF4B-AC17-41E9-BA72-07E11D2F19EF}" type="pres">
      <dgm:prSet presAssocID="{AAAF6CE5-5378-4355-9EE6-3C1F58605BB4}" presName="sibTrans" presStyleLbl="node1" presStyleIdx="0" presStyleCnt="4"/>
      <dgm:spPr/>
    </dgm:pt>
    <dgm:pt modelId="{77C2AE07-587D-4C03-9BE7-A3600B550C4D}" type="pres">
      <dgm:prSet presAssocID="{7DFBA1C4-A575-4310-A539-7E5CEEF194F3}" presName="dummy" presStyleCnt="0"/>
      <dgm:spPr/>
    </dgm:pt>
    <dgm:pt modelId="{C51712CD-BEA5-46E6-BC42-CEB7FE2BF142}" type="pres">
      <dgm:prSet presAssocID="{7DFBA1C4-A575-4310-A539-7E5CEEF194F3}" presName="node" presStyleLbl="revTx" presStyleIdx="1" presStyleCnt="4">
        <dgm:presLayoutVars>
          <dgm:bulletEnabled val="1"/>
        </dgm:presLayoutVars>
      </dgm:prSet>
      <dgm:spPr/>
    </dgm:pt>
    <dgm:pt modelId="{009792B1-E74F-40FE-BF45-10EF4D870595}" type="pres">
      <dgm:prSet presAssocID="{4A7A6E8E-859F-4DEB-8A79-16BF1138451E}" presName="sibTrans" presStyleLbl="node1" presStyleIdx="1" presStyleCnt="4"/>
      <dgm:spPr/>
    </dgm:pt>
    <dgm:pt modelId="{9D433E8A-3C81-47FA-A1CB-1861732C9E55}" type="pres">
      <dgm:prSet presAssocID="{0222B7A5-B7AF-40F3-BD07-247714D4592D}" presName="dummy" presStyleCnt="0"/>
      <dgm:spPr/>
    </dgm:pt>
    <dgm:pt modelId="{45A3BBD4-FE50-4395-93EA-0360FB5CB6BA}" type="pres">
      <dgm:prSet presAssocID="{0222B7A5-B7AF-40F3-BD07-247714D4592D}" presName="node" presStyleLbl="revTx" presStyleIdx="2" presStyleCnt="4">
        <dgm:presLayoutVars>
          <dgm:bulletEnabled val="1"/>
        </dgm:presLayoutVars>
      </dgm:prSet>
      <dgm:spPr/>
    </dgm:pt>
    <dgm:pt modelId="{756DFD11-9577-4B52-916D-D5329A592E63}" type="pres">
      <dgm:prSet presAssocID="{E5CB8DCE-5025-4498-8996-B948447A3013}" presName="sibTrans" presStyleLbl="node1" presStyleIdx="2" presStyleCnt="4"/>
      <dgm:spPr/>
    </dgm:pt>
    <dgm:pt modelId="{D15D87E6-B911-4A07-B1E2-6AAD6E76659A}" type="pres">
      <dgm:prSet presAssocID="{DF5740DF-97D5-43FA-B11B-9BF97796973A}" presName="dummy" presStyleCnt="0"/>
      <dgm:spPr/>
    </dgm:pt>
    <dgm:pt modelId="{F6860C61-CB3C-43BB-946C-019C005BC2C9}" type="pres">
      <dgm:prSet presAssocID="{DF5740DF-97D5-43FA-B11B-9BF97796973A}" presName="node" presStyleLbl="revTx" presStyleIdx="3" presStyleCnt="4">
        <dgm:presLayoutVars>
          <dgm:bulletEnabled val="1"/>
        </dgm:presLayoutVars>
      </dgm:prSet>
      <dgm:spPr/>
    </dgm:pt>
    <dgm:pt modelId="{144542C7-5DB1-476E-B5F9-98F0FAE59C45}" type="pres">
      <dgm:prSet presAssocID="{4BF156CF-2C86-43E9-B2E6-F900282FB73F}" presName="sibTrans" presStyleLbl="node1" presStyleIdx="3" presStyleCnt="4"/>
      <dgm:spPr/>
    </dgm:pt>
  </dgm:ptLst>
  <dgm:cxnLst>
    <dgm:cxn modelId="{337E1101-C8C9-49E5-B5EB-47CA2FAE764D}" type="presOf" srcId="{819DEA8C-6609-483D-8670-F97D7572C77D}" destId="{49E3F343-5FC8-4EB9-AB68-4E0C73AF603A}" srcOrd="0" destOrd="0" presId="urn:microsoft.com/office/officeart/2005/8/layout/cycle1"/>
    <dgm:cxn modelId="{E8E0C107-388F-496C-BB37-40D81AF444EC}" type="presOf" srcId="{4A7A6E8E-859F-4DEB-8A79-16BF1138451E}" destId="{009792B1-E74F-40FE-BF45-10EF4D870595}" srcOrd="0" destOrd="0" presId="urn:microsoft.com/office/officeart/2005/8/layout/cycle1"/>
    <dgm:cxn modelId="{A556B86F-EBFC-4458-BF86-E1181359D83D}" srcId="{871C105E-E8FA-4DD4-A5C2-D39D78D82BE9}" destId="{7DFBA1C4-A575-4310-A539-7E5CEEF194F3}" srcOrd="1" destOrd="0" parTransId="{3BFC2166-6F34-41BA-B279-8773EC3699E3}" sibTransId="{4A7A6E8E-859F-4DEB-8A79-16BF1138451E}"/>
    <dgm:cxn modelId="{CD26A250-3BE2-45F9-8647-22B9F1FA75ED}" type="presOf" srcId="{0222B7A5-B7AF-40F3-BD07-247714D4592D}" destId="{45A3BBD4-FE50-4395-93EA-0360FB5CB6BA}" srcOrd="0" destOrd="0" presId="urn:microsoft.com/office/officeart/2005/8/layout/cycle1"/>
    <dgm:cxn modelId="{2E96B859-DC38-4F6F-B549-DDAA39DA9AA5}" type="presOf" srcId="{871C105E-E8FA-4DD4-A5C2-D39D78D82BE9}" destId="{3604FA10-9ADF-4E1A-A097-60718E1B227B}" srcOrd="0" destOrd="0" presId="urn:microsoft.com/office/officeart/2005/8/layout/cycle1"/>
    <dgm:cxn modelId="{CFE2EDA6-81F9-4D6A-97D2-524B413669D8}" srcId="{871C105E-E8FA-4DD4-A5C2-D39D78D82BE9}" destId="{0222B7A5-B7AF-40F3-BD07-247714D4592D}" srcOrd="2" destOrd="0" parTransId="{D856B875-0AC9-4B07-A0E9-DF65777927D1}" sibTransId="{E5CB8DCE-5025-4498-8996-B948447A3013}"/>
    <dgm:cxn modelId="{3205D8BC-BB80-4D36-B95C-CE08CA76CC5C}" type="presOf" srcId="{DF5740DF-97D5-43FA-B11B-9BF97796973A}" destId="{F6860C61-CB3C-43BB-946C-019C005BC2C9}" srcOrd="0" destOrd="0" presId="urn:microsoft.com/office/officeart/2005/8/layout/cycle1"/>
    <dgm:cxn modelId="{11C000C5-B829-4F98-8544-1A9ACBE5BF88}" type="presOf" srcId="{AAAF6CE5-5378-4355-9EE6-3C1F58605BB4}" destId="{CCA6CF4B-AC17-41E9-BA72-07E11D2F19EF}" srcOrd="0" destOrd="0" presId="urn:microsoft.com/office/officeart/2005/8/layout/cycle1"/>
    <dgm:cxn modelId="{0B8E7BC6-3820-48E7-AB65-9ED5EEEF486B}" srcId="{871C105E-E8FA-4DD4-A5C2-D39D78D82BE9}" destId="{819DEA8C-6609-483D-8670-F97D7572C77D}" srcOrd="0" destOrd="0" parTransId="{5D87AB36-9FBB-4F5D-B235-4101FEE4ED4F}" sibTransId="{AAAF6CE5-5378-4355-9EE6-3C1F58605BB4}"/>
    <dgm:cxn modelId="{41446ED1-7367-4C46-B3CF-CEC791F14DCC}" type="presOf" srcId="{4BF156CF-2C86-43E9-B2E6-F900282FB73F}" destId="{144542C7-5DB1-476E-B5F9-98F0FAE59C45}" srcOrd="0" destOrd="0" presId="urn:microsoft.com/office/officeart/2005/8/layout/cycle1"/>
    <dgm:cxn modelId="{8DA502D2-65B3-4EBF-84A4-C5C411EE93D3}" type="presOf" srcId="{E5CB8DCE-5025-4498-8996-B948447A3013}" destId="{756DFD11-9577-4B52-916D-D5329A592E63}" srcOrd="0" destOrd="0" presId="urn:microsoft.com/office/officeart/2005/8/layout/cycle1"/>
    <dgm:cxn modelId="{67C374E6-1C75-4D37-9315-C707E918CAC9}" type="presOf" srcId="{7DFBA1C4-A575-4310-A539-7E5CEEF194F3}" destId="{C51712CD-BEA5-46E6-BC42-CEB7FE2BF142}" srcOrd="0" destOrd="0" presId="urn:microsoft.com/office/officeart/2005/8/layout/cycle1"/>
    <dgm:cxn modelId="{19EEE0F9-4CC2-4B0A-986D-61AF4721E708}" srcId="{871C105E-E8FA-4DD4-A5C2-D39D78D82BE9}" destId="{DF5740DF-97D5-43FA-B11B-9BF97796973A}" srcOrd="3" destOrd="0" parTransId="{8AFF11AE-1651-4AC1-AEFC-FBDBF2CCF319}" sibTransId="{4BF156CF-2C86-43E9-B2E6-F900282FB73F}"/>
    <dgm:cxn modelId="{9116374C-280D-4793-9B80-0DA09B2AD113}" type="presParOf" srcId="{3604FA10-9ADF-4E1A-A097-60718E1B227B}" destId="{D04C1D5D-4241-4F3B-9D57-B0B968CD3E03}" srcOrd="0" destOrd="0" presId="urn:microsoft.com/office/officeart/2005/8/layout/cycle1"/>
    <dgm:cxn modelId="{18A49124-A4A1-4FE5-B5AE-0A5B8CC9074F}" type="presParOf" srcId="{3604FA10-9ADF-4E1A-A097-60718E1B227B}" destId="{49E3F343-5FC8-4EB9-AB68-4E0C73AF603A}" srcOrd="1" destOrd="0" presId="urn:microsoft.com/office/officeart/2005/8/layout/cycle1"/>
    <dgm:cxn modelId="{ADA037D6-1E05-4B75-B622-C34BFC0AEDF3}" type="presParOf" srcId="{3604FA10-9ADF-4E1A-A097-60718E1B227B}" destId="{CCA6CF4B-AC17-41E9-BA72-07E11D2F19EF}" srcOrd="2" destOrd="0" presId="urn:microsoft.com/office/officeart/2005/8/layout/cycle1"/>
    <dgm:cxn modelId="{4108F0CA-D19E-4BBC-B4D2-5188D43140AA}" type="presParOf" srcId="{3604FA10-9ADF-4E1A-A097-60718E1B227B}" destId="{77C2AE07-587D-4C03-9BE7-A3600B550C4D}" srcOrd="3" destOrd="0" presId="urn:microsoft.com/office/officeart/2005/8/layout/cycle1"/>
    <dgm:cxn modelId="{238BD940-C240-4DEE-8E09-3E83A305E810}" type="presParOf" srcId="{3604FA10-9ADF-4E1A-A097-60718E1B227B}" destId="{C51712CD-BEA5-46E6-BC42-CEB7FE2BF142}" srcOrd="4" destOrd="0" presId="urn:microsoft.com/office/officeart/2005/8/layout/cycle1"/>
    <dgm:cxn modelId="{E0980F95-C444-45AE-ADD2-8E3D27336B28}" type="presParOf" srcId="{3604FA10-9ADF-4E1A-A097-60718E1B227B}" destId="{009792B1-E74F-40FE-BF45-10EF4D870595}" srcOrd="5" destOrd="0" presId="urn:microsoft.com/office/officeart/2005/8/layout/cycle1"/>
    <dgm:cxn modelId="{DAC9B6CD-6458-4269-8686-016E45A46402}" type="presParOf" srcId="{3604FA10-9ADF-4E1A-A097-60718E1B227B}" destId="{9D433E8A-3C81-47FA-A1CB-1861732C9E55}" srcOrd="6" destOrd="0" presId="urn:microsoft.com/office/officeart/2005/8/layout/cycle1"/>
    <dgm:cxn modelId="{C2C91BA3-3931-4637-9C88-DF6215A347D6}" type="presParOf" srcId="{3604FA10-9ADF-4E1A-A097-60718E1B227B}" destId="{45A3BBD4-FE50-4395-93EA-0360FB5CB6BA}" srcOrd="7" destOrd="0" presId="urn:microsoft.com/office/officeart/2005/8/layout/cycle1"/>
    <dgm:cxn modelId="{8EBF7258-00FC-4BED-AFE7-73EC73221EF3}" type="presParOf" srcId="{3604FA10-9ADF-4E1A-A097-60718E1B227B}" destId="{756DFD11-9577-4B52-916D-D5329A592E63}" srcOrd="8" destOrd="0" presId="urn:microsoft.com/office/officeart/2005/8/layout/cycle1"/>
    <dgm:cxn modelId="{ED776BFA-36FD-4392-8A66-593AA23979B9}" type="presParOf" srcId="{3604FA10-9ADF-4E1A-A097-60718E1B227B}" destId="{D15D87E6-B911-4A07-B1E2-6AAD6E76659A}" srcOrd="9" destOrd="0" presId="urn:microsoft.com/office/officeart/2005/8/layout/cycle1"/>
    <dgm:cxn modelId="{9AB29968-0E48-47C5-A5C8-A091C87F16D7}" type="presParOf" srcId="{3604FA10-9ADF-4E1A-A097-60718E1B227B}" destId="{F6860C61-CB3C-43BB-946C-019C005BC2C9}" srcOrd="10" destOrd="0" presId="urn:microsoft.com/office/officeart/2005/8/layout/cycle1"/>
    <dgm:cxn modelId="{2562C9CA-9F8C-4532-AE5B-5B7F329191C6}" type="presParOf" srcId="{3604FA10-9ADF-4E1A-A097-60718E1B227B}" destId="{144542C7-5DB1-476E-B5F9-98F0FAE59C45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E3F343-5FC8-4EB9-AB68-4E0C73AF603A}">
      <dsp:nvSpPr>
        <dsp:cNvPr id="0" name=""/>
        <dsp:cNvSpPr/>
      </dsp:nvSpPr>
      <dsp:spPr>
        <a:xfrm>
          <a:off x="2407599" y="519083"/>
          <a:ext cx="1366455" cy="1366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Tata sons filed a </a:t>
          </a:r>
          <a:r>
            <a:rPr lang="en-US" sz="1300" b="1" kern="1200"/>
            <a:t>caveat</a:t>
          </a:r>
          <a:r>
            <a:rPr lang="en-US" sz="1300" kern="1200"/>
            <a:t> in supreme court, High court and the (NCLT) so that </a:t>
          </a:r>
          <a:r>
            <a:rPr lang="en-US" sz="1300" b="1" kern="1200"/>
            <a:t>no ex-parte order</a:t>
          </a:r>
          <a:r>
            <a:rPr lang="en-US" sz="1300" kern="1200"/>
            <a:t> can be passed.</a:t>
          </a:r>
        </a:p>
      </dsp:txBody>
      <dsp:txXfrm>
        <a:off x="2407599" y="519083"/>
        <a:ext cx="1366455" cy="1366455"/>
      </dsp:txXfrm>
    </dsp:sp>
    <dsp:sp modelId="{CCA6CF4B-AC17-41E9-BA72-07E11D2F19EF}">
      <dsp:nvSpPr>
        <dsp:cNvPr id="0" name=""/>
        <dsp:cNvSpPr/>
      </dsp:nvSpPr>
      <dsp:spPr>
        <a:xfrm>
          <a:off x="-319" y="432817"/>
          <a:ext cx="3860640" cy="3860640"/>
        </a:xfrm>
        <a:prstGeom prst="circularArrow">
          <a:avLst>
            <a:gd name="adj1" fmla="val 6902"/>
            <a:gd name="adj2" fmla="val 465342"/>
            <a:gd name="adj3" fmla="val 549458"/>
            <a:gd name="adj4" fmla="val 20585200"/>
            <a:gd name="adj5" fmla="val 805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1712CD-BEA5-46E6-BC42-CEB7FE2BF142}">
      <dsp:nvSpPr>
        <dsp:cNvPr id="0" name=""/>
        <dsp:cNvSpPr/>
      </dsp:nvSpPr>
      <dsp:spPr>
        <a:xfrm>
          <a:off x="2407599" y="2840736"/>
          <a:ext cx="1366455" cy="1366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Jan 12,2017: Tata sons name </a:t>
          </a:r>
          <a:r>
            <a:rPr lang="en-US" sz="1300" b="1" kern="1200"/>
            <a:t>N Chandrashekaran</a:t>
          </a:r>
          <a:r>
            <a:rPr lang="en-US" sz="1300" kern="1200"/>
            <a:t> as chairman.</a:t>
          </a:r>
        </a:p>
      </dsp:txBody>
      <dsp:txXfrm>
        <a:off x="2407599" y="2840736"/>
        <a:ext cx="1366455" cy="1366455"/>
      </dsp:txXfrm>
    </dsp:sp>
    <dsp:sp modelId="{009792B1-E74F-40FE-BF45-10EF4D870595}">
      <dsp:nvSpPr>
        <dsp:cNvPr id="0" name=""/>
        <dsp:cNvSpPr/>
      </dsp:nvSpPr>
      <dsp:spPr>
        <a:xfrm>
          <a:off x="-319" y="432817"/>
          <a:ext cx="3860640" cy="3860640"/>
        </a:xfrm>
        <a:prstGeom prst="circularArrow">
          <a:avLst>
            <a:gd name="adj1" fmla="val 6902"/>
            <a:gd name="adj2" fmla="val 465342"/>
            <a:gd name="adj3" fmla="val 5949458"/>
            <a:gd name="adj4" fmla="val 4385200"/>
            <a:gd name="adj5" fmla="val 805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A3BBD4-FE50-4395-93EA-0360FB5CB6BA}">
      <dsp:nvSpPr>
        <dsp:cNvPr id="0" name=""/>
        <dsp:cNvSpPr/>
      </dsp:nvSpPr>
      <dsp:spPr>
        <a:xfrm>
          <a:off x="85946" y="2840736"/>
          <a:ext cx="1366455" cy="1366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Feb 6,2017: Mistry removed from the </a:t>
          </a:r>
          <a:r>
            <a:rPr lang="en-US" sz="1300" b="1" kern="1200"/>
            <a:t>post of director</a:t>
          </a:r>
          <a:r>
            <a:rPr lang="en-US" sz="1300" kern="1200"/>
            <a:t> of tata sons board.</a:t>
          </a:r>
        </a:p>
      </dsp:txBody>
      <dsp:txXfrm>
        <a:off x="85946" y="2840736"/>
        <a:ext cx="1366455" cy="1366455"/>
      </dsp:txXfrm>
    </dsp:sp>
    <dsp:sp modelId="{756DFD11-9577-4B52-916D-D5329A592E63}">
      <dsp:nvSpPr>
        <dsp:cNvPr id="0" name=""/>
        <dsp:cNvSpPr/>
      </dsp:nvSpPr>
      <dsp:spPr>
        <a:xfrm>
          <a:off x="-319" y="432817"/>
          <a:ext cx="3860640" cy="3860640"/>
        </a:xfrm>
        <a:prstGeom prst="circularArrow">
          <a:avLst>
            <a:gd name="adj1" fmla="val 6902"/>
            <a:gd name="adj2" fmla="val 465342"/>
            <a:gd name="adj3" fmla="val 11349458"/>
            <a:gd name="adj4" fmla="val 9785200"/>
            <a:gd name="adj5" fmla="val 805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860C61-CB3C-43BB-946C-019C005BC2C9}">
      <dsp:nvSpPr>
        <dsp:cNvPr id="0" name=""/>
        <dsp:cNvSpPr/>
      </dsp:nvSpPr>
      <dsp:spPr>
        <a:xfrm>
          <a:off x="85946" y="519083"/>
          <a:ext cx="1366455" cy="1366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Sep 21,2017: Tata sons' Board approves plan to become a </a:t>
          </a:r>
          <a:r>
            <a:rPr lang="en-US" sz="1300" b="1" kern="1200"/>
            <a:t>private company.</a:t>
          </a:r>
          <a:endParaRPr lang="en-US" sz="1300" kern="1200"/>
        </a:p>
      </dsp:txBody>
      <dsp:txXfrm>
        <a:off x="85946" y="519083"/>
        <a:ext cx="1366455" cy="1366455"/>
      </dsp:txXfrm>
    </dsp:sp>
    <dsp:sp modelId="{144542C7-5DB1-476E-B5F9-98F0FAE59C45}">
      <dsp:nvSpPr>
        <dsp:cNvPr id="0" name=""/>
        <dsp:cNvSpPr/>
      </dsp:nvSpPr>
      <dsp:spPr>
        <a:xfrm>
          <a:off x="-319" y="432817"/>
          <a:ext cx="3860640" cy="3860640"/>
        </a:xfrm>
        <a:prstGeom prst="circularArrow">
          <a:avLst>
            <a:gd name="adj1" fmla="val 6902"/>
            <a:gd name="adj2" fmla="val 465342"/>
            <a:gd name="adj3" fmla="val 16749458"/>
            <a:gd name="adj4" fmla="val 15185200"/>
            <a:gd name="adj5" fmla="val 805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AE46C21D-EBB5-4F3D-B06D-166777189317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1DFFEA26-EB1D-498C-95CD-1ECE586790AA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39842EE-D56F-4F18-94E7-094CEF23F906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45B08281-154C-4FEF-A6DF-18BA3AC0F374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04D857D4-BD7E-4A06-844B-AAD504F1114F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916AFA50-87A4-4E99-B112-8C6B1DFB84B2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6B3905CA-BF0F-4A1B-AA0D-85E42F5D5A85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D3DA9A77-60C0-4BB8-898D-2828EE4073AD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C1F30CD5-42B1-4614-9F46-5D29928CC2DB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EE6020E3-D95B-4E55-964F-4B1A98BDAA6F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FC9A72C8-1C87-42EF-8A11-BF6DFA19ED8B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oplematters.in/news/leadership/tata-sons-appoints-tcs-veteran-to-lead-the-groups-digital-moves-21739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lamorworld.com/shocked-cyrus-mistry-writes-to-tata-sons-terms-his-removal-as-unparalleled-in-corporate-history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2993" y="946104"/>
            <a:ext cx="6759083" cy="129711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55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TATA Vs Mistry Case Study</a:t>
            </a:r>
            <a:endParaRPr lang="en-US" sz="5500" dirty="0">
              <a:solidFill>
                <a:schemeClr val="tx2"/>
              </a:solidFill>
            </a:endParaRPr>
          </a:p>
        </p:txBody>
      </p:sp>
      <p:pic>
        <p:nvPicPr>
          <p:cNvPr id="6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227B35CF-9CF0-8F0C-2991-46A8EB18B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70" y="2286445"/>
            <a:ext cx="4141760" cy="3199509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1" name="Group 14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16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Subtitle 2">
            <a:extLst>
              <a:ext uri="{FF2B5EF4-FFF2-40B4-BE49-F238E27FC236}">
                <a16:creationId xmlns:a16="http://schemas.microsoft.com/office/drawing/2014/main" id="{A56F6C47-9A1C-90FB-37EC-E81FB92D9D13}"/>
              </a:ext>
            </a:extLst>
          </p:cNvPr>
          <p:cNvSpPr txBox="1">
            <a:spLocks/>
          </p:cNvSpPr>
          <p:nvPr/>
        </p:nvSpPr>
        <p:spPr>
          <a:xfrm>
            <a:off x="9607634" y="3889467"/>
            <a:ext cx="2900162" cy="8066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Submitted To-</a:t>
            </a:r>
          </a:p>
          <a:p>
            <a:r>
              <a:rPr lang="en-US" sz="2200" dirty="0"/>
              <a:t>Dr. Nitin Sharma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B0CF33-9DA0-B51B-E5AF-E4F9AB18DCB4}"/>
              </a:ext>
            </a:extLst>
          </p:cNvPr>
          <p:cNvSpPr txBox="1"/>
          <p:nvPr/>
        </p:nvSpPr>
        <p:spPr>
          <a:xfrm>
            <a:off x="6525087" y="3795204"/>
            <a:ext cx="2182426" cy="15399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200">
                <a:ea typeface="+mn-lt"/>
                <a:cs typeface="+mn-lt"/>
              </a:rPr>
              <a:t>Submitted By-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200" dirty="0">
                <a:ea typeface="+mn-lt"/>
                <a:cs typeface="+mn-lt"/>
              </a:rPr>
              <a:t>Shankh Bansal 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200">
                <a:ea typeface="+mn-lt"/>
                <a:cs typeface="+mn-lt"/>
              </a:rPr>
              <a:t>AU22C1013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Mistry vs Tatas: Sebi, stock exchanges step in; seek reply from Group ...">
            <a:extLst>
              <a:ext uri="{FF2B5EF4-FFF2-40B4-BE49-F238E27FC236}">
                <a16:creationId xmlns:a16="http://schemas.microsoft.com/office/drawing/2014/main" id="{C6CA235F-C2B1-BE4B-A922-7AF30A6C77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466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65862"/>
            <a:ext cx="6052955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>
                <a:ln w="22225">
                  <a:solidFill>
                    <a:srgbClr val="FFFFFF"/>
                  </a:solidFill>
                </a:ln>
                <a:noFill/>
              </a:rPr>
              <a:t>How was it Rectified?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6A8629B-8289-498B-939B-1CA0C106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2899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53254" y="6356350"/>
            <a:ext cx="90054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294A09A9-5501-47C1-A89A-A340965A2BE2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10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graphicFrame>
        <p:nvGraphicFramePr>
          <p:cNvPr id="75" name="Content Placeholder 2">
            <a:extLst>
              <a:ext uri="{FF2B5EF4-FFF2-40B4-BE49-F238E27FC236}">
                <a16:creationId xmlns:a16="http://schemas.microsoft.com/office/drawing/2014/main" id="{FCC763C5-0CA8-4F59-6703-3FC2E3221F07}"/>
              </a:ext>
            </a:extLst>
          </p:cNvPr>
          <p:cNvGraphicFramePr/>
          <p:nvPr/>
        </p:nvGraphicFramePr>
        <p:xfrm>
          <a:off x="7534641" y="1065862"/>
          <a:ext cx="3860002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33213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333297"/>
            <a:ext cx="4619621" cy="3843666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Succession: planning needs to be planned for well in advance.</a:t>
            </a:r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Ensure board: members have the rights blend of values since they can influence quality of governance.</a:t>
            </a:r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The importance of fostering: An environment of mutual trust and confidence among stakeholders.</a:t>
            </a:r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Need for Leaders: Who can handle change and grow the company through and disparate set of internal &amp; external stakeholders.</a:t>
            </a:r>
          </a:p>
        </p:txBody>
      </p:sp>
      <p:pic>
        <p:nvPicPr>
          <p:cNvPr id="8" name="Picture 7" descr="Ratan Tata Makes an Investment Again ! This time in Paytm ! - TechStory">
            <a:extLst>
              <a:ext uri="{FF2B5EF4-FFF2-40B4-BE49-F238E27FC236}">
                <a16:creationId xmlns:a16="http://schemas.microsoft.com/office/drawing/2014/main" id="{C6CA235F-C2B1-BE4B-A922-7AF30A6C77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45" r="24145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294A09A9-5501-47C1-A89A-A340965A2BE2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11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63649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4F93F7-530F-E136-D130-3EF0CC24AB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66" r="-2" b="-2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200">
                <a:solidFill>
                  <a:srgbClr val="FFFFFF"/>
                </a:solidFill>
              </a:rPr>
              <a:t>Shankh Bansal </a:t>
            </a:r>
          </a:p>
          <a:p>
            <a:pPr algn="ctr"/>
            <a:r>
              <a:rPr lang="en-US" sz="2200" dirty="0">
                <a:solidFill>
                  <a:srgbClr val="FFFFFF"/>
                </a:solidFill>
              </a:rPr>
              <a:t>shankh.bansal@avantika.edu.in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C777BBD-C42C-46C6-8D2D-BD2F9613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Exclamation mark on a yellow background">
            <a:extLst>
              <a:ext uri="{FF2B5EF4-FFF2-40B4-BE49-F238E27FC236}">
                <a16:creationId xmlns:a16="http://schemas.microsoft.com/office/drawing/2014/main" id="{09A72519-F9B1-F91D-50ED-71B863D7DF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1" name="Graphic 1">
            <a:extLst>
              <a:ext uri="{FF2B5EF4-FFF2-40B4-BE49-F238E27FC236}">
                <a16:creationId xmlns:a16="http://schemas.microsoft.com/office/drawing/2014/main" id="{721F817A-BF7E-440D-B296-66D86EDB0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376" y="1367301"/>
            <a:ext cx="5861106" cy="1406070"/>
          </a:xfrm>
        </p:spPr>
        <p:txBody>
          <a:bodyPr anchor="b">
            <a:normAutofit/>
          </a:bodyPr>
          <a:lstStyle/>
          <a:p>
            <a:r>
              <a:rPr lang="en-US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4374" y="2772275"/>
            <a:ext cx="5861107" cy="186869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14350" indent="-514350">
              <a:buAutoNum type="arabicPeriod"/>
            </a:pPr>
            <a:r>
              <a:rPr lang="en-US" sz="1400" dirty="0"/>
              <a:t>Company Profile </a:t>
            </a:r>
          </a:p>
          <a:p>
            <a:pPr marL="514350" indent="-514350">
              <a:buAutoNum type="arabicPeriod"/>
            </a:pPr>
            <a:r>
              <a:rPr lang="en-US" sz="1400" dirty="0"/>
              <a:t>Cyrus Mistry</a:t>
            </a:r>
          </a:p>
          <a:p>
            <a:pPr marL="514350" indent="-514350">
              <a:buAutoNum type="arabicPeriod"/>
            </a:pPr>
            <a:r>
              <a:rPr lang="en-US" sz="1400" dirty="0"/>
              <a:t>Controversy</a:t>
            </a:r>
          </a:p>
          <a:p>
            <a:pPr marL="514350" indent="-514350">
              <a:buAutoNum type="arabicPeriod"/>
            </a:pPr>
            <a:r>
              <a:rPr lang="en-US" sz="1400" dirty="0"/>
              <a:t>Reason for the controversy</a:t>
            </a:r>
          </a:p>
          <a:p>
            <a:pPr marL="514350" indent="-514350">
              <a:buAutoNum type="arabicPeriod"/>
            </a:pPr>
            <a:r>
              <a:rPr lang="en-US" sz="1400" dirty="0"/>
              <a:t>Impact</a:t>
            </a:r>
          </a:p>
          <a:p>
            <a:pPr marL="514350" indent="-514350">
              <a:buAutoNum type="arabicPeriod"/>
            </a:pPr>
            <a:r>
              <a:rPr lang="en-US" sz="1400" dirty="0"/>
              <a:t>How was it Rectified </a:t>
            </a:r>
          </a:p>
          <a:p>
            <a:pPr marL="514350" indent="-514350">
              <a:buAutoNum type="arabicPeriod"/>
            </a:pPr>
            <a:r>
              <a:rPr lang="en-US" sz="1400" dirty="0"/>
              <a:t>Recommendations </a:t>
            </a:r>
          </a:p>
          <a:p>
            <a:pPr marL="514350" indent="-514350">
              <a:buAutoNum type="arabicPeriod"/>
            </a:pPr>
            <a:endParaRPr lang="en-US" sz="1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text, building, outdoor, sky&#10;&#10;Description automatically generated">
            <a:extLst>
              <a:ext uri="{FF2B5EF4-FFF2-40B4-BE49-F238E27FC236}">
                <a16:creationId xmlns:a16="http://schemas.microsoft.com/office/drawing/2014/main" id="{4EB0436E-24FD-DCCF-3FE3-19FFBA0092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0951" r="9738"/>
          <a:stretch/>
        </p:blipFill>
        <p:spPr>
          <a:xfrm>
            <a:off x="20" y="10"/>
            <a:ext cx="9947062" cy="685799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Company 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78833" y="2434201"/>
            <a:ext cx="4174966" cy="37427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Founded by Jamsetji tata in 1868, the tata group is a</a:t>
            </a:r>
            <a:r>
              <a:rPr lang="en-US" sz="1600" b="1" dirty="0">
                <a:solidFill>
                  <a:schemeClr val="tx1"/>
                </a:solidFill>
              </a:rPr>
              <a:t> global enterprise.</a:t>
            </a:r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Mission</a:t>
            </a:r>
            <a:r>
              <a:rPr lang="en-US" sz="1600" dirty="0">
                <a:solidFill>
                  <a:schemeClr val="tx1"/>
                </a:solidFill>
              </a:rPr>
              <a:t> 'To improve the quality of life of the communities we serve globally, through long term stakeholders value creation based on leadership with Trust'.</a:t>
            </a:r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Tata Sons</a:t>
            </a:r>
            <a:r>
              <a:rPr lang="en-US" sz="1600" dirty="0">
                <a:solidFill>
                  <a:schemeClr val="tx1"/>
                </a:solidFill>
              </a:rPr>
              <a:t>- Principal investment holding company and promoter of tata companies.</a:t>
            </a:r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There are </a:t>
            </a:r>
            <a:r>
              <a:rPr lang="en-US" sz="1600" b="1" dirty="0">
                <a:solidFill>
                  <a:schemeClr val="tx1"/>
                </a:solidFill>
              </a:rPr>
              <a:t>29 publicly-listed</a:t>
            </a:r>
            <a:r>
              <a:rPr lang="en-US" sz="1600" dirty="0">
                <a:solidFill>
                  <a:schemeClr val="tx1"/>
                </a:solidFill>
              </a:rPr>
              <a:t> tata enterprises.</a:t>
            </a:r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Each tata enterprise operates independently</a:t>
            </a:r>
            <a:r>
              <a:rPr lang="en-US" sz="1600" dirty="0">
                <a:solidFill>
                  <a:schemeClr val="tx1"/>
                </a:solidFill>
              </a:rPr>
              <a:t> under the supervision of its own board of directors and shareholders.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294A09A9-5501-47C1-A89A-A340965A2BE2}" type="slidenum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3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555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Tata Products </a:t>
            </a:r>
          </a:p>
        </p:txBody>
      </p:sp>
      <p:pic>
        <p:nvPicPr>
          <p:cNvPr id="5" name="Picture 5" descr="Timeline&#10;&#10;Description automatically generated">
            <a:extLst>
              <a:ext uri="{FF2B5EF4-FFF2-40B4-BE49-F238E27FC236}">
                <a16:creationId xmlns:a16="http://schemas.microsoft.com/office/drawing/2014/main" id="{C9CDD0EA-F06E-8EE6-4B9C-534CC229A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203" y="1115460"/>
            <a:ext cx="7424936" cy="47124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BAA34B-BE66-6648-7EC0-18570B56BC73}"/>
              </a:ext>
            </a:extLst>
          </p:cNvPr>
          <p:cNvSpPr txBox="1"/>
          <p:nvPr/>
        </p:nvSpPr>
        <p:spPr>
          <a:xfrm>
            <a:off x="4350057" y="4394447"/>
            <a:ext cx="1671961" cy="11245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4D9BDC-1011-3EB4-4EAE-FE80E5917976}"/>
              </a:ext>
            </a:extLst>
          </p:cNvPr>
          <p:cNvSpPr txBox="1"/>
          <p:nvPr/>
        </p:nvSpPr>
        <p:spPr>
          <a:xfrm>
            <a:off x="4429467" y="2291482"/>
            <a:ext cx="888086" cy="2412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A6DFBE-6BE9-73AC-DB78-AE509A0656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108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Cyrus Mistry 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DF50C87-57F3-B591-EF99-32FBA7656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342900">
              <a:buChar char="•"/>
            </a:pPr>
            <a:r>
              <a:rPr lang="en-US" sz="1900"/>
              <a:t>Mistry graduated with a degree in civil engineering from imperial collage London ,UK ,in 1990.</a:t>
            </a:r>
            <a:endParaRPr lang="en-US"/>
          </a:p>
          <a:p>
            <a:pPr marL="342900" indent="-342900">
              <a:buChar char="•"/>
            </a:pPr>
            <a:r>
              <a:rPr lang="en-US" sz="1900"/>
              <a:t>In 1997, he received an MSc in management from the London Business school.</a:t>
            </a:r>
          </a:p>
          <a:p>
            <a:pPr marL="342900" indent="-342900">
              <a:buChar char="•"/>
            </a:pPr>
            <a:r>
              <a:rPr lang="en-US" sz="1900"/>
              <a:t>Mistry serve as the co-chair of the India-US CEO forum and the India-UK CEO Forum.</a:t>
            </a:r>
          </a:p>
          <a:p>
            <a:pPr marL="342900" indent="-342900">
              <a:buChar char="•"/>
            </a:pPr>
            <a:r>
              <a:rPr lang="en-US" sz="1900"/>
              <a:t>Mistry was earlier managing directors of the Shapoorji Pallonji Group.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580" y="1263758"/>
            <a:ext cx="3987603" cy="898508"/>
          </a:xfrm>
        </p:spPr>
        <p:txBody>
          <a:bodyPr anchor="b">
            <a:normAutofit/>
          </a:bodyPr>
          <a:lstStyle/>
          <a:p>
            <a:r>
              <a:rPr lang="en-US" sz="5400" dirty="0"/>
              <a:t>Controversy</a:t>
            </a:r>
          </a:p>
        </p:txBody>
      </p:sp>
      <p:sp>
        <p:nvSpPr>
          <p:cNvPr id="3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DF50C87-57F3-B591-EF99-32FBA7656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580" y="2280232"/>
            <a:ext cx="4243589" cy="3320668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2000" b="1" dirty="0"/>
              <a:t>Tata – Mistry Saga</a:t>
            </a:r>
            <a:endParaRPr lang="en-US" b="1"/>
          </a:p>
          <a:p>
            <a:pPr marL="342900" indent="-342900">
              <a:buChar char="•"/>
            </a:pPr>
            <a:r>
              <a:rPr lang="en-US" sz="1200" dirty="0"/>
              <a:t>Oct 24,2016 – Cyrus Mistry fired as tata sons chairman.</a:t>
            </a:r>
          </a:p>
          <a:p>
            <a:pPr marL="342900" indent="-342900">
              <a:buChar char="•"/>
            </a:pPr>
            <a:r>
              <a:rPr lang="en-US" sz="1200" dirty="0"/>
              <a:t>Oct 25,2016 – Mistry attacks tata sons board, alleges inappropriate control of Tata trust &amp; Ratan Tata on Tata sons. </a:t>
            </a:r>
          </a:p>
          <a:p>
            <a:pPr marL="342900" indent="-342900">
              <a:buChar char="•"/>
            </a:pPr>
            <a:r>
              <a:rPr lang="en-US" sz="1200" dirty="0">
                <a:latin typeface="Arial"/>
                <a:cs typeface="Arial"/>
              </a:rPr>
              <a:t>Dec 19,2016 -Mistry Resign from board of Tata Sons.</a:t>
            </a:r>
          </a:p>
          <a:p>
            <a:pPr marL="342900" indent="-342900">
              <a:buChar char="•"/>
            </a:pPr>
            <a:r>
              <a:rPr lang="en-US" sz="1200" dirty="0">
                <a:latin typeface="Arial"/>
                <a:cs typeface="Arial"/>
              </a:rPr>
              <a:t>Dec 20,2016 -Mistry firms move NCLT alleging oppression of minority rights at Tata Sons.</a:t>
            </a:r>
          </a:p>
          <a:p>
            <a:pPr marL="342900" indent="-342900">
              <a:buChar char="•"/>
            </a:pPr>
            <a:r>
              <a:rPr lang="en-US" sz="1200" dirty="0">
                <a:latin typeface="Arial"/>
                <a:cs typeface="Arial"/>
              </a:rPr>
              <a:t>Feb6, 2017 - Tata sons remove Mistry as director from board.</a:t>
            </a:r>
          </a:p>
          <a:p>
            <a:pPr marL="342900" indent="-342900">
              <a:buChar char="•"/>
            </a:pPr>
            <a:r>
              <a:rPr lang="en-US" sz="1200" dirty="0">
                <a:latin typeface="Arial"/>
                <a:cs typeface="Arial"/>
              </a:rPr>
              <a:t>Mar6, 2017 - NCLT says Mistry petition not maintainable, cites insufficient shareholding.</a:t>
            </a:r>
          </a:p>
          <a:p>
            <a:pPr marL="342900" indent="-342900">
              <a:buChar char="•"/>
            </a:pPr>
            <a:r>
              <a:rPr lang="en-US" sz="1200" dirty="0">
                <a:latin typeface="Arial"/>
                <a:cs typeface="Arial"/>
              </a:rPr>
              <a:t>July9, 2017 - NCLT dismisses Mistry petition, says it finds no merit in accusation.</a:t>
            </a:r>
          </a:p>
          <a:p>
            <a:pPr marL="342900" indent="-342900">
              <a:buChar char="•"/>
            </a:pPr>
            <a:r>
              <a:rPr lang="en-US" sz="1200" dirty="0">
                <a:latin typeface="Arial"/>
                <a:cs typeface="Arial"/>
              </a:rPr>
              <a:t>Sep21, 2017 - NCLAT allows Mistry to file case against Tata Sons.</a:t>
            </a:r>
          </a:p>
          <a:p>
            <a:pPr marL="342900" indent="-342900">
              <a:buChar char="•"/>
            </a:pPr>
            <a:r>
              <a:rPr lang="en-US" sz="3200" dirty="0">
                <a:solidFill>
                  <a:srgbClr val="FFFFFF"/>
                </a:solidFill>
                <a:ea typeface="+mn-lt"/>
                <a:cs typeface="+mn-lt"/>
              </a:rPr>
              <a:t>Tata – Mistry Sag</a:t>
            </a:r>
            <a:endParaRPr lang="en-US" sz="3200" dirty="0">
              <a:solidFill>
                <a:srgbClr val="FFFFFF"/>
              </a:solidFill>
              <a:latin typeface="Tenorite"/>
              <a:cs typeface="Arial"/>
            </a:endParaRPr>
          </a:p>
          <a:p>
            <a:pPr marL="342900" indent="-342900">
              <a:buChar char="•"/>
            </a:pPr>
            <a:endParaRPr lang="en-US" sz="1200" dirty="0">
              <a:latin typeface="Arial"/>
              <a:cs typeface="Arial"/>
            </a:endParaRPr>
          </a:p>
        </p:txBody>
      </p:sp>
      <p:pic>
        <p:nvPicPr>
          <p:cNvPr id="9" name="Picture 8" descr="Cyrus Mistry’s ouster breached Tata Sons' Articles of Association: SP ...">
            <a:extLst>
              <a:ext uri="{FF2B5EF4-FFF2-40B4-BE49-F238E27FC236}">
                <a16:creationId xmlns:a16="http://schemas.microsoft.com/office/drawing/2014/main" id="{76A6DFBE-6BE9-73AC-DB78-AE509A0656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75" r="19872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356350"/>
            <a:ext cx="914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dirty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DC2C2A-920D-FF4D-C0FC-FF17CDE4AF51}"/>
              </a:ext>
            </a:extLst>
          </p:cNvPr>
          <p:cNvSpPr txBox="1"/>
          <p:nvPr/>
        </p:nvSpPr>
        <p:spPr>
          <a:xfrm>
            <a:off x="1996722" y="6441722"/>
            <a:ext cx="4233332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ea typeface="+mn-lt"/>
                <a:cs typeface="+mn-lt"/>
              </a:rPr>
              <a:t>Source – Economic Times, Date Jul 10,2018.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840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B5E2835-4E47-45B3-9CFE-732FF7B05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Ratan Tata vs Cyrus Mistry: ‘Tatas fear sensitive info can trouble them ...">
            <a:extLst>
              <a:ext uri="{FF2B5EF4-FFF2-40B4-BE49-F238E27FC236}">
                <a16:creationId xmlns:a16="http://schemas.microsoft.com/office/drawing/2014/main" id="{6560B5B4-1570-5CC0-CC22-006D5AD9F1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29"/>
          <a:stretch/>
        </p:blipFill>
        <p:spPr>
          <a:xfrm>
            <a:off x="3242695" y="10"/>
            <a:ext cx="8949307" cy="6857990"/>
          </a:xfrm>
          <a:custGeom>
            <a:avLst/>
            <a:gdLst/>
            <a:ahLst/>
            <a:cxnLst/>
            <a:rect l="l" t="t" r="r" b="b"/>
            <a:pathLst>
              <a:path w="8949307" h="6858000">
                <a:moveTo>
                  <a:pt x="0" y="0"/>
                </a:moveTo>
                <a:lnTo>
                  <a:pt x="8949307" y="0"/>
                </a:lnTo>
                <a:lnTo>
                  <a:pt x="8949307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9" y="4741056"/>
                  <a:pt x="1212979" y="3429000"/>
                </a:cubicBezTo>
                <a:cubicBezTo>
                  <a:pt x="1212979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5B45AD5D-AA52-4F7B-9362-576A39AD9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D5D5D5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AEDD7960-4866-4399-BEF6-DD1431AB4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5728"/>
          </a:xfrm>
        </p:spPr>
        <p:txBody>
          <a:bodyPr anchor="b">
            <a:normAutofit/>
          </a:bodyPr>
          <a:lstStyle/>
          <a:p>
            <a:r>
              <a:rPr lang="en-US" sz="2800"/>
              <a:t>The Boardroom Battle 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Char char="•"/>
            </a:pPr>
            <a:r>
              <a:rPr lang="en-US" sz="1700"/>
              <a:t>Cyrus Vs Tata on "lame duck" Chairman.</a:t>
            </a:r>
          </a:p>
          <a:p>
            <a:pPr marL="457200" indent="-457200">
              <a:buChar char="•"/>
            </a:pPr>
            <a:r>
              <a:rPr lang="en-US" sz="1700"/>
              <a:t>Tata questions Mistry performance.</a:t>
            </a:r>
          </a:p>
          <a:p>
            <a:pPr marL="457200" indent="-457200">
              <a:buChar char="•"/>
            </a:pPr>
            <a:r>
              <a:rPr lang="en-US" sz="1700"/>
              <a:t>Mistry shock on his ouster.</a:t>
            </a:r>
          </a:p>
          <a:p>
            <a:pPr marL="457200" indent="-457200">
              <a:buChar char="•"/>
            </a:pPr>
            <a:r>
              <a:rPr lang="en-US" sz="1700"/>
              <a:t>Mistry vs Tata on accusation of personal rivalry.</a:t>
            </a:r>
          </a:p>
          <a:p>
            <a:pPr marL="457200" indent="-457200">
              <a:buChar char="•"/>
            </a:pPr>
            <a:endParaRPr lang="en-US" sz="170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7770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4E2ED6F9-63C3-4A8D-9BB4-1EA62533B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6D72081E-AD41-4FBB-B02B-698A68DBC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495466"/>
            <a:ext cx="3611880" cy="1536192"/>
          </a:xfrm>
        </p:spPr>
        <p:txBody>
          <a:bodyPr>
            <a:normAutofit/>
          </a:bodyPr>
          <a:lstStyle/>
          <a:p>
            <a:r>
              <a:rPr lang="en-US" sz="3200"/>
              <a:t>Reason for the controversy</a:t>
            </a:r>
          </a:p>
        </p:txBody>
      </p:sp>
      <p:pic>
        <p:nvPicPr>
          <p:cNvPr id="21" name="Picture 19" descr="Tata vs Mistry: How Ratan Tata Is Losing The Perception Battle | BOOM">
            <a:extLst>
              <a:ext uri="{FF2B5EF4-FFF2-40B4-BE49-F238E27FC236}">
                <a16:creationId xmlns:a16="http://schemas.microsoft.com/office/drawing/2014/main" id="{4381474D-5F7E-0677-0F2E-101F55D5C9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92" b="25802"/>
          <a:stretch/>
        </p:blipFill>
        <p:spPr>
          <a:xfrm>
            <a:off x="20" y="10"/>
            <a:ext cx="12191980" cy="3994473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716248AD-805F-41BF-9B57-FC53E5B32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F82758F-B2B3-4F0A-BB90-4BFFEDD16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525441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9533ECFB-C1D1-39C2-BF57-6F8348F0B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5826" y="4495466"/>
            <a:ext cx="6061022" cy="15361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>
              <a:buChar char="•"/>
            </a:pPr>
            <a:r>
              <a:rPr lang="en-US" sz="1500"/>
              <a:t>Conflict of Interest – Orissa elections.</a:t>
            </a:r>
          </a:p>
          <a:p>
            <a:pPr marL="457200" indent="-457200">
              <a:buChar char="•"/>
            </a:pPr>
            <a:r>
              <a:rPr lang="en-US" sz="1500"/>
              <a:t>Failed to dissociate himself from the Self held family business.</a:t>
            </a:r>
          </a:p>
          <a:p>
            <a:pPr marL="457200" indent="-457200">
              <a:buChar char="•"/>
            </a:pPr>
            <a:r>
              <a:rPr lang="en-US" sz="1500"/>
              <a:t>Mistry decisions to acquire assets without seeking an approval from the board &amp; investors.</a:t>
            </a:r>
          </a:p>
          <a:p>
            <a:pPr marL="457200" indent="-457200">
              <a:buChar char="•"/>
            </a:pPr>
            <a:r>
              <a:rPr lang="en-US" sz="1500"/>
              <a:t>Nudging the Tata company CEOs to change focus.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62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508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1A75659-5A6F-4F77-9679-678A00B9D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Free illustration: Flash, Lightning Weft, Impact - Free Image on ...">
            <a:extLst>
              <a:ext uri="{FF2B5EF4-FFF2-40B4-BE49-F238E27FC236}">
                <a16:creationId xmlns:a16="http://schemas.microsoft.com/office/drawing/2014/main" id="{C6CA235F-C2B1-BE4B-A922-7AF30A6C77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56" t="909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30A3A45-140E-431E-AED0-07EF836310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bg1"/>
              </a:gs>
              <a:gs pos="35000">
                <a:schemeClr val="bg1">
                  <a:alpha val="76000"/>
                </a:schemeClr>
              </a:gs>
              <a:gs pos="19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868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/>
              <a:t>Impact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5868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</a:rPr>
              <a:t>Reputation was the biggest casualty in Tata group tussle.</a:t>
            </a:r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tx1"/>
                </a:solidFill>
              </a:rPr>
              <a:t>On October 26,2016 ;Stocks of listed Tata companies fell by 3.16%.</a:t>
            </a:r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tx1"/>
                </a:solidFill>
              </a:rPr>
              <a:t>Raised questions about corporate governance practices in India.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706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294A09A9-5501-47C1-A89A-A340965A2BE2}" type="slidenum">
              <a:rPr lang="en-US">
                <a:solidFill>
                  <a:schemeClr val="tx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9</a:t>
            </a:fld>
            <a:endParaRPr lang="en-US">
              <a:solidFill>
                <a:schemeClr val="tx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45070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42FAFE-88B4-49B4-9588-86CB0E564E5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F1176D5-513E-4E73-98C9-4CEA832F57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TM45331398</Template>
  <TotalTime>0</TotalTime>
  <Words>422</Words>
  <Application>Microsoft Office PowerPoint</Application>
  <PresentationFormat>Widescreen</PresentationFormat>
  <Paragraphs>142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TATA Vs Mistry Case Study</vt:lpstr>
      <vt:lpstr>Index</vt:lpstr>
      <vt:lpstr>Company Profile</vt:lpstr>
      <vt:lpstr>Tata Products </vt:lpstr>
      <vt:lpstr>Cyrus Mistry </vt:lpstr>
      <vt:lpstr>Controversy</vt:lpstr>
      <vt:lpstr>The Boardroom Battle </vt:lpstr>
      <vt:lpstr>Reason for the controversy</vt:lpstr>
      <vt:lpstr>Impact</vt:lpstr>
      <vt:lpstr>How was it Rectified?</vt:lpstr>
      <vt:lpstr>Recommendations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PresCentation title</dc:title>
  <dc:creator/>
  <cp:lastModifiedBy/>
  <cp:revision>585</cp:revision>
  <dcterms:created xsi:type="dcterms:W3CDTF">2021-09-06T16:30:14Z</dcterms:created>
  <dcterms:modified xsi:type="dcterms:W3CDTF">2023-05-02T17:51:56Z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