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4" r:id="rId2"/>
  </p:sldIdLst>
  <p:sldSz cx="12192000" cy="6858000"/>
  <p:notesSz cx="6810375" cy="99425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55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96" y="1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7625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70244-5DDB-47ED-8155-EDF19309AF0D}" type="datetimeFigureOut">
              <a:rPr lang="ko-KR" altLang="en-US" smtClean="0"/>
              <a:pPr/>
              <a:t>2022-04-22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8300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7625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1CA53-EB98-4921-8B1C-B1AB5A694B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609600" y="762000"/>
            <a:ext cx="9753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auto" latinLnBrk="0" hangingPunct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ko-KR" sz="3200">
              <a:latin typeface="Courier New" pitchFamily="49" charset="0"/>
              <a:ea typeface="+mn-ea"/>
            </a:endParaRPr>
          </a:p>
        </p:txBody>
      </p:sp>
      <p:pic>
        <p:nvPicPr>
          <p:cNvPr id="13" name="그림 12" descr="BigDataLa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66080" y="5431904"/>
            <a:ext cx="3644785" cy="96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hape 8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6A300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85"/>
          <p:cNvSpPr/>
          <p:nvPr userDrawn="1"/>
        </p:nvSpPr>
        <p:spPr>
          <a:xfrm>
            <a:off x="1181100" y="723900"/>
            <a:ext cx="9906000" cy="5391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그림 15" descr="BigDataLa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21880" y="4799998"/>
            <a:ext cx="2926080" cy="77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060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9673167" y="6602413"/>
            <a:ext cx="2495551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19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72034" y="549276"/>
            <a:ext cx="2976033" cy="56880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3934" y="549276"/>
            <a:ext cx="8724900" cy="56880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9673167" y="6602413"/>
            <a:ext cx="2495551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3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EDFF4-389C-4830-BF19-B9752E2F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32F43-D4DB-4410-B64B-B8B99584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E0671-1733-4C08-9898-247D2BF9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80C-DA94-4090-AC12-4A278C075185}" type="datetimeFigureOut">
              <a:rPr lang="ko-KR" altLang="en-US" smtClean="0"/>
              <a:pPr/>
              <a:t>2022-04-22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3288E-6613-4273-B896-2C081CFF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73167" y="6602413"/>
            <a:ext cx="2495551" cy="2603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D1DB6-4494-439E-BF34-CBA74B71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6412-F53B-4B5A-BB96-3FACF9E6C2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53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9673167" y="6602413"/>
            <a:ext cx="2495551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11525251" y="6643688"/>
            <a:ext cx="666749" cy="2143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kumimoji="0" sz="1600" b="1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EBF16412-F53B-4B5A-BB96-3FACF9E6C2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3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9673167" y="6602413"/>
            <a:ext cx="2495551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4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434" y="1196975"/>
            <a:ext cx="5706533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4167" y="1196975"/>
            <a:ext cx="5708651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9673167" y="6602413"/>
            <a:ext cx="2495551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6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9673167" y="6602413"/>
            <a:ext cx="2495551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25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9673167" y="6602413"/>
            <a:ext cx="2495551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9673167" y="6602413"/>
            <a:ext cx="2495551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3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9673167" y="6602413"/>
            <a:ext cx="2495551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0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9673167" y="6602413"/>
            <a:ext cx="2495551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13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143934" y="549275"/>
            <a:ext cx="11904133" cy="6477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3" y="1196975"/>
            <a:ext cx="11618384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09600" y="762000"/>
            <a:ext cx="9753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auto" latinLnBrk="0" hangingPunct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ko-KR" sz="3200">
              <a:latin typeface="Courier New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901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Arial" charset="0"/>
          <a:ea typeface="돋움" pitchFamily="50" charset="-127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Arial" charset="0"/>
          <a:ea typeface="돋움" pitchFamily="50" charset="-127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Arial" charset="0"/>
          <a:ea typeface="돋움" pitchFamily="50" charset="-127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Arial" charset="0"/>
          <a:ea typeface="돋움" pitchFamily="50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Arial" charset="0"/>
          <a:ea typeface="돋움" pitchFamily="50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Arial" charset="0"/>
          <a:ea typeface="돋움" pitchFamily="50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Arial" charset="0"/>
          <a:ea typeface="돋움" pitchFamily="50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•"/>
        <a:defRPr kumimoji="1"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Ø"/>
        <a:defRPr kumimoji="1"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00"/>
        </a:buClr>
        <a:buSzPct val="60000"/>
        <a:buFont typeface="Wingdings" pitchFamily="2" charset="2"/>
        <a:buChar char="l"/>
        <a:defRPr kumimoji="1" sz="16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ü"/>
        <a:defRPr kumimoji="1" sz="14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ü"/>
        <a:defRPr kumimoji="1" sz="14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ü"/>
        <a:defRPr kumimoji="1" sz="14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ü"/>
        <a:defRPr kumimoji="1" sz="14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ü"/>
        <a:defRPr kumimoji="1" sz="1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B27965-43E6-4BD7-98DB-4224F7A61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31" y="138198"/>
            <a:ext cx="11870398" cy="644548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ko-KR" altLang="en-US" dirty="0"/>
              <a:t>중간고사</a:t>
            </a:r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ko-KR" altLang="en-US" sz="2000" dirty="0"/>
              <a:t> 제출 파일이름</a:t>
            </a:r>
            <a:r>
              <a:rPr lang="en-US" altLang="ko-KR" sz="2000" dirty="0"/>
              <a:t>: </a:t>
            </a:r>
            <a:r>
              <a:rPr lang="ko-KR" altLang="en-US" sz="2000" dirty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r>
              <a:rPr lang="en-US" altLang="ko-KR" sz="2000" dirty="0"/>
              <a:t>, R </a:t>
            </a:r>
            <a:r>
              <a:rPr lang="ko-KR" altLang="en-US" sz="2000" dirty="0"/>
              <a:t>코드가 필요한 문제에는 </a:t>
            </a:r>
            <a:r>
              <a:rPr lang="en-US" altLang="ko-KR" sz="2000" dirty="0"/>
              <a:t>R </a:t>
            </a:r>
            <a:r>
              <a:rPr lang="ko-KR" altLang="en-US" sz="2000" dirty="0"/>
              <a:t>코드도 같이 제출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1800" dirty="0"/>
              <a:t>R</a:t>
            </a:r>
            <a:r>
              <a:rPr lang="ko-KR" altLang="en-US" sz="1800" dirty="0"/>
              <a:t>패키지가 제공하는 데이터셋 하나를 조사하여 데이터셋 설명</a:t>
            </a:r>
            <a:r>
              <a:rPr lang="en-US" altLang="ko-KR" sz="1800" dirty="0"/>
              <a:t>, </a:t>
            </a:r>
            <a:r>
              <a:rPr lang="ko-KR" altLang="en-US" sz="1800" dirty="0"/>
              <a:t>각 변수의 이름과 변수를 설명하여라</a:t>
            </a:r>
            <a:endParaRPr lang="en-US" altLang="ko-KR" sz="1800" dirty="0"/>
          </a:p>
          <a:p>
            <a:pPr marL="457200" indent="-457200">
              <a:buAutoNum type="arabicPeriod"/>
            </a:pPr>
            <a:r>
              <a:rPr lang="en-US" altLang="ko-KR" sz="1800" dirty="0"/>
              <a:t>iris </a:t>
            </a:r>
            <a:r>
              <a:rPr lang="ko-KR" altLang="en-US" sz="1800" dirty="0" err="1"/>
              <a:t>데이터셋에서</a:t>
            </a:r>
            <a:r>
              <a:rPr lang="ko-KR" altLang="en-US" sz="1800" dirty="0"/>
              <a:t> </a:t>
            </a:r>
            <a:r>
              <a:rPr lang="en-US" sz="1800" dirty="0"/>
              <a:t>Species</a:t>
            </a:r>
            <a:r>
              <a:rPr lang="ko-KR" altLang="en-US" sz="1800" dirty="0"/>
              <a:t>에 따라 변수 </a:t>
            </a:r>
            <a:r>
              <a:rPr lang="en-US" sz="1800" dirty="0" err="1"/>
              <a:t>Sepal.Length</a:t>
            </a:r>
            <a:r>
              <a:rPr lang="ko-KR" altLang="en-US" sz="1800" dirty="0"/>
              <a:t>에 대한 박스플롯을 그려라</a:t>
            </a:r>
            <a:r>
              <a:rPr lang="en-US" altLang="ko-KR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우리 회사는 정부에서 발주하는 대형 프로젝트 입찰에 참가하였다</a:t>
            </a:r>
            <a:r>
              <a:rPr lang="en-US" altLang="ko-KR" sz="1800" dirty="0"/>
              <a:t>. </a:t>
            </a:r>
            <a:r>
              <a:rPr lang="ko-KR" altLang="en-US" sz="1800" dirty="0"/>
              <a:t>우리는 프로젝트를 수주할 확률을 </a:t>
            </a:r>
            <a:r>
              <a:rPr lang="en-US" altLang="ko-KR" sz="1800" dirty="0"/>
              <a:t>50:50</a:t>
            </a:r>
            <a:r>
              <a:rPr lang="ko-KR" altLang="en-US" sz="1800" dirty="0"/>
              <a:t>으로 생각하였다</a:t>
            </a:r>
            <a:r>
              <a:rPr lang="en-US" altLang="ko-KR" sz="1800" dirty="0"/>
              <a:t>. </a:t>
            </a:r>
            <a:r>
              <a:rPr lang="ko-KR" altLang="en-US" sz="1800" dirty="0"/>
              <a:t>입찰관리부서는 정부에 추가적인 정보를 요구하여 얻었다</a:t>
            </a:r>
            <a:r>
              <a:rPr lang="en-US" altLang="ko-KR" sz="1800" dirty="0"/>
              <a:t>. </a:t>
            </a:r>
            <a:r>
              <a:rPr lang="ko-KR" altLang="en-US" sz="1800" dirty="0"/>
              <a:t>과거 경험으로 보아 성공한 입찰의 </a:t>
            </a:r>
            <a:r>
              <a:rPr lang="en-US" altLang="ko-KR" sz="1800" dirty="0"/>
              <a:t>70%</a:t>
            </a:r>
            <a:r>
              <a:rPr lang="ko-KR" altLang="en-US" sz="1800" dirty="0"/>
              <a:t>가 추가적인 정보를 요구하였고</a:t>
            </a:r>
            <a:r>
              <a:rPr lang="en-US" altLang="ko-KR" sz="1800" dirty="0"/>
              <a:t>, </a:t>
            </a:r>
            <a:r>
              <a:rPr lang="ko-KR" altLang="en-US" sz="1800" dirty="0"/>
              <a:t>실패한 입찰의 </a:t>
            </a:r>
            <a:r>
              <a:rPr lang="en-US" altLang="ko-KR" sz="1800" dirty="0"/>
              <a:t>40%</a:t>
            </a:r>
            <a:r>
              <a:rPr lang="ko-KR" altLang="en-US" sz="1800" dirty="0"/>
              <a:t>가 추가적인 정보를 요구하였다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/>
              <a:t>① 이 입찰에 성공할 사전 확률은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/>
              <a:t>② 성공한 입찰에 추가정보를 요구할 조건부 확률은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/>
              <a:t>③ 추가적인 정보 요구가 있을 경우 입찰에 성공할 확률은</a:t>
            </a:r>
            <a:r>
              <a:rPr lang="en-US" altLang="ko-KR" sz="1800" dirty="0"/>
              <a:t>?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ko-KR" altLang="en-US" sz="1800" dirty="0"/>
              <a:t>중심극한정리를 본인이 이해하는 수준으로 기술하여라</a:t>
            </a:r>
            <a:r>
              <a:rPr lang="en-US" altLang="ko-KR" sz="1800" dirty="0"/>
              <a:t>.</a:t>
            </a:r>
          </a:p>
          <a:p>
            <a:pPr marL="457200" indent="-457200">
              <a:buAutoNum type="arabicPeriod" startAt="4"/>
            </a:pPr>
            <a:r>
              <a:rPr lang="ko-KR" altLang="en-US" sz="1800" dirty="0"/>
              <a:t>확률변수 </a:t>
            </a:r>
            <a:r>
              <a:rPr lang="en-US" altLang="ko-KR" sz="1800" dirty="0"/>
              <a:t>X</a:t>
            </a:r>
            <a:r>
              <a:rPr lang="ko-KR" altLang="en-US" sz="1800" dirty="0"/>
              <a:t>가</a:t>
            </a:r>
            <a:r>
              <a:rPr lang="en-US" altLang="ko-KR" sz="1800" dirty="0"/>
              <a:t> </a:t>
            </a:r>
            <a:r>
              <a:rPr lang="ko-KR" altLang="en-US" sz="1800" dirty="0"/>
              <a:t>평균 </a:t>
            </a:r>
            <a:r>
              <a:rPr lang="en-US" altLang="ko-KR" sz="1800" dirty="0"/>
              <a:t>5, </a:t>
            </a:r>
            <a:r>
              <a:rPr lang="ko-KR" altLang="en-US" sz="1800" dirty="0"/>
              <a:t>표준편차 </a:t>
            </a:r>
            <a:r>
              <a:rPr lang="en-US" altLang="ko-KR" sz="1800" dirty="0"/>
              <a:t>6</a:t>
            </a:r>
            <a:r>
              <a:rPr lang="ko-KR" altLang="en-US" sz="1800" dirty="0"/>
              <a:t>인 정규분포를 따를 때 확률밀도함수를 그리고</a:t>
            </a:r>
            <a:r>
              <a:rPr lang="en-US" altLang="ko-KR" sz="1800" dirty="0"/>
              <a:t>, P( 4 &lt; X &lt;8)</a:t>
            </a:r>
            <a:r>
              <a:rPr lang="ko-KR" altLang="en-US" sz="1800" dirty="0"/>
              <a:t>를 구하여라</a:t>
            </a:r>
            <a:r>
              <a:rPr lang="en-US" altLang="ko-KR" sz="1800" dirty="0"/>
              <a:t>.</a:t>
            </a:r>
          </a:p>
          <a:p>
            <a:pPr marL="457200" indent="-457200">
              <a:buAutoNum type="arabicPeriod" startAt="4"/>
            </a:pPr>
            <a:r>
              <a:rPr lang="en-US" altLang="ko-KR" sz="1800" dirty="0"/>
              <a:t>eBest.txt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이베스트</a:t>
            </a:r>
            <a:r>
              <a:rPr lang="ko-KR" altLang="en-US" sz="1800" dirty="0"/>
              <a:t> 투자증권의 삼성전자 현재가를 받는데 소요되는 시간을 가지는 파일이다</a:t>
            </a:r>
            <a:r>
              <a:rPr lang="en-US" altLang="ko-KR" sz="1800" dirty="0"/>
              <a:t>. </a:t>
            </a:r>
            <a:r>
              <a:rPr lang="ko-KR" altLang="en-US" sz="1800" dirty="0"/>
              <a:t>응답시간에  대한 </a:t>
            </a:r>
            <a:r>
              <a:rPr lang="en-US" altLang="ko-KR" sz="1800" dirty="0"/>
              <a:t>95%, 99% </a:t>
            </a:r>
            <a:r>
              <a:rPr lang="ko-KR" altLang="en-US" sz="1800" dirty="0"/>
              <a:t>신뢰구간을 구하여라</a:t>
            </a:r>
            <a:endParaRPr lang="en-US" altLang="ko-KR" sz="1800" dirty="0"/>
          </a:p>
          <a:p>
            <a:pPr marL="457200" indent="-457200">
              <a:buAutoNum type="arabicPeriod" startAt="4"/>
            </a:pPr>
            <a:r>
              <a:rPr lang="ko-KR" altLang="en-US" sz="1800" dirty="0"/>
              <a:t>기존 검색엔진의 검색 속도는 평균 </a:t>
            </a:r>
            <a:r>
              <a:rPr lang="en-US" altLang="ko-KR" sz="1800" dirty="0"/>
              <a:t>0.2</a:t>
            </a:r>
            <a:r>
              <a:rPr lang="ko-KR" altLang="en-US" sz="1800" dirty="0"/>
              <a:t>초 이었다</a:t>
            </a:r>
            <a:r>
              <a:rPr lang="en-US" altLang="ko-KR" sz="1800" dirty="0"/>
              <a:t>. </a:t>
            </a:r>
            <a:r>
              <a:rPr lang="ko-KR" altLang="en-US" sz="1800" dirty="0"/>
              <a:t>속도를 높이기 위해 새로운 검색엔진을 개발해 보니 검색 속도가 </a:t>
            </a:r>
            <a:r>
              <a:rPr lang="en-US" altLang="ko-KR" sz="1800" dirty="0"/>
              <a:t>0.15, 0.21, 0.17, 0.19, 0.23, 0.29, 0.09, 0.18, 0.21, 0.18</a:t>
            </a:r>
            <a:r>
              <a:rPr lang="ko-KR" altLang="en-US" sz="1800" dirty="0"/>
              <a:t>이었다</a:t>
            </a:r>
            <a:r>
              <a:rPr lang="en-US" altLang="ko-KR" sz="1800" dirty="0"/>
              <a:t>. </a:t>
            </a:r>
            <a:r>
              <a:rPr lang="ko-KR" altLang="en-US" sz="1800" dirty="0"/>
              <a:t>새로운 검색엔진이 더 빠른가에 대해 </a:t>
            </a:r>
            <a:r>
              <a:rPr lang="en-US" altLang="ko-KR" sz="1800" dirty="0"/>
              <a:t>P-</a:t>
            </a:r>
            <a:r>
              <a:rPr lang="ko-KR" altLang="en-US" sz="1800" dirty="0"/>
              <a:t>값을 이용하여 유의수준 </a:t>
            </a:r>
            <a:r>
              <a:rPr lang="en-US" altLang="ko-KR" sz="1800" dirty="0"/>
              <a:t>5%, 1%</a:t>
            </a:r>
            <a:r>
              <a:rPr lang="ko-KR" altLang="en-US" sz="1800" dirty="0"/>
              <a:t>하에서 </a:t>
            </a:r>
            <a:r>
              <a:rPr lang="ko-KR" altLang="en-US" sz="1800" dirty="0" err="1"/>
              <a:t>가설검정하여라</a:t>
            </a:r>
            <a:r>
              <a:rPr lang="en-US" altLang="ko-KR" sz="180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57C7F5-509E-4CC5-8DA0-5EE85E631E46}"/>
              </a:ext>
            </a:extLst>
          </p:cNvPr>
          <p:cNvSpPr/>
          <p:nvPr/>
        </p:nvSpPr>
        <p:spPr bwMode="auto">
          <a:xfrm>
            <a:off x="6096000" y="4386020"/>
            <a:ext cx="2443566" cy="340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ü"/>
              <a:tabLst/>
            </a:pPr>
            <a:endParaRPr kumimoji="1" lang="ko-KR" alt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467165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캡슐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사용자 지정 1">
      <a:majorFont>
        <a:latin typeface="Arial"/>
        <a:ea typeface="굴림"/>
        <a:cs typeface=""/>
      </a:majorFont>
      <a:minorFont>
        <a:latin typeface="Arial"/>
        <a:ea typeface="Tahom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 typeface="Wingdings" pitchFamily="2" charset="2"/>
          <a:buChar char="ü"/>
          <a:tabLst/>
          <a:defRPr kumimoji="1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00"/>
          </a:buClr>
          <a:buSzTx/>
          <a:buFont typeface="Wingdings" pitchFamily="2" charset="2"/>
          <a:buChar char="ü"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캡슐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캡슐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캡슐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캡슐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캡슐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B3176450-1F7A-48CF-B111-551EF5648F06}" vid="{C2F959C8-BA7F-443A-92EA-8A331405815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2189</TotalTime>
  <Words>227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Arial</vt:lpstr>
      <vt:lpstr>Courier New</vt:lpstr>
      <vt:lpstr>Wingdings</vt:lpstr>
      <vt:lpstr>테마1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CentOS 7 설치</dc:title>
  <dc:creator>김현석</dc:creator>
  <cp:lastModifiedBy>gyryu@skuniv.ac.kr</cp:lastModifiedBy>
  <cp:revision>128</cp:revision>
  <dcterms:created xsi:type="dcterms:W3CDTF">2018-03-21T06:47:55Z</dcterms:created>
  <dcterms:modified xsi:type="dcterms:W3CDTF">2022-04-22T07:38:38Z</dcterms:modified>
</cp:coreProperties>
</file>