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s/comment1.xml" ContentType="application/vnd.openxmlformats-officedocument.presentationml.comments+xml"/>
  <Override PartName="/ppt/slides/slide17.xml" ContentType="application/vnd.openxmlformats-officedocument.presentationml.slide+xml"/>
  <Override PartName="/ppt/comments/comment2.xml" ContentType="application/vnd.openxmlformats-officedocument.presentationml.comments+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comments/comment3.xml" ContentType="application/vnd.openxmlformats-officedocument.presentationml.comments+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5"/>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8"/>
    <p:sldId id="324" r:id="rId79"/>
    <p:sldId id="325" r:id="rId80"/>
    <p:sldId id="326" r:id="rId81"/>
    <p:sldId id="327" r:id="rId82"/>
    <p:sldId id="328" r:id="rId83"/>
    <p:sldId id="329" r:id="rId84"/>
    <p:sldId id="330" r:id="rId85"/>
    <p:sldId id="331" r:id="rId86"/>
    <p:sldId id="332" r:id="rId87"/>
    <p:sldId id="333" r:id="rId88"/>
    <p:sldId id="334" r:id="rId89"/>
  </p:sldIdLst>
  <p:sldSz cx="9144000" cy="5143500"/>
  <p:notesSz cx="6858000" cy="9144000"/>
  <p:defaultText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ael Deng" initials="MD" lastIdx="2" clrIdx="0"/>
  <p:cmAuthor id="1" name="Fuad Balashov" initials="F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rial"/>
          <a:ea typeface="Arial"/>
          <a:cs typeface="Arial"/>
        </a:font>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n" i="on">
        <a:font>
          <a:latin typeface="Arial"/>
          <a:ea typeface="Arial"/>
          <a:cs typeface="Arial"/>
        </a:font>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n" i="on">
        <a:font>
          <a:latin typeface="Arial"/>
          <a:ea typeface="Arial"/>
          <a:cs typeface="Arial"/>
        </a:font>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n" i="on">
        <a:font>
          <a:latin typeface="Arial"/>
          <a:ea typeface="Arial"/>
          <a:cs typeface="Arial"/>
        </a:font>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E2CD"/>
          </a:solidFill>
        </a:fill>
      </a:tcStyle>
    </a:wholeTbl>
    <a:band2H>
      <a:tcTxStyle b="def" i="def"/>
      <a:tcStyle>
        <a:tcBdr/>
        <a:fill>
          <a:solidFill>
            <a:srgbClr val="FFF1E8"/>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AB40"/>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AB40"/>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AB40"/>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5DBDE"/>
          </a:solidFill>
        </a:fill>
      </a:tcStyle>
    </a:wholeTbl>
    <a:band2H>
      <a:tcTxStyle b="def" i="def"/>
      <a:tcStyle>
        <a:tcBdr/>
        <a:fill>
          <a:solidFill>
            <a:srgbClr val="EBEEEF"/>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8909C"/>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8909C"/>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8909C"/>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8FFCD"/>
          </a:solidFill>
        </a:fill>
      </a:tcStyle>
    </a:wholeTbl>
    <a:band2H>
      <a:tcTxStyle b="def" i="def"/>
      <a:tcStyle>
        <a:tcBdr/>
        <a:fill>
          <a:solidFill>
            <a:srgbClr val="FCFFE8"/>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EFF41"/>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EFF41"/>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EFF41"/>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AB40"/>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AB40"/>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comments" Target="comments/comment1.xml"/><Relationship Id="rId25" Type="http://schemas.openxmlformats.org/officeDocument/2006/relationships/slide" Target="slides/slide17.xml"/><Relationship Id="rId26" Type="http://schemas.openxmlformats.org/officeDocument/2006/relationships/comments" Target="comments/comment2.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slide" Target="slides/slide49.xml"/><Relationship Id="rId59" Type="http://schemas.openxmlformats.org/officeDocument/2006/relationships/slide" Target="slides/slide50.xml"/><Relationship Id="rId60" Type="http://schemas.openxmlformats.org/officeDocument/2006/relationships/slide" Target="slides/slide51.xml"/><Relationship Id="rId61" Type="http://schemas.openxmlformats.org/officeDocument/2006/relationships/slide" Target="slides/slide52.xml"/><Relationship Id="rId62" Type="http://schemas.openxmlformats.org/officeDocument/2006/relationships/slide" Target="slides/slide53.xml"/><Relationship Id="rId63" Type="http://schemas.openxmlformats.org/officeDocument/2006/relationships/slide" Target="slides/slide54.xml"/><Relationship Id="rId64" Type="http://schemas.openxmlformats.org/officeDocument/2006/relationships/slide" Target="slides/slide55.xml"/><Relationship Id="rId65" Type="http://schemas.openxmlformats.org/officeDocument/2006/relationships/slide" Target="slides/slide56.xml"/><Relationship Id="rId66" Type="http://schemas.openxmlformats.org/officeDocument/2006/relationships/slide" Target="slides/slide57.xml"/><Relationship Id="rId67" Type="http://schemas.openxmlformats.org/officeDocument/2006/relationships/slide" Target="slides/slide58.xml"/><Relationship Id="rId68" Type="http://schemas.openxmlformats.org/officeDocument/2006/relationships/slide" Target="slides/slide59.xml"/><Relationship Id="rId69" Type="http://schemas.openxmlformats.org/officeDocument/2006/relationships/slide" Target="slides/slide60.xml"/><Relationship Id="rId70" Type="http://schemas.openxmlformats.org/officeDocument/2006/relationships/slide" Target="slides/slide61.xml"/><Relationship Id="rId71" Type="http://schemas.openxmlformats.org/officeDocument/2006/relationships/slide" Target="slides/slide62.xml"/><Relationship Id="rId72" Type="http://schemas.openxmlformats.org/officeDocument/2006/relationships/slide" Target="slides/slide63.xml"/><Relationship Id="rId73" Type="http://schemas.openxmlformats.org/officeDocument/2006/relationships/slide" Target="slides/slide64.xml"/><Relationship Id="rId74" Type="http://schemas.openxmlformats.org/officeDocument/2006/relationships/slide" Target="slides/slide65.xml"/><Relationship Id="rId75" Type="http://schemas.openxmlformats.org/officeDocument/2006/relationships/slide" Target="slides/slide66.xml"/><Relationship Id="rId76" Type="http://schemas.openxmlformats.org/officeDocument/2006/relationships/slide" Target="slides/slide67.xml"/><Relationship Id="rId77" Type="http://schemas.openxmlformats.org/officeDocument/2006/relationships/comments" Target="comments/comment3.xml"/><Relationship Id="rId78" Type="http://schemas.openxmlformats.org/officeDocument/2006/relationships/slide" Target="slides/slide68.xml"/><Relationship Id="rId79" Type="http://schemas.openxmlformats.org/officeDocument/2006/relationships/slide" Target="slides/slide69.xml"/><Relationship Id="rId80" Type="http://schemas.openxmlformats.org/officeDocument/2006/relationships/slide" Target="slides/slide70.xml"/><Relationship Id="rId81" Type="http://schemas.openxmlformats.org/officeDocument/2006/relationships/slide" Target="slides/slide71.xml"/><Relationship Id="rId82" Type="http://schemas.openxmlformats.org/officeDocument/2006/relationships/slide" Target="slides/slide72.xml"/><Relationship Id="rId83" Type="http://schemas.openxmlformats.org/officeDocument/2006/relationships/slide" Target="slides/slide73.xml"/><Relationship Id="rId84" Type="http://schemas.openxmlformats.org/officeDocument/2006/relationships/slide" Target="slides/slide74.xml"/><Relationship Id="rId85" Type="http://schemas.openxmlformats.org/officeDocument/2006/relationships/slide" Target="slides/slide75.xml"/><Relationship Id="rId86" Type="http://schemas.openxmlformats.org/officeDocument/2006/relationships/slide" Target="slides/slide76.xml"/><Relationship Id="rId87" Type="http://schemas.openxmlformats.org/officeDocument/2006/relationships/slide" Target="slides/slide77.xml"/><Relationship Id="rId88" Type="http://schemas.openxmlformats.org/officeDocument/2006/relationships/slide" Target="slides/slide78.xml"/><Relationship Id="rId89" Type="http://schemas.openxmlformats.org/officeDocument/2006/relationships/slide" Target="slides/slide79.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3-08T20:34:42.655" idx="1">
    <p:pos x="6000" y="0"/>
    <p:text>Delete code block</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7-03-08T20:42:56.810" idx="2">
    <p:pos x="6000" y="0"/>
    <p:text>Clean up the code to focus more on variables</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7-03-23T18:07:17.028" idx="1">
    <p:pos x="6000" y="0"/>
    <p:text>redo this +fuad.balashov@appian.com</p:text>
  </p:cm>
</p:cmLst>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ph type="sldImg"/>
          </p:nvPr>
        </p:nvSpPr>
        <p:spPr>
          <a:xfrm>
            <a:off x="1143000" y="685800"/>
            <a:ext cx="4572000" cy="3429000"/>
          </a:xfrm>
          <a:prstGeom prst="rect">
            <a:avLst/>
          </a:prstGeom>
        </p:spPr>
        <p:txBody>
          <a:bodyPr/>
          <a:lstStyle/>
          <a:p>
            <a:pPr lvl="0"/>
          </a:p>
        </p:txBody>
      </p:sp>
      <p:sp>
        <p:nvSpPr>
          <p:cNvPr id="45" name="Shape 45"/>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sldImg"/>
          </p:nvPr>
        </p:nvSpPr>
        <p:spPr>
          <a:prstGeom prst="rect">
            <a:avLst/>
          </a:prstGeom>
        </p:spPr>
        <p:txBody>
          <a:bodyPr/>
          <a:lstStyle/>
          <a:p>
            <a:pPr lvl="0"/>
          </a:p>
        </p:txBody>
      </p:sp>
      <p:sp>
        <p:nvSpPr>
          <p:cNvPr id="54" name="Shape 54"/>
          <p:cNvSpPr/>
          <p:nvPr>
            <p:ph type="body" sz="quarter" idx="1"/>
          </p:nvPr>
        </p:nvSpPr>
        <p:spPr>
          <a:prstGeom prst="rect">
            <a:avLst/>
          </a:prstGeom>
        </p:spPr>
        <p:txBody>
          <a:bodyPr/>
          <a:lstStyle>
            <a:lvl1pPr defTabSz="914400">
              <a:lnSpc>
                <a:spcPct val="100000"/>
              </a:lnSpc>
              <a:defRPr sz="1800"/>
            </a:lvl1pPr>
          </a:lstStyle>
          <a:p>
            <a:pPr lvl="0"/>
            <a:r>
              <a:t>Introduce Everyone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 name="Shape 455"/>
          <p:cNvSpPr/>
          <p:nvPr>
            <p:ph type="sldImg"/>
          </p:nvPr>
        </p:nvSpPr>
        <p:spPr>
          <a:prstGeom prst="rect">
            <a:avLst/>
          </a:prstGeom>
        </p:spPr>
        <p:txBody>
          <a:bodyPr/>
          <a:lstStyle/>
          <a:p>
            <a:pPr lvl="0"/>
          </a:p>
        </p:txBody>
      </p:sp>
      <p:sp>
        <p:nvSpPr>
          <p:cNvPr id="456" name="Shape 456"/>
          <p:cNvSpPr/>
          <p:nvPr>
            <p:ph type="body" sz="quarter" idx="1"/>
          </p:nvPr>
        </p:nvSpPr>
        <p:spPr>
          <a:prstGeom prst="rect">
            <a:avLst/>
          </a:prstGeom>
        </p:spPr>
        <p:txBody>
          <a:bodyPr/>
          <a:lstStyle/>
          <a:p>
            <a:pPr lvl="0" defTabSz="914400">
              <a:lnSpc>
                <a:spcPct val="100000"/>
              </a:lnSpc>
              <a:defRPr sz="1800"/>
            </a:pPr>
            <a:r>
              <a:t>Here are the different files we will be writing and where they fall in this process</a:t>
            </a:r>
          </a:p>
          <a:p>
            <a:pPr lvl="0" defTabSz="914400">
              <a:lnSpc>
                <a:spcPct val="100000"/>
              </a:lnSpc>
              <a:defRPr sz="1800"/>
            </a:pPr>
            <a:r>
              <a:t>Package.json is used for configuring npm and what it pulls</a:t>
            </a:r>
          </a:p>
          <a:p>
            <a:pPr lvl="0" defTabSz="914400">
              <a:lnSpc>
                <a:spcPct val="100000"/>
              </a:lnSpc>
              <a:defRPr sz="1800"/>
            </a:pPr>
            <a:r>
              <a:t>Webpack.config.js controls how webpack builds our project</a:t>
            </a:r>
          </a:p>
          <a:p>
            <a:pPr lvl="0" defTabSz="914400">
              <a:lnSpc>
                <a:spcPct val="100000"/>
              </a:lnSpc>
              <a:defRPr sz="1800"/>
            </a:pPr>
            <a:r>
              <a:t>Babel - a library for compiling jsx into js that will work on any browser.</a:t>
            </a:r>
          </a:p>
          <a:p>
            <a:pPr lvl="0" defTabSz="914400">
              <a:lnSpc>
                <a:spcPct val="100000"/>
              </a:lnSpc>
              <a:defRPr sz="1800"/>
            </a:pPr>
            <a:r>
              <a:t>And our code and the outputs of webpack. (next slide)</a:t>
            </a:r>
          </a:p>
          <a:p>
            <a:pPr lvl="0" defTabSz="914400">
              <a:lnSpc>
                <a:spcPct val="100000"/>
              </a:lnSpc>
              <a:defRPr sz="1800"/>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2" name="Shape 462"/>
          <p:cNvSpPr/>
          <p:nvPr>
            <p:ph type="sldImg"/>
          </p:nvPr>
        </p:nvSpPr>
        <p:spPr>
          <a:prstGeom prst="rect">
            <a:avLst/>
          </a:prstGeom>
        </p:spPr>
        <p:txBody>
          <a:bodyPr/>
          <a:lstStyle/>
          <a:p>
            <a:pPr lvl="0"/>
          </a:p>
        </p:txBody>
      </p:sp>
      <p:sp>
        <p:nvSpPr>
          <p:cNvPr id="463" name="Shape 463"/>
          <p:cNvSpPr/>
          <p:nvPr>
            <p:ph type="body" sz="quarter" idx="1"/>
          </p:nvPr>
        </p:nvSpPr>
        <p:spPr>
          <a:prstGeom prst="rect">
            <a:avLst/>
          </a:prstGeom>
        </p:spPr>
        <p:txBody>
          <a:bodyPr/>
          <a:lstStyle>
            <a:lvl1pPr defTabSz="914400">
              <a:lnSpc>
                <a:spcPct val="138000"/>
              </a:lnSpc>
              <a:defRPr sz="1800"/>
            </a:lvl1pPr>
          </a:lstStyle>
          <a:p>
            <a:pPr lvl="0"/>
            <a:r>
              <a:t>JSX is a syntax that combines HTML and JS -- not just a file type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8" name="Shape 468"/>
          <p:cNvSpPr/>
          <p:nvPr>
            <p:ph type="sldImg"/>
          </p:nvPr>
        </p:nvSpPr>
        <p:spPr>
          <a:prstGeom prst="rect">
            <a:avLst/>
          </a:prstGeom>
        </p:spPr>
        <p:txBody>
          <a:bodyPr/>
          <a:lstStyle/>
          <a:p>
            <a:pPr lvl="0"/>
          </a:p>
        </p:txBody>
      </p:sp>
      <p:sp>
        <p:nvSpPr>
          <p:cNvPr id="469" name="Shape 469"/>
          <p:cNvSpPr/>
          <p:nvPr>
            <p:ph type="body" sz="quarter" idx="1"/>
          </p:nvPr>
        </p:nvSpPr>
        <p:spPr>
          <a:prstGeom prst="rect">
            <a:avLst/>
          </a:prstGeom>
        </p:spPr>
        <p:txBody>
          <a:bodyPr/>
          <a:lstStyle/>
          <a:p>
            <a:pPr lvl="0" defTabSz="914400">
              <a:lnSpc>
                <a:spcPct val="100000"/>
              </a:lnSpc>
              <a:defRPr sz="1800"/>
            </a:pPr>
            <a:r>
              <a:t>Also checks the type.</a:t>
            </a:r>
          </a:p>
          <a:p>
            <a:pPr lvl="0" defTabSz="914400">
              <a:lnSpc>
                <a:spcPct val="100000"/>
              </a:lnSpc>
              <a:defRPr sz="1800"/>
            </a:pPr>
            <a:r>
              <a:t>Use === as a default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5" name="Shape 495"/>
          <p:cNvSpPr/>
          <p:nvPr>
            <p:ph type="sldImg"/>
          </p:nvPr>
        </p:nvSpPr>
        <p:spPr>
          <a:prstGeom prst="rect">
            <a:avLst/>
          </a:prstGeom>
        </p:spPr>
        <p:txBody>
          <a:bodyPr/>
          <a:lstStyle/>
          <a:p>
            <a:pPr lvl="0"/>
          </a:p>
        </p:txBody>
      </p:sp>
      <p:sp>
        <p:nvSpPr>
          <p:cNvPr id="496" name="Shape 496"/>
          <p:cNvSpPr/>
          <p:nvPr>
            <p:ph type="body" sz="quarter" idx="1"/>
          </p:nvPr>
        </p:nvSpPr>
        <p:spPr>
          <a:prstGeom prst="rect">
            <a:avLst/>
          </a:prstGeom>
        </p:spPr>
        <p:txBody>
          <a:bodyPr/>
          <a:lstStyle>
            <a:lvl1pPr defTabSz="914400">
              <a:lnSpc>
                <a:spcPct val="100000"/>
              </a:lnSpc>
              <a:defRPr sz="1800"/>
            </a:lvl1pPr>
          </a:lstStyle>
          <a:p>
            <a:pPr lvl="0"/>
            <a:r>
              <a:t>React.createClass is deprecated in the newest version of React.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3" name="Shape 553"/>
          <p:cNvSpPr/>
          <p:nvPr>
            <p:ph type="sldImg"/>
          </p:nvPr>
        </p:nvSpPr>
        <p:spPr>
          <a:prstGeom prst="rect">
            <a:avLst/>
          </a:prstGeom>
        </p:spPr>
        <p:txBody>
          <a:bodyPr/>
          <a:lstStyle/>
          <a:p>
            <a:pPr lvl="0"/>
          </a:p>
        </p:txBody>
      </p:sp>
      <p:sp>
        <p:nvSpPr>
          <p:cNvPr id="554" name="Shape 554"/>
          <p:cNvSpPr/>
          <p:nvPr>
            <p:ph type="body" sz="quarter" idx="1"/>
          </p:nvPr>
        </p:nvSpPr>
        <p:spPr>
          <a:prstGeom prst="rect">
            <a:avLst/>
          </a:prstGeom>
        </p:spPr>
        <p:txBody>
          <a:bodyPr/>
          <a:lstStyle>
            <a:lvl1pPr defTabSz="914400">
              <a:lnSpc>
                <a:spcPct val="138000"/>
              </a:lnSpc>
              <a:defRPr sz="1800"/>
            </a:lvl1pPr>
          </a:lstStyle>
          <a:p>
            <a:pPr lvl="0"/>
            <a:r>
              <a:t>render() returns 1 component, everything needs to be wrapped in a top level div</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4" name="Shape 604"/>
          <p:cNvSpPr/>
          <p:nvPr>
            <p:ph type="sldImg"/>
          </p:nvPr>
        </p:nvSpPr>
        <p:spPr>
          <a:prstGeom prst="rect">
            <a:avLst/>
          </a:prstGeom>
        </p:spPr>
        <p:txBody>
          <a:bodyPr/>
          <a:lstStyle/>
          <a:p>
            <a:pPr lvl="0"/>
          </a:p>
        </p:txBody>
      </p:sp>
      <p:sp>
        <p:nvSpPr>
          <p:cNvPr id="605" name="Shape 605"/>
          <p:cNvSpPr/>
          <p:nvPr>
            <p:ph type="body" sz="quarter" idx="1"/>
          </p:nvPr>
        </p:nvSpPr>
        <p:spPr>
          <a:prstGeom prst="rect">
            <a:avLst/>
          </a:prstGeom>
        </p:spPr>
        <p:txBody>
          <a:bodyPr/>
          <a:lstStyle>
            <a:lvl1pPr defTabSz="914400">
              <a:lnSpc>
                <a:spcPct val="100000"/>
              </a:lnSpc>
              <a:defRPr sz="1800"/>
            </a:lvl1pPr>
          </a:lstStyle>
          <a:p>
            <a:pPr lvl="0"/>
            <a:r>
              <a:t>React’s component lifecycle allows us to have more control over the stages that a component goes through in a predictable manner. Don’t worry about all of these methods - we will get to the relevant ones through our exercise, and this diagram is useful for seeing all the methods that are available for use.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3" name="Shape 663"/>
          <p:cNvSpPr/>
          <p:nvPr>
            <p:ph type="sldImg"/>
          </p:nvPr>
        </p:nvSpPr>
        <p:spPr>
          <a:prstGeom prst="rect">
            <a:avLst/>
          </a:prstGeom>
        </p:spPr>
        <p:txBody>
          <a:bodyPr/>
          <a:lstStyle/>
          <a:p>
            <a:pPr lvl="0"/>
          </a:p>
        </p:txBody>
      </p:sp>
      <p:sp>
        <p:nvSpPr>
          <p:cNvPr id="664" name="Shape 664"/>
          <p:cNvSpPr/>
          <p:nvPr>
            <p:ph type="body" sz="quarter" idx="1"/>
          </p:nvPr>
        </p:nvSpPr>
        <p:spPr>
          <a:prstGeom prst="rect">
            <a:avLst/>
          </a:prstGeom>
        </p:spPr>
        <p:txBody>
          <a:bodyPr/>
          <a:lstStyle>
            <a:lvl1pPr defTabSz="914400">
              <a:lnSpc>
                <a:spcPct val="100000"/>
              </a:lnSpc>
              <a:defRPr sz="1800"/>
            </a:lvl1pPr>
          </a:lstStyle>
          <a:p>
            <a:pPr lvl="0"/>
            <a:r>
              <a:t>Kills the connection to the server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7" name="Shape 667"/>
          <p:cNvSpPr/>
          <p:nvPr>
            <p:ph type="sldImg"/>
          </p:nvPr>
        </p:nvSpPr>
        <p:spPr>
          <a:prstGeom prst="rect">
            <a:avLst/>
          </a:prstGeom>
        </p:spPr>
        <p:txBody>
          <a:bodyPr/>
          <a:lstStyle/>
          <a:p>
            <a:pPr lvl="0"/>
          </a:p>
        </p:txBody>
      </p:sp>
      <p:sp>
        <p:nvSpPr>
          <p:cNvPr id="668" name="Shape 668"/>
          <p:cNvSpPr/>
          <p:nvPr>
            <p:ph type="body" sz="quarter" idx="1"/>
          </p:nvPr>
        </p:nvSpPr>
        <p:spPr>
          <a:prstGeom prst="rect">
            <a:avLst/>
          </a:prstGeom>
        </p:spPr>
        <p:txBody>
          <a:bodyPr/>
          <a:lstStyle>
            <a:lvl1pPr defTabSz="914400">
              <a:lnSpc>
                <a:spcPct val="138000"/>
              </a:lnSpc>
              <a:defRPr sz="1800"/>
            </a:lvl1pPr>
          </a:lstStyle>
          <a:p>
            <a:pPr lvl="0"/>
            <a:r>
              <a:t>Emphasize that we want people to follow along more than typing along during the workshop</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3" name="Shape 673"/>
          <p:cNvSpPr/>
          <p:nvPr>
            <p:ph type="sldImg"/>
          </p:nvPr>
        </p:nvSpPr>
        <p:spPr>
          <a:prstGeom prst="rect">
            <a:avLst/>
          </a:prstGeom>
        </p:spPr>
        <p:txBody>
          <a:bodyPr/>
          <a:lstStyle/>
          <a:p>
            <a:pPr lvl="0"/>
          </a:p>
        </p:txBody>
      </p:sp>
      <p:sp>
        <p:nvSpPr>
          <p:cNvPr id="674" name="Shape 674"/>
          <p:cNvSpPr/>
          <p:nvPr>
            <p:ph type="body" sz="quarter" idx="1"/>
          </p:nvPr>
        </p:nvSpPr>
        <p:spPr>
          <a:prstGeom prst="rect">
            <a:avLst/>
          </a:prstGeom>
        </p:spPr>
        <p:txBody>
          <a:bodyPr/>
          <a:lstStyle>
            <a:lvl1pPr defTabSz="914400">
              <a:lnSpc>
                <a:spcPct val="100000"/>
              </a:lnSpc>
              <a:defRPr sz="1800"/>
            </a:lvl1pPr>
          </a:lstStyle>
          <a:p>
            <a:pPr lvl="0"/>
            <a:r>
              <a:t>Stop for 1-2 minutes to ask for questions or wait for them to catch up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9" name="Shape 719"/>
          <p:cNvSpPr/>
          <p:nvPr>
            <p:ph type="sldImg"/>
          </p:nvPr>
        </p:nvSpPr>
        <p:spPr>
          <a:prstGeom prst="rect">
            <a:avLst/>
          </a:prstGeom>
        </p:spPr>
        <p:txBody>
          <a:bodyPr/>
          <a:lstStyle/>
          <a:p>
            <a:pPr lvl="0"/>
          </a:p>
        </p:txBody>
      </p:sp>
      <p:sp>
        <p:nvSpPr>
          <p:cNvPr id="720" name="Shape 720"/>
          <p:cNvSpPr/>
          <p:nvPr>
            <p:ph type="body" sz="quarter" idx="1"/>
          </p:nvPr>
        </p:nvSpPr>
        <p:spPr>
          <a:prstGeom prst="rect">
            <a:avLst/>
          </a:prstGeom>
        </p:spPr>
        <p:txBody>
          <a:bodyPr/>
          <a:lstStyle>
            <a:lvl1pPr defTabSz="914400">
              <a:lnSpc>
                <a:spcPct val="115000"/>
              </a:lnSpc>
              <a:spcBef>
                <a:spcPts val="1600"/>
              </a:spcBef>
              <a:defRPr sz="1000">
                <a:latin typeface="Open Sans"/>
                <a:ea typeface="Open Sans"/>
                <a:cs typeface="Open Sans"/>
                <a:sym typeface="Open Sans"/>
              </a:defRPr>
            </a:lvl1pPr>
          </a:lstStyle>
          <a:p>
            <a:pPr lvl="0">
              <a:defRPr sz="1800"/>
            </a:pPr>
            <a:r>
              <a:rPr sz="1000"/>
              <a:t>Link to handout: https://docs.google.com/document/d/1PFxSwu9vYmv1dOBGvVwo4xHQJ82-fv8E83LvsqO2VqQ/edit</a:t>
            </a:r>
            <a:endParaRPr>
              <a:latin typeface="+mj-lt"/>
              <a:ea typeface="+mj-ea"/>
              <a:cs typeface="+mj-cs"/>
              <a:sym typeface="Helvetica Neu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a:pPr lvl="0"/>
          </a:p>
        </p:txBody>
      </p:sp>
      <p:sp>
        <p:nvSpPr>
          <p:cNvPr id="97" name="Shape 97"/>
          <p:cNvSpPr/>
          <p:nvPr>
            <p:ph type="body" sz="quarter" idx="1"/>
          </p:nvPr>
        </p:nvSpPr>
        <p:spPr>
          <a:prstGeom prst="rect">
            <a:avLst/>
          </a:prstGeom>
        </p:spPr>
        <p:txBody>
          <a:bodyPr/>
          <a:lstStyle/>
          <a:p>
            <a:pPr lvl="0" defTabSz="914400">
              <a:lnSpc>
                <a:spcPct val="100000"/>
              </a:lnSpc>
              <a:defRPr sz="1800"/>
            </a:pPr>
            <a:r>
              <a:t>Let’s say you have a complex view, with lots of different entry points (like facebook’s UI, or Appian’s).</a:t>
            </a:r>
          </a:p>
          <a:p>
            <a:pPr lvl="0" defTabSz="914400">
              <a:lnSpc>
                <a:spcPct val="100000"/>
              </a:lnSpc>
              <a:defRPr sz="1800"/>
            </a:pPr>
          </a:p>
          <a:p>
            <a:pPr lvl="0" defTabSz="914400">
              <a:lnSpc>
                <a:spcPct val="100000"/>
              </a:lnSpc>
              <a:defRPr sz="1800"/>
            </a:pPr>
            <a:r>
              <a:t>We are going to refer to this UI in the browser as the DOM (Document Object Model).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4" name="Shape 734"/>
          <p:cNvSpPr/>
          <p:nvPr>
            <p:ph type="sldImg"/>
          </p:nvPr>
        </p:nvSpPr>
        <p:spPr>
          <a:prstGeom prst="rect">
            <a:avLst/>
          </a:prstGeom>
        </p:spPr>
        <p:txBody>
          <a:bodyPr/>
          <a:lstStyle/>
          <a:p>
            <a:pPr lvl="0"/>
          </a:p>
        </p:txBody>
      </p:sp>
      <p:sp>
        <p:nvSpPr>
          <p:cNvPr id="735" name="Shape 735"/>
          <p:cNvSpPr/>
          <p:nvPr>
            <p:ph type="body" sz="quarter" idx="1"/>
          </p:nvPr>
        </p:nvSpPr>
        <p:spPr>
          <a:prstGeom prst="rect">
            <a:avLst/>
          </a:prstGeom>
        </p:spPr>
        <p:txBody>
          <a:bodyPr/>
          <a:lstStyle/>
          <a:p>
            <a:pPr lvl="0" defTabSz="914400">
              <a:lnSpc>
                <a:spcPct val="100000"/>
              </a:lnSpc>
              <a:defRPr sz="1800"/>
            </a:pPr>
            <a:r>
              <a:t>While having each message as a component may not have a lot of value right now, it will be helpful to see how we make React components and we’ll add some more complex logic later on.</a:t>
            </a:r>
          </a:p>
          <a:p>
            <a:pPr lvl="0" defTabSz="914400">
              <a:lnSpc>
                <a:spcPct val="100000"/>
              </a:lnSpc>
              <a:defRPr sz="1800"/>
            </a:pPr>
          </a:p>
          <a:p>
            <a:pPr lvl="0" defTabSz="914400">
              <a:lnSpc>
                <a:spcPct val="100000"/>
              </a:lnSpc>
              <a:defRPr sz="1800"/>
            </a:pPr>
            <a:r>
              <a:t>Go over why components are useful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2" name="Shape 752"/>
          <p:cNvSpPr/>
          <p:nvPr>
            <p:ph type="sldImg"/>
          </p:nvPr>
        </p:nvSpPr>
        <p:spPr>
          <a:prstGeom prst="rect">
            <a:avLst/>
          </a:prstGeom>
        </p:spPr>
        <p:txBody>
          <a:bodyPr/>
          <a:lstStyle/>
          <a:p>
            <a:pPr lvl="0"/>
          </a:p>
        </p:txBody>
      </p:sp>
      <p:sp>
        <p:nvSpPr>
          <p:cNvPr id="753" name="Shape 753"/>
          <p:cNvSpPr/>
          <p:nvPr>
            <p:ph type="body" sz="quarter" idx="1"/>
          </p:nvPr>
        </p:nvSpPr>
        <p:spPr>
          <a:prstGeom prst="rect">
            <a:avLst/>
          </a:prstGeom>
        </p:spPr>
        <p:txBody>
          <a:bodyPr/>
          <a:lstStyle/>
          <a:p>
            <a:pPr lvl="0" defTabSz="914400">
              <a:lnSpc>
                <a:spcPct val="100000"/>
              </a:lnSpc>
              <a:defRPr sz="1800"/>
            </a:pPr>
            <a:r>
              <a:t>start off by saying we are going to make a component for our messages, remove p key tag and use the component we’re importing</a:t>
            </a:r>
          </a:p>
          <a:p>
            <a:pPr lvl="0" defTabSz="914400">
              <a:lnSpc>
                <a:spcPct val="100000"/>
              </a:lnSpc>
              <a:defRPr sz="1800"/>
            </a:pPr>
          </a:p>
          <a:p>
            <a:pPr lvl="0" defTabSz="914400">
              <a:lnSpc>
                <a:spcPct val="100000"/>
              </a:lnSpc>
              <a:defRPr sz="1800"/>
            </a:pPr>
            <a:r>
              <a:t>While having each message as a component may not have a lot of value right now, it will be helpful to see how we make React components and we’ll add some more complex logic later 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6" name="Shape 766"/>
          <p:cNvSpPr/>
          <p:nvPr>
            <p:ph type="sldImg"/>
          </p:nvPr>
        </p:nvSpPr>
        <p:spPr>
          <a:prstGeom prst="rect">
            <a:avLst/>
          </a:prstGeom>
        </p:spPr>
        <p:txBody>
          <a:bodyPr/>
          <a:lstStyle/>
          <a:p>
            <a:pPr lvl="0"/>
          </a:p>
        </p:txBody>
      </p:sp>
      <p:sp>
        <p:nvSpPr>
          <p:cNvPr id="767" name="Shape 767"/>
          <p:cNvSpPr/>
          <p:nvPr>
            <p:ph type="body" sz="quarter" idx="1"/>
          </p:nvPr>
        </p:nvSpPr>
        <p:spPr>
          <a:prstGeom prst="rect">
            <a:avLst/>
          </a:prstGeom>
        </p:spPr>
        <p:txBody>
          <a:bodyPr/>
          <a:lstStyle>
            <a:lvl1pPr defTabSz="914400">
              <a:lnSpc>
                <a:spcPct val="100000"/>
              </a:lnSpc>
              <a:defRPr sz="1800"/>
            </a:lvl1pPr>
          </a:lstStyle>
          <a:p>
            <a:pPr lvl="0"/>
            <a:r>
              <a:t>While having each message as a component may not have a lot of value right now, it will be helpful to see how we make React components and we’ll add some more complex logic later 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9" name="Shape 779"/>
          <p:cNvSpPr/>
          <p:nvPr>
            <p:ph type="sldImg"/>
          </p:nvPr>
        </p:nvSpPr>
        <p:spPr>
          <a:prstGeom prst="rect">
            <a:avLst/>
          </a:prstGeom>
        </p:spPr>
        <p:txBody>
          <a:bodyPr/>
          <a:lstStyle/>
          <a:p>
            <a:pPr lvl="0"/>
          </a:p>
        </p:txBody>
      </p:sp>
      <p:sp>
        <p:nvSpPr>
          <p:cNvPr id="780" name="Shape 780"/>
          <p:cNvSpPr/>
          <p:nvPr>
            <p:ph type="body" sz="quarter" idx="1"/>
          </p:nvPr>
        </p:nvSpPr>
        <p:spPr>
          <a:prstGeom prst="rect">
            <a:avLst/>
          </a:prstGeom>
        </p:spPr>
        <p:txBody>
          <a:bodyPr/>
          <a:lstStyle>
            <a:lvl1pPr defTabSz="914400">
              <a:lnSpc>
                <a:spcPct val="100000"/>
              </a:lnSpc>
              <a:defRPr sz="1800"/>
            </a:lvl1pPr>
          </a:lstStyle>
          <a:p>
            <a:pPr lvl="0"/>
            <a:r>
              <a:t>While having each message as a component may not have a lot of value right now, it will be helpful to see how we make React components and we’ll add some more complex logic later 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1" name="Shape 791"/>
          <p:cNvSpPr/>
          <p:nvPr>
            <p:ph type="sldImg"/>
          </p:nvPr>
        </p:nvSpPr>
        <p:spPr>
          <a:prstGeom prst="rect">
            <a:avLst/>
          </a:prstGeom>
        </p:spPr>
        <p:txBody>
          <a:bodyPr/>
          <a:lstStyle/>
          <a:p>
            <a:pPr lvl="0"/>
          </a:p>
        </p:txBody>
      </p:sp>
      <p:sp>
        <p:nvSpPr>
          <p:cNvPr id="792" name="Shape 792"/>
          <p:cNvSpPr/>
          <p:nvPr>
            <p:ph type="body" sz="quarter" idx="1"/>
          </p:nvPr>
        </p:nvSpPr>
        <p:spPr>
          <a:prstGeom prst="rect">
            <a:avLst/>
          </a:prstGeom>
        </p:spPr>
        <p:txBody>
          <a:bodyPr/>
          <a:lstStyle/>
          <a:p>
            <a:pPr lvl="0" defTabSz="914400">
              <a:lnSpc>
                <a:spcPct val="100000"/>
              </a:lnSpc>
              <a:defRPr sz="1800"/>
            </a:pPr>
            <a:r>
              <a:t>While having each message as a component may not have a lot of value right now, it will be helpful to see how we make React components and we’ll add some more complex logic later on.</a:t>
            </a:r>
          </a:p>
          <a:p>
            <a:pPr lvl="0" defTabSz="914400">
              <a:lnSpc>
                <a:spcPct val="100000"/>
              </a:lnSpc>
              <a:defRPr sz="1800"/>
            </a:pPr>
          </a:p>
          <a:p>
            <a:pPr lvl="0" defTabSz="914400">
              <a:lnSpc>
                <a:spcPct val="100000"/>
              </a:lnSpc>
              <a:defRPr sz="1800"/>
            </a:pPr>
            <a:r>
              <a:t>By replacing the &lt;p&gt; tag with the &lt;message&gt; tag we are effectively calling the render method of the message component and placing its return value in the App.jsx</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2" name="Shape 802"/>
          <p:cNvSpPr/>
          <p:nvPr>
            <p:ph type="sldImg"/>
          </p:nvPr>
        </p:nvSpPr>
        <p:spPr>
          <a:prstGeom prst="rect">
            <a:avLst/>
          </a:prstGeom>
        </p:spPr>
        <p:txBody>
          <a:bodyPr/>
          <a:lstStyle/>
          <a:p>
            <a:pPr lvl="0"/>
          </a:p>
        </p:txBody>
      </p:sp>
      <p:sp>
        <p:nvSpPr>
          <p:cNvPr id="803" name="Shape 803"/>
          <p:cNvSpPr/>
          <p:nvPr>
            <p:ph type="body" sz="quarter" idx="1"/>
          </p:nvPr>
        </p:nvSpPr>
        <p:spPr>
          <a:prstGeom prst="rect">
            <a:avLst/>
          </a:prstGeom>
        </p:spPr>
        <p:txBody>
          <a:bodyPr/>
          <a:lstStyle>
            <a:lvl1pPr defTabSz="914400">
              <a:lnSpc>
                <a:spcPct val="100000"/>
              </a:lnSpc>
              <a:defRPr sz="1800"/>
            </a:lvl1pPr>
          </a:lstStyle>
          <a:p>
            <a:pPr lvl="0"/>
            <a:r>
              <a:t>While having each message as a component may not have a lot of value right now, it will be helpful to see how we make React components and we’ll add some more complex logic later 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5" name="Shape 815"/>
          <p:cNvSpPr/>
          <p:nvPr>
            <p:ph type="sldImg"/>
          </p:nvPr>
        </p:nvSpPr>
        <p:spPr>
          <a:prstGeom prst="rect">
            <a:avLst/>
          </a:prstGeom>
        </p:spPr>
        <p:txBody>
          <a:bodyPr/>
          <a:lstStyle/>
          <a:p>
            <a:pPr lvl="0"/>
          </a:p>
        </p:txBody>
      </p:sp>
      <p:sp>
        <p:nvSpPr>
          <p:cNvPr id="816" name="Shape 816"/>
          <p:cNvSpPr/>
          <p:nvPr>
            <p:ph type="body" sz="quarter" idx="1"/>
          </p:nvPr>
        </p:nvSpPr>
        <p:spPr>
          <a:prstGeom prst="rect">
            <a:avLst/>
          </a:prstGeom>
        </p:spPr>
        <p:txBody>
          <a:bodyPr/>
          <a:lstStyle/>
          <a:p>
            <a:pPr lvl="0" defTabSz="914400">
              <a:lnSpc>
                <a:spcPct val="100000"/>
              </a:lnSpc>
              <a:defRPr sz="1800"/>
            </a:pPr>
            <a:r>
              <a:t>State represents data that can change inside a component</a:t>
            </a:r>
          </a:p>
          <a:p>
            <a:pPr lvl="0" marL="457200" indent="-228600" defTabSz="914400">
              <a:lnSpc>
                <a:spcPct val="100000"/>
              </a:lnSpc>
              <a:buSzPct val="100000"/>
              <a:buChar char="-"/>
              <a:defRPr sz="1800"/>
            </a:pPr>
            <a:r>
              <a:t>Messages are one of the things in the state that can change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2" name="Shape 822"/>
          <p:cNvSpPr/>
          <p:nvPr>
            <p:ph type="sldImg"/>
          </p:nvPr>
        </p:nvSpPr>
        <p:spPr>
          <a:prstGeom prst="rect">
            <a:avLst/>
          </a:prstGeom>
        </p:spPr>
        <p:txBody>
          <a:bodyPr/>
          <a:lstStyle/>
          <a:p>
            <a:pPr lvl="0"/>
          </a:p>
        </p:txBody>
      </p:sp>
      <p:sp>
        <p:nvSpPr>
          <p:cNvPr id="823" name="Shape 823"/>
          <p:cNvSpPr/>
          <p:nvPr>
            <p:ph type="body" sz="quarter" idx="1"/>
          </p:nvPr>
        </p:nvSpPr>
        <p:spPr>
          <a:prstGeom prst="rect">
            <a:avLst/>
          </a:prstGeom>
        </p:spPr>
        <p:txBody>
          <a:bodyPr/>
          <a:lstStyle/>
          <a:p>
            <a:pPr lvl="0" marL="457200" indent="-228600" defTabSz="914400">
              <a:lnSpc>
                <a:spcPct val="100000"/>
              </a:lnSpc>
              <a:buSzPct val="100000"/>
              <a:buChar char="-"/>
              <a:defRPr sz="1800"/>
            </a:pPr>
            <a:r>
              <a:t>Anything within the class schema can use state</a:t>
            </a:r>
          </a:p>
          <a:p>
            <a:pPr lvl="0" marL="457200" indent="-228600" defTabSz="914400">
              <a:lnSpc>
                <a:spcPct val="100000"/>
              </a:lnSpc>
              <a:buSzPct val="100000"/>
              <a:buChar char="-"/>
              <a:defRPr sz="1800"/>
            </a:pPr>
            <a:r>
              <a:t>Our app messages is initially blank, but will be updated by Firebase; render will go through all of the messages in the state to display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0" name="Shape 850"/>
          <p:cNvSpPr/>
          <p:nvPr>
            <p:ph type="sldImg"/>
          </p:nvPr>
        </p:nvSpPr>
        <p:spPr>
          <a:prstGeom prst="rect">
            <a:avLst/>
          </a:prstGeom>
        </p:spPr>
        <p:txBody>
          <a:bodyPr/>
          <a:lstStyle/>
          <a:p>
            <a:pPr lvl="0"/>
          </a:p>
        </p:txBody>
      </p:sp>
      <p:sp>
        <p:nvSpPr>
          <p:cNvPr id="851" name="Shape 851"/>
          <p:cNvSpPr/>
          <p:nvPr>
            <p:ph type="body" sz="quarter" idx="1"/>
          </p:nvPr>
        </p:nvSpPr>
        <p:spPr>
          <a:prstGeom prst="rect">
            <a:avLst/>
          </a:prstGeom>
        </p:spPr>
        <p:txBody>
          <a:bodyPr/>
          <a:lstStyle>
            <a:lvl1pPr defTabSz="914400">
              <a:lnSpc>
                <a:spcPct val="100000"/>
              </a:lnSpc>
              <a:defRPr sz="1800"/>
            </a:lvl1pPr>
          </a:lstStyle>
          <a:p>
            <a:pPr lvl="0"/>
            <a:r>
              <a:t>Components needs to receive events and javascript will handle the events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4" name="Shape 944"/>
          <p:cNvSpPr/>
          <p:nvPr>
            <p:ph type="sldImg"/>
          </p:nvPr>
        </p:nvSpPr>
        <p:spPr>
          <a:prstGeom prst="rect">
            <a:avLst/>
          </a:prstGeom>
        </p:spPr>
        <p:txBody>
          <a:bodyPr/>
          <a:lstStyle/>
          <a:p>
            <a:pPr lvl="0"/>
          </a:p>
        </p:txBody>
      </p:sp>
      <p:sp>
        <p:nvSpPr>
          <p:cNvPr id="945" name="Shape 945"/>
          <p:cNvSpPr/>
          <p:nvPr>
            <p:ph type="body" sz="quarter" idx="1"/>
          </p:nvPr>
        </p:nvSpPr>
        <p:spPr>
          <a:prstGeom prst="rect">
            <a:avLst/>
          </a:prstGeom>
        </p:spPr>
        <p:txBody>
          <a:bodyPr/>
          <a:lstStyle>
            <a:lvl1pPr defTabSz="914400">
              <a:lnSpc>
                <a:spcPct val="115000"/>
              </a:lnSpc>
              <a:spcBef>
                <a:spcPts val="1600"/>
              </a:spcBef>
              <a:defRPr sz="1000">
                <a:latin typeface="Open Sans"/>
                <a:ea typeface="Open Sans"/>
                <a:cs typeface="Open Sans"/>
                <a:sym typeface="Open Sans"/>
              </a:defRPr>
            </a:lvl1pPr>
          </a:lstStyle>
          <a:p>
            <a:pPr lvl="0">
              <a:defRPr sz="1800"/>
            </a:pPr>
            <a:r>
              <a:rPr sz="1000"/>
              <a:t>Link to handout: https://docs.google.com/document/d/1PFxSwu9vYmv1dOBGvVwo4xHQJ82-fv8E83LvsqO2VqQ/edit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lvl="0"/>
          </a:p>
        </p:txBody>
      </p:sp>
      <p:sp>
        <p:nvSpPr>
          <p:cNvPr id="157" name="Shape 157"/>
          <p:cNvSpPr/>
          <p:nvPr>
            <p:ph type="body" sz="quarter" idx="1"/>
          </p:nvPr>
        </p:nvSpPr>
        <p:spPr>
          <a:prstGeom prst="rect">
            <a:avLst/>
          </a:prstGeom>
        </p:spPr>
        <p:txBody>
          <a:bodyPr/>
          <a:lstStyle>
            <a:lvl1pPr defTabSz="914400">
              <a:lnSpc>
                <a:spcPct val="100000"/>
              </a:lnSpc>
              <a:defRPr sz="1800"/>
            </a:lvl1pPr>
          </a:lstStyle>
          <a:p>
            <a:pPr lvl="0"/>
            <a:r>
              <a:t>Keeping the state of your UI consistent quickly becomes a challenge! Making a post should put the new post on the screen, sending notifications to others and updating the list of people you have messages with.</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1" name="Shape 951"/>
          <p:cNvSpPr/>
          <p:nvPr>
            <p:ph type="sldImg"/>
          </p:nvPr>
        </p:nvSpPr>
        <p:spPr>
          <a:prstGeom prst="rect">
            <a:avLst/>
          </a:prstGeom>
        </p:spPr>
        <p:txBody>
          <a:bodyPr/>
          <a:lstStyle/>
          <a:p>
            <a:pPr lvl="0"/>
          </a:p>
        </p:txBody>
      </p:sp>
      <p:sp>
        <p:nvSpPr>
          <p:cNvPr id="952" name="Shape 952"/>
          <p:cNvSpPr/>
          <p:nvPr>
            <p:ph type="body" sz="quarter" idx="1"/>
          </p:nvPr>
        </p:nvSpPr>
        <p:spPr>
          <a:prstGeom prst="rect">
            <a:avLst/>
          </a:prstGeom>
        </p:spPr>
        <p:txBody>
          <a:bodyPr/>
          <a:lstStyle>
            <a:lvl1pPr defTabSz="914400">
              <a:lnSpc>
                <a:spcPct val="115000"/>
              </a:lnSpc>
              <a:spcBef>
                <a:spcPts val="1600"/>
              </a:spcBef>
              <a:defRPr sz="1000">
                <a:latin typeface="Open Sans"/>
                <a:ea typeface="Open Sans"/>
                <a:cs typeface="Open Sans"/>
                <a:sym typeface="Open Sans"/>
              </a:defRPr>
            </a:lvl1pPr>
          </a:lstStyle>
          <a:p>
            <a:pPr lvl="0">
              <a:defRPr sz="1800"/>
            </a:pPr>
            <a:r>
              <a:rPr sz="1000"/>
              <a:t>Link to handout: https://docs.google.com/document/d/1PFxSwu9vYmv1dOBGvVwo4xHQJ82-fv8E83LvsqO2VqQ/edit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lvl="0"/>
          </a:p>
        </p:txBody>
      </p:sp>
      <p:sp>
        <p:nvSpPr>
          <p:cNvPr id="223" name="Shape 223"/>
          <p:cNvSpPr/>
          <p:nvPr>
            <p:ph type="body" sz="quarter" idx="1"/>
          </p:nvPr>
        </p:nvSpPr>
        <p:spPr>
          <a:prstGeom prst="rect">
            <a:avLst/>
          </a:prstGeom>
        </p:spPr>
        <p:txBody>
          <a:bodyPr/>
          <a:lstStyle>
            <a:lvl1pPr defTabSz="914400">
              <a:lnSpc>
                <a:spcPct val="100000"/>
              </a:lnSpc>
              <a:defRPr sz="1800"/>
            </a:lvl1pPr>
          </a:lstStyle>
          <a:p>
            <a:pPr lvl="0"/>
            <a:r>
              <a:t>React simplifies this by centralizing where your ‘logic’ for the view lives.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lvl="0"/>
          </a:p>
        </p:txBody>
      </p:sp>
      <p:sp>
        <p:nvSpPr>
          <p:cNvPr id="283" name="Shape 283"/>
          <p:cNvSpPr/>
          <p:nvPr>
            <p:ph type="body" sz="quarter" idx="1"/>
          </p:nvPr>
        </p:nvSpPr>
        <p:spPr>
          <a:prstGeom prst="rect">
            <a:avLst/>
          </a:prstGeom>
        </p:spPr>
        <p:txBody>
          <a:bodyPr/>
          <a:lstStyle>
            <a:lvl1pPr defTabSz="914400">
              <a:lnSpc>
                <a:spcPct val="100000"/>
              </a:lnSpc>
              <a:defRPr sz="1800"/>
            </a:lvl1pPr>
          </a:lstStyle>
          <a:p>
            <a:pPr lvl="0"/>
            <a:r>
              <a:t> Rather than views modifying other views, they instead change the central logic which triggers a rebuild of the whole UI with the new data.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Shape 332"/>
          <p:cNvSpPr/>
          <p:nvPr>
            <p:ph type="sldImg"/>
          </p:nvPr>
        </p:nvSpPr>
        <p:spPr>
          <a:prstGeom prst="rect">
            <a:avLst/>
          </a:prstGeom>
        </p:spPr>
        <p:txBody>
          <a:bodyPr/>
          <a:lstStyle/>
          <a:p>
            <a:pPr lvl="0"/>
          </a:p>
        </p:txBody>
      </p:sp>
      <p:sp>
        <p:nvSpPr>
          <p:cNvPr id="333" name="Shape 333"/>
          <p:cNvSpPr/>
          <p:nvPr>
            <p:ph type="body" sz="quarter" idx="1"/>
          </p:nvPr>
        </p:nvSpPr>
        <p:spPr>
          <a:prstGeom prst="rect">
            <a:avLst/>
          </a:prstGeom>
        </p:spPr>
        <p:txBody>
          <a:bodyPr/>
          <a:lstStyle>
            <a:lvl1pPr defTabSz="914400">
              <a:lnSpc>
                <a:spcPct val="100000"/>
              </a:lnSpc>
              <a:defRPr sz="1800"/>
            </a:lvl1pPr>
          </a:lstStyle>
          <a:p>
            <a:pPr lvl="0"/>
            <a:r>
              <a:t> Rather than views modifying other views, they instead change the central logic which triggers a rebuild of the whole UI with the new data.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Shape 393"/>
          <p:cNvSpPr/>
          <p:nvPr>
            <p:ph type="sldImg"/>
          </p:nvPr>
        </p:nvSpPr>
        <p:spPr>
          <a:prstGeom prst="rect">
            <a:avLst/>
          </a:prstGeom>
        </p:spPr>
        <p:txBody>
          <a:bodyPr/>
          <a:lstStyle/>
          <a:p>
            <a:pPr lvl="0"/>
          </a:p>
        </p:txBody>
      </p:sp>
      <p:sp>
        <p:nvSpPr>
          <p:cNvPr id="394" name="Shape 394"/>
          <p:cNvSpPr/>
          <p:nvPr>
            <p:ph type="body" sz="quarter" idx="1"/>
          </p:nvPr>
        </p:nvSpPr>
        <p:spPr>
          <a:prstGeom prst="rect">
            <a:avLst/>
          </a:prstGeom>
        </p:spPr>
        <p:txBody>
          <a:bodyPr/>
          <a:lstStyle/>
          <a:p>
            <a:pPr lvl="0" defTabSz="914400">
              <a:lnSpc>
                <a:spcPct val="100000"/>
              </a:lnSpc>
              <a:defRPr sz="1800"/>
            </a:pPr>
            <a:r>
              <a:t>Now, this sounds pretty expensive, to mitigate this React takes the View that you build and diffs it against what is currently on the screen and only updates the parts of the UI that changed.</a:t>
            </a:r>
          </a:p>
          <a:p>
            <a:pPr lvl="0" defTabSz="914400">
              <a:lnSpc>
                <a:spcPct val="100000"/>
              </a:lnSpc>
              <a:defRPr sz="1800"/>
            </a:pPr>
          </a:p>
          <a:p>
            <a:pPr lvl="0" defTabSz="914400">
              <a:lnSpc>
                <a:spcPct val="100000"/>
              </a:lnSpc>
              <a:defRPr sz="1800"/>
            </a:pPr>
            <a:r>
              <a:t>This is called the React lifecycle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 name="Shape 402"/>
          <p:cNvSpPr/>
          <p:nvPr>
            <p:ph type="sldImg"/>
          </p:nvPr>
        </p:nvSpPr>
        <p:spPr>
          <a:prstGeom prst="rect">
            <a:avLst/>
          </a:prstGeom>
        </p:spPr>
        <p:txBody>
          <a:bodyPr/>
          <a:lstStyle/>
          <a:p>
            <a:pPr lvl="0"/>
          </a:p>
        </p:txBody>
      </p:sp>
      <p:sp>
        <p:nvSpPr>
          <p:cNvPr id="403" name="Shape 403"/>
          <p:cNvSpPr/>
          <p:nvPr>
            <p:ph type="body" sz="quarter" idx="1"/>
          </p:nvPr>
        </p:nvSpPr>
        <p:spPr>
          <a:prstGeom prst="rect">
            <a:avLst/>
          </a:prstGeom>
        </p:spPr>
        <p:txBody>
          <a:bodyPr/>
          <a:lstStyle/>
          <a:p>
            <a:pPr lvl="0" defTabSz="914400">
              <a:lnSpc>
                <a:spcPct val="100000"/>
              </a:lnSpc>
              <a:defRPr sz="1800"/>
            </a:pPr>
            <a:r>
              <a:t>On Windows you will run the command in the Node js Command Prompt that was installed with Node.js</a:t>
            </a:r>
          </a:p>
          <a:p>
            <a:pPr lvl="0" defTabSz="914400">
              <a:lnSpc>
                <a:spcPct val="100000"/>
              </a:lnSpc>
              <a:defRPr sz="1800"/>
            </a:pPr>
            <a:r>
              <a:t>On mac and linux you can use the command prompt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 name="Shape 425"/>
          <p:cNvSpPr/>
          <p:nvPr>
            <p:ph type="sldImg"/>
          </p:nvPr>
        </p:nvSpPr>
        <p:spPr>
          <a:prstGeom prst="rect">
            <a:avLst/>
          </a:prstGeom>
        </p:spPr>
        <p:txBody>
          <a:bodyPr/>
          <a:lstStyle/>
          <a:p>
            <a:pPr lvl="0"/>
          </a:p>
        </p:txBody>
      </p:sp>
      <p:sp>
        <p:nvSpPr>
          <p:cNvPr id="426" name="Shape 426"/>
          <p:cNvSpPr/>
          <p:nvPr>
            <p:ph type="body" sz="quarter" idx="1"/>
          </p:nvPr>
        </p:nvSpPr>
        <p:spPr>
          <a:prstGeom prst="rect">
            <a:avLst/>
          </a:prstGeom>
        </p:spPr>
        <p:txBody>
          <a:bodyPr/>
          <a:lstStyle/>
          <a:p>
            <a:pPr lvl="0" defTabSz="914400">
              <a:lnSpc>
                <a:spcPct val="100000"/>
              </a:lnSpc>
              <a:defRPr sz="1800"/>
            </a:pPr>
            <a:r>
              <a:t>This diagram describes the flow and tools that we use for building our project. And returning code a browser can handle.</a:t>
            </a:r>
          </a:p>
          <a:p>
            <a:pPr lvl="0" defTabSz="914400">
              <a:lnSpc>
                <a:spcPct val="100000"/>
              </a:lnSpc>
              <a:defRPr sz="1800"/>
            </a:pPr>
            <a:r>
              <a:t>npm (Node.js Package Manager) - takes care of getting your project dependencies</a:t>
            </a:r>
          </a:p>
          <a:p>
            <a:pPr lvl="0" defTabSz="914400">
              <a:lnSpc>
                <a:spcPct val="100000"/>
              </a:lnSpc>
              <a:defRPr sz="1800"/>
            </a:pPr>
            <a:r>
              <a:t>Our code</a:t>
            </a:r>
          </a:p>
          <a:p>
            <a:pPr lvl="0" defTabSz="914400">
              <a:lnSpc>
                <a:spcPct val="100000"/>
              </a:lnSpc>
              <a:defRPr sz="1800"/>
            </a:pPr>
            <a:r>
              <a:t>Webpack - A JS library that builds your project, and hosts it (locally)</a:t>
            </a:r>
          </a:p>
          <a:p>
            <a:pPr lvl="0" defTabSz="914400">
              <a:lnSpc>
                <a:spcPct val="100000"/>
              </a:lnSpc>
              <a:defRPr sz="1800"/>
            </a:pPr>
          </a:p>
          <a:p>
            <a:pPr lvl="0" defTabSz="914400">
              <a:lnSpc>
                <a:spcPct val="100000"/>
              </a:lnSpc>
              <a:defRPr sz="1800"/>
            </a:pPr>
            <a:r>
              <a:t>package.json - tells npm which dependencies your project needs (also defines build targets)</a:t>
            </a:r>
          </a:p>
          <a:p>
            <a:pPr lvl="0" defTabSz="914400">
              <a:lnSpc>
                <a:spcPct val="100000"/>
              </a:lnSpc>
              <a:defRPr sz="1800"/>
            </a:pPr>
            <a:r>
              <a:t>webpack.config.js - Tells Webpack how to build your project</a:t>
            </a:r>
          </a:p>
          <a:p>
            <a:pPr lvl="0" defTabSz="914400">
              <a:lnSpc>
                <a:spcPct val="100000"/>
              </a:lnSpc>
              <a:defRPr sz="1800"/>
            </a:p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6" name="Shape 6"/>
          <p:cNvSpPr/>
          <p:nvPr>
            <p:ph type="title"/>
          </p:nvPr>
        </p:nvSpPr>
        <p:spPr>
          <a:xfrm>
            <a:off x="311708" y="0"/>
            <a:ext cx="8520601" cy="2797175"/>
          </a:xfrm>
          <a:prstGeom prst="rect">
            <a:avLst/>
          </a:prstGeom>
        </p:spPr>
        <p:txBody>
          <a:bodyPr anchor="b"/>
          <a:lstStyle/>
          <a:p>
            <a:pPr lvl="0" algn="ctr">
              <a:defRPr sz="5200"/>
            </a:pPr>
          </a:p>
        </p:txBody>
      </p:sp>
      <p:sp>
        <p:nvSpPr>
          <p:cNvPr id="7" name="Shape 7"/>
          <p:cNvSpPr/>
          <p:nvPr>
            <p:ph type="body" idx="1"/>
          </p:nvPr>
        </p:nvSpPr>
        <p:spPr>
          <a:xfrm>
            <a:off x="311699" y="2834125"/>
            <a:ext cx="8520602" cy="2078476"/>
          </a:xfrm>
          <a:prstGeom prst="rect">
            <a:avLst/>
          </a:prstGeom>
        </p:spPr>
        <p:txBody>
          <a:bodyPr/>
          <a:lstStyle/>
          <a:p>
            <a:pPr lvl="0" algn="ctr">
              <a:defRPr sz="2800"/>
            </a:pPr>
          </a:p>
        </p:txBody>
      </p:sp>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ig number">
    <p:spTree>
      <p:nvGrpSpPr>
        <p:cNvPr id="1" name=""/>
        <p:cNvGrpSpPr/>
        <p:nvPr/>
      </p:nvGrpSpPr>
      <p:grpSpPr>
        <a:xfrm>
          <a:off x="0" y="0"/>
          <a:ext cx="0" cy="0"/>
          <a:chOff x="0" y="0"/>
          <a:chExt cx="0" cy="0"/>
        </a:xfrm>
      </p:grpSpPr>
      <p:sp>
        <p:nvSpPr>
          <p:cNvPr id="39" name="Shape 39"/>
          <p:cNvSpPr/>
          <p:nvPr>
            <p:ph type="title"/>
          </p:nvPr>
        </p:nvSpPr>
        <p:spPr>
          <a:xfrm>
            <a:off x="311699" y="0"/>
            <a:ext cx="8520602" cy="3069625"/>
          </a:xfrm>
          <a:prstGeom prst="rect">
            <a:avLst/>
          </a:prstGeom>
        </p:spPr>
        <p:txBody>
          <a:bodyPr anchor="b"/>
          <a:lstStyle/>
          <a:p>
            <a:pPr lvl="0" algn="ctr">
              <a:defRPr sz="12000"/>
            </a:pPr>
          </a:p>
        </p:txBody>
      </p:sp>
      <p:sp>
        <p:nvSpPr>
          <p:cNvPr id="40" name="Shape 40"/>
          <p:cNvSpPr/>
          <p:nvPr>
            <p:ph type="body" idx="1"/>
          </p:nvPr>
        </p:nvSpPr>
        <p:spPr>
          <a:xfrm>
            <a:off x="311699" y="3152225"/>
            <a:ext cx="8520602" cy="1991275"/>
          </a:xfrm>
          <a:prstGeom prst="rect">
            <a:avLst/>
          </a:prstGeom>
        </p:spPr>
        <p:txBody>
          <a:bodyPr/>
          <a:lstStyle/>
          <a:p>
            <a:pPr lvl="0" algn="ct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43" name="Shape 4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10" name="Shape 10"/>
          <p:cNvSpPr/>
          <p:nvPr>
            <p:ph type="title"/>
          </p:nvPr>
        </p:nvSpPr>
        <p:spPr>
          <a:xfrm>
            <a:off x="311699" y="2150849"/>
            <a:ext cx="8520602" cy="841801"/>
          </a:xfrm>
          <a:prstGeom prst="rect">
            <a:avLst/>
          </a:prstGeom>
        </p:spPr>
        <p:txBody>
          <a:bodyPr anchor="ctr"/>
          <a:lstStyle/>
          <a:p>
            <a:pPr lvl="0" algn="ctr">
              <a:defRPr sz="3600"/>
            </a:pPr>
          </a:p>
        </p:txBody>
      </p:sp>
      <p:sp>
        <p:nvSpPr>
          <p:cNvPr id="11" name="Shape 1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13" name="Shape 13"/>
          <p:cNvSpPr/>
          <p:nvPr>
            <p:ph type="title"/>
          </p:nvPr>
        </p:nvSpPr>
        <p:spPr>
          <a:prstGeom prst="rect">
            <a:avLst/>
          </a:prstGeom>
        </p:spPr>
        <p:txBody>
          <a:bodyPr/>
          <a:lstStyle/>
          <a:p>
            <a:pPr lvl="0"/>
          </a:p>
        </p:txBody>
      </p:sp>
      <p:sp>
        <p:nvSpPr>
          <p:cNvPr id="14" name="Shape 14"/>
          <p:cNvSpPr/>
          <p:nvPr>
            <p:ph type="body" idx="1"/>
          </p:nvPr>
        </p:nvSpPr>
        <p:spPr>
          <a:prstGeom prst="rect">
            <a:avLst/>
          </a:prstGeom>
        </p:spPr>
        <p:txBody>
          <a:bodyPr/>
          <a:lstStyle/>
          <a:p>
            <a:pPr lvl="0"/>
          </a:p>
        </p:txBody>
      </p:sp>
      <p:sp>
        <p:nvSpPr>
          <p:cNvPr id="15" name="Shape 1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and two columns">
    <p:spTree>
      <p:nvGrpSpPr>
        <p:cNvPr id="1" name=""/>
        <p:cNvGrpSpPr/>
        <p:nvPr/>
      </p:nvGrpSpPr>
      <p:grpSpPr>
        <a:xfrm>
          <a:off x="0" y="0"/>
          <a:ext cx="0" cy="0"/>
          <a:chOff x="0" y="0"/>
          <a:chExt cx="0" cy="0"/>
        </a:xfrm>
      </p:grpSpPr>
      <p:sp>
        <p:nvSpPr>
          <p:cNvPr id="17" name="Shape 17"/>
          <p:cNvSpPr/>
          <p:nvPr>
            <p:ph type="title"/>
          </p:nvPr>
        </p:nvSpPr>
        <p:spPr>
          <a:prstGeom prst="rect">
            <a:avLst/>
          </a:prstGeom>
        </p:spPr>
        <p:txBody>
          <a:bodyPr/>
          <a:lstStyle/>
          <a:p>
            <a:pPr lvl="0"/>
          </a:p>
        </p:txBody>
      </p:sp>
      <p:sp>
        <p:nvSpPr>
          <p:cNvPr id="18" name="Shape 18"/>
          <p:cNvSpPr/>
          <p:nvPr>
            <p:ph type="body" idx="1"/>
          </p:nvPr>
        </p:nvSpPr>
        <p:spPr>
          <a:xfrm>
            <a:off x="311699" y="1152475"/>
            <a:ext cx="3999902" cy="3991025"/>
          </a:xfrm>
          <a:prstGeom prst="rect">
            <a:avLst/>
          </a:prstGeom>
        </p:spPr>
        <p:txBody>
          <a:bodyPr/>
          <a:lstStyle/>
          <a:p>
            <a:pPr lvl="0"/>
          </a:p>
        </p:txBody>
      </p:sp>
      <p:sp>
        <p:nvSpPr>
          <p:cNvPr id="19" name="Shape 1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1" name="Shape 21"/>
          <p:cNvSpPr/>
          <p:nvPr>
            <p:ph type="title"/>
          </p:nvPr>
        </p:nvSpPr>
        <p:spPr>
          <a:xfrm>
            <a:off x="311699" y="445025"/>
            <a:ext cx="8520602" cy="755125"/>
          </a:xfrm>
          <a:prstGeom prst="rect">
            <a:avLst/>
          </a:prstGeom>
        </p:spPr>
        <p:txBody>
          <a:bodyPr/>
          <a:lstStyle/>
          <a:p>
            <a:pPr lvl="0"/>
          </a:p>
        </p:txBody>
      </p:sp>
      <p:sp>
        <p:nvSpPr>
          <p:cNvPr id="22" name="Shape 2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One column text">
    <p:spTree>
      <p:nvGrpSpPr>
        <p:cNvPr id="1" name=""/>
        <p:cNvGrpSpPr/>
        <p:nvPr/>
      </p:nvGrpSpPr>
      <p:grpSpPr>
        <a:xfrm>
          <a:off x="0" y="0"/>
          <a:ext cx="0" cy="0"/>
          <a:chOff x="0" y="0"/>
          <a:chExt cx="0" cy="0"/>
        </a:xfrm>
      </p:grpSpPr>
      <p:sp>
        <p:nvSpPr>
          <p:cNvPr id="24" name="Shape 24"/>
          <p:cNvSpPr/>
          <p:nvPr>
            <p:ph type="title"/>
          </p:nvPr>
        </p:nvSpPr>
        <p:spPr>
          <a:xfrm>
            <a:off x="311699" y="0"/>
            <a:ext cx="2808001" cy="1311300"/>
          </a:xfrm>
          <a:prstGeom prst="rect">
            <a:avLst/>
          </a:prstGeom>
        </p:spPr>
        <p:txBody>
          <a:bodyPr anchor="b"/>
          <a:lstStyle/>
          <a:p>
            <a:pPr lvl="0">
              <a:defRPr sz="2400"/>
            </a:pPr>
          </a:p>
        </p:txBody>
      </p:sp>
      <p:sp>
        <p:nvSpPr>
          <p:cNvPr id="25" name="Shape 25"/>
          <p:cNvSpPr/>
          <p:nvPr>
            <p:ph type="body" idx="1"/>
          </p:nvPr>
        </p:nvSpPr>
        <p:spPr>
          <a:xfrm>
            <a:off x="311699" y="1389599"/>
            <a:ext cx="2808001" cy="3753902"/>
          </a:xfrm>
          <a:prstGeom prst="rect">
            <a:avLst/>
          </a:prstGeom>
        </p:spPr>
        <p:txBody>
          <a:bodyPr/>
          <a:lstStyle/>
          <a:p>
            <a:pPr lvl="0">
              <a:defRPr sz="1200"/>
            </a:pPr>
          </a:p>
        </p:txBody>
      </p:sp>
      <p:sp>
        <p:nvSpPr>
          <p:cNvPr id="26" name="Shape 2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Main point">
    <p:spTree>
      <p:nvGrpSpPr>
        <p:cNvPr id="1" name=""/>
        <p:cNvGrpSpPr/>
        <p:nvPr/>
      </p:nvGrpSpPr>
      <p:grpSpPr>
        <a:xfrm>
          <a:off x="0" y="0"/>
          <a:ext cx="0" cy="0"/>
          <a:chOff x="0" y="0"/>
          <a:chExt cx="0" cy="0"/>
        </a:xfrm>
      </p:grpSpPr>
      <p:sp>
        <p:nvSpPr>
          <p:cNvPr id="28" name="Shape 28"/>
          <p:cNvSpPr/>
          <p:nvPr>
            <p:ph type="title"/>
          </p:nvPr>
        </p:nvSpPr>
        <p:spPr>
          <a:xfrm>
            <a:off x="490250" y="450149"/>
            <a:ext cx="6367801" cy="4090801"/>
          </a:xfrm>
          <a:prstGeom prst="rect">
            <a:avLst/>
          </a:prstGeom>
        </p:spPr>
        <p:txBody>
          <a:bodyPr anchor="ctr"/>
          <a:lstStyle/>
          <a:p>
            <a:pPr lvl="0">
              <a:defRPr sz="4800"/>
            </a:pPr>
          </a:p>
        </p:txBody>
      </p:sp>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Section title and description">
    <p:spTree>
      <p:nvGrpSpPr>
        <p:cNvPr id="1" name=""/>
        <p:cNvGrpSpPr/>
        <p:nvPr/>
      </p:nvGrpSpPr>
      <p:grpSpPr>
        <a:xfrm>
          <a:off x="0" y="0"/>
          <a:ext cx="0" cy="0"/>
          <a:chOff x="0" y="0"/>
          <a:chExt cx="0" cy="0"/>
        </a:xfrm>
      </p:grpSpPr>
      <p:sp>
        <p:nvSpPr>
          <p:cNvPr id="31" name="Shape 31"/>
          <p:cNvSpPr/>
          <p:nvPr/>
        </p:nvSpPr>
        <p:spPr>
          <a:xfrm>
            <a:off x="4572000" y="-125"/>
            <a:ext cx="4572000" cy="5143501"/>
          </a:xfrm>
          <a:prstGeom prst="rect">
            <a:avLst/>
          </a:prstGeom>
          <a:solidFill>
            <a:srgbClr val="EEEEEE"/>
          </a:solidFill>
          <a:ln w="12700">
            <a:miter lim="400000"/>
          </a:ln>
        </p:spPr>
        <p:txBody>
          <a:bodyPr lIns="0" tIns="0" rIns="0" bIns="0" anchor="ctr"/>
          <a:lstStyle/>
          <a:p>
            <a:pPr lvl="0"/>
          </a:p>
        </p:txBody>
      </p:sp>
      <p:sp>
        <p:nvSpPr>
          <p:cNvPr id="32" name="Shape 32"/>
          <p:cNvSpPr/>
          <p:nvPr>
            <p:ph type="title"/>
          </p:nvPr>
        </p:nvSpPr>
        <p:spPr>
          <a:xfrm>
            <a:off x="265500" y="0"/>
            <a:ext cx="4045200" cy="2715476"/>
          </a:xfrm>
          <a:prstGeom prst="rect">
            <a:avLst/>
          </a:prstGeom>
        </p:spPr>
        <p:txBody>
          <a:bodyPr anchor="b"/>
          <a:lstStyle/>
          <a:p>
            <a:pPr lvl="0" algn="ctr">
              <a:defRPr sz="4200"/>
            </a:pPr>
          </a:p>
        </p:txBody>
      </p:sp>
      <p:sp>
        <p:nvSpPr>
          <p:cNvPr id="33" name="Shape 33"/>
          <p:cNvSpPr/>
          <p:nvPr>
            <p:ph type="body" idx="1"/>
          </p:nvPr>
        </p:nvSpPr>
        <p:spPr>
          <a:xfrm>
            <a:off x="265500" y="2803075"/>
            <a:ext cx="4045200" cy="2340425"/>
          </a:xfrm>
          <a:prstGeom prst="rect">
            <a:avLst/>
          </a:prstGeom>
        </p:spPr>
        <p:txBody>
          <a:bodyPr/>
          <a:lstStyle/>
          <a:p>
            <a:pPr lvl="0" algn="ctr">
              <a:defRPr sz="2100"/>
            </a:pPr>
          </a:p>
        </p:txBody>
      </p:sp>
      <p:sp>
        <p:nvSpPr>
          <p:cNvPr id="34" name="Shape 3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Caption">
    <p:spTree>
      <p:nvGrpSpPr>
        <p:cNvPr id="1" name=""/>
        <p:cNvGrpSpPr/>
        <p:nvPr/>
      </p:nvGrpSpPr>
      <p:grpSpPr>
        <a:xfrm>
          <a:off x="0" y="0"/>
          <a:ext cx="0" cy="0"/>
          <a:chOff x="0" y="0"/>
          <a:chExt cx="0" cy="0"/>
        </a:xfrm>
      </p:grpSpPr>
      <p:sp>
        <p:nvSpPr>
          <p:cNvPr id="36" name="Shape 36"/>
          <p:cNvSpPr/>
          <p:nvPr>
            <p:ph type="body" idx="1"/>
          </p:nvPr>
        </p:nvSpPr>
        <p:spPr>
          <a:xfrm>
            <a:off x="311699" y="3922750"/>
            <a:ext cx="5998802" cy="1220751"/>
          </a:xfrm>
          <a:prstGeom prst="rect">
            <a:avLst/>
          </a:prstGeom>
        </p:spPr>
        <p:txBody>
          <a:bodyPr anchor="ctr"/>
          <a:lstStyle/>
          <a:p>
            <a:pPr lvl="0"/>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311699" y="445025"/>
            <a:ext cx="8520602" cy="707450"/>
          </a:xfrm>
          <a:prstGeom prst="rect">
            <a:avLst/>
          </a:prstGeom>
          <a:ln w="12700">
            <a:miter lim="400000"/>
          </a:ln>
        </p:spPr>
        <p:txBody>
          <a:bodyPr lIns="91424" tIns="91424" rIns="91424" bIns="91424"/>
          <a:lstStyle/>
          <a:p>
            <a:pPr lvl="0"/>
          </a:p>
        </p:txBody>
      </p:sp>
      <p:sp>
        <p:nvSpPr>
          <p:cNvPr id="3" name="Shape 3"/>
          <p:cNvSpPr/>
          <p:nvPr>
            <p:ph type="body" idx="1"/>
          </p:nvPr>
        </p:nvSpPr>
        <p:spPr>
          <a:xfrm>
            <a:off x="311699" y="1152475"/>
            <a:ext cx="8520602" cy="3991025"/>
          </a:xfrm>
          <a:prstGeom prst="rect">
            <a:avLst/>
          </a:prstGeom>
          <a:ln w="12700">
            <a:miter lim="400000"/>
          </a:ln>
        </p:spPr>
        <p:txBody>
          <a:bodyPr lIns="91424" tIns="91424" rIns="91424" bIns="91424"/>
          <a:lstStyle/>
          <a:p>
            <a:pPr lvl="0"/>
          </a:p>
        </p:txBody>
      </p:sp>
      <p:sp>
        <p:nvSpPr>
          <p:cNvPr id="4" name="Shape 4"/>
          <p:cNvSpPr/>
          <p:nvPr>
            <p:ph type="sldNum" sz="quarter" idx="2"/>
          </p:nvPr>
        </p:nvSpPr>
        <p:spPr>
          <a:xfrm>
            <a:off x="8472457" y="4700818"/>
            <a:ext cx="548701" cy="318396"/>
          </a:xfrm>
          <a:prstGeom prst="rect">
            <a:avLst/>
          </a:prstGeom>
          <a:ln w="12700">
            <a:miter lim="400000"/>
          </a:ln>
        </p:spPr>
        <p:txBody>
          <a:bodyPr lIns="91424" tIns="91424" rIns="91424" bIns="91424" anchor="ctr">
            <a:spAutoFit/>
          </a:bodyPr>
          <a:lstStyle>
            <a:lvl1pPr algn="r">
              <a:defRPr sz="1000">
                <a:solidFill>
                  <a:srgbClr val="595959"/>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advClick="1"/>
  <p:txStyles>
    <p:title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p:titleStyle>
    <p:body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p:bodyStyle>
    <p:otherStyle>
      <a:lvl1pPr algn="r">
        <a:defRPr sz="1000">
          <a:solidFill>
            <a:schemeClr val="tx1"/>
          </a:solidFill>
          <a:latin typeface="+mn-lt"/>
          <a:ea typeface="+mn-ea"/>
          <a:cs typeface="+mn-cs"/>
          <a:sym typeface="Arial"/>
        </a:defRPr>
      </a:lvl1pPr>
      <a:lvl2pPr algn="r">
        <a:defRPr sz="1000">
          <a:solidFill>
            <a:schemeClr val="tx1"/>
          </a:solidFill>
          <a:latin typeface="+mn-lt"/>
          <a:ea typeface="+mn-ea"/>
          <a:cs typeface="+mn-cs"/>
          <a:sym typeface="Arial"/>
        </a:defRPr>
      </a:lvl2pPr>
      <a:lvl3pPr algn="r">
        <a:defRPr sz="1000">
          <a:solidFill>
            <a:schemeClr val="tx1"/>
          </a:solidFill>
          <a:latin typeface="+mn-lt"/>
          <a:ea typeface="+mn-ea"/>
          <a:cs typeface="+mn-cs"/>
          <a:sym typeface="Arial"/>
        </a:defRPr>
      </a:lvl3pPr>
      <a:lvl4pPr algn="r">
        <a:defRPr sz="1000">
          <a:solidFill>
            <a:schemeClr val="tx1"/>
          </a:solidFill>
          <a:latin typeface="+mn-lt"/>
          <a:ea typeface="+mn-ea"/>
          <a:cs typeface="+mn-cs"/>
          <a:sym typeface="Arial"/>
        </a:defRPr>
      </a:lvl4pPr>
      <a:lvl5pPr algn="r">
        <a:defRPr sz="1000">
          <a:solidFill>
            <a:schemeClr val="tx1"/>
          </a:solidFill>
          <a:latin typeface="+mn-lt"/>
          <a:ea typeface="+mn-ea"/>
          <a:cs typeface="+mn-cs"/>
          <a:sym typeface="Arial"/>
        </a:defRPr>
      </a:lvl5pPr>
      <a:lvl6pPr algn="r">
        <a:defRPr sz="1000">
          <a:solidFill>
            <a:schemeClr val="tx1"/>
          </a:solidFill>
          <a:latin typeface="+mn-lt"/>
          <a:ea typeface="+mn-ea"/>
          <a:cs typeface="+mn-cs"/>
          <a:sym typeface="Arial"/>
        </a:defRPr>
      </a:lvl6pPr>
      <a:lvl7pPr algn="r">
        <a:defRPr sz="1000">
          <a:solidFill>
            <a:schemeClr val="tx1"/>
          </a:solidFill>
          <a:latin typeface="+mn-lt"/>
          <a:ea typeface="+mn-ea"/>
          <a:cs typeface="+mn-cs"/>
          <a:sym typeface="Arial"/>
        </a:defRPr>
      </a:lvl7pPr>
      <a:lvl8pPr algn="r">
        <a:defRPr sz="1000">
          <a:solidFill>
            <a:schemeClr val="tx1"/>
          </a:solidFill>
          <a:latin typeface="+mn-lt"/>
          <a:ea typeface="+mn-ea"/>
          <a:cs typeface="+mn-cs"/>
          <a:sym typeface="Arial"/>
        </a:defRPr>
      </a:lvl8pPr>
      <a:lvl9pPr algn="r">
        <a:defRPr sz="1000">
          <a:solidFill>
            <a:schemeClr val="tx1"/>
          </a:solid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ap.pn/2myptQi" TargetMode="External"/><Relationship Id="rId3" Type="http://schemas.openxmlformats.org/officeDocument/2006/relationships/hyperlink" Target="https://nodejs.org/en/download/" TargetMode="External"/><Relationship Id="rId4" Type="http://schemas.openxmlformats.org/officeDocument/2006/relationships/hyperlink" Target="https://drive.google.com/open?id=0B0i9-EkbmYJPd3J4dDZOYTcyTm8" TargetMode="External"/><Relationship Id="rId5" Type="http://schemas.openxmlformats.org/officeDocument/2006/relationships/hyperlink" Target="http://ap.pn/2ndk4jv" TargetMode="External"/><Relationship Id="rId6" Type="http://schemas.openxmlformats.org/officeDocument/2006/relationships/hyperlink" Target="///ppt/slides/slide1.xml#slide=id.g19203ad576_0_971" TargetMode="External"/><Relationship Id="rId7" Type="http://schemas.openxmlformats.org/officeDocument/2006/relationships/hyperlink" Target="https://www.sublimetext.com/" TargetMode="External"/><Relationship Id="rId8" Type="http://schemas.openxmlformats.org/officeDocument/2006/relationships/hyperlink" Target="http://www.storybench.org/install-babel-packages-sublime-text-3/"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ap.pn/2myptQi" TargetMode="External"/><Relationship Id="rId3" Type="http://schemas.openxmlformats.org/officeDocument/2006/relationships/hyperlink" Target="https://nodejs.org/en/download/" TargetMode="External"/><Relationship Id="rId4" Type="http://schemas.openxmlformats.org/officeDocument/2006/relationships/hyperlink" Target="https://drive.google.com/open?id=0B0i9-EkbmYJPd3J4dDZOYTcyTm8" TargetMode="External"/><Relationship Id="rId5" Type="http://schemas.openxmlformats.org/officeDocument/2006/relationships/hyperlink" Target="http://ap.pn/2ndk4jv" TargetMode="External"/><Relationship Id="rId6" Type="http://schemas.openxmlformats.org/officeDocument/2006/relationships/hyperlink" Target="///ppt/slides/slide10.xml#slide=id.g19203ad576_0_971" TargetMode="External"/><Relationship Id="rId7" Type="http://schemas.openxmlformats.org/officeDocument/2006/relationships/hyperlink" Target="https://www.sublimetext.com/" TargetMode="External"/><Relationship Id="rId8" Type="http://schemas.openxmlformats.org/officeDocument/2006/relationships/hyperlink" Target="http://www.storybench.org/install-babel-packages-sublime-text-3/"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gif"/></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omments" Target="../comments/commen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facebook.github.io/react/docs/component-specs.html#lifecycle-methods" TargetMode="Externa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gif"/></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mdeng123/ReactWorkshop/commit/ed93d67aef63b5a273b8064c49bb89a935e50ddb" TargetMode="Externa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mdeng123/ReactWorkshop/commit/df9915737183f9afa37e48eee23f3cd5faabbde7" TargetMode="Externa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3.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3.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3.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3.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13.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mdeng123/ReactWorkshop/commit/a5eb99de3c4f8cff1c19e97d5ac2ca771da279ae" TargetMode="Externa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 Id="rId3" Type="http://schemas.openxmlformats.org/officeDocument/2006/relationships/image" Target="../media/image16.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 Id="rId3" Type="http://schemas.openxmlformats.org/officeDocument/2006/relationships/image" Target="../media/image16.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15.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 Id="rId3" Type="http://schemas.openxmlformats.org/officeDocument/2006/relationships/image" Target="../media/image15.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 Id="rId3" Type="http://schemas.openxmlformats.org/officeDocument/2006/relationships/image" Target="../media/image15.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 Id="rId3" Type="http://schemas.openxmlformats.org/officeDocument/2006/relationships/image" Target="../media/image1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5.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5.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omments" Target="../comments/comment3.xml"/><Relationship Id="rId3" Type="http://schemas.openxmlformats.org/officeDocument/2006/relationships/image" Target="../media/image21.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mdeng123/ReactWorkshop/commit/f6b49e6946135564012021a4f348dd508fa6217c" TargetMode="External"/><Relationship Id="rId3" Type="http://schemas.openxmlformats.org/officeDocument/2006/relationships/hyperlink" Target="https://notehub.org/0qy3r" TargetMode="Externa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mdeng123/ReactWorkshop/commit/964bffed1defcf672b1aeb47c30732cadc9a7723" TargetMode="Externa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destroyallsoftware.com/talks/wat" TargetMode="Externa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Setup</a:t>
            </a:r>
          </a:p>
        </p:txBody>
      </p:sp>
      <p:sp>
        <p:nvSpPr>
          <p:cNvPr id="48" name="Shape 48"/>
          <p:cNvSpPr/>
          <p:nvPr>
            <p:ph type="body" idx="1"/>
          </p:nvPr>
        </p:nvSpPr>
        <p:spPr>
          <a:xfrm>
            <a:off x="311699" y="1017725"/>
            <a:ext cx="8520602" cy="37992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marL="457200" indent="-228600">
              <a:buSzPct val="100000"/>
              <a:buFont typeface="Helvetica"/>
              <a:buAutoNum type="arabicPeriod" startAt="1"/>
              <a:defRPr sz="1800"/>
            </a:pPr>
            <a:r>
              <a:rPr sz="1400">
                <a:latin typeface="Open Sans"/>
                <a:ea typeface="Open Sans"/>
                <a:cs typeface="Open Sans"/>
                <a:sym typeface="Open Sans"/>
              </a:rPr>
              <a:t>Open these slides @ </a:t>
            </a:r>
            <a:r>
              <a:rPr sz="1400">
                <a:latin typeface="Open Sans"/>
                <a:ea typeface="Open Sans"/>
                <a:cs typeface="Open Sans"/>
                <a:sym typeface="Open Sans"/>
                <a:hlinkClick r:id="rId2" invalidUrl="" action="" tgtFrame="" tooltip="" history="1" highlightClick="0" endSnd="0"/>
              </a:rPr>
              <a:t>http://ap.pn/2myptQi</a:t>
            </a:r>
            <a:endParaRPr sz="1400"/>
          </a:p>
          <a:p>
            <a:pPr lvl="0" marL="457200" indent="-228600">
              <a:buSzPct val="100000"/>
              <a:buFont typeface="Helvetica"/>
              <a:buAutoNum type="arabicPeriod" startAt="1"/>
              <a:defRPr sz="1800"/>
            </a:pPr>
            <a:r>
              <a:rPr sz="1400">
                <a:latin typeface="Open Sans"/>
                <a:ea typeface="Open Sans"/>
                <a:cs typeface="Open Sans"/>
                <a:sym typeface="Open Sans"/>
              </a:rPr>
              <a:t>Download and install Node.js with the defaults:</a:t>
            </a:r>
            <a:br>
              <a:rPr sz="1400">
                <a:latin typeface="Open Sans"/>
                <a:ea typeface="Open Sans"/>
                <a:cs typeface="Open Sans"/>
                <a:sym typeface="Open Sans"/>
              </a:rPr>
            </a:br>
            <a:r>
              <a:rPr sz="1400">
                <a:latin typeface="Open Sans"/>
                <a:ea typeface="Open Sans"/>
                <a:cs typeface="Open Sans"/>
                <a:sym typeface="Open Sans"/>
              </a:rPr>
              <a:t>	</a:t>
            </a:r>
            <a:r>
              <a:rPr sz="1400">
                <a:latin typeface="Open Sans"/>
                <a:ea typeface="Open Sans"/>
                <a:cs typeface="Open Sans"/>
                <a:sym typeface="Open Sans"/>
                <a:hlinkClick r:id="rId3" invalidUrl="" action="" tgtFrame="" tooltip="" history="1" highlightClick="0" endSnd="0"/>
              </a:rPr>
              <a:t>https://nodejs.org/en/download/</a:t>
            </a:r>
            <a:r>
              <a:rPr sz="1400" u="sng">
                <a:solidFill>
                  <a:srgbClr val="0097A7"/>
                </a:solidFill>
                <a:latin typeface="Open Sans"/>
                <a:ea typeface="Open Sans"/>
                <a:cs typeface="Open Sans"/>
                <a:sym typeface="Open Sans"/>
              </a:rPr>
              <a:t> </a:t>
            </a:r>
            <a:endParaRPr sz="1400" u="sng">
              <a:solidFill>
                <a:srgbClr val="0097A7"/>
              </a:solidFill>
              <a:latin typeface="Open Sans"/>
              <a:ea typeface="Open Sans"/>
              <a:cs typeface="Open Sans"/>
              <a:sym typeface="Open Sans"/>
            </a:endParaRPr>
          </a:p>
          <a:p>
            <a:pPr lvl="0" indent="914400">
              <a:defRPr sz="1800"/>
            </a:pPr>
            <a:r>
              <a:rPr sz="1400">
                <a:latin typeface="Open Sans"/>
                <a:ea typeface="Open Sans"/>
                <a:cs typeface="Open Sans"/>
                <a:sym typeface="Open Sans"/>
              </a:rPr>
              <a:t>Note: Windows users may use the Node.js command prompt</a:t>
            </a:r>
            <a:endParaRPr sz="1400">
              <a:latin typeface="Open Sans"/>
              <a:ea typeface="Open Sans"/>
              <a:cs typeface="Open Sans"/>
              <a:sym typeface="Open Sans"/>
            </a:endParaRPr>
          </a:p>
          <a:p>
            <a:pPr lvl="0" marL="457200" indent="-228600">
              <a:buSzPct val="100000"/>
              <a:buFont typeface="Helvetica"/>
              <a:buAutoNum type="arabicPeriod" startAt="1"/>
              <a:defRPr sz="1800"/>
            </a:pPr>
            <a:r>
              <a:rPr sz="1400">
                <a:latin typeface="Open Sans"/>
                <a:ea typeface="Open Sans"/>
                <a:cs typeface="Open Sans"/>
                <a:sym typeface="Open Sans"/>
              </a:rPr>
              <a:t>Download and unzip the </a:t>
            </a:r>
            <a:r>
              <a:rPr sz="1400">
                <a:latin typeface="Open Sans"/>
                <a:ea typeface="Open Sans"/>
                <a:cs typeface="Open Sans"/>
                <a:sym typeface="Open Sans"/>
                <a:hlinkClick r:id="rId4" invalidUrl="" action="" tgtFrame="" tooltip="" history="1" highlightClick="0" endSnd="0"/>
              </a:rPr>
              <a:t>starter project</a:t>
            </a:r>
            <a:r>
              <a:rPr sz="1400"/>
              <a:t>: </a:t>
            </a:r>
            <a:r>
              <a:rPr sz="1400">
                <a:latin typeface="Open Sans"/>
                <a:ea typeface="Open Sans"/>
                <a:cs typeface="Open Sans"/>
                <a:sym typeface="Open Sans"/>
                <a:hlinkClick r:id="rId5" invalidUrl="" action="" tgtFrame="" tooltip="" history="1" highlightClick="0" endSnd="0"/>
              </a:rPr>
              <a:t>http://ap.pn/2ndk4jv</a:t>
            </a:r>
            <a:endParaRPr sz="1400"/>
          </a:p>
          <a:p>
            <a:pPr lvl="1" marL="914400" indent="-228600">
              <a:buSzPct val="100000"/>
              <a:buFont typeface="Helvetica"/>
              <a:buAutoNum type="alphaLcPeriod" startAt="1"/>
              <a:defRPr sz="1800"/>
            </a:pPr>
            <a:r>
              <a:rPr sz="1400">
                <a:latin typeface="Open Sans"/>
                <a:ea typeface="Open Sans"/>
                <a:cs typeface="Open Sans"/>
                <a:sym typeface="Open Sans"/>
              </a:rPr>
              <a:t>For Github instructions, </a:t>
            </a:r>
            <a:r>
              <a:rPr sz="1400">
                <a:latin typeface="Open Sans"/>
                <a:ea typeface="Open Sans"/>
                <a:cs typeface="Open Sans"/>
                <a:sym typeface="Open Sans"/>
                <a:hlinkClick r:id="rId6" invalidUrl="" action="" tgtFrame="" tooltip="" history="1" highlightClick="0" endSnd="0"/>
              </a:rPr>
              <a:t>click here</a:t>
            </a:r>
            <a:endParaRPr sz="1400"/>
          </a:p>
          <a:p>
            <a:pPr lvl="0" marL="457200" indent="-228600">
              <a:buSzPct val="100000"/>
              <a:buFont typeface="Helvetica"/>
              <a:buAutoNum type="arabicPeriod" startAt="1"/>
              <a:defRPr sz="1800"/>
            </a:pPr>
            <a:r>
              <a:rPr sz="1400">
                <a:latin typeface="Open Sans"/>
                <a:ea typeface="Open Sans"/>
                <a:cs typeface="Open Sans"/>
                <a:sym typeface="Open Sans"/>
              </a:rPr>
              <a:t>Download and install the latest version of </a:t>
            </a:r>
            <a:r>
              <a:rPr sz="1400">
                <a:latin typeface="Open Sans"/>
                <a:ea typeface="Open Sans"/>
                <a:cs typeface="Open Sans"/>
                <a:sym typeface="Open Sans"/>
                <a:hlinkClick r:id="rId7" invalidUrl="" action="" tgtFrame="" tooltip="" history="1" highlightClick="0" endSnd="0"/>
              </a:rPr>
              <a:t>Sublime</a:t>
            </a:r>
            <a:r>
              <a:rPr sz="1400">
                <a:latin typeface="Open Sans"/>
                <a:ea typeface="Open Sans"/>
                <a:cs typeface="Open Sans"/>
                <a:sym typeface="Open Sans"/>
              </a:rPr>
              <a:t> (or preferred editor):</a:t>
            </a:r>
            <a:br>
              <a:rPr sz="1400">
                <a:latin typeface="Open Sans"/>
                <a:ea typeface="Open Sans"/>
                <a:cs typeface="Open Sans"/>
                <a:sym typeface="Open Sans"/>
              </a:rPr>
            </a:br>
            <a:r>
              <a:rPr sz="1400">
                <a:latin typeface="Open Sans"/>
                <a:ea typeface="Open Sans"/>
                <a:cs typeface="Open Sans"/>
                <a:sym typeface="Open Sans"/>
              </a:rPr>
              <a:t>	</a:t>
            </a:r>
            <a:r>
              <a:rPr sz="1400">
                <a:latin typeface="Open Sans"/>
                <a:ea typeface="Open Sans"/>
                <a:cs typeface="Open Sans"/>
                <a:sym typeface="Open Sans"/>
                <a:hlinkClick r:id="rId7" invalidUrl="" action="" tgtFrame="" tooltip="" history="1" highlightClick="0" endSnd="0"/>
              </a:rPr>
              <a:t>https://www.sublimetext.com/</a:t>
            </a:r>
            <a:r>
              <a:rPr sz="1400">
                <a:latin typeface="Open Sans"/>
                <a:ea typeface="Open Sans"/>
                <a:cs typeface="Open Sans"/>
                <a:sym typeface="Open Sans"/>
              </a:rPr>
              <a:t> </a:t>
            </a:r>
            <a:endParaRPr sz="1400">
              <a:latin typeface="Open Sans"/>
              <a:ea typeface="Open Sans"/>
              <a:cs typeface="Open Sans"/>
              <a:sym typeface="Open Sans"/>
            </a:endParaRPr>
          </a:p>
          <a:p>
            <a:pPr lvl="0" marL="457200" indent="-228600">
              <a:buSzPct val="100000"/>
              <a:buFont typeface="Helvetica"/>
              <a:buAutoNum type="arabicPeriod" startAt="1"/>
              <a:defRPr sz="1800"/>
            </a:pPr>
            <a:r>
              <a:rPr sz="1400">
                <a:latin typeface="Open Sans"/>
                <a:ea typeface="Open Sans"/>
                <a:cs typeface="Open Sans"/>
                <a:sym typeface="Open Sans"/>
              </a:rPr>
              <a:t>Open Sublime or IDE of choice</a:t>
            </a:r>
            <a:endParaRPr sz="1400">
              <a:latin typeface="Open Sans"/>
              <a:ea typeface="Open Sans"/>
              <a:cs typeface="Open Sans"/>
              <a:sym typeface="Open Sans"/>
            </a:endParaRPr>
          </a:p>
          <a:p>
            <a:pPr lvl="1" marL="914400" indent="-228600">
              <a:buClr>
                <a:srgbClr val="0097A7"/>
              </a:buClr>
              <a:buSzPct val="100000"/>
              <a:buFont typeface="Helvetica"/>
              <a:buAutoNum type="alphaLcPeriod" startAt="1"/>
              <a:defRPr sz="1800"/>
            </a:pPr>
            <a:r>
              <a:rPr sz="1400">
                <a:latin typeface="Open Sans"/>
                <a:ea typeface="Open Sans"/>
                <a:cs typeface="Open Sans"/>
                <a:sym typeface="Open Sans"/>
                <a:hlinkClick r:id="rId8" invalidUrl="" action="" tgtFrame="" tooltip="" history="1" highlightClick="0" endSnd="0"/>
              </a:rPr>
              <a:t>Install “Package Control” and “Babel”</a:t>
            </a:r>
            <a:endParaRPr sz="1400"/>
          </a:p>
          <a:p>
            <a:pPr lvl="1" marL="914400" indent="-228600">
              <a:buSzPct val="100000"/>
              <a:buFont typeface="Helvetica"/>
              <a:buAutoNum type="alphaLcPeriod" startAt="2"/>
              <a:defRPr sz="1800"/>
            </a:pPr>
            <a:r>
              <a:rPr sz="1400">
                <a:latin typeface="Open Sans"/>
                <a:ea typeface="Open Sans"/>
                <a:cs typeface="Open Sans"/>
                <a:sym typeface="Open Sans"/>
              </a:rPr>
              <a:t>Change the syntax highlighting to Javascript (Babel)</a:t>
            </a:r>
            <a:endParaRPr sz="1400">
              <a:latin typeface="Open Sans"/>
              <a:ea typeface="Open Sans"/>
              <a:cs typeface="Open Sans"/>
              <a:sym typeface="Open Sans"/>
            </a:endParaRPr>
          </a:p>
          <a:p>
            <a:pPr lvl="2" marL="1371600" indent="-228600">
              <a:buSzPct val="100000"/>
              <a:buFont typeface="Helvetica"/>
              <a:buAutoNum type="romanLcPeriod" startAt="1"/>
              <a:defRPr sz="1800"/>
            </a:pPr>
            <a:r>
              <a:rPr sz="1400">
                <a:latin typeface="Open Sans"/>
                <a:ea typeface="Open Sans"/>
                <a:cs typeface="Open Sans"/>
                <a:sym typeface="Open Sans"/>
              </a:rPr>
              <a:t>View &gt; Syntax &gt; Babel &gt; Javascript (Babel)</a:t>
            </a:r>
            <a:endParaRPr sz="1400">
              <a:latin typeface="Open Sans"/>
              <a:ea typeface="Open Sans"/>
              <a:cs typeface="Open Sans"/>
              <a:sym typeface="Open Sans"/>
            </a:endParaRPr>
          </a:p>
          <a:p>
            <a:pPr lvl="1" marL="914400" indent="-228600">
              <a:buSzPct val="100000"/>
              <a:buFont typeface="Helvetica"/>
              <a:buAutoNum type="alphaLcPeriod" startAt="2"/>
              <a:defRPr sz="1800"/>
            </a:pPr>
            <a:r>
              <a:rPr sz="1400">
                <a:latin typeface="Open Sans"/>
                <a:ea typeface="Open Sans"/>
                <a:cs typeface="Open Sans"/>
                <a:sym typeface="Open Sans"/>
              </a:rPr>
              <a:t>Go to File &gt; Open... &gt; select the starter project folder</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Shape 396"/>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Setup</a:t>
            </a:r>
          </a:p>
        </p:txBody>
      </p:sp>
      <p:sp>
        <p:nvSpPr>
          <p:cNvPr id="397" name="Shape 397"/>
          <p:cNvSpPr/>
          <p:nvPr>
            <p:ph type="body" idx="1"/>
          </p:nvPr>
        </p:nvSpPr>
        <p:spPr>
          <a:xfrm>
            <a:off x="311699" y="1017725"/>
            <a:ext cx="8520602" cy="37992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marL="457200" indent="-228600">
              <a:buSzPct val="100000"/>
              <a:buFont typeface="Helvetica"/>
              <a:buAutoNum type="arabicPeriod" startAt="1"/>
              <a:defRPr sz="1800"/>
            </a:pPr>
            <a:r>
              <a:rPr sz="1400">
                <a:latin typeface="Open Sans"/>
                <a:ea typeface="Open Sans"/>
                <a:cs typeface="Open Sans"/>
                <a:sym typeface="Open Sans"/>
              </a:rPr>
              <a:t>Open these slides @ </a:t>
            </a:r>
            <a:r>
              <a:rPr sz="1400">
                <a:latin typeface="Open Sans"/>
                <a:ea typeface="Open Sans"/>
                <a:cs typeface="Open Sans"/>
                <a:sym typeface="Open Sans"/>
                <a:hlinkClick r:id="rId2" invalidUrl="" action="" tgtFrame="" tooltip="" history="1" highlightClick="0" endSnd="0"/>
              </a:rPr>
              <a:t>http://ap.pn/2myptQi</a:t>
            </a:r>
            <a:endParaRPr sz="1400"/>
          </a:p>
          <a:p>
            <a:pPr lvl="0" marL="457200" indent="-228600">
              <a:buSzPct val="100000"/>
              <a:buFont typeface="Helvetica"/>
              <a:buAutoNum type="arabicPeriod" startAt="1"/>
              <a:defRPr sz="1800"/>
            </a:pPr>
            <a:r>
              <a:rPr sz="1400">
                <a:latin typeface="Open Sans"/>
                <a:ea typeface="Open Sans"/>
                <a:cs typeface="Open Sans"/>
                <a:sym typeface="Open Sans"/>
              </a:rPr>
              <a:t>Download and install Node.js with the defaults:</a:t>
            </a:r>
            <a:br>
              <a:rPr sz="1400">
                <a:latin typeface="Open Sans"/>
                <a:ea typeface="Open Sans"/>
                <a:cs typeface="Open Sans"/>
                <a:sym typeface="Open Sans"/>
              </a:rPr>
            </a:br>
            <a:r>
              <a:rPr sz="1400">
                <a:latin typeface="Open Sans"/>
                <a:ea typeface="Open Sans"/>
                <a:cs typeface="Open Sans"/>
                <a:sym typeface="Open Sans"/>
              </a:rPr>
              <a:t>	</a:t>
            </a:r>
            <a:r>
              <a:rPr sz="1400">
                <a:latin typeface="Open Sans"/>
                <a:ea typeface="Open Sans"/>
                <a:cs typeface="Open Sans"/>
                <a:sym typeface="Open Sans"/>
                <a:hlinkClick r:id="rId3" invalidUrl="" action="" tgtFrame="" tooltip="" history="1" highlightClick="0" endSnd="0"/>
              </a:rPr>
              <a:t>https://nodejs.org/en/download/</a:t>
            </a:r>
            <a:r>
              <a:rPr sz="1400" u="sng">
                <a:solidFill>
                  <a:srgbClr val="0097A7"/>
                </a:solidFill>
                <a:latin typeface="Open Sans"/>
                <a:ea typeface="Open Sans"/>
                <a:cs typeface="Open Sans"/>
                <a:sym typeface="Open Sans"/>
              </a:rPr>
              <a:t> </a:t>
            </a:r>
            <a:endParaRPr sz="1400" u="sng">
              <a:solidFill>
                <a:srgbClr val="0097A7"/>
              </a:solidFill>
              <a:latin typeface="Open Sans"/>
              <a:ea typeface="Open Sans"/>
              <a:cs typeface="Open Sans"/>
              <a:sym typeface="Open Sans"/>
            </a:endParaRPr>
          </a:p>
          <a:p>
            <a:pPr lvl="0" indent="844550">
              <a:defRPr sz="1800"/>
            </a:pPr>
            <a:r>
              <a:rPr sz="1400">
                <a:latin typeface="Open Sans"/>
                <a:ea typeface="Open Sans"/>
                <a:cs typeface="Open Sans"/>
                <a:sym typeface="Open Sans"/>
              </a:rPr>
              <a:t>Note: Windows users may use the Node.js command prompt</a:t>
            </a:r>
            <a:endParaRPr sz="1400">
              <a:latin typeface="Open Sans"/>
              <a:ea typeface="Open Sans"/>
              <a:cs typeface="Open Sans"/>
              <a:sym typeface="Open Sans"/>
            </a:endParaRPr>
          </a:p>
          <a:p>
            <a:pPr lvl="0" marL="457200" indent="-228600">
              <a:buSzPct val="100000"/>
              <a:buFont typeface="Helvetica"/>
              <a:buAutoNum type="arabicPeriod" startAt="1"/>
              <a:defRPr sz="1800"/>
            </a:pPr>
            <a:r>
              <a:rPr sz="1400">
                <a:latin typeface="Open Sans"/>
                <a:ea typeface="Open Sans"/>
                <a:cs typeface="Open Sans"/>
                <a:sym typeface="Open Sans"/>
              </a:rPr>
              <a:t>Download and unzip the </a:t>
            </a:r>
            <a:r>
              <a:rPr sz="1400">
                <a:latin typeface="Open Sans"/>
                <a:ea typeface="Open Sans"/>
                <a:cs typeface="Open Sans"/>
                <a:sym typeface="Open Sans"/>
                <a:hlinkClick r:id="rId4" invalidUrl="" action="" tgtFrame="" tooltip="" history="1" highlightClick="0" endSnd="0"/>
              </a:rPr>
              <a:t>starter project</a:t>
            </a:r>
            <a:r>
              <a:rPr sz="1400"/>
              <a:t>: </a:t>
            </a:r>
            <a:r>
              <a:rPr sz="1400">
                <a:latin typeface="Open Sans"/>
                <a:ea typeface="Open Sans"/>
                <a:cs typeface="Open Sans"/>
                <a:sym typeface="Open Sans"/>
                <a:hlinkClick r:id="rId5" invalidUrl="" action="" tgtFrame="" tooltip="" history="1" highlightClick="0" endSnd="0"/>
              </a:rPr>
              <a:t>http://ap.pn/2ndk4jv</a:t>
            </a:r>
            <a:endParaRPr sz="1400"/>
          </a:p>
          <a:p>
            <a:pPr lvl="1" marL="914400" indent="-228600">
              <a:buSzPct val="100000"/>
              <a:buFont typeface="Helvetica"/>
              <a:buAutoNum type="alphaLcPeriod" startAt="1"/>
              <a:defRPr sz="1800"/>
            </a:pPr>
            <a:r>
              <a:rPr sz="1400">
                <a:latin typeface="Open Sans"/>
                <a:ea typeface="Open Sans"/>
                <a:cs typeface="Open Sans"/>
                <a:sym typeface="Open Sans"/>
              </a:rPr>
              <a:t>For Github instructions, </a:t>
            </a:r>
            <a:r>
              <a:rPr sz="1400">
                <a:latin typeface="Open Sans"/>
                <a:ea typeface="Open Sans"/>
                <a:cs typeface="Open Sans"/>
                <a:sym typeface="Open Sans"/>
                <a:hlinkClick r:id="rId6" invalidUrl="" action="" tgtFrame="" tooltip="" history="1" highlightClick="0" endSnd="0"/>
              </a:rPr>
              <a:t>click here</a:t>
            </a:r>
            <a:endParaRPr sz="1400"/>
          </a:p>
          <a:p>
            <a:pPr lvl="0" marL="457200" indent="-228600">
              <a:buSzPct val="100000"/>
              <a:buFont typeface="Helvetica"/>
              <a:buAutoNum type="arabicPeriod" startAt="1"/>
              <a:defRPr sz="1800"/>
            </a:pPr>
            <a:r>
              <a:rPr sz="1400">
                <a:latin typeface="Open Sans"/>
                <a:ea typeface="Open Sans"/>
                <a:cs typeface="Open Sans"/>
                <a:sym typeface="Open Sans"/>
              </a:rPr>
              <a:t>Download and install the latest version of </a:t>
            </a:r>
            <a:r>
              <a:rPr sz="1400">
                <a:latin typeface="Open Sans"/>
                <a:ea typeface="Open Sans"/>
                <a:cs typeface="Open Sans"/>
                <a:sym typeface="Open Sans"/>
                <a:hlinkClick r:id="rId7" invalidUrl="" action="" tgtFrame="" tooltip="" history="1" highlightClick="0" endSnd="0"/>
              </a:rPr>
              <a:t>Sublime</a:t>
            </a:r>
            <a:r>
              <a:rPr sz="1400">
                <a:latin typeface="Open Sans"/>
                <a:ea typeface="Open Sans"/>
                <a:cs typeface="Open Sans"/>
                <a:sym typeface="Open Sans"/>
              </a:rPr>
              <a:t> (or preferred editor):</a:t>
            </a:r>
            <a:br>
              <a:rPr sz="1400">
                <a:latin typeface="Open Sans"/>
                <a:ea typeface="Open Sans"/>
                <a:cs typeface="Open Sans"/>
                <a:sym typeface="Open Sans"/>
              </a:rPr>
            </a:br>
            <a:r>
              <a:rPr sz="1400">
                <a:latin typeface="Open Sans"/>
                <a:ea typeface="Open Sans"/>
                <a:cs typeface="Open Sans"/>
                <a:sym typeface="Open Sans"/>
              </a:rPr>
              <a:t>	</a:t>
            </a:r>
            <a:r>
              <a:rPr sz="1400">
                <a:latin typeface="Open Sans"/>
                <a:ea typeface="Open Sans"/>
                <a:cs typeface="Open Sans"/>
                <a:sym typeface="Open Sans"/>
                <a:hlinkClick r:id="rId7" invalidUrl="" action="" tgtFrame="" tooltip="" history="1" highlightClick="0" endSnd="0"/>
              </a:rPr>
              <a:t>https://www.sublimetext.com/</a:t>
            </a:r>
            <a:r>
              <a:rPr sz="1400">
                <a:latin typeface="Open Sans"/>
                <a:ea typeface="Open Sans"/>
                <a:cs typeface="Open Sans"/>
                <a:sym typeface="Open Sans"/>
              </a:rPr>
              <a:t> </a:t>
            </a:r>
            <a:endParaRPr sz="1400">
              <a:latin typeface="Open Sans"/>
              <a:ea typeface="Open Sans"/>
              <a:cs typeface="Open Sans"/>
              <a:sym typeface="Open Sans"/>
            </a:endParaRPr>
          </a:p>
          <a:p>
            <a:pPr lvl="0" marL="457200" indent="-228600">
              <a:buSzPct val="100000"/>
              <a:buFont typeface="Helvetica"/>
              <a:buAutoNum type="arabicPeriod" startAt="1"/>
              <a:defRPr sz="1800"/>
            </a:pPr>
            <a:r>
              <a:rPr sz="1400">
                <a:latin typeface="Open Sans"/>
                <a:ea typeface="Open Sans"/>
                <a:cs typeface="Open Sans"/>
                <a:sym typeface="Open Sans"/>
              </a:rPr>
              <a:t>Open Sublime or IDE 	of choice</a:t>
            </a:r>
            <a:endParaRPr sz="1400">
              <a:latin typeface="Open Sans"/>
              <a:ea typeface="Open Sans"/>
              <a:cs typeface="Open Sans"/>
              <a:sym typeface="Open Sans"/>
            </a:endParaRPr>
          </a:p>
          <a:p>
            <a:pPr lvl="1" marL="914400" indent="-228600">
              <a:buClr>
                <a:srgbClr val="0097A7"/>
              </a:buClr>
              <a:buSzPct val="100000"/>
              <a:buFont typeface="Helvetica"/>
              <a:buAutoNum type="alphaLcPeriod" startAt="1"/>
              <a:defRPr sz="1800"/>
            </a:pPr>
            <a:r>
              <a:rPr sz="1400">
                <a:latin typeface="Open Sans"/>
                <a:ea typeface="Open Sans"/>
                <a:cs typeface="Open Sans"/>
                <a:sym typeface="Open Sans"/>
                <a:hlinkClick r:id="rId8" invalidUrl="" action="" tgtFrame="" tooltip="" history="1" highlightClick="0" endSnd="0"/>
              </a:rPr>
              <a:t>Install “Package Control” and “Babel”</a:t>
            </a:r>
            <a:endParaRPr sz="1400"/>
          </a:p>
          <a:p>
            <a:pPr lvl="1" marL="914400" indent="-228600">
              <a:buSzPct val="100000"/>
              <a:buFont typeface="Helvetica"/>
              <a:buAutoNum type="alphaLcPeriod" startAt="2"/>
              <a:defRPr sz="1800"/>
            </a:pPr>
            <a:r>
              <a:rPr sz="1400">
                <a:latin typeface="Open Sans"/>
                <a:ea typeface="Open Sans"/>
                <a:cs typeface="Open Sans"/>
                <a:sym typeface="Open Sans"/>
              </a:rPr>
              <a:t>Change the syntax highlighting to Javascript (Babel)</a:t>
            </a:r>
            <a:endParaRPr sz="1400">
              <a:latin typeface="Open Sans"/>
              <a:ea typeface="Open Sans"/>
              <a:cs typeface="Open Sans"/>
              <a:sym typeface="Open Sans"/>
            </a:endParaRPr>
          </a:p>
          <a:p>
            <a:pPr lvl="2" marL="1371600" indent="-228600">
              <a:buSzPct val="100000"/>
              <a:buFont typeface="Helvetica"/>
              <a:buAutoNum type="romanLcPeriod" startAt="1"/>
              <a:defRPr sz="1800"/>
            </a:pPr>
            <a:r>
              <a:rPr sz="1400">
                <a:latin typeface="Open Sans"/>
                <a:ea typeface="Open Sans"/>
                <a:cs typeface="Open Sans"/>
                <a:sym typeface="Open Sans"/>
              </a:rPr>
              <a:t>View &gt; Syntax &gt; Babel &gt; Javascript (Babel)</a:t>
            </a:r>
            <a:endParaRPr sz="1400">
              <a:latin typeface="Open Sans"/>
              <a:ea typeface="Open Sans"/>
              <a:cs typeface="Open Sans"/>
              <a:sym typeface="Open Sans"/>
            </a:endParaRPr>
          </a:p>
          <a:p>
            <a:pPr lvl="1" marL="914400" indent="-228600">
              <a:buSzPct val="100000"/>
              <a:buFont typeface="Helvetica"/>
              <a:buAutoNum type="alphaLcPeriod" startAt="2"/>
              <a:defRPr sz="1800"/>
            </a:pPr>
            <a:r>
              <a:rPr sz="1400">
                <a:latin typeface="Open Sans"/>
                <a:ea typeface="Open Sans"/>
                <a:cs typeface="Open Sans"/>
                <a:sym typeface="Open Sans"/>
              </a:rPr>
              <a:t>Go to File &gt; Open... &gt; select the starter project folder</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 name="Shape 399"/>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Dependencies and Builds</a:t>
            </a:r>
          </a:p>
        </p:txBody>
      </p:sp>
      <p:sp>
        <p:nvSpPr>
          <p:cNvPr id="400" name="Shape 400"/>
          <p:cNvSpPr/>
          <p:nvPr>
            <p:ph type="body" idx="1"/>
          </p:nvPr>
        </p:nvSpPr>
        <p:spPr>
          <a:xfrm>
            <a:off x="311699" y="1214524"/>
            <a:ext cx="3117302" cy="3416401"/>
          </a:xfrm>
          <a:prstGeom prst="rect">
            <a:avLst/>
          </a:prstGeom>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lgn="ctr">
              <a:defRPr sz="1800"/>
            </a:pPr>
            <a:r>
              <a:rPr sz="1400">
                <a:latin typeface="Open Sans"/>
                <a:ea typeface="Open Sans"/>
                <a:cs typeface="Open Sans"/>
                <a:sym typeface="Open Sans"/>
              </a:rPr>
              <a:t>Run </a:t>
            </a:r>
            <a:r>
              <a:rPr sz="1400">
                <a:latin typeface="Courier New"/>
                <a:ea typeface="Courier New"/>
                <a:cs typeface="Courier New"/>
                <a:sym typeface="Courier New"/>
              </a:rPr>
              <a:t>npm install</a:t>
            </a:r>
            <a:r>
              <a:rPr sz="1400">
                <a:latin typeface="Open Sans"/>
                <a:ea typeface="Open Sans"/>
                <a:cs typeface="Open Sans"/>
                <a:sym typeface="Open Sans"/>
              </a:rPr>
              <a:t> in the command line from the root of your project</a:t>
            </a:r>
            <a:endParaRPr sz="1400">
              <a:latin typeface="Open Sans"/>
              <a:ea typeface="Open Sans"/>
              <a:cs typeface="Open Sans"/>
              <a:sym typeface="Open Sans"/>
            </a:endParaRPr>
          </a:p>
          <a:p>
            <a:pPr lvl="0" algn="ctr">
              <a:defRPr sz="1800"/>
            </a:pPr>
            <a:r>
              <a:rPr sz="1400">
                <a:latin typeface="Open Sans"/>
                <a:ea typeface="Open Sans"/>
                <a:cs typeface="Open Sans"/>
                <a:sym typeface="Open Sans"/>
              </a:rPr>
              <a:t>This will download all the dependencies that are in your</a:t>
            </a:r>
            <a:r>
              <a:rPr sz="1400"/>
              <a:t> </a:t>
            </a:r>
            <a:r>
              <a:rPr sz="1400">
                <a:latin typeface="Courier New"/>
                <a:ea typeface="Courier New"/>
                <a:cs typeface="Courier New"/>
                <a:sym typeface="Courier New"/>
              </a:rPr>
              <a:t>package.json</a:t>
            </a:r>
            <a:r>
              <a:rPr sz="1400">
                <a:latin typeface="Open Sans"/>
                <a:ea typeface="Open Sans"/>
                <a:cs typeface="Open Sans"/>
                <a:sym typeface="Open Sans"/>
              </a:rPr>
              <a:t> file.</a:t>
            </a:r>
          </a:p>
        </p:txBody>
      </p:sp>
      <p:pic>
        <p:nvPicPr>
          <p:cNvPr id="401" name="image22.gif"/>
          <p:cNvPicPr/>
          <p:nvPr/>
        </p:nvPicPr>
        <p:blipFill>
          <a:blip r:embed="rId3">
            <a:extLst/>
          </a:blip>
          <a:stretch>
            <a:fillRect/>
          </a:stretch>
        </p:blipFill>
        <p:spPr>
          <a:xfrm>
            <a:off x="3429000" y="1101000"/>
            <a:ext cx="5715000" cy="3810001"/>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5" name="Shape 405"/>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Setup - Dependencies and Builds</a:t>
            </a:r>
          </a:p>
        </p:txBody>
      </p:sp>
      <p:pic>
        <p:nvPicPr>
          <p:cNvPr id="406" name="image05.png"/>
          <p:cNvPicPr/>
          <p:nvPr/>
        </p:nvPicPr>
        <p:blipFill>
          <a:blip r:embed="rId3">
            <a:extLst/>
          </a:blip>
          <a:srcRect l="0" t="0" r="0" b="20363"/>
          <a:stretch>
            <a:fillRect/>
          </a:stretch>
        </p:blipFill>
        <p:spPr>
          <a:xfrm>
            <a:off x="3536024" y="2469446"/>
            <a:ext cx="1573576" cy="1253151"/>
          </a:xfrm>
          <a:prstGeom prst="rect">
            <a:avLst/>
          </a:prstGeom>
          <a:ln w="12700">
            <a:miter lim="400000"/>
          </a:ln>
        </p:spPr>
      </p:pic>
      <p:grpSp>
        <p:nvGrpSpPr>
          <p:cNvPr id="410" name="Group 410"/>
          <p:cNvGrpSpPr/>
          <p:nvPr/>
        </p:nvGrpSpPr>
        <p:grpSpPr>
          <a:xfrm>
            <a:off x="921950" y="1132402"/>
            <a:ext cx="1124605" cy="800223"/>
            <a:chOff x="0" y="0"/>
            <a:chExt cx="1124604" cy="800222"/>
          </a:xfrm>
        </p:grpSpPr>
        <p:sp>
          <p:nvSpPr>
            <p:cNvPr id="407" name="Shape 407"/>
            <p:cNvSpPr/>
            <p:nvPr/>
          </p:nvSpPr>
          <p:spPr>
            <a:xfrm>
              <a:off x="0" y="0"/>
              <a:ext cx="1124605" cy="800223"/>
            </a:xfrm>
            <a:custGeom>
              <a:avLst/>
              <a:gdLst/>
              <a:ahLst/>
              <a:cxnLst>
                <a:cxn ang="0">
                  <a:pos x="wd2" y="hd2"/>
                </a:cxn>
                <a:cxn ang="5400000">
                  <a:pos x="wd2" y="hd2"/>
                </a:cxn>
                <a:cxn ang="10800000">
                  <a:pos x="wd2" y="hd2"/>
                </a:cxn>
                <a:cxn ang="16200000">
                  <a:pos x="wd2" y="hd2"/>
                </a:cxn>
              </a:cxnLst>
              <a:rect l="0" t="0" r="r" b="b"/>
              <a:pathLst>
                <a:path w="21600" h="19777" fill="norm" stroke="1" extrusionOk="0">
                  <a:moveTo>
                    <a:pt x="0" y="19068"/>
                  </a:moveTo>
                  <a:cubicBezTo>
                    <a:pt x="9298" y="21600"/>
                    <a:pt x="9298" y="16535"/>
                    <a:pt x="18595" y="16535"/>
                  </a:cubicBezTo>
                  <a:lnTo>
                    <a:pt x="18595" y="3372"/>
                  </a:lnTo>
                  <a:lnTo>
                    <a:pt x="0" y="3372"/>
                  </a:lnTo>
                  <a:close/>
                  <a:moveTo>
                    <a:pt x="1532" y="3372"/>
                  </a:moveTo>
                  <a:lnTo>
                    <a:pt x="1532" y="1665"/>
                  </a:lnTo>
                  <a:lnTo>
                    <a:pt x="20000" y="1665"/>
                  </a:lnTo>
                  <a:lnTo>
                    <a:pt x="20000" y="14911"/>
                  </a:lnTo>
                  <a:cubicBezTo>
                    <a:pt x="19298" y="14911"/>
                    <a:pt x="18595" y="15003"/>
                    <a:pt x="18595" y="15003"/>
                  </a:cubicBezTo>
                  <a:lnTo>
                    <a:pt x="18595" y="3372"/>
                  </a:lnTo>
                  <a:close/>
                  <a:moveTo>
                    <a:pt x="2972" y="1665"/>
                  </a:moveTo>
                  <a:lnTo>
                    <a:pt x="2972" y="0"/>
                  </a:lnTo>
                  <a:lnTo>
                    <a:pt x="21600" y="0"/>
                  </a:lnTo>
                  <a:lnTo>
                    <a:pt x="21600" y="13205"/>
                  </a:lnTo>
                  <a:cubicBezTo>
                    <a:pt x="20800" y="13205"/>
                    <a:pt x="20000" y="13274"/>
                    <a:pt x="20000" y="13274"/>
                  </a:cubicBezTo>
                  <a:lnTo>
                    <a:pt x="20000" y="1665"/>
                  </a:lnTo>
                  <a:close/>
                </a:path>
              </a:pathLst>
            </a:custGeom>
            <a:solidFill>
              <a:srgbClr val="EEEEEE"/>
            </a:solidFill>
            <a:ln w="12700" cap="flat">
              <a:noFill/>
              <a:miter lim="400000"/>
            </a:ln>
            <a:effectLst/>
          </p:spPr>
          <p:txBody>
            <a:bodyPr wrap="square" lIns="0" tIns="0" rIns="0" bIns="0" numCol="1" anchor="ctr">
              <a:noAutofit/>
            </a:bodyPr>
            <a:lstStyle/>
            <a:p>
              <a:pPr lvl="0" algn="ctr"/>
            </a:p>
          </p:txBody>
        </p:sp>
        <p:sp>
          <p:nvSpPr>
            <p:cNvPr id="408" name="Shape 408"/>
            <p:cNvSpPr/>
            <p:nvPr/>
          </p:nvSpPr>
          <p:spPr>
            <a:xfrm>
              <a:off x="0" y="0"/>
              <a:ext cx="1124605" cy="800223"/>
            </a:xfrm>
            <a:custGeom>
              <a:avLst/>
              <a:gdLst/>
              <a:ahLst/>
              <a:cxnLst>
                <a:cxn ang="0">
                  <a:pos x="wd2" y="hd2"/>
                </a:cxn>
                <a:cxn ang="5400000">
                  <a:pos x="wd2" y="hd2"/>
                </a:cxn>
                <a:cxn ang="10800000">
                  <a:pos x="wd2" y="hd2"/>
                </a:cxn>
                <a:cxn ang="16200000">
                  <a:pos x="wd2" y="hd2"/>
                </a:cxn>
              </a:cxnLst>
              <a:rect l="0" t="0" r="r" b="b"/>
              <a:pathLst>
                <a:path w="21600" h="19777" fill="norm" stroke="1" extrusionOk="0">
                  <a:moveTo>
                    <a:pt x="0" y="3372"/>
                  </a:moveTo>
                  <a:lnTo>
                    <a:pt x="18595" y="3372"/>
                  </a:lnTo>
                  <a:lnTo>
                    <a:pt x="18595" y="16535"/>
                  </a:lnTo>
                  <a:cubicBezTo>
                    <a:pt x="9298" y="16535"/>
                    <a:pt x="9298" y="21600"/>
                    <a:pt x="0" y="19068"/>
                  </a:cubicBezTo>
                  <a:close/>
                  <a:moveTo>
                    <a:pt x="1532" y="3372"/>
                  </a:moveTo>
                  <a:lnTo>
                    <a:pt x="1532" y="1665"/>
                  </a:lnTo>
                  <a:lnTo>
                    <a:pt x="20000" y="1665"/>
                  </a:lnTo>
                  <a:lnTo>
                    <a:pt x="20000" y="14911"/>
                  </a:lnTo>
                  <a:cubicBezTo>
                    <a:pt x="19298" y="14911"/>
                    <a:pt x="18595" y="15003"/>
                    <a:pt x="18595" y="15003"/>
                  </a:cubicBezTo>
                  <a:moveTo>
                    <a:pt x="2972" y="1665"/>
                  </a:moveTo>
                  <a:lnTo>
                    <a:pt x="2972" y="0"/>
                  </a:lnTo>
                  <a:lnTo>
                    <a:pt x="21600" y="0"/>
                  </a:lnTo>
                  <a:lnTo>
                    <a:pt x="21600" y="13205"/>
                  </a:lnTo>
                  <a:cubicBezTo>
                    <a:pt x="20800" y="13205"/>
                    <a:pt x="20000" y="13274"/>
                    <a:pt x="20000" y="13274"/>
                  </a:cubicBezTo>
                </a:path>
              </a:pathLst>
            </a:custGeom>
            <a:noFill/>
            <a:ln w="9525" cap="flat">
              <a:solidFill>
                <a:srgbClr val="595959"/>
              </a:solidFill>
              <a:prstDash val="solid"/>
              <a:round/>
            </a:ln>
            <a:effectLst/>
          </p:spPr>
          <p:txBody>
            <a:bodyPr wrap="square" lIns="0" tIns="0" rIns="0" bIns="0" numCol="1" anchor="ctr">
              <a:noAutofit/>
            </a:bodyPr>
            <a:lstStyle/>
            <a:p>
              <a:pPr lvl="0" algn="ctr"/>
            </a:p>
          </p:txBody>
        </p:sp>
        <p:sp>
          <p:nvSpPr>
            <p:cNvPr id="409" name="Shape 409"/>
            <p:cNvSpPr/>
            <p:nvPr/>
          </p:nvSpPr>
          <p:spPr>
            <a:xfrm>
              <a:off x="0" y="263866"/>
              <a:ext cx="968150" cy="380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lstStyle>
            <a:p>
              <a:pPr lvl="0">
                <a:defRPr sz="1800"/>
              </a:pPr>
              <a:r>
                <a:rPr sz="1400"/>
                <a:t>Libs</a:t>
              </a:r>
            </a:p>
          </p:txBody>
        </p:sp>
      </p:grpSp>
      <p:grpSp>
        <p:nvGrpSpPr>
          <p:cNvPr id="414" name="Group 414"/>
          <p:cNvGrpSpPr/>
          <p:nvPr/>
        </p:nvGrpSpPr>
        <p:grpSpPr>
          <a:xfrm>
            <a:off x="689411" y="3853174"/>
            <a:ext cx="1589654" cy="1131088"/>
            <a:chOff x="0" y="0"/>
            <a:chExt cx="1589652" cy="1131086"/>
          </a:xfrm>
        </p:grpSpPr>
        <p:sp>
          <p:nvSpPr>
            <p:cNvPr id="411" name="Shape 411"/>
            <p:cNvSpPr/>
            <p:nvPr/>
          </p:nvSpPr>
          <p:spPr>
            <a:xfrm>
              <a:off x="0" y="0"/>
              <a:ext cx="1589653" cy="1131087"/>
            </a:xfrm>
            <a:custGeom>
              <a:avLst/>
              <a:gdLst/>
              <a:ahLst/>
              <a:cxnLst>
                <a:cxn ang="0">
                  <a:pos x="wd2" y="hd2"/>
                </a:cxn>
                <a:cxn ang="5400000">
                  <a:pos x="wd2" y="hd2"/>
                </a:cxn>
                <a:cxn ang="10800000">
                  <a:pos x="wd2" y="hd2"/>
                </a:cxn>
                <a:cxn ang="16200000">
                  <a:pos x="wd2" y="hd2"/>
                </a:cxn>
              </a:cxnLst>
              <a:rect l="0" t="0" r="r" b="b"/>
              <a:pathLst>
                <a:path w="21600" h="19777" fill="norm" stroke="1" extrusionOk="0">
                  <a:moveTo>
                    <a:pt x="0" y="19068"/>
                  </a:moveTo>
                  <a:cubicBezTo>
                    <a:pt x="9298" y="21600"/>
                    <a:pt x="9298" y="16535"/>
                    <a:pt x="18595" y="16535"/>
                  </a:cubicBezTo>
                  <a:lnTo>
                    <a:pt x="18595" y="3372"/>
                  </a:lnTo>
                  <a:lnTo>
                    <a:pt x="0" y="3372"/>
                  </a:lnTo>
                  <a:close/>
                  <a:moveTo>
                    <a:pt x="1532" y="3372"/>
                  </a:moveTo>
                  <a:lnTo>
                    <a:pt x="1532" y="1665"/>
                  </a:lnTo>
                  <a:lnTo>
                    <a:pt x="20000" y="1665"/>
                  </a:lnTo>
                  <a:lnTo>
                    <a:pt x="20000" y="14911"/>
                  </a:lnTo>
                  <a:cubicBezTo>
                    <a:pt x="19298" y="14911"/>
                    <a:pt x="18595" y="15003"/>
                    <a:pt x="18595" y="15003"/>
                  </a:cubicBezTo>
                  <a:lnTo>
                    <a:pt x="18595" y="3372"/>
                  </a:lnTo>
                  <a:close/>
                  <a:moveTo>
                    <a:pt x="2972" y="1665"/>
                  </a:moveTo>
                  <a:lnTo>
                    <a:pt x="2972" y="0"/>
                  </a:lnTo>
                  <a:lnTo>
                    <a:pt x="21600" y="0"/>
                  </a:lnTo>
                  <a:lnTo>
                    <a:pt x="21600" y="13205"/>
                  </a:lnTo>
                  <a:cubicBezTo>
                    <a:pt x="20800" y="13205"/>
                    <a:pt x="20000" y="13274"/>
                    <a:pt x="20000" y="13274"/>
                  </a:cubicBezTo>
                  <a:lnTo>
                    <a:pt x="20000" y="1665"/>
                  </a:lnTo>
                  <a:close/>
                </a:path>
              </a:pathLst>
            </a:custGeom>
            <a:solidFill>
              <a:srgbClr val="EEEEEE"/>
            </a:solidFill>
            <a:ln w="12700" cap="flat">
              <a:noFill/>
              <a:miter lim="400000"/>
            </a:ln>
            <a:effectLst/>
          </p:spPr>
          <p:txBody>
            <a:bodyPr wrap="square" lIns="0" tIns="0" rIns="0" bIns="0" numCol="1" anchor="ctr">
              <a:noAutofit/>
            </a:bodyPr>
            <a:lstStyle/>
            <a:p>
              <a:pPr lvl="0" algn="ctr"/>
            </a:p>
          </p:txBody>
        </p:sp>
        <p:sp>
          <p:nvSpPr>
            <p:cNvPr id="412" name="Shape 412"/>
            <p:cNvSpPr/>
            <p:nvPr/>
          </p:nvSpPr>
          <p:spPr>
            <a:xfrm>
              <a:off x="0" y="0"/>
              <a:ext cx="1589653" cy="1131087"/>
            </a:xfrm>
            <a:custGeom>
              <a:avLst/>
              <a:gdLst/>
              <a:ahLst/>
              <a:cxnLst>
                <a:cxn ang="0">
                  <a:pos x="wd2" y="hd2"/>
                </a:cxn>
                <a:cxn ang="5400000">
                  <a:pos x="wd2" y="hd2"/>
                </a:cxn>
                <a:cxn ang="10800000">
                  <a:pos x="wd2" y="hd2"/>
                </a:cxn>
                <a:cxn ang="16200000">
                  <a:pos x="wd2" y="hd2"/>
                </a:cxn>
              </a:cxnLst>
              <a:rect l="0" t="0" r="r" b="b"/>
              <a:pathLst>
                <a:path w="21600" h="19777" fill="norm" stroke="1" extrusionOk="0">
                  <a:moveTo>
                    <a:pt x="0" y="3372"/>
                  </a:moveTo>
                  <a:lnTo>
                    <a:pt x="18595" y="3372"/>
                  </a:lnTo>
                  <a:lnTo>
                    <a:pt x="18595" y="16535"/>
                  </a:lnTo>
                  <a:cubicBezTo>
                    <a:pt x="9298" y="16535"/>
                    <a:pt x="9298" y="21600"/>
                    <a:pt x="0" y="19068"/>
                  </a:cubicBezTo>
                  <a:close/>
                  <a:moveTo>
                    <a:pt x="1532" y="3372"/>
                  </a:moveTo>
                  <a:lnTo>
                    <a:pt x="1532" y="1665"/>
                  </a:lnTo>
                  <a:lnTo>
                    <a:pt x="20000" y="1665"/>
                  </a:lnTo>
                  <a:lnTo>
                    <a:pt x="20000" y="14911"/>
                  </a:lnTo>
                  <a:cubicBezTo>
                    <a:pt x="19298" y="14911"/>
                    <a:pt x="18595" y="15003"/>
                    <a:pt x="18595" y="15003"/>
                  </a:cubicBezTo>
                  <a:moveTo>
                    <a:pt x="2972" y="1665"/>
                  </a:moveTo>
                  <a:lnTo>
                    <a:pt x="2972" y="0"/>
                  </a:lnTo>
                  <a:lnTo>
                    <a:pt x="21600" y="0"/>
                  </a:lnTo>
                  <a:lnTo>
                    <a:pt x="21600" y="13205"/>
                  </a:lnTo>
                  <a:cubicBezTo>
                    <a:pt x="20800" y="13205"/>
                    <a:pt x="20000" y="13274"/>
                    <a:pt x="20000" y="13274"/>
                  </a:cubicBezTo>
                </a:path>
              </a:pathLst>
            </a:custGeom>
            <a:noFill/>
            <a:ln w="9525" cap="flat">
              <a:solidFill>
                <a:srgbClr val="595959"/>
              </a:solidFill>
              <a:prstDash val="solid"/>
              <a:round/>
            </a:ln>
            <a:effectLst/>
          </p:spPr>
          <p:txBody>
            <a:bodyPr wrap="square" lIns="0" tIns="0" rIns="0" bIns="0" numCol="1" anchor="ctr">
              <a:noAutofit/>
            </a:bodyPr>
            <a:lstStyle/>
            <a:p>
              <a:pPr lvl="0" algn="ctr"/>
            </a:p>
          </p:txBody>
        </p:sp>
        <p:sp>
          <p:nvSpPr>
            <p:cNvPr id="413" name="Shape 413"/>
            <p:cNvSpPr/>
            <p:nvPr/>
          </p:nvSpPr>
          <p:spPr>
            <a:xfrm>
              <a:off x="0" y="451572"/>
              <a:ext cx="1368500" cy="3802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lstStyle>
            <a:p>
              <a:pPr lvl="0">
                <a:defRPr sz="1800"/>
              </a:pPr>
              <a:r>
                <a:rPr sz="1400"/>
                <a:t>Our Code</a:t>
              </a:r>
            </a:p>
          </p:txBody>
        </p:sp>
      </p:grpSp>
      <p:grpSp>
        <p:nvGrpSpPr>
          <p:cNvPr id="418" name="Group 418"/>
          <p:cNvGrpSpPr/>
          <p:nvPr/>
        </p:nvGrpSpPr>
        <p:grpSpPr>
          <a:xfrm>
            <a:off x="6474736" y="2469450"/>
            <a:ext cx="1589653" cy="1131087"/>
            <a:chOff x="0" y="0"/>
            <a:chExt cx="1589652" cy="1131086"/>
          </a:xfrm>
        </p:grpSpPr>
        <p:sp>
          <p:nvSpPr>
            <p:cNvPr id="415" name="Shape 415"/>
            <p:cNvSpPr/>
            <p:nvPr/>
          </p:nvSpPr>
          <p:spPr>
            <a:xfrm>
              <a:off x="0" y="0"/>
              <a:ext cx="1589653" cy="1131087"/>
            </a:xfrm>
            <a:custGeom>
              <a:avLst/>
              <a:gdLst/>
              <a:ahLst/>
              <a:cxnLst>
                <a:cxn ang="0">
                  <a:pos x="wd2" y="hd2"/>
                </a:cxn>
                <a:cxn ang="5400000">
                  <a:pos x="wd2" y="hd2"/>
                </a:cxn>
                <a:cxn ang="10800000">
                  <a:pos x="wd2" y="hd2"/>
                </a:cxn>
                <a:cxn ang="16200000">
                  <a:pos x="wd2" y="hd2"/>
                </a:cxn>
              </a:cxnLst>
              <a:rect l="0" t="0" r="r" b="b"/>
              <a:pathLst>
                <a:path w="21600" h="19777" fill="norm" stroke="1" extrusionOk="0">
                  <a:moveTo>
                    <a:pt x="0" y="19068"/>
                  </a:moveTo>
                  <a:cubicBezTo>
                    <a:pt x="9298" y="21600"/>
                    <a:pt x="9298" y="16535"/>
                    <a:pt x="18595" y="16535"/>
                  </a:cubicBezTo>
                  <a:lnTo>
                    <a:pt x="18595" y="3372"/>
                  </a:lnTo>
                  <a:lnTo>
                    <a:pt x="0" y="3372"/>
                  </a:lnTo>
                  <a:close/>
                  <a:moveTo>
                    <a:pt x="1532" y="3372"/>
                  </a:moveTo>
                  <a:lnTo>
                    <a:pt x="1532" y="1665"/>
                  </a:lnTo>
                  <a:lnTo>
                    <a:pt x="20000" y="1665"/>
                  </a:lnTo>
                  <a:lnTo>
                    <a:pt x="20000" y="14911"/>
                  </a:lnTo>
                  <a:cubicBezTo>
                    <a:pt x="19298" y="14911"/>
                    <a:pt x="18595" y="15003"/>
                    <a:pt x="18595" y="15003"/>
                  </a:cubicBezTo>
                  <a:lnTo>
                    <a:pt x="18595" y="3372"/>
                  </a:lnTo>
                  <a:close/>
                  <a:moveTo>
                    <a:pt x="2972" y="1665"/>
                  </a:moveTo>
                  <a:lnTo>
                    <a:pt x="2972" y="0"/>
                  </a:lnTo>
                  <a:lnTo>
                    <a:pt x="21600" y="0"/>
                  </a:lnTo>
                  <a:lnTo>
                    <a:pt x="21600" y="13205"/>
                  </a:lnTo>
                  <a:cubicBezTo>
                    <a:pt x="20800" y="13205"/>
                    <a:pt x="20000" y="13274"/>
                    <a:pt x="20000" y="13274"/>
                  </a:cubicBezTo>
                  <a:lnTo>
                    <a:pt x="20000" y="1665"/>
                  </a:lnTo>
                  <a:close/>
                </a:path>
              </a:pathLst>
            </a:custGeom>
            <a:solidFill>
              <a:srgbClr val="EEEEEE"/>
            </a:solidFill>
            <a:ln w="12700" cap="flat">
              <a:noFill/>
              <a:miter lim="400000"/>
            </a:ln>
            <a:effectLst/>
          </p:spPr>
          <p:txBody>
            <a:bodyPr wrap="square" lIns="0" tIns="0" rIns="0" bIns="0" numCol="1" anchor="ctr">
              <a:noAutofit/>
            </a:bodyPr>
            <a:lstStyle/>
            <a:p>
              <a:pPr lvl="0" algn="ctr"/>
            </a:p>
          </p:txBody>
        </p:sp>
        <p:sp>
          <p:nvSpPr>
            <p:cNvPr id="416" name="Shape 416"/>
            <p:cNvSpPr/>
            <p:nvPr/>
          </p:nvSpPr>
          <p:spPr>
            <a:xfrm>
              <a:off x="0" y="0"/>
              <a:ext cx="1589653" cy="1131087"/>
            </a:xfrm>
            <a:custGeom>
              <a:avLst/>
              <a:gdLst/>
              <a:ahLst/>
              <a:cxnLst>
                <a:cxn ang="0">
                  <a:pos x="wd2" y="hd2"/>
                </a:cxn>
                <a:cxn ang="5400000">
                  <a:pos x="wd2" y="hd2"/>
                </a:cxn>
                <a:cxn ang="10800000">
                  <a:pos x="wd2" y="hd2"/>
                </a:cxn>
                <a:cxn ang="16200000">
                  <a:pos x="wd2" y="hd2"/>
                </a:cxn>
              </a:cxnLst>
              <a:rect l="0" t="0" r="r" b="b"/>
              <a:pathLst>
                <a:path w="21600" h="19777" fill="norm" stroke="1" extrusionOk="0">
                  <a:moveTo>
                    <a:pt x="0" y="3372"/>
                  </a:moveTo>
                  <a:lnTo>
                    <a:pt x="18595" y="3372"/>
                  </a:lnTo>
                  <a:lnTo>
                    <a:pt x="18595" y="16535"/>
                  </a:lnTo>
                  <a:cubicBezTo>
                    <a:pt x="9298" y="16535"/>
                    <a:pt x="9298" y="21600"/>
                    <a:pt x="0" y="19068"/>
                  </a:cubicBezTo>
                  <a:close/>
                  <a:moveTo>
                    <a:pt x="1532" y="3372"/>
                  </a:moveTo>
                  <a:lnTo>
                    <a:pt x="1532" y="1665"/>
                  </a:lnTo>
                  <a:lnTo>
                    <a:pt x="20000" y="1665"/>
                  </a:lnTo>
                  <a:lnTo>
                    <a:pt x="20000" y="14911"/>
                  </a:lnTo>
                  <a:cubicBezTo>
                    <a:pt x="19298" y="14911"/>
                    <a:pt x="18595" y="15003"/>
                    <a:pt x="18595" y="15003"/>
                  </a:cubicBezTo>
                  <a:moveTo>
                    <a:pt x="2972" y="1665"/>
                  </a:moveTo>
                  <a:lnTo>
                    <a:pt x="2972" y="0"/>
                  </a:lnTo>
                  <a:lnTo>
                    <a:pt x="21600" y="0"/>
                  </a:lnTo>
                  <a:lnTo>
                    <a:pt x="21600" y="13205"/>
                  </a:lnTo>
                  <a:cubicBezTo>
                    <a:pt x="20800" y="13205"/>
                    <a:pt x="20000" y="13274"/>
                    <a:pt x="20000" y="13274"/>
                  </a:cubicBezTo>
                </a:path>
              </a:pathLst>
            </a:custGeom>
            <a:noFill/>
            <a:ln w="9525" cap="flat">
              <a:solidFill>
                <a:srgbClr val="595959"/>
              </a:solidFill>
              <a:prstDash val="solid"/>
              <a:round/>
            </a:ln>
            <a:effectLst/>
          </p:spPr>
          <p:txBody>
            <a:bodyPr wrap="square" lIns="0" tIns="0" rIns="0" bIns="0" numCol="1" anchor="ctr">
              <a:noAutofit/>
            </a:bodyPr>
            <a:lstStyle/>
            <a:p>
              <a:pPr lvl="0" algn="ctr"/>
            </a:p>
          </p:txBody>
        </p:sp>
        <p:sp>
          <p:nvSpPr>
            <p:cNvPr id="417" name="Shape 417"/>
            <p:cNvSpPr/>
            <p:nvPr/>
          </p:nvSpPr>
          <p:spPr>
            <a:xfrm>
              <a:off x="0" y="349972"/>
              <a:ext cx="1368500" cy="5834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lvl="0" algn="ctr">
                <a:defRPr sz="1800"/>
              </a:pPr>
              <a:r>
                <a:rPr sz="1400"/>
                <a:t>Output Files:</a:t>
              </a:r>
              <a:endParaRPr sz="1400"/>
            </a:p>
            <a:p>
              <a:pPr lvl="0" algn="ctr">
                <a:defRPr sz="1800"/>
              </a:pPr>
              <a:r>
                <a:rPr sz="1400"/>
                <a:t>js, html, css</a:t>
              </a:r>
            </a:p>
          </p:txBody>
        </p:sp>
      </p:grpSp>
      <p:sp>
        <p:nvSpPr>
          <p:cNvPr id="419" name="Shape 419"/>
          <p:cNvSpPr/>
          <p:nvPr/>
        </p:nvSpPr>
        <p:spPr>
          <a:xfrm>
            <a:off x="3843711" y="2021750"/>
            <a:ext cx="958201" cy="3802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defRPr sz="1800"/>
            </a:pPr>
            <a:r>
              <a:rPr sz="1400"/>
              <a:t>Webpack</a:t>
            </a:r>
          </a:p>
        </p:txBody>
      </p:sp>
      <p:sp>
        <p:nvSpPr>
          <p:cNvPr id="420" name="Shape 420"/>
          <p:cNvSpPr/>
          <p:nvPr/>
        </p:nvSpPr>
        <p:spPr>
          <a:xfrm flipH="1">
            <a:off x="1484240" y="1934302"/>
            <a:ext cx="1" cy="621601"/>
          </a:xfrm>
          <a:prstGeom prst="line">
            <a:avLst/>
          </a:prstGeom>
          <a:ln w="19050">
            <a:solidFill>
              <a:srgbClr val="595959"/>
            </a:solidFill>
            <a:round/>
            <a:tailEnd type="triangle"/>
          </a:ln>
        </p:spPr>
        <p:txBody>
          <a:bodyPr lIns="0" tIns="0" rIns="0" bIns="0"/>
          <a:lstStyle/>
          <a:p>
            <a:pPr lvl="0" defTabSz="457200">
              <a:defRPr sz="1200">
                <a:latin typeface="+mn-lt"/>
                <a:ea typeface="+mn-ea"/>
                <a:cs typeface="+mn-cs"/>
                <a:sym typeface="Helvetica"/>
              </a:defRPr>
            </a:pPr>
          </a:p>
        </p:txBody>
      </p:sp>
      <p:pic>
        <p:nvPicPr>
          <p:cNvPr id="421" name="image04.png"/>
          <p:cNvPicPr/>
          <p:nvPr/>
        </p:nvPicPr>
        <p:blipFill>
          <a:blip r:embed="rId4">
            <a:extLst/>
          </a:blip>
          <a:stretch>
            <a:fillRect/>
          </a:stretch>
        </p:blipFill>
        <p:spPr>
          <a:xfrm>
            <a:off x="586847" y="2431476"/>
            <a:ext cx="1794826" cy="973129"/>
          </a:xfrm>
          <a:prstGeom prst="rect">
            <a:avLst/>
          </a:prstGeom>
          <a:ln w="12700">
            <a:miter lim="400000"/>
          </a:ln>
        </p:spPr>
      </p:pic>
      <p:sp>
        <p:nvSpPr>
          <p:cNvPr id="422" name="Shape 422"/>
          <p:cNvSpPr/>
          <p:nvPr/>
        </p:nvSpPr>
        <p:spPr>
          <a:xfrm>
            <a:off x="2389640" y="2918051"/>
            <a:ext cx="1388401" cy="1"/>
          </a:xfrm>
          <a:prstGeom prst="line">
            <a:avLst/>
          </a:prstGeom>
          <a:ln w="19050">
            <a:solidFill>
              <a:srgbClr val="595959"/>
            </a:solidFill>
            <a:round/>
            <a:tailEnd type="triangle"/>
          </a:ln>
        </p:spPr>
        <p:txBody>
          <a:bodyPr lIns="0" tIns="0" rIns="0" bIns="0"/>
          <a:lstStyle/>
          <a:p>
            <a:pPr lvl="0" defTabSz="457200">
              <a:defRPr sz="1200">
                <a:latin typeface="+mn-lt"/>
                <a:ea typeface="+mn-ea"/>
                <a:cs typeface="+mn-cs"/>
                <a:sym typeface="Helvetica"/>
              </a:defRPr>
            </a:pPr>
          </a:p>
        </p:txBody>
      </p:sp>
      <p:sp>
        <p:nvSpPr>
          <p:cNvPr id="423" name="Shape 423"/>
          <p:cNvSpPr/>
          <p:nvPr/>
        </p:nvSpPr>
        <p:spPr>
          <a:xfrm>
            <a:off x="4919741" y="2918051"/>
            <a:ext cx="1388401" cy="1"/>
          </a:xfrm>
          <a:prstGeom prst="line">
            <a:avLst/>
          </a:prstGeom>
          <a:ln w="19050">
            <a:solidFill>
              <a:srgbClr val="595959"/>
            </a:solidFill>
            <a:round/>
            <a:tailEnd type="triangle"/>
          </a:ln>
        </p:spPr>
        <p:txBody>
          <a:bodyPr lIns="0" tIns="0" rIns="0" bIns="0"/>
          <a:lstStyle/>
          <a:p>
            <a:pPr lvl="0" defTabSz="457200">
              <a:defRPr sz="1200">
                <a:latin typeface="+mn-lt"/>
                <a:ea typeface="+mn-ea"/>
                <a:cs typeface="+mn-cs"/>
                <a:sym typeface="Helvetica"/>
              </a:defRPr>
            </a:pPr>
          </a:p>
        </p:txBody>
      </p:sp>
      <p:sp>
        <p:nvSpPr>
          <p:cNvPr id="424" name="Shape 424"/>
          <p:cNvSpPr/>
          <p:nvPr/>
        </p:nvSpPr>
        <p:spPr>
          <a:xfrm flipV="1">
            <a:off x="2455940" y="3514902"/>
            <a:ext cx="1255802" cy="660901"/>
          </a:xfrm>
          <a:prstGeom prst="line">
            <a:avLst/>
          </a:prstGeom>
          <a:ln w="19050">
            <a:solidFill>
              <a:srgbClr val="595959"/>
            </a:solidFill>
            <a:round/>
            <a:tailEnd type="triangle"/>
          </a:ln>
        </p:spPr>
        <p:txBody>
          <a:bodyPr lIns="0" tIns="0" rIns="0" bIns="0"/>
          <a:lstStyle/>
          <a:p>
            <a:pPr lvl="0" defTabSz="457200">
              <a:defRPr sz="1200">
                <a:latin typeface="+mn-lt"/>
                <a:ea typeface="+mn-ea"/>
                <a:cs typeface="+mn-cs"/>
                <a:sym typeface="Helvetica"/>
              </a:defRPr>
            </a:pP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30" name="Group 430"/>
          <p:cNvGrpSpPr/>
          <p:nvPr/>
        </p:nvGrpSpPr>
        <p:grpSpPr>
          <a:xfrm>
            <a:off x="1881525" y="3059033"/>
            <a:ext cx="916596" cy="656147"/>
            <a:chOff x="0" y="0"/>
            <a:chExt cx="916595" cy="656146"/>
          </a:xfrm>
        </p:grpSpPr>
        <p:sp>
          <p:nvSpPr>
            <p:cNvPr id="428" name="Shape 428"/>
            <p:cNvSpPr/>
            <p:nvPr/>
          </p:nvSpPr>
          <p:spPr>
            <a:xfrm>
              <a:off x="0" y="42474"/>
              <a:ext cx="916596" cy="613673"/>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429" name="Shape 429"/>
            <p:cNvSpPr/>
            <p:nvPr/>
          </p:nvSpPr>
          <p:spPr>
            <a:xfrm>
              <a:off x="0" y="0"/>
              <a:ext cx="916596" cy="5834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a:solidFill>
                    <a:srgbClr val="CC0000"/>
                  </a:solidFill>
                </a:defRPr>
              </a:lvl1pPr>
            </a:lstStyle>
            <a:p>
              <a:pPr lvl="0">
                <a:defRPr sz="1800">
                  <a:solidFill>
                    <a:srgbClr val="000000"/>
                  </a:solidFill>
                </a:defRPr>
              </a:pPr>
              <a:r>
                <a:rPr sz="1400">
                  <a:solidFill>
                    <a:srgbClr val="CC0000"/>
                  </a:solidFill>
                </a:rPr>
                <a:t>package.json</a:t>
              </a:r>
            </a:p>
          </p:txBody>
        </p:sp>
      </p:grpSp>
      <p:sp>
        <p:nvSpPr>
          <p:cNvPr id="431" name="Shape 431"/>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Setup - Dependencies and Builds</a:t>
            </a:r>
          </a:p>
        </p:txBody>
      </p:sp>
      <p:pic>
        <p:nvPicPr>
          <p:cNvPr id="432" name="image05.png"/>
          <p:cNvPicPr/>
          <p:nvPr/>
        </p:nvPicPr>
        <p:blipFill>
          <a:blip r:embed="rId3">
            <a:extLst/>
          </a:blip>
          <a:srcRect l="0" t="0" r="0" b="20363"/>
          <a:stretch>
            <a:fillRect/>
          </a:stretch>
        </p:blipFill>
        <p:spPr>
          <a:xfrm>
            <a:off x="3536024" y="2469446"/>
            <a:ext cx="1573576" cy="1253151"/>
          </a:xfrm>
          <a:prstGeom prst="rect">
            <a:avLst/>
          </a:prstGeom>
          <a:ln w="12700">
            <a:miter lim="400000"/>
          </a:ln>
        </p:spPr>
      </p:pic>
      <p:grpSp>
        <p:nvGrpSpPr>
          <p:cNvPr id="437" name="Group 437"/>
          <p:cNvGrpSpPr/>
          <p:nvPr/>
        </p:nvGrpSpPr>
        <p:grpSpPr>
          <a:xfrm>
            <a:off x="921950" y="1132402"/>
            <a:ext cx="1124605" cy="800223"/>
            <a:chOff x="0" y="0"/>
            <a:chExt cx="1124604" cy="800222"/>
          </a:xfrm>
        </p:grpSpPr>
        <p:grpSp>
          <p:nvGrpSpPr>
            <p:cNvPr id="435" name="Group 435"/>
            <p:cNvGrpSpPr/>
            <p:nvPr/>
          </p:nvGrpSpPr>
          <p:grpSpPr>
            <a:xfrm>
              <a:off x="-1" y="0"/>
              <a:ext cx="1124606" cy="800223"/>
              <a:chOff x="0" y="0"/>
              <a:chExt cx="1124604" cy="800222"/>
            </a:xfrm>
          </p:grpSpPr>
          <p:sp>
            <p:nvSpPr>
              <p:cNvPr id="433" name="Shape 433"/>
              <p:cNvSpPr/>
              <p:nvPr/>
            </p:nvSpPr>
            <p:spPr>
              <a:xfrm>
                <a:off x="0" y="0"/>
                <a:ext cx="1124605" cy="800223"/>
              </a:xfrm>
              <a:custGeom>
                <a:avLst/>
                <a:gdLst/>
                <a:ahLst/>
                <a:cxnLst>
                  <a:cxn ang="0">
                    <a:pos x="wd2" y="hd2"/>
                  </a:cxn>
                  <a:cxn ang="5400000">
                    <a:pos x="wd2" y="hd2"/>
                  </a:cxn>
                  <a:cxn ang="10800000">
                    <a:pos x="wd2" y="hd2"/>
                  </a:cxn>
                  <a:cxn ang="16200000">
                    <a:pos x="wd2" y="hd2"/>
                  </a:cxn>
                </a:cxnLst>
                <a:rect l="0" t="0" r="r" b="b"/>
                <a:pathLst>
                  <a:path w="21600" h="19777" fill="norm" stroke="1" extrusionOk="0">
                    <a:moveTo>
                      <a:pt x="0" y="19068"/>
                    </a:moveTo>
                    <a:cubicBezTo>
                      <a:pt x="9298" y="21600"/>
                      <a:pt x="9298" y="16535"/>
                      <a:pt x="18595" y="16535"/>
                    </a:cubicBezTo>
                    <a:lnTo>
                      <a:pt x="18595" y="3372"/>
                    </a:lnTo>
                    <a:lnTo>
                      <a:pt x="0" y="3372"/>
                    </a:lnTo>
                    <a:close/>
                    <a:moveTo>
                      <a:pt x="1532" y="3372"/>
                    </a:moveTo>
                    <a:lnTo>
                      <a:pt x="1532" y="1665"/>
                    </a:lnTo>
                    <a:lnTo>
                      <a:pt x="20000" y="1665"/>
                    </a:lnTo>
                    <a:lnTo>
                      <a:pt x="20000" y="14911"/>
                    </a:lnTo>
                    <a:cubicBezTo>
                      <a:pt x="19298" y="14911"/>
                      <a:pt x="18595" y="15003"/>
                      <a:pt x="18595" y="15003"/>
                    </a:cubicBezTo>
                    <a:lnTo>
                      <a:pt x="18595" y="3372"/>
                    </a:lnTo>
                    <a:close/>
                    <a:moveTo>
                      <a:pt x="2972" y="1665"/>
                    </a:moveTo>
                    <a:lnTo>
                      <a:pt x="2972" y="0"/>
                    </a:lnTo>
                    <a:lnTo>
                      <a:pt x="21600" y="0"/>
                    </a:lnTo>
                    <a:lnTo>
                      <a:pt x="21600" y="13205"/>
                    </a:lnTo>
                    <a:cubicBezTo>
                      <a:pt x="20800" y="13205"/>
                      <a:pt x="20000" y="13274"/>
                      <a:pt x="20000" y="13274"/>
                    </a:cubicBezTo>
                    <a:lnTo>
                      <a:pt x="20000" y="1665"/>
                    </a:lnTo>
                    <a:close/>
                  </a:path>
                </a:pathLst>
              </a:custGeom>
              <a:solidFill>
                <a:srgbClr val="EEEEEE"/>
              </a:solidFill>
              <a:ln w="12700" cap="flat">
                <a:noFill/>
                <a:miter lim="400000"/>
              </a:ln>
              <a:effectLst/>
            </p:spPr>
            <p:txBody>
              <a:bodyPr wrap="square" lIns="0" tIns="0" rIns="0" bIns="0" numCol="1" anchor="ctr">
                <a:noAutofit/>
              </a:bodyPr>
              <a:lstStyle/>
              <a:p>
                <a:pPr lvl="0" algn="ctr"/>
              </a:p>
            </p:txBody>
          </p:sp>
          <p:sp>
            <p:nvSpPr>
              <p:cNvPr id="434" name="Shape 434"/>
              <p:cNvSpPr/>
              <p:nvPr/>
            </p:nvSpPr>
            <p:spPr>
              <a:xfrm>
                <a:off x="0" y="0"/>
                <a:ext cx="1124605" cy="800223"/>
              </a:xfrm>
              <a:custGeom>
                <a:avLst/>
                <a:gdLst/>
                <a:ahLst/>
                <a:cxnLst>
                  <a:cxn ang="0">
                    <a:pos x="wd2" y="hd2"/>
                  </a:cxn>
                  <a:cxn ang="5400000">
                    <a:pos x="wd2" y="hd2"/>
                  </a:cxn>
                  <a:cxn ang="10800000">
                    <a:pos x="wd2" y="hd2"/>
                  </a:cxn>
                  <a:cxn ang="16200000">
                    <a:pos x="wd2" y="hd2"/>
                  </a:cxn>
                </a:cxnLst>
                <a:rect l="0" t="0" r="r" b="b"/>
                <a:pathLst>
                  <a:path w="21600" h="19777" fill="norm" stroke="1" extrusionOk="0">
                    <a:moveTo>
                      <a:pt x="0" y="3372"/>
                    </a:moveTo>
                    <a:lnTo>
                      <a:pt x="18595" y="3372"/>
                    </a:lnTo>
                    <a:lnTo>
                      <a:pt x="18595" y="16535"/>
                    </a:lnTo>
                    <a:cubicBezTo>
                      <a:pt x="9298" y="16535"/>
                      <a:pt x="9298" y="21600"/>
                      <a:pt x="0" y="19068"/>
                    </a:cubicBezTo>
                    <a:close/>
                    <a:moveTo>
                      <a:pt x="1532" y="3372"/>
                    </a:moveTo>
                    <a:lnTo>
                      <a:pt x="1532" y="1665"/>
                    </a:lnTo>
                    <a:lnTo>
                      <a:pt x="20000" y="1665"/>
                    </a:lnTo>
                    <a:lnTo>
                      <a:pt x="20000" y="14911"/>
                    </a:lnTo>
                    <a:cubicBezTo>
                      <a:pt x="19298" y="14911"/>
                      <a:pt x="18595" y="15003"/>
                      <a:pt x="18595" y="15003"/>
                    </a:cubicBezTo>
                    <a:moveTo>
                      <a:pt x="2972" y="1665"/>
                    </a:moveTo>
                    <a:lnTo>
                      <a:pt x="2972" y="0"/>
                    </a:lnTo>
                    <a:lnTo>
                      <a:pt x="21600" y="0"/>
                    </a:lnTo>
                    <a:lnTo>
                      <a:pt x="21600" y="13205"/>
                    </a:lnTo>
                    <a:cubicBezTo>
                      <a:pt x="20800" y="13205"/>
                      <a:pt x="20000" y="13274"/>
                      <a:pt x="20000" y="13274"/>
                    </a:cubicBezTo>
                  </a:path>
                </a:pathLst>
              </a:custGeom>
              <a:noFill/>
              <a:ln w="9525" cap="flat">
                <a:solidFill>
                  <a:srgbClr val="595959"/>
                </a:solidFill>
                <a:prstDash val="solid"/>
                <a:round/>
              </a:ln>
              <a:effectLst/>
            </p:spPr>
            <p:txBody>
              <a:bodyPr wrap="square" lIns="0" tIns="0" rIns="0" bIns="0" numCol="1" anchor="ctr">
                <a:noAutofit/>
              </a:bodyPr>
              <a:lstStyle/>
              <a:p>
                <a:pPr lvl="0" algn="ctr"/>
              </a:p>
            </p:txBody>
          </p:sp>
        </p:grpSp>
        <p:pic>
          <p:nvPicPr>
            <p:cNvPr id="436" name="image21.png"/>
            <p:cNvPicPr/>
            <p:nvPr/>
          </p:nvPicPr>
          <p:blipFill>
            <a:blip r:embed="rId4">
              <a:extLst/>
            </a:blip>
            <a:stretch>
              <a:fillRect/>
            </a:stretch>
          </p:blipFill>
          <p:spPr>
            <a:xfrm>
              <a:off x="99475" y="266969"/>
              <a:ext cx="783276" cy="355752"/>
            </a:xfrm>
            <a:prstGeom prst="rect">
              <a:avLst/>
            </a:prstGeom>
            <a:ln w="12700" cap="flat">
              <a:noFill/>
              <a:miter lim="400000"/>
            </a:ln>
            <a:effectLst/>
          </p:spPr>
        </p:pic>
      </p:grpSp>
      <p:grpSp>
        <p:nvGrpSpPr>
          <p:cNvPr id="441" name="Group 441"/>
          <p:cNvGrpSpPr/>
          <p:nvPr/>
        </p:nvGrpSpPr>
        <p:grpSpPr>
          <a:xfrm>
            <a:off x="689411" y="3853174"/>
            <a:ext cx="1589654" cy="1131088"/>
            <a:chOff x="0" y="0"/>
            <a:chExt cx="1589652" cy="1131086"/>
          </a:xfrm>
        </p:grpSpPr>
        <p:sp>
          <p:nvSpPr>
            <p:cNvPr id="438" name="Shape 438"/>
            <p:cNvSpPr/>
            <p:nvPr/>
          </p:nvSpPr>
          <p:spPr>
            <a:xfrm>
              <a:off x="0" y="0"/>
              <a:ext cx="1589653" cy="1131087"/>
            </a:xfrm>
            <a:custGeom>
              <a:avLst/>
              <a:gdLst/>
              <a:ahLst/>
              <a:cxnLst>
                <a:cxn ang="0">
                  <a:pos x="wd2" y="hd2"/>
                </a:cxn>
                <a:cxn ang="5400000">
                  <a:pos x="wd2" y="hd2"/>
                </a:cxn>
                <a:cxn ang="10800000">
                  <a:pos x="wd2" y="hd2"/>
                </a:cxn>
                <a:cxn ang="16200000">
                  <a:pos x="wd2" y="hd2"/>
                </a:cxn>
              </a:cxnLst>
              <a:rect l="0" t="0" r="r" b="b"/>
              <a:pathLst>
                <a:path w="21600" h="19777" fill="norm" stroke="1" extrusionOk="0">
                  <a:moveTo>
                    <a:pt x="0" y="19068"/>
                  </a:moveTo>
                  <a:cubicBezTo>
                    <a:pt x="9298" y="21600"/>
                    <a:pt x="9298" y="16535"/>
                    <a:pt x="18595" y="16535"/>
                  </a:cubicBezTo>
                  <a:lnTo>
                    <a:pt x="18595" y="3372"/>
                  </a:lnTo>
                  <a:lnTo>
                    <a:pt x="0" y="3372"/>
                  </a:lnTo>
                  <a:close/>
                  <a:moveTo>
                    <a:pt x="1532" y="3372"/>
                  </a:moveTo>
                  <a:lnTo>
                    <a:pt x="1532" y="1665"/>
                  </a:lnTo>
                  <a:lnTo>
                    <a:pt x="20000" y="1665"/>
                  </a:lnTo>
                  <a:lnTo>
                    <a:pt x="20000" y="14911"/>
                  </a:lnTo>
                  <a:cubicBezTo>
                    <a:pt x="19298" y="14911"/>
                    <a:pt x="18595" y="15003"/>
                    <a:pt x="18595" y="15003"/>
                  </a:cubicBezTo>
                  <a:lnTo>
                    <a:pt x="18595" y="3372"/>
                  </a:lnTo>
                  <a:close/>
                  <a:moveTo>
                    <a:pt x="2972" y="1665"/>
                  </a:moveTo>
                  <a:lnTo>
                    <a:pt x="2972" y="0"/>
                  </a:lnTo>
                  <a:lnTo>
                    <a:pt x="21600" y="0"/>
                  </a:lnTo>
                  <a:lnTo>
                    <a:pt x="21600" y="13205"/>
                  </a:lnTo>
                  <a:cubicBezTo>
                    <a:pt x="20800" y="13205"/>
                    <a:pt x="20000" y="13274"/>
                    <a:pt x="20000" y="13274"/>
                  </a:cubicBezTo>
                  <a:lnTo>
                    <a:pt x="20000" y="1665"/>
                  </a:lnTo>
                  <a:close/>
                </a:path>
              </a:pathLst>
            </a:custGeom>
            <a:solidFill>
              <a:srgbClr val="EEEEEE"/>
            </a:solidFill>
            <a:ln w="12700" cap="flat">
              <a:noFill/>
              <a:miter lim="400000"/>
            </a:ln>
            <a:effectLst/>
          </p:spPr>
          <p:txBody>
            <a:bodyPr wrap="square" lIns="0" tIns="0" rIns="0" bIns="0" numCol="1" anchor="ctr">
              <a:noAutofit/>
            </a:bodyPr>
            <a:lstStyle/>
            <a:p>
              <a:pPr lvl="0" algn="ctr"/>
            </a:p>
          </p:txBody>
        </p:sp>
        <p:sp>
          <p:nvSpPr>
            <p:cNvPr id="439" name="Shape 439"/>
            <p:cNvSpPr/>
            <p:nvPr/>
          </p:nvSpPr>
          <p:spPr>
            <a:xfrm>
              <a:off x="0" y="0"/>
              <a:ext cx="1589653" cy="1131087"/>
            </a:xfrm>
            <a:custGeom>
              <a:avLst/>
              <a:gdLst/>
              <a:ahLst/>
              <a:cxnLst>
                <a:cxn ang="0">
                  <a:pos x="wd2" y="hd2"/>
                </a:cxn>
                <a:cxn ang="5400000">
                  <a:pos x="wd2" y="hd2"/>
                </a:cxn>
                <a:cxn ang="10800000">
                  <a:pos x="wd2" y="hd2"/>
                </a:cxn>
                <a:cxn ang="16200000">
                  <a:pos x="wd2" y="hd2"/>
                </a:cxn>
              </a:cxnLst>
              <a:rect l="0" t="0" r="r" b="b"/>
              <a:pathLst>
                <a:path w="21600" h="19777" fill="norm" stroke="1" extrusionOk="0">
                  <a:moveTo>
                    <a:pt x="0" y="3372"/>
                  </a:moveTo>
                  <a:lnTo>
                    <a:pt x="18595" y="3372"/>
                  </a:lnTo>
                  <a:lnTo>
                    <a:pt x="18595" y="16535"/>
                  </a:lnTo>
                  <a:cubicBezTo>
                    <a:pt x="9298" y="16535"/>
                    <a:pt x="9298" y="21600"/>
                    <a:pt x="0" y="19068"/>
                  </a:cubicBezTo>
                  <a:close/>
                  <a:moveTo>
                    <a:pt x="1532" y="3372"/>
                  </a:moveTo>
                  <a:lnTo>
                    <a:pt x="1532" y="1665"/>
                  </a:lnTo>
                  <a:lnTo>
                    <a:pt x="20000" y="1665"/>
                  </a:lnTo>
                  <a:lnTo>
                    <a:pt x="20000" y="14911"/>
                  </a:lnTo>
                  <a:cubicBezTo>
                    <a:pt x="19298" y="14911"/>
                    <a:pt x="18595" y="15003"/>
                    <a:pt x="18595" y="15003"/>
                  </a:cubicBezTo>
                  <a:moveTo>
                    <a:pt x="2972" y="1665"/>
                  </a:moveTo>
                  <a:lnTo>
                    <a:pt x="2972" y="0"/>
                  </a:lnTo>
                  <a:lnTo>
                    <a:pt x="21600" y="0"/>
                  </a:lnTo>
                  <a:lnTo>
                    <a:pt x="21600" y="13205"/>
                  </a:lnTo>
                  <a:cubicBezTo>
                    <a:pt x="20800" y="13205"/>
                    <a:pt x="20000" y="13274"/>
                    <a:pt x="20000" y="13274"/>
                  </a:cubicBezTo>
                </a:path>
              </a:pathLst>
            </a:custGeom>
            <a:noFill/>
            <a:ln w="9525" cap="flat">
              <a:solidFill>
                <a:srgbClr val="595959"/>
              </a:solidFill>
              <a:prstDash val="solid"/>
              <a:round/>
            </a:ln>
            <a:effectLst/>
          </p:spPr>
          <p:txBody>
            <a:bodyPr wrap="square" lIns="0" tIns="0" rIns="0" bIns="0" numCol="1" anchor="ctr">
              <a:noAutofit/>
            </a:bodyPr>
            <a:lstStyle/>
            <a:p>
              <a:pPr lvl="0" algn="ctr"/>
            </a:p>
          </p:txBody>
        </p:sp>
        <p:sp>
          <p:nvSpPr>
            <p:cNvPr id="440" name="Shape 440"/>
            <p:cNvSpPr/>
            <p:nvPr/>
          </p:nvSpPr>
          <p:spPr>
            <a:xfrm>
              <a:off x="0" y="248372"/>
              <a:ext cx="1368500" cy="7866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lvl="0" algn="ctr">
                <a:defRPr sz="1800"/>
              </a:pPr>
              <a:r>
                <a:rPr sz="1400">
                  <a:solidFill>
                    <a:srgbClr val="CC0000"/>
                  </a:solidFill>
                </a:rPr>
                <a:t>App.jsx</a:t>
              </a:r>
              <a:endParaRPr sz="1400">
                <a:solidFill>
                  <a:srgbClr val="CC0000"/>
                </a:solidFill>
              </a:endParaRPr>
            </a:p>
            <a:p>
              <a:pPr lvl="0" algn="ctr">
                <a:defRPr sz="1800"/>
              </a:pPr>
              <a:r>
                <a:rPr sz="1400">
                  <a:solidFill>
                    <a:srgbClr val="CC0000"/>
                  </a:solidFill>
                </a:rPr>
                <a:t>Main.js</a:t>
              </a:r>
              <a:endParaRPr sz="1400">
                <a:solidFill>
                  <a:srgbClr val="CC0000"/>
                </a:solidFill>
              </a:endParaRPr>
            </a:p>
            <a:p>
              <a:pPr lvl="0" algn="ctr">
                <a:defRPr sz="1800"/>
              </a:pPr>
              <a:r>
                <a:rPr sz="1400">
                  <a:solidFill>
                    <a:srgbClr val="CC0000"/>
                  </a:solidFill>
                </a:rPr>
                <a:t>index.html</a:t>
              </a:r>
            </a:p>
          </p:txBody>
        </p:sp>
      </p:grpSp>
      <p:grpSp>
        <p:nvGrpSpPr>
          <p:cNvPr id="445" name="Group 445"/>
          <p:cNvGrpSpPr/>
          <p:nvPr/>
        </p:nvGrpSpPr>
        <p:grpSpPr>
          <a:xfrm>
            <a:off x="6474736" y="2469450"/>
            <a:ext cx="1589653" cy="1131087"/>
            <a:chOff x="0" y="0"/>
            <a:chExt cx="1589652" cy="1131086"/>
          </a:xfrm>
        </p:grpSpPr>
        <p:sp>
          <p:nvSpPr>
            <p:cNvPr id="442" name="Shape 442"/>
            <p:cNvSpPr/>
            <p:nvPr/>
          </p:nvSpPr>
          <p:spPr>
            <a:xfrm>
              <a:off x="0" y="0"/>
              <a:ext cx="1589653" cy="1131087"/>
            </a:xfrm>
            <a:custGeom>
              <a:avLst/>
              <a:gdLst/>
              <a:ahLst/>
              <a:cxnLst>
                <a:cxn ang="0">
                  <a:pos x="wd2" y="hd2"/>
                </a:cxn>
                <a:cxn ang="5400000">
                  <a:pos x="wd2" y="hd2"/>
                </a:cxn>
                <a:cxn ang="10800000">
                  <a:pos x="wd2" y="hd2"/>
                </a:cxn>
                <a:cxn ang="16200000">
                  <a:pos x="wd2" y="hd2"/>
                </a:cxn>
              </a:cxnLst>
              <a:rect l="0" t="0" r="r" b="b"/>
              <a:pathLst>
                <a:path w="21600" h="19777" fill="norm" stroke="1" extrusionOk="0">
                  <a:moveTo>
                    <a:pt x="0" y="19068"/>
                  </a:moveTo>
                  <a:cubicBezTo>
                    <a:pt x="9298" y="21600"/>
                    <a:pt x="9298" y="16535"/>
                    <a:pt x="18595" y="16535"/>
                  </a:cubicBezTo>
                  <a:lnTo>
                    <a:pt x="18595" y="3372"/>
                  </a:lnTo>
                  <a:lnTo>
                    <a:pt x="0" y="3372"/>
                  </a:lnTo>
                  <a:close/>
                  <a:moveTo>
                    <a:pt x="1532" y="3372"/>
                  </a:moveTo>
                  <a:lnTo>
                    <a:pt x="1532" y="1665"/>
                  </a:lnTo>
                  <a:lnTo>
                    <a:pt x="20000" y="1665"/>
                  </a:lnTo>
                  <a:lnTo>
                    <a:pt x="20000" y="14911"/>
                  </a:lnTo>
                  <a:cubicBezTo>
                    <a:pt x="19298" y="14911"/>
                    <a:pt x="18595" y="15003"/>
                    <a:pt x="18595" y="15003"/>
                  </a:cubicBezTo>
                  <a:lnTo>
                    <a:pt x="18595" y="3372"/>
                  </a:lnTo>
                  <a:close/>
                  <a:moveTo>
                    <a:pt x="2972" y="1665"/>
                  </a:moveTo>
                  <a:lnTo>
                    <a:pt x="2972" y="0"/>
                  </a:lnTo>
                  <a:lnTo>
                    <a:pt x="21600" y="0"/>
                  </a:lnTo>
                  <a:lnTo>
                    <a:pt x="21600" y="13205"/>
                  </a:lnTo>
                  <a:cubicBezTo>
                    <a:pt x="20800" y="13205"/>
                    <a:pt x="20000" y="13274"/>
                    <a:pt x="20000" y="13274"/>
                  </a:cubicBezTo>
                  <a:lnTo>
                    <a:pt x="20000" y="1665"/>
                  </a:lnTo>
                  <a:close/>
                </a:path>
              </a:pathLst>
            </a:custGeom>
            <a:solidFill>
              <a:srgbClr val="EEEEEE"/>
            </a:solidFill>
            <a:ln w="12700" cap="flat">
              <a:noFill/>
              <a:miter lim="400000"/>
            </a:ln>
            <a:effectLst/>
          </p:spPr>
          <p:txBody>
            <a:bodyPr wrap="square" lIns="0" tIns="0" rIns="0" bIns="0" numCol="1" anchor="ctr">
              <a:noAutofit/>
            </a:bodyPr>
            <a:lstStyle/>
            <a:p>
              <a:pPr lvl="0" algn="ctr"/>
            </a:p>
          </p:txBody>
        </p:sp>
        <p:sp>
          <p:nvSpPr>
            <p:cNvPr id="443" name="Shape 443"/>
            <p:cNvSpPr/>
            <p:nvPr/>
          </p:nvSpPr>
          <p:spPr>
            <a:xfrm>
              <a:off x="0" y="0"/>
              <a:ext cx="1589653" cy="1131087"/>
            </a:xfrm>
            <a:custGeom>
              <a:avLst/>
              <a:gdLst/>
              <a:ahLst/>
              <a:cxnLst>
                <a:cxn ang="0">
                  <a:pos x="wd2" y="hd2"/>
                </a:cxn>
                <a:cxn ang="5400000">
                  <a:pos x="wd2" y="hd2"/>
                </a:cxn>
                <a:cxn ang="10800000">
                  <a:pos x="wd2" y="hd2"/>
                </a:cxn>
                <a:cxn ang="16200000">
                  <a:pos x="wd2" y="hd2"/>
                </a:cxn>
              </a:cxnLst>
              <a:rect l="0" t="0" r="r" b="b"/>
              <a:pathLst>
                <a:path w="21600" h="19777" fill="norm" stroke="1" extrusionOk="0">
                  <a:moveTo>
                    <a:pt x="0" y="3372"/>
                  </a:moveTo>
                  <a:lnTo>
                    <a:pt x="18595" y="3372"/>
                  </a:lnTo>
                  <a:lnTo>
                    <a:pt x="18595" y="16535"/>
                  </a:lnTo>
                  <a:cubicBezTo>
                    <a:pt x="9298" y="16535"/>
                    <a:pt x="9298" y="21600"/>
                    <a:pt x="0" y="19068"/>
                  </a:cubicBezTo>
                  <a:close/>
                  <a:moveTo>
                    <a:pt x="1532" y="3372"/>
                  </a:moveTo>
                  <a:lnTo>
                    <a:pt x="1532" y="1665"/>
                  </a:lnTo>
                  <a:lnTo>
                    <a:pt x="20000" y="1665"/>
                  </a:lnTo>
                  <a:lnTo>
                    <a:pt x="20000" y="14911"/>
                  </a:lnTo>
                  <a:cubicBezTo>
                    <a:pt x="19298" y="14911"/>
                    <a:pt x="18595" y="15003"/>
                    <a:pt x="18595" y="15003"/>
                  </a:cubicBezTo>
                  <a:moveTo>
                    <a:pt x="2972" y="1665"/>
                  </a:moveTo>
                  <a:lnTo>
                    <a:pt x="2972" y="0"/>
                  </a:lnTo>
                  <a:lnTo>
                    <a:pt x="21600" y="0"/>
                  </a:lnTo>
                  <a:lnTo>
                    <a:pt x="21600" y="13205"/>
                  </a:lnTo>
                  <a:cubicBezTo>
                    <a:pt x="20800" y="13205"/>
                    <a:pt x="20000" y="13274"/>
                    <a:pt x="20000" y="13274"/>
                  </a:cubicBezTo>
                </a:path>
              </a:pathLst>
            </a:custGeom>
            <a:noFill/>
            <a:ln w="9525" cap="flat">
              <a:solidFill>
                <a:srgbClr val="595959"/>
              </a:solidFill>
              <a:prstDash val="solid"/>
              <a:round/>
            </a:ln>
            <a:effectLst/>
          </p:spPr>
          <p:txBody>
            <a:bodyPr wrap="square" lIns="0" tIns="0" rIns="0" bIns="0" numCol="1" anchor="ctr">
              <a:noAutofit/>
            </a:bodyPr>
            <a:lstStyle/>
            <a:p>
              <a:pPr lvl="0" algn="ctr"/>
            </a:p>
          </p:txBody>
        </p:sp>
        <p:sp>
          <p:nvSpPr>
            <p:cNvPr id="444" name="Shape 444"/>
            <p:cNvSpPr/>
            <p:nvPr/>
          </p:nvSpPr>
          <p:spPr>
            <a:xfrm>
              <a:off x="0" y="349972"/>
              <a:ext cx="1368500" cy="5834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lvl="0" algn="ctr">
                <a:defRPr sz="1800"/>
              </a:pPr>
              <a:r>
                <a:rPr sz="1400">
                  <a:solidFill>
                    <a:srgbClr val="CC0000"/>
                  </a:solidFill>
                </a:rPr>
                <a:t>index.js</a:t>
              </a:r>
              <a:endParaRPr sz="1400">
                <a:solidFill>
                  <a:srgbClr val="CC0000"/>
                </a:solidFill>
              </a:endParaRPr>
            </a:p>
            <a:p>
              <a:pPr lvl="0" algn="ctr">
                <a:defRPr sz="1800"/>
              </a:pPr>
              <a:r>
                <a:rPr sz="1400">
                  <a:solidFill>
                    <a:srgbClr val="CC0000"/>
                  </a:solidFill>
                </a:rPr>
                <a:t>index.html</a:t>
              </a:r>
            </a:p>
          </p:txBody>
        </p:sp>
      </p:grpSp>
      <p:sp>
        <p:nvSpPr>
          <p:cNvPr id="446" name="Shape 446"/>
          <p:cNvSpPr/>
          <p:nvPr/>
        </p:nvSpPr>
        <p:spPr>
          <a:xfrm>
            <a:off x="3843711" y="2021750"/>
            <a:ext cx="958201" cy="3802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defRPr sz="1800"/>
            </a:pPr>
            <a:r>
              <a:rPr sz="1400"/>
              <a:t>Webpack</a:t>
            </a:r>
          </a:p>
        </p:txBody>
      </p:sp>
      <p:sp>
        <p:nvSpPr>
          <p:cNvPr id="447" name="Shape 447"/>
          <p:cNvSpPr/>
          <p:nvPr/>
        </p:nvSpPr>
        <p:spPr>
          <a:xfrm flipH="1">
            <a:off x="1484240" y="1934302"/>
            <a:ext cx="1" cy="621601"/>
          </a:xfrm>
          <a:prstGeom prst="line">
            <a:avLst/>
          </a:prstGeom>
          <a:ln w="19050">
            <a:solidFill>
              <a:srgbClr val="595959"/>
            </a:solidFill>
            <a:round/>
            <a:tailEnd type="triangle"/>
          </a:ln>
        </p:spPr>
        <p:txBody>
          <a:bodyPr lIns="0" tIns="0" rIns="0" bIns="0"/>
          <a:lstStyle/>
          <a:p>
            <a:pPr lvl="0" defTabSz="457200">
              <a:defRPr sz="1200">
                <a:latin typeface="+mn-lt"/>
                <a:ea typeface="+mn-ea"/>
                <a:cs typeface="+mn-cs"/>
                <a:sym typeface="Helvetica"/>
              </a:defRPr>
            </a:pPr>
          </a:p>
        </p:txBody>
      </p:sp>
      <p:pic>
        <p:nvPicPr>
          <p:cNvPr id="448" name="image04.png"/>
          <p:cNvPicPr/>
          <p:nvPr/>
        </p:nvPicPr>
        <p:blipFill>
          <a:blip r:embed="rId5">
            <a:extLst/>
          </a:blip>
          <a:stretch>
            <a:fillRect/>
          </a:stretch>
        </p:blipFill>
        <p:spPr>
          <a:xfrm>
            <a:off x="586847" y="2431476"/>
            <a:ext cx="1794826" cy="973129"/>
          </a:xfrm>
          <a:prstGeom prst="rect">
            <a:avLst/>
          </a:prstGeom>
          <a:ln w="12700">
            <a:miter lim="400000"/>
          </a:ln>
        </p:spPr>
      </p:pic>
      <p:sp>
        <p:nvSpPr>
          <p:cNvPr id="449" name="Shape 449"/>
          <p:cNvSpPr/>
          <p:nvPr/>
        </p:nvSpPr>
        <p:spPr>
          <a:xfrm>
            <a:off x="2389640" y="2918051"/>
            <a:ext cx="1388401" cy="1"/>
          </a:xfrm>
          <a:prstGeom prst="line">
            <a:avLst/>
          </a:prstGeom>
          <a:ln w="19050">
            <a:solidFill>
              <a:srgbClr val="595959"/>
            </a:solidFill>
            <a:round/>
            <a:tailEnd type="triangle"/>
          </a:ln>
        </p:spPr>
        <p:txBody>
          <a:bodyPr lIns="0" tIns="0" rIns="0" bIns="0"/>
          <a:lstStyle/>
          <a:p>
            <a:pPr lvl="0" defTabSz="457200">
              <a:defRPr sz="1200">
                <a:latin typeface="+mn-lt"/>
                <a:ea typeface="+mn-ea"/>
                <a:cs typeface="+mn-cs"/>
                <a:sym typeface="Helvetica"/>
              </a:defRPr>
            </a:pPr>
          </a:p>
        </p:txBody>
      </p:sp>
      <p:sp>
        <p:nvSpPr>
          <p:cNvPr id="450" name="Shape 450"/>
          <p:cNvSpPr/>
          <p:nvPr/>
        </p:nvSpPr>
        <p:spPr>
          <a:xfrm>
            <a:off x="4919741" y="2918051"/>
            <a:ext cx="1388401" cy="1"/>
          </a:xfrm>
          <a:prstGeom prst="line">
            <a:avLst/>
          </a:prstGeom>
          <a:ln w="19050">
            <a:solidFill>
              <a:srgbClr val="595959"/>
            </a:solidFill>
            <a:round/>
            <a:tailEnd type="triangle"/>
          </a:ln>
        </p:spPr>
        <p:txBody>
          <a:bodyPr lIns="0" tIns="0" rIns="0" bIns="0"/>
          <a:lstStyle/>
          <a:p>
            <a:pPr lvl="0" defTabSz="457200">
              <a:defRPr sz="1200">
                <a:latin typeface="+mn-lt"/>
                <a:ea typeface="+mn-ea"/>
                <a:cs typeface="+mn-cs"/>
                <a:sym typeface="Helvetica"/>
              </a:defRPr>
            </a:pPr>
          </a:p>
        </p:txBody>
      </p:sp>
      <p:sp>
        <p:nvSpPr>
          <p:cNvPr id="451" name="Shape 451"/>
          <p:cNvSpPr/>
          <p:nvPr/>
        </p:nvSpPr>
        <p:spPr>
          <a:xfrm flipV="1">
            <a:off x="2455940" y="3514902"/>
            <a:ext cx="1255802" cy="660901"/>
          </a:xfrm>
          <a:prstGeom prst="line">
            <a:avLst/>
          </a:prstGeom>
          <a:ln w="19050">
            <a:solidFill>
              <a:srgbClr val="595959"/>
            </a:solidFill>
            <a:round/>
            <a:tailEnd type="triangle"/>
          </a:ln>
        </p:spPr>
        <p:txBody>
          <a:bodyPr lIns="0" tIns="0" rIns="0" bIns="0"/>
          <a:lstStyle/>
          <a:p>
            <a:pPr lvl="0" defTabSz="457200">
              <a:defRPr sz="1200">
                <a:latin typeface="+mn-lt"/>
                <a:ea typeface="+mn-ea"/>
                <a:cs typeface="+mn-cs"/>
                <a:sym typeface="Helvetica"/>
              </a:defRPr>
            </a:pPr>
          </a:p>
        </p:txBody>
      </p:sp>
      <p:grpSp>
        <p:nvGrpSpPr>
          <p:cNvPr id="454" name="Group 454"/>
          <p:cNvGrpSpPr/>
          <p:nvPr/>
        </p:nvGrpSpPr>
        <p:grpSpPr>
          <a:xfrm>
            <a:off x="4774748" y="3017262"/>
            <a:ext cx="916596" cy="656147"/>
            <a:chOff x="0" y="0"/>
            <a:chExt cx="916595" cy="656146"/>
          </a:xfrm>
        </p:grpSpPr>
        <p:sp>
          <p:nvSpPr>
            <p:cNvPr id="452" name="Shape 452"/>
            <p:cNvSpPr/>
            <p:nvPr/>
          </p:nvSpPr>
          <p:spPr>
            <a:xfrm>
              <a:off x="0" y="42474"/>
              <a:ext cx="916596" cy="613673"/>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453" name="Shape 453"/>
            <p:cNvSpPr/>
            <p:nvPr/>
          </p:nvSpPr>
          <p:spPr>
            <a:xfrm>
              <a:off x="0" y="0"/>
              <a:ext cx="916596" cy="5834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a:solidFill>
                    <a:srgbClr val="CC0000"/>
                  </a:solidFill>
                </a:defRPr>
              </a:lvl1pPr>
            </a:lstStyle>
            <a:p>
              <a:pPr lvl="0">
                <a:defRPr sz="1800">
                  <a:solidFill>
                    <a:srgbClr val="000000"/>
                  </a:solidFill>
                </a:defRPr>
              </a:pPr>
              <a:r>
                <a:rPr sz="1400">
                  <a:solidFill>
                    <a:srgbClr val="CC0000"/>
                  </a:solidFill>
                </a:rPr>
                <a:t>webpack.config.js</a:t>
              </a:r>
            </a:p>
          </p:txBody>
        </p:sp>
      </p:gr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Shape 458"/>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Setup - Key Files to Success</a:t>
            </a:r>
          </a:p>
        </p:txBody>
      </p:sp>
      <p:sp>
        <p:nvSpPr>
          <p:cNvPr id="459" name="Shape 459"/>
          <p:cNvSpPr/>
          <p:nvPr>
            <p:ph type="body" idx="1"/>
          </p:nvPr>
        </p:nvSpPr>
        <p:spPr>
          <a:xfrm>
            <a:off x="311699" y="1152475"/>
            <a:ext cx="8520602" cy="34164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pPr>
            <a:r>
              <a:rPr sz="1400">
                <a:latin typeface="Courier New"/>
                <a:ea typeface="Courier New"/>
                <a:cs typeface="Courier New"/>
                <a:sym typeface="Courier New"/>
              </a:rPr>
              <a:t>app.jsx</a:t>
            </a:r>
            <a:r>
              <a:rPr sz="1400"/>
              <a:t>: The entry point for our React app</a:t>
            </a:r>
            <a:endParaRPr sz="1400"/>
          </a:p>
          <a:p>
            <a:pPr lvl="0">
              <a:defRPr sz="1800"/>
            </a:pPr>
            <a:r>
              <a:rPr sz="1400">
                <a:latin typeface="Courier New"/>
                <a:ea typeface="Courier New"/>
                <a:cs typeface="Courier New"/>
                <a:sym typeface="Courier New"/>
              </a:rPr>
              <a:t>main.js</a:t>
            </a:r>
            <a:r>
              <a:rPr sz="1400"/>
              <a:t>: This will be compiled into index.js by webpack (we defined it that way in webpack.config.js). It will load our React code</a:t>
            </a:r>
            <a:endParaRPr sz="1400"/>
          </a:p>
          <a:p>
            <a:pPr lvl="0">
              <a:defRPr sz="1800"/>
            </a:pPr>
            <a:r>
              <a:rPr sz="1400">
                <a:latin typeface="Courier New"/>
                <a:ea typeface="Courier New"/>
                <a:cs typeface="Courier New"/>
                <a:sym typeface="Courier New"/>
              </a:rPr>
              <a:t>index.html</a:t>
            </a:r>
            <a:r>
              <a:rPr sz="1400"/>
              <a:t>: The first page of your application</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Shape 461"/>
          <p:cNvSpPr/>
          <p:nvPr>
            <p:ph type="title"/>
          </p:nvPr>
        </p:nvSpPr>
        <p:spPr>
          <a:xfrm>
            <a:off x="311707" y="744575"/>
            <a:ext cx="8520602" cy="2052599"/>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lgn="ctr">
              <a:defRPr sz="5200"/>
            </a:lvl1pPr>
          </a:lstStyle>
          <a:p>
            <a:pPr lvl="0">
              <a:defRPr sz="1800"/>
            </a:pPr>
            <a:r>
              <a:rPr sz="5200"/>
              <a:t>Javascript and JSX Basics</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5" name="Shape 465"/>
          <p:cNvSpPr/>
          <p:nvPr/>
        </p:nvSpPr>
        <p:spPr>
          <a:xfrm>
            <a:off x="311574" y="1382249"/>
            <a:ext cx="8520602" cy="30218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defRPr sz="1800"/>
            </a:pPr>
            <a:r>
              <a:rPr sz="1400"/>
              <a:t>Like Java, Javascript uses different amount of = signs to denote different functions</a:t>
            </a:r>
            <a:endParaRPr sz="1400"/>
          </a:p>
          <a:p>
            <a:pPr lvl="0">
              <a:defRPr sz="1800"/>
            </a:pPr>
            <a:endParaRPr sz="1400"/>
          </a:p>
          <a:p>
            <a:pPr lvl="0" marL="457200" indent="-228600">
              <a:buClr>
                <a:srgbClr val="000000"/>
              </a:buClr>
              <a:buSzPct val="100000"/>
              <a:buChar char="●"/>
              <a:defRPr sz="1800"/>
            </a:pPr>
            <a:r>
              <a:rPr sz="1400"/>
              <a:t>B = A</a:t>
            </a:r>
            <a:endParaRPr sz="1400"/>
          </a:p>
          <a:p>
            <a:pPr lvl="1" marL="914400" indent="-228600">
              <a:buClr>
                <a:srgbClr val="000000"/>
              </a:buClr>
              <a:buSzPct val="100000"/>
              <a:buChar char="○"/>
              <a:defRPr sz="1800"/>
            </a:pPr>
            <a:r>
              <a:rPr sz="1400"/>
              <a:t>Assigns the value of B as A</a:t>
            </a:r>
            <a:endParaRPr sz="1400"/>
          </a:p>
          <a:p>
            <a:pPr lvl="0" marL="457200" indent="-228600">
              <a:buClr>
                <a:srgbClr val="000000"/>
              </a:buClr>
              <a:buSzPct val="100000"/>
              <a:buChar char="●"/>
              <a:defRPr sz="1800"/>
            </a:pPr>
            <a:r>
              <a:rPr sz="1400"/>
              <a:t>B == A</a:t>
            </a:r>
            <a:endParaRPr sz="1400"/>
          </a:p>
          <a:p>
            <a:pPr lvl="1" marL="914400" indent="-228600">
              <a:buClr>
                <a:srgbClr val="000000"/>
              </a:buClr>
              <a:buSzPct val="100000"/>
              <a:buChar char="○"/>
              <a:defRPr sz="1800"/>
            </a:pPr>
            <a:r>
              <a:rPr sz="1400"/>
              <a:t>Asserts that B is equal to A</a:t>
            </a:r>
            <a:endParaRPr sz="1400"/>
          </a:p>
          <a:p>
            <a:pPr lvl="0" marL="457200" indent="-228600">
              <a:buClr>
                <a:srgbClr val="000000"/>
              </a:buClr>
              <a:buSzPct val="100000"/>
              <a:buChar char="●"/>
              <a:defRPr sz="1800"/>
            </a:pPr>
            <a:r>
              <a:rPr sz="1400"/>
              <a:t>B === A</a:t>
            </a:r>
            <a:endParaRPr sz="1400"/>
          </a:p>
          <a:p>
            <a:pPr lvl="1" marL="914400" indent="-228600">
              <a:buClr>
                <a:srgbClr val="000000"/>
              </a:buClr>
              <a:buSzPct val="100000"/>
              <a:buChar char="○"/>
              <a:defRPr sz="1800"/>
            </a:pPr>
            <a:r>
              <a:rPr sz="1400"/>
              <a:t>Asserts that B is equal to A, and checks for variable type</a:t>
            </a:r>
            <a:endParaRPr sz="1400"/>
          </a:p>
          <a:p>
            <a:pPr lvl="0">
              <a:defRPr sz="1800"/>
            </a:pPr>
            <a:endParaRPr sz="1400"/>
          </a:p>
          <a:p>
            <a:pPr lvl="0">
              <a:defRPr sz="1800"/>
            </a:pPr>
            <a:r>
              <a:rPr sz="1400"/>
              <a:t>=== is more ‘strict’ then ==</a:t>
            </a:r>
            <a:endParaRPr sz="1400"/>
          </a:p>
          <a:p>
            <a:pPr lvl="0">
              <a:defRPr sz="1800"/>
            </a:pPr>
            <a:endParaRPr sz="1400"/>
          </a:p>
          <a:p>
            <a:pPr lvl="0">
              <a:defRPr sz="1800"/>
            </a:pPr>
            <a:endParaRPr sz="1400"/>
          </a:p>
          <a:p>
            <a:pPr lvl="0">
              <a:defRPr sz="1800"/>
            </a:pPr>
            <a:endParaRPr sz="1400"/>
          </a:p>
        </p:txBody>
      </p:sp>
      <p:graphicFrame>
        <p:nvGraphicFramePr>
          <p:cNvPr id="466" name="Table 466"/>
          <p:cNvGraphicFramePr/>
          <p:nvPr/>
        </p:nvGraphicFramePr>
        <p:xfrm>
          <a:off x="2802874" y="3914850"/>
          <a:ext cx="3269002" cy="30000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083924"/>
                <a:gridCol w="1185075"/>
              </a:tblGrid>
              <a:tr h="1500000">
                <a:tc>
                  <a:txBody>
                    <a:bodyPr/>
                    <a:lstStyle/>
                    <a:p>
                      <a:pPr lvl="0" algn="l">
                        <a:defRPr b="0" i="0" sz="1800"/>
                      </a:pPr>
                      <a:r>
                        <a:rPr b="1" i="1" sz="1400"/>
                        <a:t>1 == ‘1’</a:t>
                      </a:r>
                    </a:p>
                  </a:txBody>
                  <a:tcPr marL="91425" marR="91425" marT="91425" marB="91425" anchor="t" anchorCtr="0" horzOverflow="overflow"/>
                </a:tc>
                <a:tc>
                  <a:txBody>
                    <a:bodyPr/>
                    <a:lstStyle/>
                    <a:p>
                      <a:pPr lvl="0" algn="l">
                        <a:defRPr b="0" i="0" sz="1800"/>
                      </a:pPr>
                      <a:r>
                        <a:rPr b="1" i="1" sz="1400"/>
                        <a:t>True</a:t>
                      </a:r>
                    </a:p>
                  </a:txBody>
                  <a:tcPr marL="91425" marR="91425" marT="91425" marB="91425" anchor="t" anchorCtr="0" horzOverflow="overflow"/>
                </a:tc>
              </a:tr>
              <a:tr h="1500000">
                <a:tc>
                  <a:txBody>
                    <a:bodyPr/>
                    <a:lstStyle/>
                    <a:p>
                      <a:pPr lvl="0" algn="l">
                        <a:defRPr b="0" i="0" sz="1800"/>
                      </a:pPr>
                      <a:r>
                        <a:rPr b="1" i="1" sz="1400"/>
                        <a:t>1 === ‘1’</a:t>
                      </a:r>
                    </a:p>
                  </a:txBody>
                  <a:tcPr marL="91425" marR="91425" marT="91425" marB="91425" anchor="t" anchorCtr="0" horzOverflow="overflow"/>
                </a:tc>
                <a:tc>
                  <a:txBody>
                    <a:bodyPr/>
                    <a:lstStyle/>
                    <a:p>
                      <a:pPr lvl="0" algn="l">
                        <a:defRPr b="0" i="0" sz="1800"/>
                      </a:pPr>
                      <a:r>
                        <a:rPr b="1" i="1" sz="1400"/>
                        <a:t>False</a:t>
                      </a:r>
                    </a:p>
                  </a:txBody>
                  <a:tcPr marL="91425" marR="91425" marT="91425" marB="91425" anchor="t" anchorCtr="0" horzOverflow="overflow"/>
                </a:tc>
              </a:tr>
            </a:tbl>
          </a:graphicData>
        </a:graphic>
      </p:graphicFrame>
      <p:sp>
        <p:nvSpPr>
          <p:cNvPr id="467" name="Shape 467"/>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 vs == vs ===</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471" name="Table 471"/>
          <p:cNvGraphicFramePr/>
          <p:nvPr/>
        </p:nvGraphicFramePr>
        <p:xfrm>
          <a:off x="-1167000" y="1653937"/>
          <a:ext cx="7239001" cy="30000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82575"/>
                <a:gridCol w="6056425"/>
              </a:tblGrid>
              <a:tr h="1359791">
                <a:tc>
                  <a:txBody>
                    <a:bodyPr/>
                    <a:lstStyle/>
                    <a:p>
                      <a:pPr lvl="0" algn="l">
                        <a:defRPr b="0" i="0" sz="1800"/>
                      </a:pPr>
                      <a:r>
                        <a:rPr b="1" i="1" sz="1400"/>
                        <a:t>const</a:t>
                      </a:r>
                    </a:p>
                  </a:txBody>
                  <a:tcPr marL="91425" marR="91425" marT="91425" marB="91425" anchor="t" anchorCtr="0" horzOverflow="overflow"/>
                </a:tc>
                <a:tc>
                  <a:txBody>
                    <a:bodyPr/>
                    <a:lstStyle/>
                    <a:p>
                      <a:pPr lvl="0" algn="l">
                        <a:defRPr b="0" i="0" sz="1800"/>
                      </a:pPr>
                      <a:r>
                        <a:rPr b="1" i="1" sz="1400"/>
                        <a:t>Variable is instantiated once and cannot be changed.</a:t>
                      </a:r>
                      <a:endParaRPr b="1" i="1" sz="1400"/>
                    </a:p>
                  </a:txBody>
                  <a:tcPr marL="91425" marR="91425" marT="91425" marB="91425" anchor="t" anchorCtr="0" horzOverflow="overflow"/>
                </a:tc>
              </a:tr>
              <a:tr h="820104">
                <a:tc>
                  <a:txBody>
                    <a:bodyPr/>
                    <a:lstStyle/>
                    <a:p>
                      <a:pPr lvl="0" algn="l">
                        <a:defRPr b="0" i="0" sz="1800"/>
                      </a:pPr>
                      <a:r>
                        <a:rPr b="1" i="1" sz="1400"/>
                        <a:t>let</a:t>
                      </a:r>
                    </a:p>
                  </a:txBody>
                  <a:tcPr marL="91425" marR="91425" marT="91425" marB="91425" anchor="t" anchorCtr="0" horzOverflow="overflow"/>
                </a:tc>
                <a:tc>
                  <a:txBody>
                    <a:bodyPr/>
                    <a:lstStyle/>
                    <a:p>
                      <a:pPr lvl="0" algn="l">
                        <a:defRPr b="0" i="0" sz="1800"/>
                      </a:pPr>
                      <a:r>
                        <a:rPr b="1" i="1" sz="1400"/>
                        <a:t>Variable can be changed and is scoped to the nearest enclosing block</a:t>
                      </a:r>
                      <a:endParaRPr b="1" i="1" sz="1400"/>
                    </a:p>
                  </a:txBody>
                  <a:tcPr marL="91425" marR="91425" marT="91425" marB="91425" anchor="t" anchorCtr="0" horzOverflow="overflow"/>
                </a:tc>
              </a:tr>
              <a:tr h="820104">
                <a:tc>
                  <a:txBody>
                    <a:bodyPr/>
                    <a:lstStyle/>
                    <a:p>
                      <a:pPr lvl="0" algn="l">
                        <a:defRPr b="0" i="0" sz="1800"/>
                      </a:pPr>
                      <a:r>
                        <a:rPr b="1" i="1" sz="1400"/>
                        <a:t>var </a:t>
                      </a:r>
                    </a:p>
                  </a:txBody>
                  <a:tcPr marL="91425" marR="91425" marT="91425" marB="91425" anchor="t" anchorCtr="0" horzOverflow="overflow"/>
                </a:tc>
                <a:tc>
                  <a:txBody>
                    <a:bodyPr/>
                    <a:lstStyle/>
                    <a:p>
                      <a:pPr lvl="0" algn="l">
                        <a:defRPr b="0" i="0" sz="1800"/>
                      </a:pPr>
                      <a:r>
                        <a:rPr b="1" i="1" sz="1400"/>
                        <a:t>Variable can be changed and scoped to the nearest function block</a:t>
                      </a:r>
                      <a:endParaRPr b="1" i="1" sz="1400"/>
                    </a:p>
                  </a:txBody>
                  <a:tcPr marL="91425" marR="91425" marT="91425" marB="91425" anchor="t" anchorCtr="0" horzOverflow="overflow"/>
                </a:tc>
              </a:tr>
            </a:tbl>
          </a:graphicData>
        </a:graphic>
      </p:graphicFrame>
      <p:sp>
        <p:nvSpPr>
          <p:cNvPr id="472" name="Shape 472"/>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Const, Let, Var</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4" name="Shape 474"/>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Const, Let, Var: Example</a:t>
            </a:r>
          </a:p>
        </p:txBody>
      </p:sp>
      <p:sp>
        <p:nvSpPr>
          <p:cNvPr id="475" name="Shape 475"/>
          <p:cNvSpPr/>
          <p:nvPr>
            <p:ph type="body" idx="1"/>
          </p:nvPr>
        </p:nvSpPr>
        <p:spPr>
          <a:xfrm>
            <a:off x="2325149" y="1017724"/>
            <a:ext cx="4493701" cy="4087802"/>
          </a:xfrm>
          <a:prstGeom prst="rect">
            <a:avLst/>
          </a:prstGeom>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b="1" sz="1600">
                <a:latin typeface="Open Sans"/>
                <a:ea typeface="Open Sans"/>
                <a:cs typeface="Open Sans"/>
                <a:sym typeface="Open Sans"/>
              </a:rPr>
              <a:t>function() {</a:t>
            </a:r>
            <a:endParaRPr b="1" sz="1600">
              <a:latin typeface="Open Sans"/>
              <a:ea typeface="Open Sans"/>
              <a:cs typeface="Open Sans"/>
              <a:sym typeface="Open Sans"/>
            </a:endParaRPr>
          </a:p>
          <a:p>
            <a:pPr lvl="0">
              <a:defRPr sz="1800"/>
            </a:pP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    if (true) {</a:t>
            </a: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        let b = ‘b’;</a:t>
            </a: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        var c = ‘c’;</a:t>
            </a: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        </a:t>
            </a: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        console.log(b);</a:t>
            </a: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        console.log(c);</a:t>
            </a: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    }</a:t>
            </a:r>
            <a:endParaRPr b="1" sz="1600">
              <a:latin typeface="Open Sans"/>
              <a:ea typeface="Open Sans"/>
              <a:cs typeface="Open Sans"/>
              <a:sym typeface="Open Sans"/>
            </a:endParaRPr>
          </a:p>
          <a:p>
            <a:pPr lvl="0">
              <a:defRPr sz="1800"/>
            </a:pP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    console.log(b);</a:t>
            </a: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    console.log(c);</a:t>
            </a: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a:t>
            </a:r>
            <a:endParaRPr b="1" sz="1600">
              <a:latin typeface="Open Sans"/>
              <a:ea typeface="Open Sans"/>
              <a:cs typeface="Open Sans"/>
              <a:sym typeface="Open Sans"/>
            </a:endParaRPr>
          </a:p>
        </p:txBody>
      </p:sp>
      <p:pic>
        <p:nvPicPr>
          <p:cNvPr id="476" name="image06.png"/>
          <p:cNvPicPr/>
          <p:nvPr/>
        </p:nvPicPr>
        <p:blipFill>
          <a:blip r:embed="rId2">
            <a:extLst/>
          </a:blip>
          <a:stretch>
            <a:fillRect/>
          </a:stretch>
        </p:blipFill>
        <p:spPr>
          <a:xfrm>
            <a:off x="4398550" y="2796649"/>
            <a:ext cx="346900" cy="355251"/>
          </a:xfrm>
          <a:prstGeom prst="rect">
            <a:avLst/>
          </a:prstGeom>
          <a:ln w="12700">
            <a:miter lim="400000"/>
          </a:ln>
        </p:spPr>
      </p:pic>
      <p:pic>
        <p:nvPicPr>
          <p:cNvPr id="477" name="image06.png"/>
          <p:cNvPicPr/>
          <p:nvPr/>
        </p:nvPicPr>
        <p:blipFill>
          <a:blip r:embed="rId2">
            <a:extLst/>
          </a:blip>
          <a:stretch>
            <a:fillRect/>
          </a:stretch>
        </p:blipFill>
        <p:spPr>
          <a:xfrm>
            <a:off x="4398550" y="3044149"/>
            <a:ext cx="346900" cy="355251"/>
          </a:xfrm>
          <a:prstGeom prst="rect">
            <a:avLst/>
          </a:prstGeom>
          <a:ln w="12700">
            <a:miter lim="400000"/>
          </a:ln>
        </p:spPr>
      </p:pic>
      <p:pic>
        <p:nvPicPr>
          <p:cNvPr id="478" name="image06.png"/>
          <p:cNvPicPr/>
          <p:nvPr/>
        </p:nvPicPr>
        <p:blipFill>
          <a:blip r:embed="rId2">
            <a:extLst/>
          </a:blip>
          <a:stretch>
            <a:fillRect/>
          </a:stretch>
        </p:blipFill>
        <p:spPr>
          <a:xfrm>
            <a:off x="4398550" y="4092099"/>
            <a:ext cx="346900" cy="355251"/>
          </a:xfrm>
          <a:prstGeom prst="rect">
            <a:avLst/>
          </a:prstGeom>
          <a:ln w="12700">
            <a:miter lim="400000"/>
          </a:ln>
        </p:spPr>
      </p:pic>
      <p:pic>
        <p:nvPicPr>
          <p:cNvPr id="479" name="image03.png"/>
          <p:cNvPicPr/>
          <p:nvPr/>
        </p:nvPicPr>
        <p:blipFill>
          <a:blip r:embed="rId3">
            <a:extLst/>
          </a:blip>
          <a:stretch>
            <a:fillRect/>
          </a:stretch>
        </p:blipFill>
        <p:spPr>
          <a:xfrm>
            <a:off x="4430267" y="3810475"/>
            <a:ext cx="283483" cy="355251"/>
          </a:xfrm>
          <a:prstGeom prst="rect">
            <a:avLst/>
          </a:prstGeom>
          <a:ln w="12700">
            <a:miter lim="400000"/>
          </a:ln>
        </p:spPr>
      </p:pic>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1" name="Shape 481"/>
          <p:cNvSpPr/>
          <p:nvPr>
            <p:ph type="body" idx="1"/>
          </p:nvPr>
        </p:nvSpPr>
        <p:spPr>
          <a:xfrm>
            <a:off x="3866824" y="76200"/>
            <a:ext cx="4493701" cy="5067300"/>
          </a:xfrm>
          <a:prstGeom prst="rect">
            <a:avLst/>
          </a:prstGeom>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b="1" sz="1600">
                <a:latin typeface="Open Sans"/>
                <a:ea typeface="Open Sans"/>
                <a:cs typeface="Open Sans"/>
                <a:sym typeface="Open Sans"/>
              </a:rPr>
              <a:t>import React from 'react';</a:t>
            </a: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import Firebase from './firebase-wrapper';</a:t>
            </a:r>
            <a:endParaRPr b="1" sz="1600">
              <a:latin typeface="Open Sans"/>
              <a:ea typeface="Open Sans"/>
              <a:cs typeface="Open Sans"/>
              <a:sym typeface="Open Sans"/>
            </a:endParaRPr>
          </a:p>
          <a:p>
            <a:pPr lvl="0">
              <a:defRPr sz="1800"/>
            </a:pP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const App = React.createClass({</a:t>
            </a: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  getInitialState() {},</a:t>
            </a:r>
            <a:endParaRPr b="1" sz="1600">
              <a:latin typeface="Open Sans"/>
              <a:ea typeface="Open Sans"/>
              <a:cs typeface="Open Sans"/>
              <a:sym typeface="Open Sans"/>
            </a:endParaRPr>
          </a:p>
          <a:p>
            <a:pPr lvl="0">
              <a:defRPr sz="1800"/>
            </a:pP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  render() {}</a:t>
            </a: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a:t>
            </a:r>
            <a:endParaRPr b="1" sz="1600">
              <a:latin typeface="Open Sans"/>
              <a:ea typeface="Open Sans"/>
              <a:cs typeface="Open Sans"/>
              <a:sym typeface="Open Sans"/>
            </a:endParaRPr>
          </a:p>
          <a:p>
            <a:pPr lvl="0">
              <a:defRPr sz="1800"/>
            </a:pP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export default App;</a:t>
            </a:r>
            <a:endParaRPr b="1" sz="1600">
              <a:latin typeface="Open Sans"/>
              <a:ea typeface="Open Sans"/>
              <a:cs typeface="Open Sans"/>
              <a:sym typeface="Open Sans"/>
            </a:endParaRPr>
          </a:p>
        </p:txBody>
      </p:sp>
      <p:sp>
        <p:nvSpPr>
          <p:cNvPr id="482" name="Shape 482"/>
          <p:cNvSpPr/>
          <p:nvPr/>
        </p:nvSpPr>
        <p:spPr>
          <a:xfrm>
            <a:off x="300774" y="1228350"/>
            <a:ext cx="3078002" cy="11930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defRPr sz="1800"/>
            </a:pPr>
            <a:r>
              <a:rPr sz="1400"/>
              <a:t>Each JSX file in our application will have two major sections:</a:t>
            </a:r>
            <a:endParaRPr sz="1400"/>
          </a:p>
          <a:p>
            <a:pPr lvl="1" marL="914400" indent="-228600">
              <a:buSzPct val="100000"/>
              <a:buAutoNum type="alphaLcPeriod" startAt="1"/>
              <a:defRPr sz="1800"/>
            </a:pPr>
            <a:r>
              <a:rPr sz="1400"/>
              <a:t>The Imports</a:t>
            </a:r>
            <a:endParaRPr sz="1400"/>
          </a:p>
          <a:p>
            <a:pPr lvl="1" marL="914400" indent="-228600">
              <a:buSzPct val="100000"/>
              <a:buAutoNum type="alphaLcPeriod" startAt="1"/>
              <a:defRPr sz="1800"/>
            </a:pPr>
            <a:r>
              <a:rPr sz="1400"/>
              <a:t>The Class</a:t>
            </a:r>
            <a:endParaRPr sz="1400"/>
          </a:p>
        </p:txBody>
      </p:sp>
      <p:sp>
        <p:nvSpPr>
          <p:cNvPr id="483" name="Shape 483"/>
          <p:cNvSpPr/>
          <p:nvPr/>
        </p:nvSpPr>
        <p:spPr>
          <a:xfrm>
            <a:off x="3681650" y="948474"/>
            <a:ext cx="4800601" cy="3106202"/>
          </a:xfrm>
          <a:prstGeom prst="rect">
            <a:avLst/>
          </a:prstGeom>
          <a:ln w="76200">
            <a:solidFill>
              <a:srgbClr val="6AA84F"/>
            </a:solidFill>
            <a:round/>
          </a:ln>
        </p:spPr>
        <p:txBody>
          <a:bodyPr lIns="0" tIns="0" rIns="0" bIns="0" anchor="ctr"/>
          <a:lstStyle/>
          <a:p>
            <a:pPr lvl="0"/>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666666"/>
        </a:solidFill>
      </p:bgPr>
    </p:bg>
    <p:spTree>
      <p:nvGrpSpPr>
        <p:cNvPr id="1" name=""/>
        <p:cNvGrpSpPr/>
        <p:nvPr/>
      </p:nvGrpSpPr>
      <p:grpSpPr>
        <a:xfrm>
          <a:off x="0" y="0"/>
          <a:ext cx="0" cy="0"/>
          <a:chOff x="0" y="0"/>
          <a:chExt cx="0" cy="0"/>
        </a:xfrm>
      </p:grpSpPr>
      <p:sp>
        <p:nvSpPr>
          <p:cNvPr id="50" name="Shape 50"/>
          <p:cNvSpPr/>
          <p:nvPr>
            <p:ph type="title"/>
          </p:nvPr>
        </p:nvSpPr>
        <p:spPr>
          <a:xfrm>
            <a:off x="311699" y="1658975"/>
            <a:ext cx="8520602" cy="25389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lgn="ctr">
              <a:defRPr sz="5200">
                <a:solidFill>
                  <a:srgbClr val="FFFFFF"/>
                </a:solidFill>
                <a:latin typeface="Open Sans"/>
                <a:ea typeface="Open Sans"/>
                <a:cs typeface="Open Sans"/>
                <a:sym typeface="Open Sans"/>
              </a:defRPr>
            </a:lvl1pPr>
          </a:lstStyle>
          <a:p>
            <a:pPr lvl="0">
              <a:defRPr sz="1800">
                <a:solidFill>
                  <a:srgbClr val="000000"/>
                </a:solidFill>
              </a:defRPr>
            </a:pPr>
            <a:r>
              <a:rPr sz="5200">
                <a:solidFill>
                  <a:srgbClr val="FFFFFF"/>
                </a:solidFill>
              </a:rPr>
              <a:t>React Messaging App</a:t>
            </a:r>
            <a:endParaRPr sz="5200">
              <a:solidFill>
                <a:srgbClr val="FFFFFF"/>
              </a:solidFill>
            </a:endParaRPr>
          </a:p>
        </p:txBody>
      </p:sp>
      <p:pic>
        <p:nvPicPr>
          <p:cNvPr id="51" name="image00.png"/>
          <p:cNvPicPr/>
          <p:nvPr/>
        </p:nvPicPr>
        <p:blipFill>
          <a:blip r:embed="rId3">
            <a:extLst/>
          </a:blip>
          <a:stretch>
            <a:fillRect/>
          </a:stretch>
        </p:blipFill>
        <p:spPr>
          <a:xfrm>
            <a:off x="3488501" y="772349"/>
            <a:ext cx="2166999" cy="1924526"/>
          </a:xfrm>
          <a:prstGeom prst="rect">
            <a:avLst/>
          </a:prstGeom>
          <a:ln w="12700">
            <a:miter lim="400000"/>
          </a:ln>
        </p:spPr>
      </p:pic>
      <p:sp>
        <p:nvSpPr>
          <p:cNvPr id="52" name="Shape 52"/>
          <p:cNvSpPr/>
          <p:nvPr/>
        </p:nvSpPr>
        <p:spPr>
          <a:xfrm>
            <a:off x="1582491" y="4814298"/>
            <a:ext cx="5979002" cy="33068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lnSpc>
                <a:spcPct val="115000"/>
              </a:lnSpc>
              <a:defRPr i="1" sz="1100">
                <a:solidFill>
                  <a:srgbClr val="FFFFFF"/>
                </a:solidFill>
              </a:defRPr>
            </a:lvl1pPr>
          </a:lstStyle>
          <a:p>
            <a:pPr lvl="0">
              <a:defRPr i="0" sz="1800">
                <a:solidFill>
                  <a:srgbClr val="000000"/>
                </a:solidFill>
              </a:defRPr>
            </a:pPr>
            <a:r>
              <a:rPr i="1" sz="1100">
                <a:solidFill>
                  <a:srgbClr val="FFFFFF"/>
                </a:solidFill>
              </a:rPr>
              <a:t>(C) 2017 Appian Corporation.  Distribution with attribution permitted.  All other rights reserved</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5" name="Shape 485"/>
          <p:cNvSpPr/>
          <p:nvPr>
            <p:ph type="body" idx="1"/>
          </p:nvPr>
        </p:nvSpPr>
        <p:spPr>
          <a:xfrm>
            <a:off x="3866824" y="76200"/>
            <a:ext cx="4493701" cy="5067300"/>
          </a:xfrm>
          <a:prstGeom prst="rect">
            <a:avLst/>
          </a:prstGeom>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b="1" sz="1600">
                <a:latin typeface="Open Sans"/>
                <a:ea typeface="Open Sans"/>
                <a:cs typeface="Open Sans"/>
                <a:sym typeface="Open Sans"/>
              </a:rPr>
              <a:t>import React from 'react';</a:t>
            </a: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import Firebase from './firebase-wrapper';</a:t>
            </a:r>
            <a:endParaRPr b="1" sz="1600">
              <a:latin typeface="Open Sans"/>
              <a:ea typeface="Open Sans"/>
              <a:cs typeface="Open Sans"/>
              <a:sym typeface="Open Sans"/>
            </a:endParaRPr>
          </a:p>
          <a:p>
            <a:pPr lvl="0">
              <a:defRPr sz="1800"/>
            </a:pP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const App = React.createClass({</a:t>
            </a: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  getInitialState() {},</a:t>
            </a:r>
            <a:endParaRPr b="1" sz="1600">
              <a:latin typeface="Open Sans"/>
              <a:ea typeface="Open Sans"/>
              <a:cs typeface="Open Sans"/>
              <a:sym typeface="Open Sans"/>
            </a:endParaRPr>
          </a:p>
          <a:p>
            <a:pPr lvl="0">
              <a:defRPr sz="1800"/>
            </a:pP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  render() {}</a:t>
            </a: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a:t>
            </a:r>
            <a:endParaRPr b="1" sz="1600">
              <a:latin typeface="Open Sans"/>
              <a:ea typeface="Open Sans"/>
              <a:cs typeface="Open Sans"/>
              <a:sym typeface="Open Sans"/>
            </a:endParaRPr>
          </a:p>
          <a:p>
            <a:pPr lvl="0">
              <a:defRPr sz="1800"/>
            </a:pP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export default App;</a:t>
            </a:r>
            <a:endParaRPr b="1" sz="1600">
              <a:latin typeface="Open Sans"/>
              <a:ea typeface="Open Sans"/>
              <a:cs typeface="Open Sans"/>
              <a:sym typeface="Open Sans"/>
            </a:endParaRPr>
          </a:p>
        </p:txBody>
      </p:sp>
      <p:sp>
        <p:nvSpPr>
          <p:cNvPr id="486" name="Shape 486"/>
          <p:cNvSpPr/>
          <p:nvPr/>
        </p:nvSpPr>
        <p:spPr>
          <a:xfrm>
            <a:off x="3830049" y="1157025"/>
            <a:ext cx="4493702" cy="762001"/>
          </a:xfrm>
          <a:prstGeom prst="rect">
            <a:avLst/>
          </a:prstGeom>
          <a:ln w="76200">
            <a:solidFill>
              <a:srgbClr val="0000FF"/>
            </a:solidFill>
            <a:round/>
          </a:ln>
        </p:spPr>
        <p:txBody>
          <a:bodyPr lIns="0" tIns="0" rIns="0" bIns="0" anchor="ctr"/>
          <a:lstStyle/>
          <a:p>
            <a:pPr lvl="0"/>
          </a:p>
        </p:txBody>
      </p:sp>
      <p:sp>
        <p:nvSpPr>
          <p:cNvPr id="487" name="Shape 487"/>
          <p:cNvSpPr/>
          <p:nvPr/>
        </p:nvSpPr>
        <p:spPr>
          <a:xfrm>
            <a:off x="300774" y="1228350"/>
            <a:ext cx="3078002" cy="24122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defRPr sz="1800"/>
            </a:pPr>
            <a:r>
              <a:rPr b="1" sz="1400"/>
              <a:t>Imports</a:t>
            </a:r>
            <a:r>
              <a:rPr sz="1400"/>
              <a:t> are other modules that we bring into this file so we can can use them</a:t>
            </a:r>
            <a:endParaRPr sz="1400"/>
          </a:p>
          <a:p>
            <a:pPr lvl="0">
              <a:defRPr sz="1800"/>
            </a:pPr>
            <a:endParaRPr sz="1400"/>
          </a:p>
          <a:p>
            <a:pPr lvl="0" marL="457200" indent="-228600">
              <a:buClr>
                <a:srgbClr val="000000"/>
              </a:buClr>
              <a:buSzPct val="100000"/>
              <a:buChar char="●"/>
              <a:defRPr sz="1800"/>
            </a:pPr>
            <a:r>
              <a:rPr sz="1400"/>
              <a:t>We import</a:t>
            </a:r>
            <a:r>
              <a:rPr b="1" sz="1400"/>
              <a:t> </a:t>
            </a:r>
            <a:r>
              <a:rPr sz="1400"/>
              <a:t>React so we can use make a React class in this file.</a:t>
            </a:r>
            <a:endParaRPr sz="1400"/>
          </a:p>
          <a:p>
            <a:pPr lvl="0">
              <a:defRPr sz="1800"/>
            </a:pPr>
            <a:endParaRPr sz="1400"/>
          </a:p>
          <a:p>
            <a:pPr lvl="0" marL="457200" indent="-228600">
              <a:buClr>
                <a:srgbClr val="000000"/>
              </a:buClr>
              <a:buSzPct val="100000"/>
              <a:buChar char="●"/>
              <a:defRPr sz="1800"/>
            </a:pPr>
            <a:r>
              <a:rPr sz="1400"/>
              <a:t>We import Firebase so we can make calls to our server.</a:t>
            </a:r>
            <a:endParaRPr sz="1400"/>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9" name="Shape 489"/>
          <p:cNvSpPr/>
          <p:nvPr/>
        </p:nvSpPr>
        <p:spPr>
          <a:xfrm>
            <a:off x="300775" y="1120650"/>
            <a:ext cx="2385900" cy="538801"/>
          </a:xfrm>
          <a:prstGeom prst="rect">
            <a:avLst/>
          </a:prstGeom>
          <a:solidFill>
            <a:srgbClr val="EEEEEE"/>
          </a:solidFill>
          <a:ln>
            <a:solidFill>
              <a:srgbClr val="595959"/>
            </a:solidFill>
            <a:round/>
          </a:ln>
        </p:spPr>
        <p:txBody>
          <a:bodyPr lIns="0" tIns="0" rIns="0" bIns="0" anchor="ctr"/>
          <a:lstStyle/>
          <a:p>
            <a:pPr lvl="0"/>
          </a:p>
        </p:txBody>
      </p:sp>
      <p:sp>
        <p:nvSpPr>
          <p:cNvPr id="490" name="Shape 490"/>
          <p:cNvSpPr/>
          <p:nvPr/>
        </p:nvSpPr>
        <p:spPr>
          <a:xfrm>
            <a:off x="721200" y="2025949"/>
            <a:ext cx="1695901" cy="766801"/>
          </a:xfrm>
          <a:prstGeom prst="rect">
            <a:avLst/>
          </a:prstGeom>
          <a:solidFill>
            <a:srgbClr val="EEEEEE"/>
          </a:solidFill>
          <a:ln>
            <a:solidFill>
              <a:srgbClr val="595959"/>
            </a:solidFill>
            <a:round/>
          </a:ln>
        </p:spPr>
        <p:txBody>
          <a:bodyPr lIns="0" tIns="0" rIns="0" bIns="0" anchor="ctr"/>
          <a:lstStyle/>
          <a:p>
            <a:pPr lvl="0"/>
          </a:p>
        </p:txBody>
      </p:sp>
      <p:sp>
        <p:nvSpPr>
          <p:cNvPr id="491" name="Shape 491"/>
          <p:cNvSpPr/>
          <p:nvPr/>
        </p:nvSpPr>
        <p:spPr>
          <a:xfrm>
            <a:off x="334674" y="3668324"/>
            <a:ext cx="2994001" cy="479700"/>
          </a:xfrm>
          <a:prstGeom prst="rect">
            <a:avLst/>
          </a:prstGeom>
          <a:solidFill>
            <a:srgbClr val="EEEEEE"/>
          </a:solidFill>
          <a:ln>
            <a:solidFill>
              <a:srgbClr val="595959"/>
            </a:solidFill>
            <a:round/>
          </a:ln>
        </p:spPr>
        <p:txBody>
          <a:bodyPr lIns="0" tIns="0" rIns="0" bIns="0" anchor="ctr"/>
          <a:lstStyle/>
          <a:p>
            <a:pPr lvl="0"/>
          </a:p>
        </p:txBody>
      </p:sp>
      <p:sp>
        <p:nvSpPr>
          <p:cNvPr id="492" name="Shape 492"/>
          <p:cNvSpPr/>
          <p:nvPr>
            <p:ph type="body" idx="1"/>
          </p:nvPr>
        </p:nvSpPr>
        <p:spPr>
          <a:xfrm>
            <a:off x="3866824" y="76200"/>
            <a:ext cx="4493701" cy="5067300"/>
          </a:xfrm>
          <a:prstGeom prst="rect">
            <a:avLst/>
          </a:prstGeom>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b="1" sz="1600">
                <a:latin typeface="Open Sans"/>
                <a:ea typeface="Open Sans"/>
                <a:cs typeface="Open Sans"/>
                <a:sym typeface="Open Sans"/>
              </a:rPr>
              <a:t>import React from 'react';</a:t>
            </a: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import Firebase from './firebase-wrapper';</a:t>
            </a:r>
            <a:endParaRPr b="1" sz="1600">
              <a:latin typeface="Open Sans"/>
              <a:ea typeface="Open Sans"/>
              <a:cs typeface="Open Sans"/>
              <a:sym typeface="Open Sans"/>
            </a:endParaRPr>
          </a:p>
          <a:p>
            <a:pPr lvl="0">
              <a:defRPr sz="1800"/>
            </a:pP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const App = React.createClass({</a:t>
            </a: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  getInitialState() {},</a:t>
            </a:r>
            <a:endParaRPr b="1" sz="1600">
              <a:latin typeface="Open Sans"/>
              <a:ea typeface="Open Sans"/>
              <a:cs typeface="Open Sans"/>
              <a:sym typeface="Open Sans"/>
            </a:endParaRPr>
          </a:p>
          <a:p>
            <a:pPr lvl="0">
              <a:defRPr sz="1800"/>
            </a:pP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  render() {}</a:t>
            </a: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a:t>
            </a:r>
            <a:endParaRPr b="1" sz="1600">
              <a:latin typeface="Open Sans"/>
              <a:ea typeface="Open Sans"/>
              <a:cs typeface="Open Sans"/>
              <a:sym typeface="Open Sans"/>
            </a:endParaRPr>
          </a:p>
          <a:p>
            <a:pPr lvl="0">
              <a:defRPr sz="1800"/>
            </a:pPr>
            <a:endParaRPr b="1" sz="1600">
              <a:latin typeface="Open Sans"/>
              <a:ea typeface="Open Sans"/>
              <a:cs typeface="Open Sans"/>
              <a:sym typeface="Open Sans"/>
            </a:endParaRPr>
          </a:p>
          <a:p>
            <a:pPr lvl="0">
              <a:defRPr sz="1800"/>
            </a:pPr>
            <a:r>
              <a:rPr b="1" sz="1600">
                <a:latin typeface="Open Sans"/>
                <a:ea typeface="Open Sans"/>
                <a:cs typeface="Open Sans"/>
                <a:sym typeface="Open Sans"/>
              </a:rPr>
              <a:t>export default App;</a:t>
            </a:r>
            <a:endParaRPr b="1" sz="1600">
              <a:latin typeface="Open Sans"/>
              <a:ea typeface="Open Sans"/>
              <a:cs typeface="Open Sans"/>
              <a:sym typeface="Open Sans"/>
            </a:endParaRPr>
          </a:p>
        </p:txBody>
      </p:sp>
      <p:sp>
        <p:nvSpPr>
          <p:cNvPr id="493" name="Shape 493"/>
          <p:cNvSpPr/>
          <p:nvPr/>
        </p:nvSpPr>
        <p:spPr>
          <a:xfrm>
            <a:off x="3830049" y="1991224"/>
            <a:ext cx="4493702" cy="1893001"/>
          </a:xfrm>
          <a:prstGeom prst="rect">
            <a:avLst/>
          </a:prstGeom>
          <a:ln w="76200">
            <a:solidFill>
              <a:srgbClr val="FF0000"/>
            </a:solidFill>
            <a:round/>
          </a:ln>
        </p:spPr>
        <p:txBody>
          <a:bodyPr lIns="0" tIns="0" rIns="0" bIns="0" anchor="ctr"/>
          <a:lstStyle/>
          <a:p>
            <a:pPr lvl="0"/>
          </a:p>
        </p:txBody>
      </p:sp>
      <p:sp>
        <p:nvSpPr>
          <p:cNvPr id="494" name="Shape 494"/>
          <p:cNvSpPr/>
          <p:nvPr/>
        </p:nvSpPr>
        <p:spPr>
          <a:xfrm>
            <a:off x="300774" y="748150"/>
            <a:ext cx="3078002" cy="3230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defRPr sz="1800"/>
            </a:pPr>
            <a:r>
              <a:rPr sz="1400"/>
              <a:t>Classes Instantiation:</a:t>
            </a:r>
            <a:endParaRPr sz="1400"/>
          </a:p>
          <a:p>
            <a:pPr lvl="0">
              <a:defRPr sz="1800"/>
            </a:pPr>
            <a:endParaRPr sz="1400"/>
          </a:p>
          <a:p>
            <a:pPr lvl="0">
              <a:defRPr sz="1800"/>
            </a:pPr>
            <a:r>
              <a:rPr sz="1400">
                <a:latin typeface="Courier New"/>
                <a:ea typeface="Courier New"/>
                <a:cs typeface="Courier New"/>
                <a:sym typeface="Courier New"/>
              </a:rPr>
              <a:t>React.createClass({}) </a:t>
            </a:r>
            <a:endParaRPr sz="1400">
              <a:latin typeface="Courier New"/>
              <a:ea typeface="Courier New"/>
              <a:cs typeface="Courier New"/>
              <a:sym typeface="Courier New"/>
            </a:endParaRPr>
          </a:p>
          <a:p>
            <a:pPr lvl="0">
              <a:defRPr sz="1800"/>
            </a:pPr>
            <a:endParaRPr sz="1400">
              <a:latin typeface="Courier New"/>
              <a:ea typeface="Courier New"/>
              <a:cs typeface="Courier New"/>
              <a:sym typeface="Courier New"/>
            </a:endParaRPr>
          </a:p>
          <a:p>
            <a:pPr lvl="0">
              <a:defRPr sz="1800"/>
            </a:pPr>
            <a:r>
              <a:rPr sz="1400"/>
              <a:t>Function structure:</a:t>
            </a:r>
            <a:endParaRPr sz="1400"/>
          </a:p>
          <a:p>
            <a:pPr lvl="0">
              <a:defRPr sz="1800"/>
            </a:pPr>
            <a:endParaRPr sz="1400"/>
          </a:p>
          <a:p>
            <a:pPr lvl="0" indent="457200">
              <a:defRPr sz="1800"/>
            </a:pPr>
            <a:r>
              <a:rPr sz="1400">
                <a:latin typeface="Courier New"/>
                <a:ea typeface="Courier New"/>
                <a:cs typeface="Courier New"/>
                <a:sym typeface="Courier New"/>
              </a:rPr>
              <a:t>funcName() { </a:t>
            </a:r>
            <a:endParaRPr sz="1400">
              <a:latin typeface="Courier New"/>
              <a:ea typeface="Courier New"/>
              <a:cs typeface="Courier New"/>
              <a:sym typeface="Courier New"/>
            </a:endParaRPr>
          </a:p>
          <a:p>
            <a:pPr lvl="0">
              <a:defRPr sz="1800"/>
            </a:pPr>
            <a:r>
              <a:rPr sz="1400">
                <a:latin typeface="Courier New"/>
                <a:ea typeface="Courier New"/>
                <a:cs typeface="Courier New"/>
                <a:sym typeface="Courier New"/>
              </a:rPr>
              <a:t>   	  content </a:t>
            </a:r>
            <a:endParaRPr sz="1400">
              <a:latin typeface="Courier New"/>
              <a:ea typeface="Courier New"/>
              <a:cs typeface="Courier New"/>
              <a:sym typeface="Courier New"/>
            </a:endParaRPr>
          </a:p>
          <a:p>
            <a:pPr lvl="0">
              <a:defRPr sz="1800"/>
            </a:pPr>
            <a:r>
              <a:rPr sz="1400">
                <a:latin typeface="Courier New"/>
                <a:ea typeface="Courier New"/>
                <a:cs typeface="Courier New"/>
                <a:sym typeface="Courier New"/>
              </a:rPr>
              <a:t>    }</a:t>
            </a:r>
            <a:endParaRPr sz="1400">
              <a:latin typeface="Courier New"/>
              <a:ea typeface="Courier New"/>
              <a:cs typeface="Courier New"/>
              <a:sym typeface="Courier New"/>
            </a:endParaRPr>
          </a:p>
          <a:p>
            <a:pPr lvl="0">
              <a:defRPr sz="1800"/>
            </a:pPr>
            <a:endParaRPr sz="1400">
              <a:latin typeface="Courier New"/>
              <a:ea typeface="Courier New"/>
              <a:cs typeface="Courier New"/>
              <a:sym typeface="Courier New"/>
            </a:endParaRPr>
          </a:p>
          <a:p>
            <a:pPr lvl="0">
              <a:defRPr sz="1800"/>
            </a:pPr>
            <a:r>
              <a:rPr sz="1400"/>
              <a:t>In order to import this class into other classes, we have to </a:t>
            </a:r>
            <a:r>
              <a:rPr b="1" sz="1400"/>
              <a:t>export </a:t>
            </a:r>
            <a:r>
              <a:rPr sz="1400"/>
              <a:t>this file by calling:</a:t>
            </a:r>
            <a:endParaRPr sz="1400"/>
          </a:p>
          <a:p>
            <a:pPr lvl="0">
              <a:defRPr sz="1800"/>
            </a:pPr>
            <a:endParaRPr sz="1400"/>
          </a:p>
          <a:p>
            <a:pPr lvl="0">
              <a:defRPr sz="1800"/>
            </a:pPr>
            <a:r>
              <a:rPr sz="1400">
                <a:latin typeface="Courier New"/>
                <a:ea typeface="Courier New"/>
                <a:cs typeface="Courier New"/>
                <a:sym typeface="Courier New"/>
              </a:rPr>
              <a:t>export default &lt;class name&gt;</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8" name="Shape 498"/>
          <p:cNvSpPr/>
          <p:nvPr/>
        </p:nvSpPr>
        <p:spPr>
          <a:xfrm>
            <a:off x="45074" y="1026950"/>
            <a:ext cx="2752202" cy="26154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defRPr sz="1800"/>
            </a:pPr>
            <a:r>
              <a:rPr sz="1400"/>
              <a:t>All web pages are made out of modular components. </a:t>
            </a:r>
            <a:endParaRPr sz="1400"/>
          </a:p>
          <a:p>
            <a:pPr lvl="0">
              <a:defRPr sz="1800"/>
            </a:pPr>
            <a:endParaRPr sz="1400"/>
          </a:p>
          <a:p>
            <a:pPr lvl="0">
              <a:defRPr sz="1800"/>
            </a:pPr>
            <a:r>
              <a:rPr sz="1400"/>
              <a:t>Our application:</a:t>
            </a:r>
            <a:endParaRPr sz="1400"/>
          </a:p>
          <a:p>
            <a:pPr lvl="0" marL="457200" indent="-228600">
              <a:buClr>
                <a:srgbClr val="FF0000"/>
              </a:buClr>
              <a:buSzPct val="100000"/>
              <a:buChar char="●"/>
              <a:defRPr sz="1800"/>
            </a:pPr>
            <a:r>
              <a:rPr sz="1400">
                <a:solidFill>
                  <a:srgbClr val="FF0000"/>
                </a:solidFill>
              </a:rPr>
              <a:t>The Application</a:t>
            </a:r>
            <a:endParaRPr sz="1400">
              <a:solidFill>
                <a:srgbClr val="FF0000"/>
              </a:solidFill>
            </a:endParaRPr>
          </a:p>
          <a:p>
            <a:pPr lvl="0" marL="457200" indent="-228600">
              <a:buClr>
                <a:srgbClr val="0000FF"/>
              </a:buClr>
              <a:buSzPct val="100000"/>
              <a:buChar char="●"/>
              <a:defRPr sz="1800"/>
            </a:pPr>
            <a:r>
              <a:rPr sz="1400">
                <a:solidFill>
                  <a:srgbClr val="0000FF"/>
                </a:solidFill>
              </a:rPr>
              <a:t>Messages</a:t>
            </a:r>
            <a:endParaRPr sz="1400">
              <a:solidFill>
                <a:srgbClr val="0000FF"/>
              </a:solidFill>
            </a:endParaRPr>
          </a:p>
          <a:p>
            <a:pPr lvl="0" marL="457200" indent="-228600">
              <a:buClr>
                <a:srgbClr val="6AA84F"/>
              </a:buClr>
              <a:buSzPct val="100000"/>
              <a:buChar char="●"/>
              <a:defRPr sz="1800"/>
            </a:pPr>
            <a:r>
              <a:rPr sz="1400">
                <a:solidFill>
                  <a:srgbClr val="6AA84F"/>
                </a:solidFill>
              </a:rPr>
              <a:t>The Input Box</a:t>
            </a:r>
            <a:endParaRPr sz="1400">
              <a:solidFill>
                <a:srgbClr val="6AA84F"/>
              </a:solidFill>
            </a:endParaRPr>
          </a:p>
          <a:p>
            <a:pPr lvl="0">
              <a:defRPr sz="1800"/>
            </a:pPr>
            <a:endParaRPr sz="1400">
              <a:solidFill>
                <a:srgbClr val="6AA84F"/>
              </a:solidFill>
            </a:endParaRPr>
          </a:p>
          <a:p>
            <a:pPr lvl="0">
              <a:defRPr sz="1800"/>
            </a:pPr>
            <a:r>
              <a:rPr sz="1400"/>
              <a:t>Corresponding classes:</a:t>
            </a:r>
            <a:endParaRPr sz="1400"/>
          </a:p>
          <a:p>
            <a:pPr lvl="0" marL="457200" indent="-228600">
              <a:buClr>
                <a:srgbClr val="FF0000"/>
              </a:buClr>
              <a:buSzPct val="100000"/>
              <a:buChar char="●"/>
              <a:defRPr sz="1800"/>
            </a:pPr>
            <a:r>
              <a:rPr sz="1400">
                <a:solidFill>
                  <a:srgbClr val="FF0000"/>
                </a:solidFill>
              </a:rPr>
              <a:t>App.jsx</a:t>
            </a:r>
            <a:endParaRPr sz="1400">
              <a:solidFill>
                <a:srgbClr val="FF0000"/>
              </a:solidFill>
            </a:endParaRPr>
          </a:p>
          <a:p>
            <a:pPr lvl="0" marL="457200" indent="-228600">
              <a:buClr>
                <a:srgbClr val="0000FF"/>
              </a:buClr>
              <a:buSzPct val="100000"/>
              <a:buChar char="●"/>
              <a:defRPr sz="1800"/>
            </a:pPr>
            <a:r>
              <a:rPr sz="1400">
                <a:solidFill>
                  <a:srgbClr val="0000FF"/>
                </a:solidFill>
              </a:rPr>
              <a:t>Message.jsx</a:t>
            </a:r>
            <a:endParaRPr sz="1400">
              <a:solidFill>
                <a:srgbClr val="0000FF"/>
              </a:solidFill>
            </a:endParaRPr>
          </a:p>
          <a:p>
            <a:pPr lvl="0" marL="457200" indent="-228600">
              <a:buClr>
                <a:srgbClr val="6AA84F"/>
              </a:buClr>
              <a:buSzPct val="100000"/>
              <a:buChar char="●"/>
              <a:defRPr sz="1800"/>
            </a:pPr>
            <a:r>
              <a:rPr sz="1400">
                <a:solidFill>
                  <a:srgbClr val="6AA84F"/>
                </a:solidFill>
              </a:rPr>
              <a:t>Input.jsx</a:t>
            </a:r>
          </a:p>
        </p:txBody>
      </p:sp>
      <p:grpSp>
        <p:nvGrpSpPr>
          <p:cNvPr id="534" name="Group 534"/>
          <p:cNvGrpSpPr/>
          <p:nvPr/>
        </p:nvGrpSpPr>
        <p:grpSpPr>
          <a:xfrm>
            <a:off x="2972774" y="626349"/>
            <a:ext cx="6034201" cy="3890802"/>
            <a:chOff x="0" y="0"/>
            <a:chExt cx="6034199" cy="3890800"/>
          </a:xfrm>
        </p:grpSpPr>
        <p:grpSp>
          <p:nvGrpSpPr>
            <p:cNvPr id="532" name="Group 532"/>
            <p:cNvGrpSpPr/>
            <p:nvPr/>
          </p:nvGrpSpPr>
          <p:grpSpPr>
            <a:xfrm>
              <a:off x="0" y="-1"/>
              <a:ext cx="6034200" cy="3890802"/>
              <a:chOff x="0" y="0"/>
              <a:chExt cx="6034199" cy="3890800"/>
            </a:xfrm>
          </p:grpSpPr>
          <p:grpSp>
            <p:nvGrpSpPr>
              <p:cNvPr id="530" name="Group 530"/>
              <p:cNvGrpSpPr/>
              <p:nvPr/>
            </p:nvGrpSpPr>
            <p:grpSpPr>
              <a:xfrm>
                <a:off x="0" y="-1"/>
                <a:ext cx="6034200" cy="3890802"/>
                <a:chOff x="0" y="0"/>
                <a:chExt cx="6034199" cy="3890800"/>
              </a:xfrm>
            </p:grpSpPr>
            <p:sp>
              <p:nvSpPr>
                <p:cNvPr id="499" name="Shape 499"/>
                <p:cNvSpPr/>
                <p:nvPr/>
              </p:nvSpPr>
              <p:spPr>
                <a:xfrm>
                  <a:off x="0" y="67000"/>
                  <a:ext cx="6034200" cy="259501"/>
                </a:xfrm>
                <a:prstGeom prst="rect">
                  <a:avLst/>
                </a:prstGeom>
                <a:solidFill>
                  <a:srgbClr val="3D85C6"/>
                </a:solidFill>
                <a:ln w="9525" cap="flat">
                  <a:solidFill>
                    <a:srgbClr val="595959"/>
                  </a:solidFill>
                  <a:prstDash val="solid"/>
                  <a:round/>
                </a:ln>
                <a:effectLst/>
              </p:spPr>
              <p:txBody>
                <a:bodyPr wrap="square" lIns="0" tIns="0" rIns="0" bIns="0" numCol="1" anchor="ctr">
                  <a:noAutofit/>
                </a:bodyPr>
                <a:lstStyle/>
                <a:p>
                  <a:pPr lvl="0"/>
                </a:p>
              </p:txBody>
            </p:sp>
            <p:sp>
              <p:nvSpPr>
                <p:cNvPr id="500" name="Shape 500"/>
                <p:cNvSpPr/>
                <p:nvPr/>
              </p:nvSpPr>
              <p:spPr>
                <a:xfrm>
                  <a:off x="2308024" y="708279"/>
                  <a:ext cx="3408901" cy="2874899"/>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501" name="Shape 501"/>
                <p:cNvSpPr/>
                <p:nvPr/>
              </p:nvSpPr>
              <p:spPr>
                <a:xfrm>
                  <a:off x="299094" y="688728"/>
                  <a:ext cx="1695901" cy="2894401"/>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grpSp>
              <p:nvGrpSpPr>
                <p:cNvPr id="529" name="Group 529"/>
                <p:cNvGrpSpPr/>
                <p:nvPr/>
              </p:nvGrpSpPr>
              <p:grpSpPr>
                <a:xfrm>
                  <a:off x="0" y="0"/>
                  <a:ext cx="6034200" cy="3890801"/>
                  <a:chOff x="0" y="0"/>
                  <a:chExt cx="6034199" cy="3890800"/>
                </a:xfrm>
              </p:grpSpPr>
              <p:sp>
                <p:nvSpPr>
                  <p:cNvPr id="502" name="Shape 502"/>
                  <p:cNvSpPr/>
                  <p:nvPr/>
                </p:nvSpPr>
                <p:spPr>
                  <a:xfrm>
                    <a:off x="0" y="67000"/>
                    <a:ext cx="6034200" cy="3823801"/>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grpSp>
                <p:nvGrpSpPr>
                  <p:cNvPr id="511" name="Group 511"/>
                  <p:cNvGrpSpPr/>
                  <p:nvPr/>
                </p:nvGrpSpPr>
                <p:grpSpPr>
                  <a:xfrm>
                    <a:off x="2317799" y="678949"/>
                    <a:ext cx="3408901" cy="2894402"/>
                    <a:chOff x="0" y="0"/>
                    <a:chExt cx="3408900" cy="2894400"/>
                  </a:xfrm>
                </p:grpSpPr>
                <p:sp>
                  <p:nvSpPr>
                    <p:cNvPr id="503" name="Shape 503"/>
                    <p:cNvSpPr/>
                    <p:nvPr/>
                  </p:nvSpPr>
                  <p:spPr>
                    <a:xfrm>
                      <a:off x="-1" y="-1"/>
                      <a:ext cx="3408902" cy="2894402"/>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504" name="Shape 504"/>
                    <p:cNvSpPr/>
                    <p:nvPr/>
                  </p:nvSpPr>
                  <p:spPr>
                    <a:xfrm>
                      <a:off x="8000" y="2343650"/>
                      <a:ext cx="33984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nvGrpSpPr>
                    <p:cNvPr id="507" name="Group 507"/>
                    <p:cNvGrpSpPr/>
                    <p:nvPr/>
                  </p:nvGrpSpPr>
                  <p:grpSpPr>
                    <a:xfrm>
                      <a:off x="2651225" y="2431542"/>
                      <a:ext cx="615601" cy="355666"/>
                      <a:chOff x="0" y="0"/>
                      <a:chExt cx="615600" cy="355664"/>
                    </a:xfrm>
                  </p:grpSpPr>
                  <p:sp>
                    <p:nvSpPr>
                      <p:cNvPr id="505" name="Shape 505"/>
                      <p:cNvSpPr/>
                      <p:nvPr/>
                    </p:nvSpPr>
                    <p:spPr>
                      <a:xfrm>
                        <a:off x="0" y="48082"/>
                        <a:ext cx="615601" cy="259501"/>
                      </a:xfrm>
                      <a:prstGeom prst="roundRect">
                        <a:avLst>
                          <a:gd name="adj" fmla="val 16667"/>
                        </a:avLst>
                      </a:prstGeom>
                      <a:solidFill>
                        <a:srgbClr val="3D85C6"/>
                      </a:solidFill>
                      <a:ln w="9525" cap="flat">
                        <a:solidFill>
                          <a:srgbClr val="595959"/>
                        </a:solidFill>
                        <a:prstDash val="solid"/>
                        <a:round/>
                      </a:ln>
                      <a:effectLst/>
                    </p:spPr>
                    <p:txBody>
                      <a:bodyPr wrap="square" lIns="0" tIns="0" rIns="0" bIns="0" numCol="1" anchor="ctr">
                        <a:noAutofit/>
                      </a:bodyPr>
                      <a:lstStyle/>
                      <a:p>
                        <a:pPr lvl="0" algn="ctr"/>
                      </a:p>
                    </p:txBody>
                  </p:sp>
                  <p:sp>
                    <p:nvSpPr>
                      <p:cNvPr id="506" name="Shape 506"/>
                      <p:cNvSpPr/>
                      <p:nvPr/>
                    </p:nvSpPr>
                    <p:spPr>
                      <a:xfrm>
                        <a:off x="12667" y="0"/>
                        <a:ext cx="590266" cy="3556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200">
                            <a:solidFill>
                              <a:srgbClr val="FFFFFF"/>
                            </a:solidFill>
                          </a:defRPr>
                        </a:lvl1pPr>
                      </a:lstStyle>
                      <a:p>
                        <a:pPr lvl="0">
                          <a:defRPr sz="1800">
                            <a:solidFill>
                              <a:srgbClr val="000000"/>
                            </a:solidFill>
                          </a:defRPr>
                        </a:pPr>
                        <a:r>
                          <a:rPr sz="1200">
                            <a:solidFill>
                              <a:srgbClr val="FFFFFF"/>
                            </a:solidFill>
                          </a:rPr>
                          <a:t>Send</a:t>
                        </a:r>
                      </a:p>
                    </p:txBody>
                  </p:sp>
                </p:grpSp>
                <p:sp>
                  <p:nvSpPr>
                    <p:cNvPr id="508" name="Shape 508"/>
                    <p:cNvSpPr/>
                    <p:nvPr/>
                  </p:nvSpPr>
                  <p:spPr>
                    <a:xfrm>
                      <a:off x="73650" y="2750525"/>
                      <a:ext cx="24708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509" name="Shape 509"/>
                    <p:cNvSpPr/>
                    <p:nvPr/>
                  </p:nvSpPr>
                  <p:spPr>
                    <a:xfrm>
                      <a:off x="73649" y="88845"/>
                      <a:ext cx="1264202" cy="356101"/>
                    </a:xfrm>
                    <a:prstGeom prst="roundRect">
                      <a:avLst>
                        <a:gd name="adj" fmla="val 16667"/>
                      </a:avLst>
                    </a:prstGeom>
                    <a:solidFill>
                      <a:srgbClr val="9FC5E8"/>
                    </a:solidFill>
                    <a:ln w="12700" cap="flat">
                      <a:noFill/>
                      <a:miter lim="400000"/>
                    </a:ln>
                    <a:effectLst/>
                  </p:spPr>
                  <p:txBody>
                    <a:bodyPr wrap="square" lIns="0" tIns="0" rIns="0" bIns="0" numCol="1" anchor="ctr">
                      <a:noAutofit/>
                    </a:bodyPr>
                    <a:lstStyle/>
                    <a:p>
                      <a:pPr lvl="0"/>
                    </a:p>
                  </p:txBody>
                </p:sp>
                <p:sp>
                  <p:nvSpPr>
                    <p:cNvPr id="510" name="Shape 510"/>
                    <p:cNvSpPr/>
                    <p:nvPr/>
                  </p:nvSpPr>
                  <p:spPr>
                    <a:xfrm>
                      <a:off x="1387025" y="520345"/>
                      <a:ext cx="1879801" cy="356101"/>
                    </a:xfrm>
                    <a:prstGeom prst="roundRect">
                      <a:avLst>
                        <a:gd name="adj" fmla="val 16667"/>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grpSp>
              <p:grpSp>
                <p:nvGrpSpPr>
                  <p:cNvPr id="515" name="Group 515"/>
                  <p:cNvGrpSpPr/>
                  <p:nvPr/>
                </p:nvGrpSpPr>
                <p:grpSpPr>
                  <a:xfrm>
                    <a:off x="0" y="0"/>
                    <a:ext cx="6034200" cy="424151"/>
                    <a:chOff x="0" y="0"/>
                    <a:chExt cx="6034199" cy="424149"/>
                  </a:xfrm>
                </p:grpSpPr>
                <p:sp>
                  <p:nvSpPr>
                    <p:cNvPr id="512" name="Shape 512"/>
                    <p:cNvSpPr/>
                    <p:nvPr/>
                  </p:nvSpPr>
                  <p:spPr>
                    <a:xfrm>
                      <a:off x="0" y="60036"/>
                      <a:ext cx="6034200" cy="259501"/>
                    </a:xfrm>
                    <a:prstGeom prst="rect">
                      <a:avLst/>
                    </a:prstGeom>
                    <a:solidFill>
                      <a:srgbClr val="3D85C6"/>
                    </a:solidFill>
                    <a:ln w="9525" cap="flat">
                      <a:solidFill>
                        <a:srgbClr val="595959"/>
                      </a:solidFill>
                      <a:prstDash val="solid"/>
                      <a:round/>
                    </a:ln>
                    <a:effectLst/>
                  </p:spPr>
                  <p:txBody>
                    <a:bodyPr wrap="square" lIns="0" tIns="0" rIns="0" bIns="0" numCol="1" anchor="ctr">
                      <a:noAutofit/>
                    </a:bodyPr>
                    <a:lstStyle/>
                    <a:p>
                      <a:pPr lvl="0"/>
                    </a:p>
                  </p:txBody>
                </p:sp>
                <p:pic>
                  <p:nvPicPr>
                    <p:cNvPr id="513" name="image02.png"/>
                    <p:cNvPicPr/>
                    <p:nvPr/>
                  </p:nvPicPr>
                  <p:blipFill>
                    <a:blip r:embed="rId2">
                      <a:extLst/>
                    </a:blip>
                    <a:stretch>
                      <a:fillRect/>
                    </a:stretch>
                  </p:blipFill>
                  <p:spPr>
                    <a:xfrm>
                      <a:off x="5549399" y="67002"/>
                      <a:ext cx="259501" cy="259501"/>
                    </a:xfrm>
                    <a:prstGeom prst="rect">
                      <a:avLst/>
                    </a:prstGeom>
                    <a:ln w="12700" cap="flat">
                      <a:noFill/>
                      <a:miter lim="400000"/>
                    </a:ln>
                    <a:effectLst/>
                  </p:spPr>
                </p:pic>
                <p:sp>
                  <p:nvSpPr>
                    <p:cNvPr id="514" name="Shape 514"/>
                    <p:cNvSpPr/>
                    <p:nvPr/>
                  </p:nvSpPr>
                  <p:spPr>
                    <a:xfrm>
                      <a:off x="278524" y="0"/>
                      <a:ext cx="1695901" cy="4241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b="1">
                          <a:solidFill>
                            <a:srgbClr val="FFFFFF"/>
                          </a:solidFill>
                          <a:latin typeface="Comic Sans MS"/>
                          <a:ea typeface="Comic Sans MS"/>
                          <a:cs typeface="Comic Sans MS"/>
                          <a:sym typeface="Comic Sans MS"/>
                        </a:defRPr>
                      </a:lvl1pPr>
                    </a:lstStyle>
                    <a:p>
                      <a:pPr lvl="0">
                        <a:defRPr b="0" sz="1800">
                          <a:solidFill>
                            <a:srgbClr val="000000"/>
                          </a:solidFill>
                        </a:defRPr>
                      </a:pPr>
                      <a:r>
                        <a:rPr b="1" sz="1400">
                          <a:solidFill>
                            <a:srgbClr val="FFFFFF"/>
                          </a:solidFill>
                        </a:rPr>
                        <a:t>Chat Box</a:t>
                      </a:r>
                    </a:p>
                  </p:txBody>
                </p:sp>
              </p:grpSp>
              <p:grpSp>
                <p:nvGrpSpPr>
                  <p:cNvPr id="528" name="Group 528"/>
                  <p:cNvGrpSpPr/>
                  <p:nvPr/>
                </p:nvGrpSpPr>
                <p:grpSpPr>
                  <a:xfrm>
                    <a:off x="308874" y="678949"/>
                    <a:ext cx="1695901" cy="3177176"/>
                    <a:chOff x="0" y="0"/>
                    <a:chExt cx="1695899" cy="3177174"/>
                  </a:xfrm>
                </p:grpSpPr>
                <p:sp>
                  <p:nvSpPr>
                    <p:cNvPr id="516" name="Shape 516"/>
                    <p:cNvSpPr/>
                    <p:nvPr/>
                  </p:nvSpPr>
                  <p:spPr>
                    <a:xfrm>
                      <a:off x="0" y="0"/>
                      <a:ext cx="1695900" cy="2894401"/>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517" name="Shape 517"/>
                    <p:cNvSpPr/>
                    <p:nvPr/>
                  </p:nvSpPr>
                  <p:spPr>
                    <a:xfrm>
                      <a:off x="4525" y="5202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518" name="Shape 518"/>
                    <p:cNvSpPr/>
                    <p:nvPr/>
                  </p:nvSpPr>
                  <p:spPr>
                    <a:xfrm>
                      <a:off x="4525" y="10536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519" name="Shape 519"/>
                    <p:cNvSpPr/>
                    <p:nvPr/>
                  </p:nvSpPr>
                  <p:spPr>
                    <a:xfrm>
                      <a:off x="4525" y="15870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520" name="Shape 520"/>
                    <p:cNvSpPr/>
                    <p:nvPr/>
                  </p:nvSpPr>
                  <p:spPr>
                    <a:xfrm>
                      <a:off x="4525" y="21204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521" name="Shape 521"/>
                    <p:cNvSpPr/>
                    <p:nvPr/>
                  </p:nvSpPr>
                  <p:spPr>
                    <a:xfrm>
                      <a:off x="4525" y="26538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522" name="Shape 522"/>
                    <p:cNvSpPr/>
                    <p:nvPr/>
                  </p:nvSpPr>
                  <p:spPr>
                    <a:xfrm>
                      <a:off x="21978" y="5583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523" name="Shape 523"/>
                    <p:cNvSpPr/>
                    <p:nvPr/>
                  </p:nvSpPr>
                  <p:spPr>
                    <a:xfrm>
                      <a:off x="21978" y="249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524" name="Shape 524"/>
                    <p:cNvSpPr/>
                    <p:nvPr/>
                  </p:nvSpPr>
                  <p:spPr>
                    <a:xfrm>
                      <a:off x="21978" y="10917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525" name="Shape 525"/>
                    <p:cNvSpPr/>
                    <p:nvPr/>
                  </p:nvSpPr>
                  <p:spPr>
                    <a:xfrm>
                      <a:off x="21978" y="16251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526" name="Shape 526"/>
                    <p:cNvSpPr/>
                    <p:nvPr/>
                  </p:nvSpPr>
                  <p:spPr>
                    <a:xfrm>
                      <a:off x="21978" y="21585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pic>
                  <p:nvPicPr>
                    <p:cNvPr id="527" name="image01.png"/>
                    <p:cNvPicPr/>
                    <p:nvPr/>
                  </p:nvPicPr>
                  <p:blipFill>
                    <a:blip r:embed="rId3">
                      <a:extLst/>
                    </a:blip>
                    <a:stretch>
                      <a:fillRect/>
                    </a:stretch>
                  </p:blipFill>
                  <p:spPr>
                    <a:xfrm>
                      <a:off x="583499" y="2511441"/>
                      <a:ext cx="531950" cy="531975"/>
                    </a:xfrm>
                    <a:prstGeom prst="rect">
                      <a:avLst/>
                    </a:prstGeom>
                    <a:ln w="12700" cap="flat">
                      <a:noFill/>
                      <a:miter lim="400000"/>
                    </a:ln>
                    <a:effectLst/>
                  </p:spPr>
                </p:pic>
              </p:grpSp>
            </p:grpSp>
          </p:grpSp>
          <p:sp>
            <p:nvSpPr>
              <p:cNvPr id="531" name="Shape 531"/>
              <p:cNvSpPr/>
              <p:nvPr/>
            </p:nvSpPr>
            <p:spPr>
              <a:xfrm>
                <a:off x="2310703" y="6865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grpSp>
        <p:sp>
          <p:nvSpPr>
            <p:cNvPr id="533" name="Shape 533"/>
            <p:cNvSpPr/>
            <p:nvPr/>
          </p:nvSpPr>
          <p:spPr>
            <a:xfrm>
              <a:off x="2391449" y="1683770"/>
              <a:ext cx="2793301" cy="750601"/>
            </a:xfrm>
            <a:prstGeom prst="roundRect">
              <a:avLst>
                <a:gd name="adj" fmla="val 16667"/>
              </a:avLst>
            </a:prstGeom>
            <a:solidFill>
              <a:srgbClr val="9FC5E8"/>
            </a:solidFill>
            <a:ln w="12700" cap="flat">
              <a:noFill/>
              <a:miter lim="400000"/>
            </a:ln>
            <a:effectLst/>
          </p:spPr>
          <p:txBody>
            <a:bodyPr wrap="square" lIns="0" tIns="0" rIns="0" bIns="0" numCol="1" anchor="ctr">
              <a:noAutofit/>
            </a:bodyPr>
            <a:lstStyle/>
            <a:p>
              <a:pPr lvl="0"/>
            </a:p>
          </p:txBody>
        </p:sp>
      </p:grpSp>
      <p:sp>
        <p:nvSpPr>
          <p:cNvPr id="535" name="Shape 535"/>
          <p:cNvSpPr/>
          <p:nvPr/>
        </p:nvSpPr>
        <p:spPr>
          <a:xfrm>
            <a:off x="2886674" y="555449"/>
            <a:ext cx="6206402" cy="4101302"/>
          </a:xfrm>
          <a:prstGeom prst="rect">
            <a:avLst/>
          </a:prstGeom>
          <a:ln w="76200">
            <a:solidFill>
              <a:srgbClr val="FF0000"/>
            </a:solidFill>
            <a:round/>
          </a:ln>
        </p:spPr>
        <p:txBody>
          <a:bodyPr lIns="0" tIns="0" rIns="0" bIns="0" anchor="ctr"/>
          <a:lstStyle/>
          <a:p>
            <a:pPr lvl="0"/>
          </a:p>
        </p:txBody>
      </p:sp>
      <p:sp>
        <p:nvSpPr>
          <p:cNvPr id="536" name="Shape 536"/>
          <p:cNvSpPr/>
          <p:nvPr/>
        </p:nvSpPr>
        <p:spPr>
          <a:xfrm>
            <a:off x="5323949" y="2249900"/>
            <a:ext cx="2897701" cy="862201"/>
          </a:xfrm>
          <a:prstGeom prst="rect">
            <a:avLst/>
          </a:prstGeom>
          <a:ln w="76200">
            <a:solidFill>
              <a:srgbClr val="0000FF"/>
            </a:solidFill>
            <a:prstDash val="lgDash"/>
            <a:round/>
          </a:ln>
        </p:spPr>
        <p:txBody>
          <a:bodyPr lIns="0" tIns="0" rIns="0" bIns="0" anchor="ctr"/>
          <a:lstStyle/>
          <a:p>
            <a:pPr lvl="0"/>
          </a:p>
        </p:txBody>
      </p:sp>
      <p:sp>
        <p:nvSpPr>
          <p:cNvPr id="537" name="Shape 537"/>
          <p:cNvSpPr/>
          <p:nvPr/>
        </p:nvSpPr>
        <p:spPr>
          <a:xfrm>
            <a:off x="5235725" y="3573374"/>
            <a:ext cx="3537300" cy="701701"/>
          </a:xfrm>
          <a:prstGeom prst="rect">
            <a:avLst/>
          </a:prstGeom>
          <a:ln w="76200">
            <a:solidFill>
              <a:srgbClr val="38761D"/>
            </a:solidFill>
            <a:prstDash val="dashDot"/>
            <a:round/>
          </a:ln>
        </p:spPr>
        <p:txBody>
          <a:bodyPr lIns="0" tIns="0" rIns="0" bIns="0" anchor="ctr"/>
          <a:lstStyle/>
          <a:p>
            <a:pPr lvl="0"/>
          </a:p>
        </p:txBody>
      </p:sp>
      <p:sp>
        <p:nvSpPr>
          <p:cNvPr id="538" name="Shape 538"/>
          <p:cNvSpPr/>
          <p:nvPr/>
        </p:nvSpPr>
        <p:spPr>
          <a:xfrm>
            <a:off x="-1" y="1309883"/>
            <a:ext cx="3000002" cy="3802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lvl="0">
              <a:defRPr sz="1800"/>
            </a:pPr>
            <a:r>
              <a:rPr sz="1400"/>
              <a:t> </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0" name="Shape 540"/>
          <p:cNvSpPr/>
          <p:nvPr>
            <p:ph type="body" idx="1"/>
          </p:nvPr>
        </p:nvSpPr>
        <p:spPr>
          <a:xfrm>
            <a:off x="3866824" y="76200"/>
            <a:ext cx="5146801" cy="5067300"/>
          </a:xfrm>
          <a:prstGeom prst="rect">
            <a:avLst/>
          </a:prstGeom>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b="1" sz="1400">
                <a:latin typeface="Open Sans"/>
                <a:ea typeface="Open Sans"/>
                <a:cs typeface="Open Sans"/>
                <a:sym typeface="Open Sans"/>
              </a:rPr>
              <a:t>const App = React.createClass({</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renderMessageDiv() {</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a:t>
            </a:r>
            <a:endParaRPr b="1" sz="1400">
              <a:latin typeface="Open Sans"/>
              <a:ea typeface="Open Sans"/>
              <a:cs typeface="Open Sans"/>
              <a:sym typeface="Open Sans"/>
            </a:endParaRPr>
          </a:p>
          <a:p>
            <a:pPr lvl="0">
              <a:defRPr sz="1800"/>
            </a:pP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render() {</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const messageDivs =   this.state.messages.map(this.renderMessageDiv);</a:t>
            </a:r>
            <a:endParaRPr b="1" sz="1400">
              <a:latin typeface="Open Sans"/>
              <a:ea typeface="Open Sans"/>
              <a:cs typeface="Open Sans"/>
              <a:sym typeface="Open Sans"/>
            </a:endParaRPr>
          </a:p>
          <a:p>
            <a:pPr lvl="0">
              <a:defRPr sz="1800"/>
            </a:pP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 </a:t>
            </a:r>
            <a:endParaRPr b="1" sz="1400">
              <a:latin typeface="Open Sans"/>
              <a:ea typeface="Open Sans"/>
              <a:cs typeface="Open Sans"/>
              <a:sym typeface="Open Sans"/>
            </a:endParaRPr>
          </a:p>
          <a:p>
            <a:pPr lvl="0">
              <a:defRPr sz="1800"/>
            </a:pP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a:t>
            </a:r>
            <a:endParaRPr b="1" sz="1400">
              <a:latin typeface="Open Sans"/>
              <a:ea typeface="Open Sans"/>
              <a:cs typeface="Open Sans"/>
              <a:sym typeface="Open Sans"/>
            </a:endParaRPr>
          </a:p>
          <a:p>
            <a:pPr lvl="0">
              <a:defRPr sz="1800"/>
            </a:pPr>
            <a:endParaRPr b="1" sz="1600">
              <a:latin typeface="Open Sans"/>
              <a:ea typeface="Open Sans"/>
              <a:cs typeface="Open Sans"/>
              <a:sym typeface="Open Sans"/>
            </a:endParaRPr>
          </a:p>
        </p:txBody>
      </p:sp>
      <p:sp>
        <p:nvSpPr>
          <p:cNvPr id="541" name="Shape 541"/>
          <p:cNvSpPr/>
          <p:nvPr/>
        </p:nvSpPr>
        <p:spPr>
          <a:xfrm>
            <a:off x="300774" y="1228350"/>
            <a:ext cx="3078002" cy="24122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defRPr sz="1800"/>
            </a:pPr>
            <a:r>
              <a:rPr sz="1400"/>
              <a:t>In order to refer to variables and methods with class-level scope, the word “</a:t>
            </a:r>
            <a:r>
              <a:rPr b="1" sz="1400"/>
              <a:t>this</a:t>
            </a:r>
            <a:r>
              <a:rPr sz="1400"/>
              <a:t>” is very important.</a:t>
            </a:r>
            <a:endParaRPr sz="1400"/>
          </a:p>
          <a:p>
            <a:pPr lvl="0">
              <a:defRPr sz="1800"/>
            </a:pPr>
            <a:endParaRPr sz="1400"/>
          </a:p>
          <a:p>
            <a:pPr lvl="0" marL="457200" indent="-228600">
              <a:buClr>
                <a:srgbClr val="000000"/>
              </a:buClr>
              <a:buSzPct val="100000"/>
              <a:buChar char="●"/>
              <a:defRPr sz="1800"/>
            </a:pPr>
            <a:r>
              <a:rPr sz="1400"/>
              <a:t>this.renderMessageDiv</a:t>
            </a:r>
            <a:endParaRPr sz="1400"/>
          </a:p>
          <a:p>
            <a:pPr lvl="0">
              <a:defRPr sz="1800"/>
            </a:pPr>
            <a:endParaRPr sz="1400"/>
          </a:p>
          <a:p>
            <a:pPr lvl="0">
              <a:defRPr sz="1800"/>
            </a:pPr>
            <a:r>
              <a:rPr b="1" sz="1400"/>
              <a:t>Calling “renderMessageDiv” in function without “this” will cause an error!</a:t>
            </a:r>
            <a:endParaRPr b="1" sz="1400"/>
          </a:p>
          <a:p>
            <a:pPr lvl="0">
              <a:defRPr sz="1800"/>
            </a:pPr>
            <a:endParaRPr b="1" sz="1400"/>
          </a:p>
        </p:txBody>
      </p:sp>
      <p:sp>
        <p:nvSpPr>
          <p:cNvPr id="542" name="Shape 542"/>
          <p:cNvSpPr/>
          <p:nvPr/>
        </p:nvSpPr>
        <p:spPr>
          <a:xfrm>
            <a:off x="3943425" y="2609075"/>
            <a:ext cx="389101" cy="239701"/>
          </a:xfrm>
          <a:prstGeom prst="rect">
            <a:avLst/>
          </a:prstGeom>
          <a:ln w="19050">
            <a:solidFill>
              <a:srgbClr val="FF0000"/>
            </a:solidFill>
            <a:round/>
          </a:ln>
        </p:spPr>
        <p:txBody>
          <a:bodyPr lIns="0" tIns="0" rIns="0" bIns="0" anchor="ctr"/>
          <a:lstStyle/>
          <a:p>
            <a:pPr lvl="0"/>
          </a:p>
        </p:txBody>
      </p:sp>
      <p:sp>
        <p:nvSpPr>
          <p:cNvPr id="543" name="Shape 543"/>
          <p:cNvSpPr/>
          <p:nvPr/>
        </p:nvSpPr>
        <p:spPr>
          <a:xfrm>
            <a:off x="6190274" y="2609075"/>
            <a:ext cx="389101" cy="239701"/>
          </a:xfrm>
          <a:prstGeom prst="rect">
            <a:avLst/>
          </a:prstGeom>
          <a:ln w="19050">
            <a:solidFill>
              <a:srgbClr val="FF0000"/>
            </a:solidFill>
            <a:round/>
          </a:ln>
        </p:spPr>
        <p:txBody>
          <a:bodyPr lIns="0" tIns="0" rIns="0" bIns="0" anchor="ctr"/>
          <a:lstStyle/>
          <a:p>
            <a:pPr lvl="0"/>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5" name="Shape 545"/>
          <p:cNvSpPr/>
          <p:nvPr>
            <p:ph type="body" idx="1"/>
          </p:nvPr>
        </p:nvSpPr>
        <p:spPr>
          <a:xfrm>
            <a:off x="3866824" y="76200"/>
            <a:ext cx="5146801" cy="5067300"/>
          </a:xfrm>
          <a:prstGeom prst="rect">
            <a:avLst/>
          </a:prstGeom>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b="1" sz="1400">
                <a:latin typeface="Open Sans"/>
                <a:ea typeface="Open Sans"/>
                <a:cs typeface="Open Sans"/>
                <a:sym typeface="Open Sans"/>
              </a:rPr>
              <a:t>const App = React.createClass({</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renderMessageDiv() {</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a:t>
            </a:r>
            <a:endParaRPr b="1" sz="1400">
              <a:latin typeface="Open Sans"/>
              <a:ea typeface="Open Sans"/>
              <a:cs typeface="Open Sans"/>
              <a:sym typeface="Open Sans"/>
            </a:endParaRPr>
          </a:p>
          <a:p>
            <a:pPr lvl="0">
              <a:defRPr sz="1800"/>
            </a:pP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render() {</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const messageDivs =   this.state.messages.map(this.renderMessageDiv);</a:t>
            </a:r>
            <a:endParaRPr b="1" sz="1400">
              <a:latin typeface="Open Sans"/>
              <a:ea typeface="Open Sans"/>
              <a:cs typeface="Open Sans"/>
              <a:sym typeface="Open Sans"/>
            </a:endParaRPr>
          </a:p>
          <a:p>
            <a:pPr lvl="0">
              <a:defRPr sz="1800"/>
            </a:pP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a:t>
            </a:r>
            <a:endParaRPr b="1" sz="1400">
              <a:latin typeface="Open Sans"/>
              <a:ea typeface="Open Sans"/>
              <a:cs typeface="Open Sans"/>
              <a:sym typeface="Open Sans"/>
            </a:endParaRPr>
          </a:p>
          <a:p>
            <a:pPr lvl="0">
              <a:defRPr sz="1800"/>
            </a:pPr>
            <a:endParaRPr b="1" sz="1600">
              <a:latin typeface="Open Sans"/>
              <a:ea typeface="Open Sans"/>
              <a:cs typeface="Open Sans"/>
              <a:sym typeface="Open Sans"/>
            </a:endParaRPr>
          </a:p>
        </p:txBody>
      </p:sp>
      <p:sp>
        <p:nvSpPr>
          <p:cNvPr id="546" name="Shape 546"/>
          <p:cNvSpPr/>
          <p:nvPr/>
        </p:nvSpPr>
        <p:spPr>
          <a:xfrm>
            <a:off x="300774" y="1228350"/>
            <a:ext cx="3078002" cy="24122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defRPr sz="1800"/>
            </a:pPr>
            <a:r>
              <a:rPr sz="1400"/>
              <a:t>Function calls in JS:</a:t>
            </a:r>
            <a:endParaRPr sz="1400"/>
          </a:p>
          <a:p>
            <a:pPr lvl="0">
              <a:defRPr sz="1800"/>
            </a:pPr>
            <a:endParaRPr sz="1400"/>
          </a:p>
          <a:p>
            <a:pPr lvl="0" marL="457200" indent="-228600">
              <a:buClr>
                <a:srgbClr val="000000"/>
              </a:buClr>
              <a:buSzPct val="100000"/>
              <a:buChar char="●"/>
              <a:defRPr sz="1800"/>
            </a:pPr>
            <a:r>
              <a:rPr sz="1400"/>
              <a:t>this.myFunc(&lt;inputs&gt;)</a:t>
            </a:r>
            <a:endParaRPr sz="1400"/>
          </a:p>
          <a:p>
            <a:pPr lvl="0">
              <a:defRPr sz="1800"/>
            </a:pPr>
            <a:endParaRPr sz="1400"/>
          </a:p>
          <a:p>
            <a:pPr lvl="0" marL="457200" indent="-228600">
              <a:buClr>
                <a:srgbClr val="000000"/>
              </a:buClr>
              <a:buSzPct val="100000"/>
              <a:buChar char="●"/>
              <a:defRPr sz="1800"/>
            </a:pPr>
            <a:r>
              <a:rPr sz="1400"/>
              <a:t>this.state.map(this.myFunc)</a:t>
            </a:r>
            <a:endParaRPr sz="1400"/>
          </a:p>
          <a:p>
            <a:pPr lvl="0">
              <a:defRPr sz="1800"/>
            </a:pPr>
            <a:endParaRPr sz="1400"/>
          </a:p>
          <a:p>
            <a:pPr lvl="0" marL="457200" indent="-228600">
              <a:buClr>
                <a:srgbClr val="000000"/>
              </a:buClr>
              <a:buSzPct val="100000"/>
              <a:buChar char="●"/>
              <a:defRPr sz="1800"/>
            </a:pPr>
            <a:r>
              <a:rPr sz="1400"/>
              <a:t>&lt;div onClick={this.myFunc}&gt;</a:t>
            </a:r>
            <a:endParaRPr sz="1400"/>
          </a:p>
          <a:p>
            <a:pPr lvl="0">
              <a:defRPr sz="1800"/>
            </a:pPr>
            <a:endParaRPr sz="1400"/>
          </a:p>
          <a:p>
            <a:pPr lvl="0" marL="457200" indent="-228600">
              <a:buClr>
                <a:srgbClr val="000000"/>
              </a:buClr>
              <a:buSzPct val="100000"/>
              <a:buChar char="●"/>
              <a:defRPr sz="1800"/>
            </a:pPr>
            <a:r>
              <a:rPr sz="1400"/>
              <a:t>Through the React Lifecycle</a:t>
            </a:r>
            <a:endParaRPr sz="1400"/>
          </a:p>
          <a:p>
            <a:pPr lvl="1" marL="914400" indent="-228600">
              <a:buClr>
                <a:srgbClr val="000000"/>
              </a:buClr>
              <a:buSzPct val="100000"/>
              <a:buChar char="○"/>
              <a:defRPr sz="1800"/>
            </a:pPr>
            <a:r>
              <a:rPr sz="1400"/>
              <a:t>Covered later</a:t>
            </a:r>
            <a:endParaRPr sz="1400"/>
          </a:p>
        </p:txBody>
      </p:sp>
      <p:sp>
        <p:nvSpPr>
          <p:cNvPr id="547" name="Shape 547"/>
          <p:cNvSpPr/>
          <p:nvPr/>
        </p:nvSpPr>
        <p:spPr>
          <a:xfrm>
            <a:off x="3932299" y="2635200"/>
            <a:ext cx="4489801" cy="239701"/>
          </a:xfrm>
          <a:prstGeom prst="rect">
            <a:avLst/>
          </a:prstGeom>
          <a:ln w="19050">
            <a:solidFill>
              <a:srgbClr val="FF0000"/>
            </a:solidFill>
            <a:round/>
          </a:ln>
        </p:spPr>
        <p:txBody>
          <a:bodyPr lIns="0" tIns="0" rIns="0" bIns="0" anchor="ctr"/>
          <a:lstStyle/>
          <a:p>
            <a:pPr lvl="0"/>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9" name="Shape 549"/>
          <p:cNvSpPr/>
          <p:nvPr>
            <p:ph type="body" idx="1"/>
          </p:nvPr>
        </p:nvSpPr>
        <p:spPr>
          <a:xfrm>
            <a:off x="3866824" y="76200"/>
            <a:ext cx="5146801" cy="5067300"/>
          </a:xfrm>
          <a:prstGeom prst="rect">
            <a:avLst/>
          </a:prstGeom>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b="1" sz="1300">
                <a:latin typeface="Open Sans"/>
                <a:ea typeface="Open Sans"/>
                <a:cs typeface="Open Sans"/>
                <a:sym typeface="Open Sans"/>
              </a:rPr>
              <a:t>const Input = React.createClass({</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a:t>
            </a:r>
            <a:endParaRPr b="1" sz="1300">
              <a:latin typeface="Open Sans"/>
              <a:ea typeface="Open Sans"/>
              <a:cs typeface="Open Sans"/>
              <a:sym typeface="Open Sans"/>
            </a:endParaRPr>
          </a:p>
          <a:p>
            <a:pPr lvl="0">
              <a:defRPr sz="1800"/>
            </a:pP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render() {</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a:t>
            </a:r>
            <a:endParaRPr b="1" sz="1300">
              <a:latin typeface="Open Sans"/>
              <a:ea typeface="Open Sans"/>
              <a:cs typeface="Open Sans"/>
              <a:sym typeface="Open Sans"/>
            </a:endParaRPr>
          </a:p>
          <a:p>
            <a:pPr lvl="0">
              <a:defRPr sz="1800"/>
            </a:pP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return (</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&lt;div&gt;</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&lt;label&gt; { label } &lt;/label&gt;</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&lt;input id={ label } /&gt;</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&lt;/div&gt;</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a:t>
            </a:r>
          </a:p>
        </p:txBody>
      </p:sp>
      <p:sp>
        <p:nvSpPr>
          <p:cNvPr id="550" name="Shape 550"/>
          <p:cNvSpPr/>
          <p:nvPr/>
        </p:nvSpPr>
        <p:spPr>
          <a:xfrm>
            <a:off x="300774" y="1102600"/>
            <a:ext cx="3566102" cy="32250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defRPr sz="1800"/>
            </a:pPr>
            <a:r>
              <a:rPr b="1" sz="1400"/>
              <a:t>render()</a:t>
            </a:r>
            <a:endParaRPr b="1" sz="1400"/>
          </a:p>
          <a:p>
            <a:pPr lvl="0" marL="457200" indent="-228600">
              <a:buClr>
                <a:srgbClr val="000000"/>
              </a:buClr>
              <a:buSzPct val="100000"/>
              <a:buChar char="●"/>
              <a:defRPr sz="1800"/>
            </a:pPr>
            <a:r>
              <a:rPr sz="1400"/>
              <a:t>responsible for displaying the component</a:t>
            </a:r>
            <a:endParaRPr sz="1400"/>
          </a:p>
          <a:p>
            <a:pPr lvl="0">
              <a:defRPr sz="1800"/>
            </a:pPr>
            <a:endParaRPr sz="1400"/>
          </a:p>
          <a:p>
            <a:pPr lvl="0">
              <a:defRPr sz="1800"/>
            </a:pPr>
            <a:r>
              <a:rPr sz="1400"/>
              <a:t>Returns an </a:t>
            </a:r>
            <a:r>
              <a:rPr b="1" sz="1400"/>
              <a:t>html block</a:t>
            </a:r>
            <a:endParaRPr b="1" sz="1400"/>
          </a:p>
          <a:p>
            <a:pPr lvl="0">
              <a:defRPr sz="1800"/>
            </a:pPr>
            <a:endParaRPr b="1" sz="1400"/>
          </a:p>
          <a:p>
            <a:pPr lvl="0">
              <a:defRPr sz="1800"/>
            </a:pPr>
            <a:r>
              <a:rPr sz="1400"/>
              <a:t>HTML Structure:</a:t>
            </a:r>
            <a:endParaRPr sz="1400"/>
          </a:p>
          <a:p>
            <a:pPr lvl="0" marL="457200" indent="-228600">
              <a:buClr>
                <a:srgbClr val="000000"/>
              </a:buClr>
              <a:buSzPct val="100000"/>
              <a:buChar char="●"/>
              <a:defRPr sz="1800"/>
            </a:pPr>
            <a:r>
              <a:rPr sz="1400"/>
              <a:t>&lt;component&gt;content&lt;/component&gt;</a:t>
            </a:r>
            <a:endParaRPr sz="1400"/>
          </a:p>
          <a:p>
            <a:pPr lvl="0">
              <a:defRPr sz="1800"/>
            </a:pPr>
            <a:endParaRPr sz="1400"/>
          </a:p>
          <a:p>
            <a:pPr lvl="0" marL="457200" indent="-228600">
              <a:buClr>
                <a:srgbClr val="000000"/>
              </a:buClr>
              <a:buSzPct val="100000"/>
              <a:buChar char="●"/>
              <a:defRPr sz="1800"/>
            </a:pPr>
            <a:r>
              <a:rPr sz="1400"/>
              <a:t>&lt;component param-1 param-2/&gt;</a:t>
            </a:r>
            <a:endParaRPr sz="1400"/>
          </a:p>
          <a:p>
            <a:pPr lvl="0">
              <a:defRPr sz="1800"/>
            </a:pPr>
            <a:endParaRPr sz="1400"/>
          </a:p>
          <a:p>
            <a:pPr lvl="0">
              <a:defRPr sz="1800"/>
            </a:pPr>
            <a:r>
              <a:rPr sz="1400"/>
              <a:t>Call javascript in html using {}</a:t>
            </a:r>
            <a:endParaRPr sz="1400"/>
          </a:p>
          <a:p>
            <a:pPr lvl="0">
              <a:defRPr sz="1800"/>
            </a:pPr>
            <a:endParaRPr sz="1400"/>
          </a:p>
          <a:p>
            <a:pPr lvl="0">
              <a:defRPr sz="1800"/>
            </a:pPr>
            <a:r>
              <a:rPr sz="1400"/>
              <a:t>&lt;p&gt;a&lt;/p&gt;  vs  &lt;p&gt;{a}&lt;/p&gt;</a:t>
            </a:r>
            <a:endParaRPr sz="1400"/>
          </a:p>
        </p:txBody>
      </p:sp>
      <p:sp>
        <p:nvSpPr>
          <p:cNvPr id="551" name="Shape 551"/>
          <p:cNvSpPr/>
          <p:nvPr/>
        </p:nvSpPr>
        <p:spPr>
          <a:xfrm>
            <a:off x="4033925" y="2590800"/>
            <a:ext cx="2677501" cy="1240500"/>
          </a:xfrm>
          <a:prstGeom prst="rect">
            <a:avLst/>
          </a:prstGeom>
          <a:ln w="19050">
            <a:solidFill>
              <a:srgbClr val="FF0000"/>
            </a:solidFill>
            <a:round/>
          </a:ln>
        </p:spPr>
        <p:txBody>
          <a:bodyPr lIns="0" tIns="0" rIns="0" bIns="0" anchor="ctr"/>
          <a:lstStyle/>
          <a:p>
            <a:pPr lvl="0"/>
          </a:p>
        </p:txBody>
      </p:sp>
      <p:sp>
        <p:nvSpPr>
          <p:cNvPr id="552" name="Shape 552"/>
          <p:cNvSpPr/>
          <p:nvPr/>
        </p:nvSpPr>
        <p:spPr>
          <a:xfrm>
            <a:off x="4855524" y="3212525"/>
            <a:ext cx="912601" cy="200401"/>
          </a:xfrm>
          <a:prstGeom prst="rect">
            <a:avLst/>
          </a:prstGeom>
          <a:ln w="19050">
            <a:solidFill>
              <a:srgbClr val="FF0000"/>
            </a:solidFill>
            <a:round/>
          </a:ln>
        </p:spPr>
        <p:txBody>
          <a:bodyPr lIns="0" tIns="0" rIns="0" bIns="0" anchor="ctr"/>
          <a:lstStyle/>
          <a:p>
            <a:pPr lvl="0"/>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6" name="Shape 556"/>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React Component Lifecycle</a:t>
            </a:r>
          </a:p>
        </p:txBody>
      </p:sp>
      <p:grpSp>
        <p:nvGrpSpPr>
          <p:cNvPr id="602" name="Group 602"/>
          <p:cNvGrpSpPr/>
          <p:nvPr/>
        </p:nvGrpSpPr>
        <p:grpSpPr>
          <a:xfrm>
            <a:off x="167324" y="1250450"/>
            <a:ext cx="8840002" cy="3487525"/>
            <a:chOff x="0" y="0"/>
            <a:chExt cx="8840000" cy="3487524"/>
          </a:xfrm>
        </p:grpSpPr>
        <p:sp>
          <p:nvSpPr>
            <p:cNvPr id="557" name="Shape 557"/>
            <p:cNvSpPr/>
            <p:nvPr/>
          </p:nvSpPr>
          <p:spPr>
            <a:xfrm>
              <a:off x="4947852" y="1518150"/>
              <a:ext cx="669901" cy="3606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1200">
                  <a:latin typeface="Open Sans"/>
                  <a:ea typeface="Open Sans"/>
                  <a:cs typeface="Open Sans"/>
                  <a:sym typeface="Open Sans"/>
                </a:defRPr>
              </a:lvl1pPr>
            </a:lstStyle>
            <a:p>
              <a:pPr lvl="0">
                <a:defRPr sz="1800"/>
              </a:pPr>
              <a:r>
                <a:rPr sz="1200"/>
                <a:t>false</a:t>
              </a:r>
            </a:p>
          </p:txBody>
        </p:sp>
        <p:sp>
          <p:nvSpPr>
            <p:cNvPr id="558" name="Shape 558"/>
            <p:cNvSpPr/>
            <p:nvPr/>
          </p:nvSpPr>
          <p:spPr>
            <a:xfrm flipH="1">
              <a:off x="2849414" y="87925"/>
              <a:ext cx="1" cy="3399600"/>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559" name="Shape 559"/>
            <p:cNvSpPr/>
            <p:nvPr/>
          </p:nvSpPr>
          <p:spPr>
            <a:xfrm flipH="1">
              <a:off x="5914999" y="87925"/>
              <a:ext cx="1" cy="3399600"/>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560" name="Shape 560"/>
            <p:cNvSpPr/>
            <p:nvPr/>
          </p:nvSpPr>
          <p:spPr>
            <a:xfrm>
              <a:off x="164824" y="0"/>
              <a:ext cx="2407501" cy="462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gn="ctr">
                <a:defRPr sz="1800">
                  <a:solidFill>
                    <a:srgbClr val="38761D"/>
                  </a:solidFill>
                  <a:latin typeface="Open Sans"/>
                  <a:ea typeface="Open Sans"/>
                  <a:cs typeface="Open Sans"/>
                  <a:sym typeface="Open Sans"/>
                </a:defRPr>
              </a:lvl1pPr>
            </a:lstStyle>
            <a:p>
              <a:pPr lvl="0">
                <a:defRPr>
                  <a:solidFill>
                    <a:srgbClr val="000000"/>
                  </a:solidFill>
                </a:defRPr>
              </a:pPr>
              <a:r>
                <a:rPr>
                  <a:solidFill>
                    <a:srgbClr val="38761D"/>
                  </a:solidFill>
                </a:rPr>
                <a:t>Mounting (Creating)</a:t>
              </a:r>
            </a:p>
          </p:txBody>
        </p:sp>
        <p:sp>
          <p:nvSpPr>
            <p:cNvPr id="561" name="Shape 561"/>
            <p:cNvSpPr/>
            <p:nvPr/>
          </p:nvSpPr>
          <p:spPr>
            <a:xfrm>
              <a:off x="3009798" y="0"/>
              <a:ext cx="2684101" cy="462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gn="ctr">
                <a:defRPr sz="1800">
                  <a:solidFill>
                    <a:srgbClr val="E69138"/>
                  </a:solidFill>
                  <a:latin typeface="Open Sans"/>
                  <a:ea typeface="Open Sans"/>
                  <a:cs typeface="Open Sans"/>
                  <a:sym typeface="Open Sans"/>
                </a:defRPr>
              </a:lvl1pPr>
            </a:lstStyle>
            <a:p>
              <a:pPr lvl="0">
                <a:defRPr>
                  <a:solidFill>
                    <a:srgbClr val="000000"/>
                  </a:solidFill>
                </a:defRPr>
              </a:pPr>
              <a:r>
                <a:rPr>
                  <a:solidFill>
                    <a:srgbClr val="E69138"/>
                  </a:solidFill>
                </a:rPr>
                <a:t>Updating</a:t>
              </a:r>
            </a:p>
          </p:txBody>
        </p:sp>
        <p:sp>
          <p:nvSpPr>
            <p:cNvPr id="562" name="Shape 562"/>
            <p:cNvSpPr/>
            <p:nvPr/>
          </p:nvSpPr>
          <p:spPr>
            <a:xfrm>
              <a:off x="5915000" y="0"/>
              <a:ext cx="2925001" cy="462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gn="ctr">
                <a:defRPr sz="1800">
                  <a:solidFill>
                    <a:srgbClr val="990000"/>
                  </a:solidFill>
                  <a:latin typeface="Open Sans"/>
                  <a:ea typeface="Open Sans"/>
                  <a:cs typeface="Open Sans"/>
                  <a:sym typeface="Open Sans"/>
                </a:defRPr>
              </a:lvl1pPr>
            </a:lstStyle>
            <a:p>
              <a:pPr lvl="0">
                <a:defRPr>
                  <a:solidFill>
                    <a:srgbClr val="000000"/>
                  </a:solidFill>
                </a:defRPr>
              </a:pPr>
              <a:r>
                <a:rPr>
                  <a:solidFill>
                    <a:srgbClr val="990000"/>
                  </a:solidFill>
                </a:rPr>
                <a:t>Unmounting (Destroying)</a:t>
              </a:r>
            </a:p>
          </p:txBody>
        </p:sp>
        <p:grpSp>
          <p:nvGrpSpPr>
            <p:cNvPr id="565" name="Group 565"/>
            <p:cNvGrpSpPr/>
            <p:nvPr/>
          </p:nvGrpSpPr>
          <p:grpSpPr>
            <a:xfrm>
              <a:off x="6049425" y="666650"/>
              <a:ext cx="2772301" cy="398751"/>
              <a:chOff x="0" y="0"/>
              <a:chExt cx="2772299" cy="398749"/>
            </a:xfrm>
          </p:grpSpPr>
          <p:sp>
            <p:nvSpPr>
              <p:cNvPr id="563" name="Shape 563"/>
              <p:cNvSpPr/>
              <p:nvPr/>
            </p:nvSpPr>
            <p:spPr>
              <a:xfrm>
                <a:off x="0" y="12324"/>
                <a:ext cx="2772300" cy="374101"/>
              </a:xfrm>
              <a:prstGeom prst="rect">
                <a:avLst/>
              </a:prstGeom>
              <a:solidFill>
                <a:srgbClr val="85200C"/>
              </a:solidFill>
              <a:ln w="9525" cap="flat">
                <a:solidFill>
                  <a:srgbClr val="595959"/>
                </a:solidFill>
                <a:prstDash val="solid"/>
                <a:round/>
              </a:ln>
              <a:effectLst/>
            </p:spPr>
            <p:txBody>
              <a:bodyPr wrap="square" lIns="0" tIns="0" rIns="0" bIns="0" numCol="1" anchor="ctr">
                <a:noAutofit/>
              </a:bodyPr>
              <a:lstStyle/>
              <a:p>
                <a:pPr lvl="0" algn="ctr"/>
              </a:p>
            </p:txBody>
          </p:sp>
          <p:sp>
            <p:nvSpPr>
              <p:cNvPr id="564" name="Shape 564"/>
              <p:cNvSpPr/>
              <p:nvPr/>
            </p:nvSpPr>
            <p:spPr>
              <a:xfrm>
                <a:off x="0" y="0"/>
                <a:ext cx="2772300" cy="398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Open Sans"/>
                    <a:ea typeface="Open Sans"/>
                    <a:cs typeface="Open Sans"/>
                    <a:sym typeface="Open Sans"/>
                  </a:defRPr>
                </a:lvl1pPr>
              </a:lstStyle>
              <a:p>
                <a:pPr lvl="0">
                  <a:defRPr sz="1800">
                    <a:solidFill>
                      <a:srgbClr val="000000"/>
                    </a:solidFill>
                  </a:defRPr>
                </a:pPr>
                <a:r>
                  <a:rPr sz="1400">
                    <a:solidFill>
                      <a:srgbClr val="FFFFFF"/>
                    </a:solidFill>
                  </a:rPr>
                  <a:t>componentWillUnmount</a:t>
                </a:r>
              </a:p>
            </p:txBody>
          </p:sp>
        </p:grpSp>
        <p:grpSp>
          <p:nvGrpSpPr>
            <p:cNvPr id="568" name="Group 568"/>
            <p:cNvGrpSpPr/>
            <p:nvPr/>
          </p:nvGrpSpPr>
          <p:grpSpPr>
            <a:xfrm>
              <a:off x="2920024" y="2396050"/>
              <a:ext cx="2858100" cy="462251"/>
              <a:chOff x="0" y="0"/>
              <a:chExt cx="2858098" cy="462249"/>
            </a:xfrm>
          </p:grpSpPr>
          <p:sp>
            <p:nvSpPr>
              <p:cNvPr id="566" name="Shape 566"/>
              <p:cNvSpPr/>
              <p:nvPr/>
            </p:nvSpPr>
            <p:spPr>
              <a:xfrm>
                <a:off x="0" y="11374"/>
                <a:ext cx="2858099" cy="439501"/>
              </a:xfrm>
              <a:prstGeom prst="rect">
                <a:avLst/>
              </a:prstGeom>
              <a:solidFill>
                <a:srgbClr val="E69138"/>
              </a:solidFill>
              <a:ln w="9525" cap="flat">
                <a:solidFill>
                  <a:srgbClr val="595959"/>
                </a:solidFill>
                <a:prstDash val="solid"/>
                <a:round/>
              </a:ln>
              <a:effectLst/>
            </p:spPr>
            <p:txBody>
              <a:bodyPr wrap="square" lIns="0" tIns="0" rIns="0" bIns="0" numCol="1" anchor="ctr">
                <a:noAutofit/>
              </a:bodyPr>
              <a:lstStyle/>
              <a:p>
                <a:pPr lvl="0" algn="ctr"/>
              </a:p>
            </p:txBody>
          </p:sp>
          <p:sp>
            <p:nvSpPr>
              <p:cNvPr id="567" name="Shape 567"/>
              <p:cNvSpPr/>
              <p:nvPr/>
            </p:nvSpPr>
            <p:spPr>
              <a:xfrm>
                <a:off x="0" y="0"/>
                <a:ext cx="2858099" cy="4622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800">
                    <a:solidFill>
                      <a:srgbClr val="FFFFFF"/>
                    </a:solidFill>
                    <a:latin typeface="Open Sans"/>
                    <a:ea typeface="Open Sans"/>
                    <a:cs typeface="Open Sans"/>
                    <a:sym typeface="Open Sans"/>
                  </a:defRPr>
                </a:lvl1pPr>
              </a:lstStyle>
              <a:p>
                <a:pPr lvl="0">
                  <a:defRPr>
                    <a:solidFill>
                      <a:srgbClr val="000000"/>
                    </a:solidFill>
                  </a:defRPr>
                </a:pPr>
                <a:r>
                  <a:rPr>
                    <a:solidFill>
                      <a:srgbClr val="FFFFFF"/>
                    </a:solidFill>
                  </a:rPr>
                  <a:t>render</a:t>
                </a:r>
              </a:p>
            </p:txBody>
          </p:sp>
        </p:grpSp>
        <p:grpSp>
          <p:nvGrpSpPr>
            <p:cNvPr id="571" name="Group 571"/>
            <p:cNvGrpSpPr/>
            <p:nvPr/>
          </p:nvGrpSpPr>
          <p:grpSpPr>
            <a:xfrm>
              <a:off x="5824" y="1362225"/>
              <a:ext cx="2772301" cy="398751"/>
              <a:chOff x="0" y="0"/>
              <a:chExt cx="2772299" cy="398749"/>
            </a:xfrm>
          </p:grpSpPr>
          <p:sp>
            <p:nvSpPr>
              <p:cNvPr id="569" name="Shape 569"/>
              <p:cNvSpPr/>
              <p:nvPr/>
            </p:nvSpPr>
            <p:spPr>
              <a:xfrm>
                <a:off x="0" y="12324"/>
                <a:ext cx="2772300" cy="374101"/>
              </a:xfrm>
              <a:prstGeom prst="rect">
                <a:avLst/>
              </a:prstGeom>
              <a:solidFill>
                <a:srgbClr val="38761D"/>
              </a:solidFill>
              <a:ln w="9525" cap="flat">
                <a:solidFill>
                  <a:srgbClr val="595959"/>
                </a:solidFill>
                <a:prstDash val="solid"/>
                <a:round/>
              </a:ln>
              <a:effectLst/>
            </p:spPr>
            <p:txBody>
              <a:bodyPr wrap="square" lIns="0" tIns="0" rIns="0" bIns="0" numCol="1" anchor="ctr">
                <a:noAutofit/>
              </a:bodyPr>
              <a:lstStyle/>
              <a:p>
                <a:pPr lvl="0" algn="ctr"/>
              </a:p>
            </p:txBody>
          </p:sp>
          <p:sp>
            <p:nvSpPr>
              <p:cNvPr id="570" name="Shape 570"/>
              <p:cNvSpPr/>
              <p:nvPr/>
            </p:nvSpPr>
            <p:spPr>
              <a:xfrm>
                <a:off x="0" y="0"/>
                <a:ext cx="2772300" cy="398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Open Sans"/>
                    <a:ea typeface="Open Sans"/>
                    <a:cs typeface="Open Sans"/>
                    <a:sym typeface="Open Sans"/>
                  </a:defRPr>
                </a:lvl1pPr>
              </a:lstStyle>
              <a:p>
                <a:pPr lvl="0">
                  <a:defRPr sz="1800">
                    <a:solidFill>
                      <a:srgbClr val="000000"/>
                    </a:solidFill>
                  </a:defRPr>
                </a:pPr>
                <a:r>
                  <a:rPr sz="1400">
                    <a:solidFill>
                      <a:srgbClr val="FFFFFF"/>
                    </a:solidFill>
                  </a:rPr>
                  <a:t>componentWillMount</a:t>
                </a:r>
              </a:p>
            </p:txBody>
          </p:sp>
        </p:grpSp>
        <p:grpSp>
          <p:nvGrpSpPr>
            <p:cNvPr id="574" name="Group 574"/>
            <p:cNvGrpSpPr/>
            <p:nvPr/>
          </p:nvGrpSpPr>
          <p:grpSpPr>
            <a:xfrm>
              <a:off x="-1" y="2020175"/>
              <a:ext cx="2772301" cy="462251"/>
              <a:chOff x="0" y="0"/>
              <a:chExt cx="2772299" cy="462249"/>
            </a:xfrm>
          </p:grpSpPr>
          <p:sp>
            <p:nvSpPr>
              <p:cNvPr id="572" name="Shape 572"/>
              <p:cNvSpPr/>
              <p:nvPr/>
            </p:nvSpPr>
            <p:spPr>
              <a:xfrm>
                <a:off x="0" y="44075"/>
                <a:ext cx="2772300" cy="374101"/>
              </a:xfrm>
              <a:prstGeom prst="rect">
                <a:avLst/>
              </a:prstGeom>
              <a:solidFill>
                <a:srgbClr val="38761D"/>
              </a:solidFill>
              <a:ln w="9525" cap="flat">
                <a:solidFill>
                  <a:srgbClr val="595959"/>
                </a:solidFill>
                <a:prstDash val="solid"/>
                <a:round/>
              </a:ln>
              <a:effectLst/>
            </p:spPr>
            <p:txBody>
              <a:bodyPr wrap="square" lIns="0" tIns="0" rIns="0" bIns="0" numCol="1" anchor="ctr">
                <a:noAutofit/>
              </a:bodyPr>
              <a:lstStyle/>
              <a:p>
                <a:pPr lvl="0" algn="ctr"/>
              </a:p>
            </p:txBody>
          </p:sp>
          <p:sp>
            <p:nvSpPr>
              <p:cNvPr id="573" name="Shape 573"/>
              <p:cNvSpPr/>
              <p:nvPr/>
            </p:nvSpPr>
            <p:spPr>
              <a:xfrm>
                <a:off x="0" y="0"/>
                <a:ext cx="2772300" cy="4622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800">
                    <a:solidFill>
                      <a:srgbClr val="FFFFFF"/>
                    </a:solidFill>
                    <a:latin typeface="Open Sans"/>
                    <a:ea typeface="Open Sans"/>
                    <a:cs typeface="Open Sans"/>
                    <a:sym typeface="Open Sans"/>
                  </a:defRPr>
                </a:lvl1pPr>
              </a:lstStyle>
              <a:p>
                <a:pPr lvl="0">
                  <a:defRPr>
                    <a:solidFill>
                      <a:srgbClr val="000000"/>
                    </a:solidFill>
                  </a:defRPr>
                </a:pPr>
                <a:r>
                  <a:rPr>
                    <a:solidFill>
                      <a:srgbClr val="FFFFFF"/>
                    </a:solidFill>
                  </a:rPr>
                  <a:t>render</a:t>
                </a:r>
              </a:p>
            </p:txBody>
          </p:sp>
        </p:grpSp>
        <p:grpSp>
          <p:nvGrpSpPr>
            <p:cNvPr id="577" name="Group 577"/>
            <p:cNvGrpSpPr/>
            <p:nvPr/>
          </p:nvGrpSpPr>
          <p:grpSpPr>
            <a:xfrm>
              <a:off x="-1" y="2677975"/>
              <a:ext cx="2772301" cy="398751"/>
              <a:chOff x="0" y="0"/>
              <a:chExt cx="2772299" cy="398749"/>
            </a:xfrm>
          </p:grpSpPr>
          <p:sp>
            <p:nvSpPr>
              <p:cNvPr id="575" name="Shape 575"/>
              <p:cNvSpPr/>
              <p:nvPr/>
            </p:nvSpPr>
            <p:spPr>
              <a:xfrm>
                <a:off x="0" y="12324"/>
                <a:ext cx="2772300" cy="374101"/>
              </a:xfrm>
              <a:prstGeom prst="rect">
                <a:avLst/>
              </a:prstGeom>
              <a:solidFill>
                <a:srgbClr val="38761D"/>
              </a:solidFill>
              <a:ln w="9525" cap="flat">
                <a:solidFill>
                  <a:srgbClr val="595959"/>
                </a:solidFill>
                <a:prstDash val="solid"/>
                <a:round/>
              </a:ln>
              <a:effectLst/>
            </p:spPr>
            <p:txBody>
              <a:bodyPr wrap="square" lIns="0" tIns="0" rIns="0" bIns="0" numCol="1" anchor="ctr">
                <a:noAutofit/>
              </a:bodyPr>
              <a:lstStyle/>
              <a:p>
                <a:pPr lvl="0" algn="ctr"/>
              </a:p>
            </p:txBody>
          </p:sp>
          <p:sp>
            <p:nvSpPr>
              <p:cNvPr id="576" name="Shape 576"/>
              <p:cNvSpPr/>
              <p:nvPr/>
            </p:nvSpPr>
            <p:spPr>
              <a:xfrm>
                <a:off x="0" y="0"/>
                <a:ext cx="2772300" cy="398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Open Sans"/>
                    <a:ea typeface="Open Sans"/>
                    <a:cs typeface="Open Sans"/>
                    <a:sym typeface="Open Sans"/>
                  </a:defRPr>
                </a:lvl1pPr>
              </a:lstStyle>
              <a:p>
                <a:pPr lvl="0">
                  <a:defRPr sz="1800">
                    <a:solidFill>
                      <a:srgbClr val="000000"/>
                    </a:solidFill>
                  </a:defRPr>
                </a:pPr>
                <a:r>
                  <a:rPr sz="1400">
                    <a:solidFill>
                      <a:srgbClr val="FFFFFF"/>
                    </a:solidFill>
                  </a:rPr>
                  <a:t>componentDidMount</a:t>
                </a:r>
              </a:p>
            </p:txBody>
          </p:sp>
        </p:grpSp>
        <p:grpSp>
          <p:nvGrpSpPr>
            <p:cNvPr id="580" name="Group 580"/>
            <p:cNvGrpSpPr/>
            <p:nvPr/>
          </p:nvGrpSpPr>
          <p:grpSpPr>
            <a:xfrm>
              <a:off x="2921575" y="3075500"/>
              <a:ext cx="2858100" cy="398751"/>
              <a:chOff x="0" y="0"/>
              <a:chExt cx="2858099" cy="398749"/>
            </a:xfrm>
          </p:grpSpPr>
          <p:sp>
            <p:nvSpPr>
              <p:cNvPr id="578" name="Shape 578"/>
              <p:cNvSpPr/>
              <p:nvPr/>
            </p:nvSpPr>
            <p:spPr>
              <a:xfrm>
                <a:off x="0" y="41874"/>
                <a:ext cx="2858100" cy="315001"/>
              </a:xfrm>
              <a:prstGeom prst="rect">
                <a:avLst/>
              </a:prstGeom>
              <a:solidFill>
                <a:srgbClr val="E69138"/>
              </a:solidFill>
              <a:ln w="9525" cap="flat">
                <a:solidFill>
                  <a:srgbClr val="595959"/>
                </a:solidFill>
                <a:prstDash val="solid"/>
                <a:round/>
              </a:ln>
              <a:effectLst/>
            </p:spPr>
            <p:txBody>
              <a:bodyPr wrap="square" lIns="0" tIns="0" rIns="0" bIns="0" numCol="1" anchor="ctr">
                <a:noAutofit/>
              </a:bodyPr>
              <a:lstStyle/>
              <a:p>
                <a:pPr lvl="0" algn="ctr"/>
              </a:p>
            </p:txBody>
          </p:sp>
          <p:sp>
            <p:nvSpPr>
              <p:cNvPr id="579" name="Shape 579"/>
              <p:cNvSpPr/>
              <p:nvPr/>
            </p:nvSpPr>
            <p:spPr>
              <a:xfrm>
                <a:off x="0" y="0"/>
                <a:ext cx="2858100" cy="398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Open Sans"/>
                    <a:ea typeface="Open Sans"/>
                    <a:cs typeface="Open Sans"/>
                    <a:sym typeface="Open Sans"/>
                  </a:defRPr>
                </a:lvl1pPr>
              </a:lstStyle>
              <a:p>
                <a:pPr lvl="0">
                  <a:defRPr sz="1800">
                    <a:solidFill>
                      <a:srgbClr val="000000"/>
                    </a:solidFill>
                  </a:defRPr>
                </a:pPr>
                <a:r>
                  <a:rPr sz="1400">
                    <a:solidFill>
                      <a:srgbClr val="FFFFFF"/>
                    </a:solidFill>
                  </a:rPr>
                  <a:t>componentDidUpdate</a:t>
                </a:r>
              </a:p>
            </p:txBody>
          </p:sp>
        </p:grpSp>
        <p:grpSp>
          <p:nvGrpSpPr>
            <p:cNvPr id="583" name="Group 583"/>
            <p:cNvGrpSpPr/>
            <p:nvPr/>
          </p:nvGrpSpPr>
          <p:grpSpPr>
            <a:xfrm>
              <a:off x="2921575" y="1780100"/>
              <a:ext cx="2858100" cy="398751"/>
              <a:chOff x="0" y="0"/>
              <a:chExt cx="2858099" cy="398749"/>
            </a:xfrm>
          </p:grpSpPr>
          <p:sp>
            <p:nvSpPr>
              <p:cNvPr id="581" name="Shape 581"/>
              <p:cNvSpPr/>
              <p:nvPr/>
            </p:nvSpPr>
            <p:spPr>
              <a:xfrm>
                <a:off x="0" y="41874"/>
                <a:ext cx="2858100" cy="315001"/>
              </a:xfrm>
              <a:prstGeom prst="rect">
                <a:avLst/>
              </a:prstGeom>
              <a:solidFill>
                <a:srgbClr val="E69138"/>
              </a:solidFill>
              <a:ln w="9525" cap="flat">
                <a:solidFill>
                  <a:srgbClr val="595959"/>
                </a:solidFill>
                <a:prstDash val="solid"/>
                <a:round/>
              </a:ln>
              <a:effectLst/>
            </p:spPr>
            <p:txBody>
              <a:bodyPr wrap="square" lIns="0" tIns="0" rIns="0" bIns="0" numCol="1" anchor="ctr">
                <a:noAutofit/>
              </a:bodyPr>
              <a:lstStyle/>
              <a:p>
                <a:pPr lvl="0" algn="ctr"/>
              </a:p>
            </p:txBody>
          </p:sp>
          <p:sp>
            <p:nvSpPr>
              <p:cNvPr id="582" name="Shape 582"/>
              <p:cNvSpPr/>
              <p:nvPr/>
            </p:nvSpPr>
            <p:spPr>
              <a:xfrm>
                <a:off x="0" y="0"/>
                <a:ext cx="2858100" cy="398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Open Sans"/>
                    <a:ea typeface="Open Sans"/>
                    <a:cs typeface="Open Sans"/>
                    <a:sym typeface="Open Sans"/>
                  </a:defRPr>
                </a:lvl1pPr>
              </a:lstStyle>
              <a:p>
                <a:pPr lvl="0">
                  <a:defRPr sz="1800">
                    <a:solidFill>
                      <a:srgbClr val="000000"/>
                    </a:solidFill>
                  </a:defRPr>
                </a:pPr>
                <a:r>
                  <a:rPr sz="1400">
                    <a:solidFill>
                      <a:srgbClr val="FFFFFF"/>
                    </a:solidFill>
                  </a:rPr>
                  <a:t>componentWillUpdate</a:t>
                </a:r>
              </a:p>
            </p:txBody>
          </p:sp>
        </p:grpSp>
        <p:grpSp>
          <p:nvGrpSpPr>
            <p:cNvPr id="586" name="Group 586"/>
            <p:cNvGrpSpPr/>
            <p:nvPr/>
          </p:nvGrpSpPr>
          <p:grpSpPr>
            <a:xfrm>
              <a:off x="2921675" y="1208600"/>
              <a:ext cx="2858100" cy="398751"/>
              <a:chOff x="0" y="0"/>
              <a:chExt cx="2858099" cy="398749"/>
            </a:xfrm>
          </p:grpSpPr>
          <p:sp>
            <p:nvSpPr>
              <p:cNvPr id="584" name="Shape 584"/>
              <p:cNvSpPr/>
              <p:nvPr/>
            </p:nvSpPr>
            <p:spPr>
              <a:xfrm>
                <a:off x="0" y="41874"/>
                <a:ext cx="2858100" cy="315001"/>
              </a:xfrm>
              <a:prstGeom prst="rect">
                <a:avLst/>
              </a:prstGeom>
              <a:solidFill>
                <a:srgbClr val="E69138"/>
              </a:solidFill>
              <a:ln w="9525" cap="flat">
                <a:solidFill>
                  <a:srgbClr val="595959"/>
                </a:solidFill>
                <a:prstDash val="solid"/>
                <a:round/>
              </a:ln>
              <a:effectLst/>
            </p:spPr>
            <p:txBody>
              <a:bodyPr wrap="square" lIns="0" tIns="0" rIns="0" bIns="0" numCol="1" anchor="ctr">
                <a:noAutofit/>
              </a:bodyPr>
              <a:lstStyle/>
              <a:p>
                <a:pPr lvl="0" algn="ctr"/>
              </a:p>
            </p:txBody>
          </p:sp>
          <p:sp>
            <p:nvSpPr>
              <p:cNvPr id="585" name="Shape 585"/>
              <p:cNvSpPr/>
              <p:nvPr/>
            </p:nvSpPr>
            <p:spPr>
              <a:xfrm>
                <a:off x="0" y="0"/>
                <a:ext cx="2858100" cy="398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Open Sans"/>
                    <a:ea typeface="Open Sans"/>
                    <a:cs typeface="Open Sans"/>
                    <a:sym typeface="Open Sans"/>
                  </a:defRPr>
                </a:lvl1pPr>
              </a:lstStyle>
              <a:p>
                <a:pPr lvl="0">
                  <a:defRPr sz="1800">
                    <a:solidFill>
                      <a:srgbClr val="000000"/>
                    </a:solidFill>
                  </a:defRPr>
                </a:pPr>
                <a:r>
                  <a:rPr sz="1400">
                    <a:solidFill>
                      <a:srgbClr val="FFFFFF"/>
                    </a:solidFill>
                  </a:rPr>
                  <a:t>shouldComponentUpdate</a:t>
                </a:r>
              </a:p>
            </p:txBody>
          </p:sp>
        </p:grpSp>
        <p:grpSp>
          <p:nvGrpSpPr>
            <p:cNvPr id="589" name="Group 589"/>
            <p:cNvGrpSpPr/>
            <p:nvPr/>
          </p:nvGrpSpPr>
          <p:grpSpPr>
            <a:xfrm>
              <a:off x="2922475" y="666650"/>
              <a:ext cx="2858100" cy="398751"/>
              <a:chOff x="0" y="0"/>
              <a:chExt cx="2858099" cy="398749"/>
            </a:xfrm>
          </p:grpSpPr>
          <p:sp>
            <p:nvSpPr>
              <p:cNvPr id="587" name="Shape 587"/>
              <p:cNvSpPr/>
              <p:nvPr/>
            </p:nvSpPr>
            <p:spPr>
              <a:xfrm>
                <a:off x="0" y="12324"/>
                <a:ext cx="2858100" cy="374101"/>
              </a:xfrm>
              <a:prstGeom prst="rect">
                <a:avLst/>
              </a:prstGeom>
              <a:solidFill>
                <a:srgbClr val="E69138"/>
              </a:solidFill>
              <a:ln w="9525" cap="flat">
                <a:solidFill>
                  <a:srgbClr val="595959"/>
                </a:solidFill>
                <a:prstDash val="solid"/>
                <a:round/>
              </a:ln>
              <a:effectLst/>
            </p:spPr>
            <p:txBody>
              <a:bodyPr wrap="square" lIns="0" tIns="0" rIns="0" bIns="0" numCol="1" anchor="ctr">
                <a:noAutofit/>
              </a:bodyPr>
              <a:lstStyle/>
              <a:p>
                <a:pPr lvl="0" algn="ctr"/>
              </a:p>
            </p:txBody>
          </p:sp>
          <p:sp>
            <p:nvSpPr>
              <p:cNvPr id="588" name="Shape 588"/>
              <p:cNvSpPr/>
              <p:nvPr/>
            </p:nvSpPr>
            <p:spPr>
              <a:xfrm>
                <a:off x="0" y="0"/>
                <a:ext cx="2858100" cy="398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Open Sans"/>
                    <a:ea typeface="Open Sans"/>
                    <a:cs typeface="Open Sans"/>
                    <a:sym typeface="Open Sans"/>
                  </a:defRPr>
                </a:lvl1pPr>
              </a:lstStyle>
              <a:p>
                <a:pPr lvl="0">
                  <a:defRPr sz="1800">
                    <a:solidFill>
                      <a:srgbClr val="000000"/>
                    </a:solidFill>
                  </a:defRPr>
                </a:pPr>
                <a:r>
                  <a:rPr sz="1400">
                    <a:solidFill>
                      <a:srgbClr val="FFFFFF"/>
                    </a:solidFill>
                  </a:rPr>
                  <a:t>componentWillReceiveProps</a:t>
                </a:r>
              </a:p>
            </p:txBody>
          </p:sp>
        </p:grpSp>
        <p:grpSp>
          <p:nvGrpSpPr>
            <p:cNvPr id="592" name="Group 592"/>
            <p:cNvGrpSpPr/>
            <p:nvPr/>
          </p:nvGrpSpPr>
          <p:grpSpPr>
            <a:xfrm>
              <a:off x="5824" y="666650"/>
              <a:ext cx="2772301" cy="398751"/>
              <a:chOff x="0" y="0"/>
              <a:chExt cx="2772299" cy="398749"/>
            </a:xfrm>
          </p:grpSpPr>
          <p:sp>
            <p:nvSpPr>
              <p:cNvPr id="590" name="Shape 590"/>
              <p:cNvSpPr/>
              <p:nvPr/>
            </p:nvSpPr>
            <p:spPr>
              <a:xfrm>
                <a:off x="0" y="12324"/>
                <a:ext cx="2772300" cy="374101"/>
              </a:xfrm>
              <a:prstGeom prst="rect">
                <a:avLst/>
              </a:prstGeom>
              <a:solidFill>
                <a:srgbClr val="38761D"/>
              </a:solidFill>
              <a:ln w="9525" cap="flat">
                <a:solidFill>
                  <a:srgbClr val="595959"/>
                </a:solidFill>
                <a:prstDash val="solid"/>
                <a:round/>
              </a:ln>
              <a:effectLst/>
            </p:spPr>
            <p:txBody>
              <a:bodyPr wrap="square" lIns="0" tIns="0" rIns="0" bIns="0" numCol="1" anchor="ctr">
                <a:noAutofit/>
              </a:bodyPr>
              <a:lstStyle/>
              <a:p>
                <a:pPr lvl="0" algn="ctr"/>
              </a:p>
            </p:txBody>
          </p:sp>
          <p:sp>
            <p:nvSpPr>
              <p:cNvPr id="591" name="Shape 591"/>
              <p:cNvSpPr/>
              <p:nvPr/>
            </p:nvSpPr>
            <p:spPr>
              <a:xfrm>
                <a:off x="0" y="0"/>
                <a:ext cx="2772300" cy="398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Open Sans"/>
                    <a:ea typeface="Open Sans"/>
                    <a:cs typeface="Open Sans"/>
                    <a:sym typeface="Open Sans"/>
                  </a:defRPr>
                </a:lvl1pPr>
              </a:lstStyle>
              <a:p>
                <a:pPr lvl="0">
                  <a:defRPr sz="1800">
                    <a:solidFill>
                      <a:srgbClr val="000000"/>
                    </a:solidFill>
                  </a:defRPr>
                </a:pPr>
                <a:r>
                  <a:rPr sz="1400">
                    <a:solidFill>
                      <a:srgbClr val="FFFFFF"/>
                    </a:solidFill>
                  </a:rPr>
                  <a:t>getInitialState/getDefaultProps</a:t>
                </a:r>
              </a:p>
            </p:txBody>
          </p:sp>
        </p:grpSp>
        <p:sp>
          <p:nvSpPr>
            <p:cNvPr id="593" name="Shape 593"/>
            <p:cNvSpPr/>
            <p:nvPr/>
          </p:nvSpPr>
          <p:spPr>
            <a:xfrm>
              <a:off x="1391974" y="1053075"/>
              <a:ext cx="1" cy="321601"/>
            </a:xfrm>
            <a:prstGeom prst="line">
              <a:avLst/>
            </a:prstGeom>
            <a:noFill/>
            <a:ln w="9525" cap="flat">
              <a:solidFill>
                <a:srgbClr val="595959"/>
              </a:solidFill>
              <a:prstDash val="solid"/>
              <a:round/>
              <a:tailEnd type="triangle" w="med" len="me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594" name="Shape 594"/>
            <p:cNvSpPr/>
            <p:nvPr/>
          </p:nvSpPr>
          <p:spPr>
            <a:xfrm flipH="1">
              <a:off x="1386274" y="1748650"/>
              <a:ext cx="5701" cy="315601"/>
            </a:xfrm>
            <a:prstGeom prst="line">
              <a:avLst/>
            </a:prstGeom>
            <a:noFill/>
            <a:ln w="9525" cap="flat">
              <a:solidFill>
                <a:srgbClr val="595959"/>
              </a:solidFill>
              <a:prstDash val="solid"/>
              <a:round/>
              <a:tailEnd type="triangle" w="med" len="me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595" name="Shape 595"/>
            <p:cNvSpPr/>
            <p:nvPr/>
          </p:nvSpPr>
          <p:spPr>
            <a:xfrm>
              <a:off x="1386149" y="2438350"/>
              <a:ext cx="1" cy="252001"/>
            </a:xfrm>
            <a:prstGeom prst="line">
              <a:avLst/>
            </a:prstGeom>
            <a:noFill/>
            <a:ln w="9525" cap="flat">
              <a:solidFill>
                <a:srgbClr val="595959"/>
              </a:solidFill>
              <a:prstDash val="solid"/>
              <a:round/>
              <a:tailEnd type="triangle" w="med" len="me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596" name="Shape 596"/>
            <p:cNvSpPr/>
            <p:nvPr/>
          </p:nvSpPr>
          <p:spPr>
            <a:xfrm flipH="1">
              <a:off x="4350624" y="1053075"/>
              <a:ext cx="901" cy="197401"/>
            </a:xfrm>
            <a:prstGeom prst="line">
              <a:avLst/>
            </a:prstGeom>
            <a:noFill/>
            <a:ln w="9525" cap="flat">
              <a:solidFill>
                <a:srgbClr val="595959"/>
              </a:solidFill>
              <a:prstDash val="solid"/>
              <a:round/>
              <a:tailEnd type="triangle" w="med" len="me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597" name="Shape 597"/>
            <p:cNvSpPr/>
            <p:nvPr/>
          </p:nvSpPr>
          <p:spPr>
            <a:xfrm flipH="1">
              <a:off x="4349124" y="2136975"/>
              <a:ext cx="1501" cy="270601"/>
            </a:xfrm>
            <a:prstGeom prst="line">
              <a:avLst/>
            </a:prstGeom>
            <a:noFill/>
            <a:ln w="9525" cap="flat">
              <a:solidFill>
                <a:srgbClr val="595959"/>
              </a:solidFill>
              <a:prstDash val="solid"/>
              <a:round/>
              <a:tailEnd type="triangle" w="med" len="me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598" name="Shape 598"/>
            <p:cNvSpPr/>
            <p:nvPr/>
          </p:nvSpPr>
          <p:spPr>
            <a:xfrm>
              <a:off x="4349074" y="2846925"/>
              <a:ext cx="1501" cy="270601"/>
            </a:xfrm>
            <a:prstGeom prst="line">
              <a:avLst/>
            </a:prstGeom>
            <a:noFill/>
            <a:ln w="9525" cap="flat">
              <a:solidFill>
                <a:srgbClr val="595959"/>
              </a:solidFill>
              <a:prstDash val="solid"/>
              <a:round/>
              <a:tailEnd type="triangle" w="med" len="me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599" name="Shape 599"/>
            <p:cNvSpPr/>
            <p:nvPr/>
          </p:nvSpPr>
          <p:spPr>
            <a:xfrm>
              <a:off x="3789224" y="1563100"/>
              <a:ext cx="1" cy="263701"/>
            </a:xfrm>
            <a:prstGeom prst="line">
              <a:avLst/>
            </a:prstGeom>
            <a:noFill/>
            <a:ln w="9525" cap="flat">
              <a:solidFill>
                <a:srgbClr val="595959"/>
              </a:solidFill>
              <a:prstDash val="solid"/>
              <a:round/>
              <a:tailEnd type="triangle" w="med" len="me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600" name="Shape 600"/>
            <p:cNvSpPr/>
            <p:nvPr/>
          </p:nvSpPr>
          <p:spPr>
            <a:xfrm>
              <a:off x="4932224" y="1563100"/>
              <a:ext cx="1" cy="162590"/>
            </a:xfrm>
            <a:prstGeom prst="line">
              <a:avLst/>
            </a:prstGeom>
            <a:noFill/>
            <a:ln w="9525" cap="flat">
              <a:solidFill>
                <a:srgbClr val="595959"/>
              </a:solidFill>
              <a:prstDash val="solid"/>
              <a:round/>
              <a:tailEnd type="diamond" w="med" len="me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601" name="Shape 601"/>
            <p:cNvSpPr/>
            <p:nvPr/>
          </p:nvSpPr>
          <p:spPr>
            <a:xfrm>
              <a:off x="3804852" y="1518150"/>
              <a:ext cx="669901" cy="3606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1200">
                  <a:latin typeface="Open Sans"/>
                  <a:ea typeface="Open Sans"/>
                  <a:cs typeface="Open Sans"/>
                  <a:sym typeface="Open Sans"/>
                </a:defRPr>
              </a:lvl1pPr>
            </a:lstStyle>
            <a:p>
              <a:pPr lvl="0">
                <a:defRPr sz="1800"/>
              </a:pPr>
              <a:r>
                <a:rPr sz="1200"/>
                <a:t>true</a:t>
              </a:r>
            </a:p>
          </p:txBody>
        </p:sp>
      </p:grpSp>
      <p:sp>
        <p:nvSpPr>
          <p:cNvPr id="603" name="Shape 603"/>
          <p:cNvSpPr/>
          <p:nvPr/>
        </p:nvSpPr>
        <p:spPr>
          <a:xfrm>
            <a:off x="6285900" y="4737975"/>
            <a:ext cx="2858101"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latin typeface="Open Sans"/>
                <a:ea typeface="Open Sans"/>
                <a:cs typeface="Open Sans"/>
                <a:sym typeface="Open Sans"/>
                <a:hlinkClick r:id="rId3" invalidUrl="" action="" tgtFrame="" tooltip="" history="1" highlightClick="0" endSnd="0"/>
              </a:defRPr>
            </a:lvl1pPr>
          </a:lstStyle>
          <a:p>
            <a:pPr lvl="0">
              <a:defRPr sz="1800"/>
            </a:pPr>
            <a:r>
              <a:rPr sz="1400">
                <a:hlinkClick r:id="rId3" invalidUrl="" action="" tgtFrame="" tooltip="" history="1" highlightClick="0" endSnd="0"/>
              </a:rPr>
              <a:t>Docs for the lifecycle methods</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7" name="Shape 607"/>
          <p:cNvSpPr/>
          <p:nvPr>
            <p:ph type="body" idx="1"/>
          </p:nvPr>
        </p:nvSpPr>
        <p:spPr>
          <a:xfrm>
            <a:off x="3866824" y="48599"/>
            <a:ext cx="4493701" cy="5046302"/>
          </a:xfrm>
          <a:prstGeom prst="rect">
            <a:avLst/>
          </a:prstGeom>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defTabSz="859536">
              <a:defRPr sz="1800"/>
            </a:pPr>
            <a:r>
              <a:rPr b="1" sz="1222">
                <a:latin typeface="Open Sans"/>
                <a:ea typeface="Open Sans"/>
                <a:cs typeface="Open Sans"/>
                <a:sym typeface="Open Sans"/>
              </a:rPr>
              <a:t>// Import React and other stuff</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import React ....</a:t>
            </a:r>
            <a:endParaRPr b="1" sz="1222">
              <a:latin typeface="Open Sans"/>
              <a:ea typeface="Open Sans"/>
              <a:cs typeface="Open Sans"/>
              <a:sym typeface="Open Sans"/>
            </a:endParaRPr>
          </a:p>
          <a:p>
            <a:pPr lvl="0" defTabSz="859536">
              <a:defRPr sz="1800"/>
            </a:pP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const App = React.createClass({</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getInitialState() {</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return {</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messages: [] // Initialize empty list of messages</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a:t>
            </a:r>
            <a:endParaRPr b="1" sz="1222">
              <a:latin typeface="Open Sans"/>
              <a:ea typeface="Open Sans"/>
              <a:cs typeface="Open Sans"/>
              <a:sym typeface="Open Sans"/>
            </a:endParaRPr>
          </a:p>
          <a:p>
            <a:pPr lvl="0" defTabSz="859536">
              <a:defRPr sz="1800"/>
            </a:pP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componentWillMount() {</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 Turns on Firebase</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a:t>
            </a:r>
            <a:endParaRPr b="1" sz="1222">
              <a:latin typeface="Open Sans"/>
              <a:ea typeface="Open Sans"/>
              <a:cs typeface="Open Sans"/>
              <a:sym typeface="Open Sans"/>
            </a:endParaRPr>
          </a:p>
          <a:p>
            <a:pPr lvl="0" defTabSz="859536">
              <a:defRPr sz="1800"/>
            </a:pP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componentWillUnmount() {</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 Turns off Firebase</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a:t>
            </a:r>
            <a:endParaRPr b="1" sz="1222">
              <a:latin typeface="Open Sans"/>
              <a:ea typeface="Open Sans"/>
              <a:cs typeface="Open Sans"/>
              <a:sym typeface="Open Sans"/>
            </a:endParaRPr>
          </a:p>
          <a:p>
            <a:pPr lvl="0" defTabSz="859536">
              <a:defRPr sz="1800"/>
            </a:pP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render() {</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 shows your content on the screen</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a:t>
            </a:r>
            <a:endParaRPr b="1" sz="1222">
              <a:latin typeface="Open Sans"/>
              <a:ea typeface="Open Sans"/>
              <a:cs typeface="Open Sans"/>
              <a:sym typeface="Open Sans"/>
            </a:endParaRPr>
          </a:p>
          <a:p>
            <a:pPr lvl="0" defTabSz="859536">
              <a:defRPr sz="1800"/>
            </a:pP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export default App;</a:t>
            </a:r>
          </a:p>
        </p:txBody>
      </p:sp>
      <p:sp>
        <p:nvSpPr>
          <p:cNvPr id="608" name="Shape 608"/>
          <p:cNvSpPr/>
          <p:nvPr/>
        </p:nvSpPr>
        <p:spPr>
          <a:xfrm>
            <a:off x="3985474" y="976949"/>
            <a:ext cx="4149902" cy="1801800"/>
          </a:xfrm>
          <a:prstGeom prst="rect">
            <a:avLst/>
          </a:prstGeom>
          <a:ln w="19050">
            <a:solidFill>
              <a:srgbClr val="38761D"/>
            </a:solidFill>
            <a:round/>
          </a:ln>
        </p:spPr>
        <p:txBody>
          <a:bodyPr lIns="0" tIns="0" rIns="0" bIns="0" anchor="ctr"/>
          <a:lstStyle/>
          <a:p>
            <a:pPr lvl="0"/>
          </a:p>
        </p:txBody>
      </p:sp>
      <p:sp>
        <p:nvSpPr>
          <p:cNvPr id="609" name="Shape 609"/>
          <p:cNvSpPr/>
          <p:nvPr/>
        </p:nvSpPr>
        <p:spPr>
          <a:xfrm>
            <a:off x="737724" y="186324"/>
            <a:ext cx="2377202" cy="919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4800">
                <a:latin typeface="Open Sans"/>
                <a:ea typeface="Open Sans"/>
                <a:cs typeface="Open Sans"/>
                <a:sym typeface="Open Sans"/>
              </a:defRPr>
            </a:lvl1pPr>
          </a:lstStyle>
          <a:p>
            <a:pPr lvl="0">
              <a:defRPr sz="1800"/>
            </a:pPr>
            <a:r>
              <a:rPr sz="4800"/>
              <a:t>App.jsx</a:t>
            </a:r>
          </a:p>
        </p:txBody>
      </p:sp>
      <p:sp>
        <p:nvSpPr>
          <p:cNvPr id="610" name="Shape 610"/>
          <p:cNvSpPr/>
          <p:nvPr/>
        </p:nvSpPr>
        <p:spPr>
          <a:xfrm>
            <a:off x="3985474" y="3736075"/>
            <a:ext cx="3197101" cy="649201"/>
          </a:xfrm>
          <a:prstGeom prst="rect">
            <a:avLst/>
          </a:prstGeom>
          <a:ln w="19050">
            <a:solidFill>
              <a:srgbClr val="38761D"/>
            </a:solidFill>
            <a:round/>
          </a:ln>
        </p:spPr>
        <p:txBody>
          <a:bodyPr lIns="0" tIns="0" rIns="0" bIns="0" anchor="ctr"/>
          <a:lstStyle/>
          <a:p>
            <a:pPr lvl="0"/>
          </a:p>
        </p:txBody>
      </p:sp>
      <p:grpSp>
        <p:nvGrpSpPr>
          <p:cNvPr id="627" name="Group 627"/>
          <p:cNvGrpSpPr/>
          <p:nvPr/>
        </p:nvGrpSpPr>
        <p:grpSpPr>
          <a:xfrm>
            <a:off x="503250" y="1320874"/>
            <a:ext cx="2778125" cy="3076726"/>
            <a:chOff x="0" y="0"/>
            <a:chExt cx="2778124" cy="3076725"/>
          </a:xfrm>
        </p:grpSpPr>
        <p:sp>
          <p:nvSpPr>
            <p:cNvPr id="611" name="Shape 611"/>
            <p:cNvSpPr/>
            <p:nvPr/>
          </p:nvSpPr>
          <p:spPr>
            <a:xfrm>
              <a:off x="164825" y="0"/>
              <a:ext cx="2407500" cy="4622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gn="ctr">
                <a:defRPr sz="1800">
                  <a:solidFill>
                    <a:srgbClr val="38761D"/>
                  </a:solidFill>
                  <a:latin typeface="Open Sans"/>
                  <a:ea typeface="Open Sans"/>
                  <a:cs typeface="Open Sans"/>
                  <a:sym typeface="Open Sans"/>
                </a:defRPr>
              </a:lvl1pPr>
            </a:lstStyle>
            <a:p>
              <a:pPr lvl="0">
                <a:defRPr>
                  <a:solidFill>
                    <a:srgbClr val="000000"/>
                  </a:solidFill>
                </a:defRPr>
              </a:pPr>
              <a:r>
                <a:rPr>
                  <a:solidFill>
                    <a:srgbClr val="38761D"/>
                  </a:solidFill>
                </a:rPr>
                <a:t>Mounting (Creating)</a:t>
              </a:r>
            </a:p>
          </p:txBody>
        </p:sp>
        <p:grpSp>
          <p:nvGrpSpPr>
            <p:cNvPr id="614" name="Group 614"/>
            <p:cNvGrpSpPr/>
            <p:nvPr/>
          </p:nvGrpSpPr>
          <p:grpSpPr>
            <a:xfrm>
              <a:off x="5825" y="1362225"/>
              <a:ext cx="2772300" cy="398751"/>
              <a:chOff x="0" y="0"/>
              <a:chExt cx="2772299" cy="398749"/>
            </a:xfrm>
          </p:grpSpPr>
          <p:sp>
            <p:nvSpPr>
              <p:cNvPr id="612" name="Shape 612"/>
              <p:cNvSpPr/>
              <p:nvPr/>
            </p:nvSpPr>
            <p:spPr>
              <a:xfrm>
                <a:off x="0" y="12324"/>
                <a:ext cx="2772300" cy="374101"/>
              </a:xfrm>
              <a:prstGeom prst="rect">
                <a:avLst/>
              </a:prstGeom>
              <a:solidFill>
                <a:srgbClr val="38761D"/>
              </a:solidFill>
              <a:ln w="9525" cap="flat">
                <a:solidFill>
                  <a:srgbClr val="595959"/>
                </a:solidFill>
                <a:prstDash val="solid"/>
                <a:round/>
              </a:ln>
              <a:effectLst/>
            </p:spPr>
            <p:txBody>
              <a:bodyPr wrap="square" lIns="0" tIns="0" rIns="0" bIns="0" numCol="1" anchor="ctr">
                <a:noAutofit/>
              </a:bodyPr>
              <a:lstStyle/>
              <a:p>
                <a:pPr lvl="0" algn="ctr"/>
              </a:p>
            </p:txBody>
          </p:sp>
          <p:sp>
            <p:nvSpPr>
              <p:cNvPr id="613" name="Shape 613"/>
              <p:cNvSpPr/>
              <p:nvPr/>
            </p:nvSpPr>
            <p:spPr>
              <a:xfrm>
                <a:off x="0" y="0"/>
                <a:ext cx="2772300" cy="398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Open Sans"/>
                    <a:ea typeface="Open Sans"/>
                    <a:cs typeface="Open Sans"/>
                    <a:sym typeface="Open Sans"/>
                  </a:defRPr>
                </a:lvl1pPr>
              </a:lstStyle>
              <a:p>
                <a:pPr lvl="0">
                  <a:defRPr sz="1800">
                    <a:solidFill>
                      <a:srgbClr val="000000"/>
                    </a:solidFill>
                  </a:defRPr>
                </a:pPr>
                <a:r>
                  <a:rPr sz="1400">
                    <a:solidFill>
                      <a:srgbClr val="FFFFFF"/>
                    </a:solidFill>
                  </a:rPr>
                  <a:t>componentWillMount</a:t>
                </a:r>
              </a:p>
            </p:txBody>
          </p:sp>
        </p:grpSp>
        <p:grpSp>
          <p:nvGrpSpPr>
            <p:cNvPr id="617" name="Group 617"/>
            <p:cNvGrpSpPr/>
            <p:nvPr/>
          </p:nvGrpSpPr>
          <p:grpSpPr>
            <a:xfrm>
              <a:off x="0" y="2020175"/>
              <a:ext cx="2772300" cy="462251"/>
              <a:chOff x="0" y="0"/>
              <a:chExt cx="2772299" cy="462249"/>
            </a:xfrm>
          </p:grpSpPr>
          <p:sp>
            <p:nvSpPr>
              <p:cNvPr id="615" name="Shape 615"/>
              <p:cNvSpPr/>
              <p:nvPr/>
            </p:nvSpPr>
            <p:spPr>
              <a:xfrm>
                <a:off x="0" y="44075"/>
                <a:ext cx="2772300" cy="374101"/>
              </a:xfrm>
              <a:prstGeom prst="rect">
                <a:avLst/>
              </a:prstGeom>
              <a:solidFill>
                <a:srgbClr val="38761D"/>
              </a:solidFill>
              <a:ln w="9525" cap="flat">
                <a:solidFill>
                  <a:srgbClr val="595959"/>
                </a:solidFill>
                <a:prstDash val="solid"/>
                <a:round/>
              </a:ln>
              <a:effectLst/>
            </p:spPr>
            <p:txBody>
              <a:bodyPr wrap="square" lIns="0" tIns="0" rIns="0" bIns="0" numCol="1" anchor="ctr">
                <a:noAutofit/>
              </a:bodyPr>
              <a:lstStyle/>
              <a:p>
                <a:pPr lvl="0" algn="ctr"/>
              </a:p>
            </p:txBody>
          </p:sp>
          <p:sp>
            <p:nvSpPr>
              <p:cNvPr id="616" name="Shape 616"/>
              <p:cNvSpPr/>
              <p:nvPr/>
            </p:nvSpPr>
            <p:spPr>
              <a:xfrm>
                <a:off x="0" y="0"/>
                <a:ext cx="2772300" cy="4622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800">
                    <a:solidFill>
                      <a:srgbClr val="FFFFFF"/>
                    </a:solidFill>
                    <a:latin typeface="Open Sans"/>
                    <a:ea typeface="Open Sans"/>
                    <a:cs typeface="Open Sans"/>
                    <a:sym typeface="Open Sans"/>
                  </a:defRPr>
                </a:lvl1pPr>
              </a:lstStyle>
              <a:p>
                <a:pPr lvl="0">
                  <a:defRPr>
                    <a:solidFill>
                      <a:srgbClr val="000000"/>
                    </a:solidFill>
                  </a:defRPr>
                </a:pPr>
                <a:r>
                  <a:rPr>
                    <a:solidFill>
                      <a:srgbClr val="FFFFFF"/>
                    </a:solidFill>
                  </a:rPr>
                  <a:t>render</a:t>
                </a:r>
              </a:p>
            </p:txBody>
          </p:sp>
        </p:grpSp>
        <p:grpSp>
          <p:nvGrpSpPr>
            <p:cNvPr id="620" name="Group 620"/>
            <p:cNvGrpSpPr/>
            <p:nvPr/>
          </p:nvGrpSpPr>
          <p:grpSpPr>
            <a:xfrm>
              <a:off x="0" y="2677975"/>
              <a:ext cx="2772300" cy="398751"/>
              <a:chOff x="0" y="0"/>
              <a:chExt cx="2772299" cy="398749"/>
            </a:xfrm>
          </p:grpSpPr>
          <p:sp>
            <p:nvSpPr>
              <p:cNvPr id="618" name="Shape 618"/>
              <p:cNvSpPr/>
              <p:nvPr/>
            </p:nvSpPr>
            <p:spPr>
              <a:xfrm>
                <a:off x="0" y="12324"/>
                <a:ext cx="2772300" cy="374101"/>
              </a:xfrm>
              <a:prstGeom prst="rect">
                <a:avLst/>
              </a:prstGeom>
              <a:solidFill>
                <a:srgbClr val="38761D"/>
              </a:solidFill>
              <a:ln w="9525" cap="flat">
                <a:solidFill>
                  <a:srgbClr val="595959"/>
                </a:solidFill>
                <a:prstDash val="solid"/>
                <a:round/>
              </a:ln>
              <a:effectLst/>
            </p:spPr>
            <p:txBody>
              <a:bodyPr wrap="square" lIns="0" tIns="0" rIns="0" bIns="0" numCol="1" anchor="ctr">
                <a:noAutofit/>
              </a:bodyPr>
              <a:lstStyle/>
              <a:p>
                <a:pPr lvl="0" algn="ctr"/>
              </a:p>
            </p:txBody>
          </p:sp>
          <p:sp>
            <p:nvSpPr>
              <p:cNvPr id="619" name="Shape 619"/>
              <p:cNvSpPr/>
              <p:nvPr/>
            </p:nvSpPr>
            <p:spPr>
              <a:xfrm>
                <a:off x="0" y="0"/>
                <a:ext cx="2772300" cy="398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Open Sans"/>
                    <a:ea typeface="Open Sans"/>
                    <a:cs typeface="Open Sans"/>
                    <a:sym typeface="Open Sans"/>
                  </a:defRPr>
                </a:lvl1pPr>
              </a:lstStyle>
              <a:p>
                <a:pPr lvl="0">
                  <a:defRPr sz="1800">
                    <a:solidFill>
                      <a:srgbClr val="000000"/>
                    </a:solidFill>
                  </a:defRPr>
                </a:pPr>
                <a:r>
                  <a:rPr sz="1400">
                    <a:solidFill>
                      <a:srgbClr val="FFFFFF"/>
                    </a:solidFill>
                  </a:rPr>
                  <a:t>componentDidMount</a:t>
                </a:r>
              </a:p>
            </p:txBody>
          </p:sp>
        </p:grpSp>
        <p:grpSp>
          <p:nvGrpSpPr>
            <p:cNvPr id="623" name="Group 623"/>
            <p:cNvGrpSpPr/>
            <p:nvPr/>
          </p:nvGrpSpPr>
          <p:grpSpPr>
            <a:xfrm>
              <a:off x="5825" y="666650"/>
              <a:ext cx="2772300" cy="398751"/>
              <a:chOff x="0" y="0"/>
              <a:chExt cx="2772299" cy="398749"/>
            </a:xfrm>
          </p:grpSpPr>
          <p:sp>
            <p:nvSpPr>
              <p:cNvPr id="621" name="Shape 621"/>
              <p:cNvSpPr/>
              <p:nvPr/>
            </p:nvSpPr>
            <p:spPr>
              <a:xfrm>
                <a:off x="0" y="12324"/>
                <a:ext cx="2772300" cy="374101"/>
              </a:xfrm>
              <a:prstGeom prst="rect">
                <a:avLst/>
              </a:prstGeom>
              <a:solidFill>
                <a:srgbClr val="38761D"/>
              </a:solidFill>
              <a:ln w="9525" cap="flat">
                <a:solidFill>
                  <a:srgbClr val="595959"/>
                </a:solidFill>
                <a:prstDash val="solid"/>
                <a:round/>
              </a:ln>
              <a:effectLst/>
            </p:spPr>
            <p:txBody>
              <a:bodyPr wrap="square" lIns="0" tIns="0" rIns="0" bIns="0" numCol="1" anchor="ctr">
                <a:noAutofit/>
              </a:bodyPr>
              <a:lstStyle/>
              <a:p>
                <a:pPr lvl="0" algn="ctr"/>
              </a:p>
            </p:txBody>
          </p:sp>
          <p:sp>
            <p:nvSpPr>
              <p:cNvPr id="622" name="Shape 622"/>
              <p:cNvSpPr/>
              <p:nvPr/>
            </p:nvSpPr>
            <p:spPr>
              <a:xfrm>
                <a:off x="0" y="0"/>
                <a:ext cx="2772300" cy="398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Open Sans"/>
                    <a:ea typeface="Open Sans"/>
                    <a:cs typeface="Open Sans"/>
                    <a:sym typeface="Open Sans"/>
                  </a:defRPr>
                </a:lvl1pPr>
              </a:lstStyle>
              <a:p>
                <a:pPr lvl="0">
                  <a:defRPr sz="1800">
                    <a:solidFill>
                      <a:srgbClr val="000000"/>
                    </a:solidFill>
                  </a:defRPr>
                </a:pPr>
                <a:r>
                  <a:rPr sz="1400">
                    <a:solidFill>
                      <a:srgbClr val="FFFFFF"/>
                    </a:solidFill>
                  </a:rPr>
                  <a:t>getInitialState/getDefaultProps</a:t>
                </a:r>
              </a:p>
            </p:txBody>
          </p:sp>
        </p:grpSp>
        <p:sp>
          <p:nvSpPr>
            <p:cNvPr id="624" name="Shape 624"/>
            <p:cNvSpPr/>
            <p:nvPr/>
          </p:nvSpPr>
          <p:spPr>
            <a:xfrm>
              <a:off x="1391974" y="1053075"/>
              <a:ext cx="1" cy="321601"/>
            </a:xfrm>
            <a:prstGeom prst="line">
              <a:avLst/>
            </a:prstGeom>
            <a:noFill/>
            <a:ln w="9525" cap="flat">
              <a:solidFill>
                <a:srgbClr val="595959"/>
              </a:solidFill>
              <a:prstDash val="solid"/>
              <a:round/>
              <a:tailEnd type="triangle" w="med" len="me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625" name="Shape 625"/>
            <p:cNvSpPr/>
            <p:nvPr/>
          </p:nvSpPr>
          <p:spPr>
            <a:xfrm flipH="1">
              <a:off x="1386274" y="1748650"/>
              <a:ext cx="5701" cy="315601"/>
            </a:xfrm>
            <a:prstGeom prst="line">
              <a:avLst/>
            </a:prstGeom>
            <a:noFill/>
            <a:ln w="9525" cap="flat">
              <a:solidFill>
                <a:srgbClr val="595959"/>
              </a:solidFill>
              <a:prstDash val="solid"/>
              <a:round/>
              <a:tailEnd type="triangle" w="med" len="me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626" name="Shape 626"/>
            <p:cNvSpPr/>
            <p:nvPr/>
          </p:nvSpPr>
          <p:spPr>
            <a:xfrm>
              <a:off x="1386149" y="2438350"/>
              <a:ext cx="1" cy="252001"/>
            </a:xfrm>
            <a:prstGeom prst="line">
              <a:avLst/>
            </a:prstGeom>
            <a:noFill/>
            <a:ln w="9525" cap="flat">
              <a:solidFill>
                <a:srgbClr val="595959"/>
              </a:solidFill>
              <a:prstDash val="solid"/>
              <a:round/>
              <a:tailEnd type="triangle" w="med" len="med"/>
            </a:ln>
            <a:effectLst/>
          </p:spPr>
          <p:txBody>
            <a:bodyPr wrap="square" lIns="0" tIns="0" rIns="0" bIns="0" numCol="1" anchor="t">
              <a:noAutofit/>
            </a:bodyPr>
            <a:lstStyle/>
            <a:p>
              <a:pPr lvl="0" defTabSz="457200">
                <a:defRPr sz="1200">
                  <a:latin typeface="+mn-lt"/>
                  <a:ea typeface="+mn-ea"/>
                  <a:cs typeface="+mn-cs"/>
                  <a:sym typeface="Helvetica"/>
                </a:defRPr>
              </a:pPr>
            </a:p>
          </p:txBody>
        </p:sp>
      </p:gr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9" name="Shape 629"/>
          <p:cNvSpPr/>
          <p:nvPr>
            <p:ph type="body" idx="1"/>
          </p:nvPr>
        </p:nvSpPr>
        <p:spPr>
          <a:xfrm>
            <a:off x="3866824" y="48599"/>
            <a:ext cx="4493701" cy="5046302"/>
          </a:xfrm>
          <a:prstGeom prst="rect">
            <a:avLst/>
          </a:prstGeom>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defTabSz="859536">
              <a:defRPr sz="1800"/>
            </a:pPr>
            <a:r>
              <a:rPr b="1" sz="1222">
                <a:latin typeface="Open Sans"/>
                <a:ea typeface="Open Sans"/>
                <a:cs typeface="Open Sans"/>
                <a:sym typeface="Open Sans"/>
              </a:rPr>
              <a:t>// Import React and other stuff</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import React ....</a:t>
            </a:r>
            <a:endParaRPr b="1" sz="1222">
              <a:latin typeface="Open Sans"/>
              <a:ea typeface="Open Sans"/>
              <a:cs typeface="Open Sans"/>
              <a:sym typeface="Open Sans"/>
            </a:endParaRPr>
          </a:p>
          <a:p>
            <a:pPr lvl="0" defTabSz="859536">
              <a:defRPr sz="1800"/>
            </a:pP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const App = React.createClass({</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getInitialState() {</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return {</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messages: [] // Initialize empty list of messages</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a:t>
            </a:r>
            <a:endParaRPr b="1" sz="1222">
              <a:latin typeface="Open Sans"/>
              <a:ea typeface="Open Sans"/>
              <a:cs typeface="Open Sans"/>
              <a:sym typeface="Open Sans"/>
            </a:endParaRPr>
          </a:p>
          <a:p>
            <a:pPr lvl="0" defTabSz="859536">
              <a:defRPr sz="1800"/>
            </a:pP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componentWillMount() {</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 Turns on Firebase</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a:t>
            </a:r>
            <a:endParaRPr b="1" sz="1222">
              <a:latin typeface="Open Sans"/>
              <a:ea typeface="Open Sans"/>
              <a:cs typeface="Open Sans"/>
              <a:sym typeface="Open Sans"/>
            </a:endParaRPr>
          </a:p>
          <a:p>
            <a:pPr lvl="0" defTabSz="859536">
              <a:defRPr sz="1800"/>
            </a:pP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componentWillUnmount() {</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 Turns off Firebase</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a:t>
            </a:r>
            <a:endParaRPr b="1" sz="1222">
              <a:latin typeface="Open Sans"/>
              <a:ea typeface="Open Sans"/>
              <a:cs typeface="Open Sans"/>
              <a:sym typeface="Open Sans"/>
            </a:endParaRPr>
          </a:p>
          <a:p>
            <a:pPr lvl="0" defTabSz="859536">
              <a:defRPr sz="1800"/>
            </a:pP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render() {</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 shows your content on the screen</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a:t>
            </a:r>
            <a:endParaRPr b="1" sz="1222">
              <a:latin typeface="Open Sans"/>
              <a:ea typeface="Open Sans"/>
              <a:cs typeface="Open Sans"/>
              <a:sym typeface="Open Sans"/>
            </a:endParaRPr>
          </a:p>
          <a:p>
            <a:pPr lvl="0" defTabSz="859536">
              <a:defRPr sz="1800"/>
            </a:pP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export default App;</a:t>
            </a:r>
          </a:p>
        </p:txBody>
      </p:sp>
      <p:sp>
        <p:nvSpPr>
          <p:cNvPr id="630" name="Shape 630"/>
          <p:cNvSpPr/>
          <p:nvPr/>
        </p:nvSpPr>
        <p:spPr>
          <a:xfrm>
            <a:off x="3985474" y="3736075"/>
            <a:ext cx="3197101" cy="649201"/>
          </a:xfrm>
          <a:prstGeom prst="rect">
            <a:avLst/>
          </a:prstGeom>
          <a:ln w="19050">
            <a:solidFill>
              <a:srgbClr val="38761D"/>
            </a:solidFill>
            <a:round/>
          </a:ln>
        </p:spPr>
        <p:txBody>
          <a:bodyPr lIns="0" tIns="0" rIns="0" bIns="0" anchor="ctr"/>
          <a:lstStyle/>
          <a:p>
            <a:pPr lvl="0"/>
          </a:p>
        </p:txBody>
      </p:sp>
      <p:sp>
        <p:nvSpPr>
          <p:cNvPr id="631" name="Shape 631"/>
          <p:cNvSpPr/>
          <p:nvPr/>
        </p:nvSpPr>
        <p:spPr>
          <a:xfrm>
            <a:off x="737724" y="186324"/>
            <a:ext cx="2377202" cy="919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4800">
                <a:latin typeface="Open Sans"/>
                <a:ea typeface="Open Sans"/>
                <a:cs typeface="Open Sans"/>
                <a:sym typeface="Open Sans"/>
              </a:defRPr>
            </a:lvl1pPr>
          </a:lstStyle>
          <a:p>
            <a:pPr lvl="0">
              <a:defRPr sz="1800"/>
            </a:pPr>
            <a:r>
              <a:rPr sz="4800"/>
              <a:t>App.jsx</a:t>
            </a:r>
          </a:p>
        </p:txBody>
      </p:sp>
      <p:grpSp>
        <p:nvGrpSpPr>
          <p:cNvPr id="653" name="Group 653"/>
          <p:cNvGrpSpPr/>
          <p:nvPr/>
        </p:nvGrpSpPr>
        <p:grpSpPr>
          <a:xfrm>
            <a:off x="459625" y="1354950"/>
            <a:ext cx="2860551" cy="3474251"/>
            <a:chOff x="0" y="0"/>
            <a:chExt cx="2860549" cy="3474250"/>
          </a:xfrm>
        </p:grpSpPr>
        <p:sp>
          <p:nvSpPr>
            <p:cNvPr id="632" name="Shape 632"/>
            <p:cNvSpPr/>
            <p:nvPr/>
          </p:nvSpPr>
          <p:spPr>
            <a:xfrm>
              <a:off x="2027828" y="1518150"/>
              <a:ext cx="669901" cy="3606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1200">
                  <a:latin typeface="Open Sans"/>
                  <a:ea typeface="Open Sans"/>
                  <a:cs typeface="Open Sans"/>
                  <a:sym typeface="Open Sans"/>
                </a:defRPr>
              </a:lvl1pPr>
            </a:lstStyle>
            <a:p>
              <a:pPr lvl="0">
                <a:defRPr sz="1800"/>
              </a:pPr>
              <a:r>
                <a:rPr sz="1200"/>
                <a:t>false</a:t>
              </a:r>
            </a:p>
          </p:txBody>
        </p:sp>
        <p:sp>
          <p:nvSpPr>
            <p:cNvPr id="633" name="Shape 633"/>
            <p:cNvSpPr/>
            <p:nvPr/>
          </p:nvSpPr>
          <p:spPr>
            <a:xfrm>
              <a:off x="89773" y="0"/>
              <a:ext cx="2684101" cy="4622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gn="ctr">
                <a:defRPr sz="1800">
                  <a:solidFill>
                    <a:srgbClr val="E69138"/>
                  </a:solidFill>
                  <a:latin typeface="Open Sans"/>
                  <a:ea typeface="Open Sans"/>
                  <a:cs typeface="Open Sans"/>
                  <a:sym typeface="Open Sans"/>
                </a:defRPr>
              </a:lvl1pPr>
            </a:lstStyle>
            <a:p>
              <a:pPr lvl="0">
                <a:defRPr>
                  <a:solidFill>
                    <a:srgbClr val="000000"/>
                  </a:solidFill>
                </a:defRPr>
              </a:pPr>
              <a:r>
                <a:rPr>
                  <a:solidFill>
                    <a:srgbClr val="E69138"/>
                  </a:solidFill>
                </a:rPr>
                <a:t>Updating</a:t>
              </a:r>
            </a:p>
          </p:txBody>
        </p:sp>
        <p:grpSp>
          <p:nvGrpSpPr>
            <p:cNvPr id="636" name="Group 636"/>
            <p:cNvGrpSpPr/>
            <p:nvPr/>
          </p:nvGrpSpPr>
          <p:grpSpPr>
            <a:xfrm>
              <a:off x="0" y="2396050"/>
              <a:ext cx="2858099" cy="462251"/>
              <a:chOff x="0" y="0"/>
              <a:chExt cx="2858098" cy="462249"/>
            </a:xfrm>
          </p:grpSpPr>
          <p:sp>
            <p:nvSpPr>
              <p:cNvPr id="634" name="Shape 634"/>
              <p:cNvSpPr/>
              <p:nvPr/>
            </p:nvSpPr>
            <p:spPr>
              <a:xfrm>
                <a:off x="0" y="11374"/>
                <a:ext cx="2858099" cy="439501"/>
              </a:xfrm>
              <a:prstGeom prst="rect">
                <a:avLst/>
              </a:prstGeom>
              <a:solidFill>
                <a:srgbClr val="E69138"/>
              </a:solidFill>
              <a:ln w="9525" cap="flat">
                <a:solidFill>
                  <a:srgbClr val="595959"/>
                </a:solidFill>
                <a:prstDash val="solid"/>
                <a:round/>
              </a:ln>
              <a:effectLst/>
            </p:spPr>
            <p:txBody>
              <a:bodyPr wrap="square" lIns="0" tIns="0" rIns="0" bIns="0" numCol="1" anchor="ctr">
                <a:noAutofit/>
              </a:bodyPr>
              <a:lstStyle/>
              <a:p>
                <a:pPr lvl="0" algn="ctr"/>
              </a:p>
            </p:txBody>
          </p:sp>
          <p:sp>
            <p:nvSpPr>
              <p:cNvPr id="635" name="Shape 635"/>
              <p:cNvSpPr/>
              <p:nvPr/>
            </p:nvSpPr>
            <p:spPr>
              <a:xfrm>
                <a:off x="0" y="0"/>
                <a:ext cx="2858099" cy="4622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800">
                    <a:solidFill>
                      <a:srgbClr val="FFFFFF"/>
                    </a:solidFill>
                    <a:latin typeface="Open Sans"/>
                    <a:ea typeface="Open Sans"/>
                    <a:cs typeface="Open Sans"/>
                    <a:sym typeface="Open Sans"/>
                  </a:defRPr>
                </a:lvl1pPr>
              </a:lstStyle>
              <a:p>
                <a:pPr lvl="0">
                  <a:defRPr>
                    <a:solidFill>
                      <a:srgbClr val="000000"/>
                    </a:solidFill>
                  </a:defRPr>
                </a:pPr>
                <a:r>
                  <a:rPr>
                    <a:solidFill>
                      <a:srgbClr val="FFFFFF"/>
                    </a:solidFill>
                  </a:rPr>
                  <a:t>render</a:t>
                </a:r>
              </a:p>
            </p:txBody>
          </p:sp>
        </p:grpSp>
        <p:grpSp>
          <p:nvGrpSpPr>
            <p:cNvPr id="639" name="Group 639"/>
            <p:cNvGrpSpPr/>
            <p:nvPr/>
          </p:nvGrpSpPr>
          <p:grpSpPr>
            <a:xfrm>
              <a:off x="1550" y="3075500"/>
              <a:ext cx="2858100" cy="398751"/>
              <a:chOff x="0" y="0"/>
              <a:chExt cx="2858099" cy="398749"/>
            </a:xfrm>
          </p:grpSpPr>
          <p:sp>
            <p:nvSpPr>
              <p:cNvPr id="637" name="Shape 637"/>
              <p:cNvSpPr/>
              <p:nvPr/>
            </p:nvSpPr>
            <p:spPr>
              <a:xfrm>
                <a:off x="0" y="41874"/>
                <a:ext cx="2858100" cy="315001"/>
              </a:xfrm>
              <a:prstGeom prst="rect">
                <a:avLst/>
              </a:prstGeom>
              <a:solidFill>
                <a:srgbClr val="E69138"/>
              </a:solidFill>
              <a:ln w="9525" cap="flat">
                <a:solidFill>
                  <a:srgbClr val="595959"/>
                </a:solidFill>
                <a:prstDash val="solid"/>
                <a:round/>
              </a:ln>
              <a:effectLst/>
            </p:spPr>
            <p:txBody>
              <a:bodyPr wrap="square" lIns="0" tIns="0" rIns="0" bIns="0" numCol="1" anchor="ctr">
                <a:noAutofit/>
              </a:bodyPr>
              <a:lstStyle/>
              <a:p>
                <a:pPr lvl="0" algn="ctr"/>
              </a:p>
            </p:txBody>
          </p:sp>
          <p:sp>
            <p:nvSpPr>
              <p:cNvPr id="638" name="Shape 638"/>
              <p:cNvSpPr/>
              <p:nvPr/>
            </p:nvSpPr>
            <p:spPr>
              <a:xfrm>
                <a:off x="0" y="0"/>
                <a:ext cx="2858100" cy="398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Open Sans"/>
                    <a:ea typeface="Open Sans"/>
                    <a:cs typeface="Open Sans"/>
                    <a:sym typeface="Open Sans"/>
                  </a:defRPr>
                </a:lvl1pPr>
              </a:lstStyle>
              <a:p>
                <a:pPr lvl="0">
                  <a:defRPr sz="1800">
                    <a:solidFill>
                      <a:srgbClr val="000000"/>
                    </a:solidFill>
                  </a:defRPr>
                </a:pPr>
                <a:r>
                  <a:rPr sz="1400">
                    <a:solidFill>
                      <a:srgbClr val="FFFFFF"/>
                    </a:solidFill>
                  </a:rPr>
                  <a:t>componentDidUpdate</a:t>
                </a:r>
              </a:p>
            </p:txBody>
          </p:sp>
        </p:grpSp>
        <p:grpSp>
          <p:nvGrpSpPr>
            <p:cNvPr id="642" name="Group 642"/>
            <p:cNvGrpSpPr/>
            <p:nvPr/>
          </p:nvGrpSpPr>
          <p:grpSpPr>
            <a:xfrm>
              <a:off x="1550" y="1780100"/>
              <a:ext cx="2858100" cy="398751"/>
              <a:chOff x="0" y="0"/>
              <a:chExt cx="2858099" cy="398749"/>
            </a:xfrm>
          </p:grpSpPr>
          <p:sp>
            <p:nvSpPr>
              <p:cNvPr id="640" name="Shape 640"/>
              <p:cNvSpPr/>
              <p:nvPr/>
            </p:nvSpPr>
            <p:spPr>
              <a:xfrm>
                <a:off x="0" y="41874"/>
                <a:ext cx="2858100" cy="315001"/>
              </a:xfrm>
              <a:prstGeom prst="rect">
                <a:avLst/>
              </a:prstGeom>
              <a:solidFill>
                <a:srgbClr val="E69138"/>
              </a:solidFill>
              <a:ln w="9525" cap="flat">
                <a:solidFill>
                  <a:srgbClr val="595959"/>
                </a:solidFill>
                <a:prstDash val="solid"/>
                <a:round/>
              </a:ln>
              <a:effectLst/>
            </p:spPr>
            <p:txBody>
              <a:bodyPr wrap="square" lIns="0" tIns="0" rIns="0" bIns="0" numCol="1" anchor="ctr">
                <a:noAutofit/>
              </a:bodyPr>
              <a:lstStyle/>
              <a:p>
                <a:pPr lvl="0" algn="ctr"/>
              </a:p>
            </p:txBody>
          </p:sp>
          <p:sp>
            <p:nvSpPr>
              <p:cNvPr id="641" name="Shape 641"/>
              <p:cNvSpPr/>
              <p:nvPr/>
            </p:nvSpPr>
            <p:spPr>
              <a:xfrm>
                <a:off x="0" y="0"/>
                <a:ext cx="2858100" cy="398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Open Sans"/>
                    <a:ea typeface="Open Sans"/>
                    <a:cs typeface="Open Sans"/>
                    <a:sym typeface="Open Sans"/>
                  </a:defRPr>
                </a:lvl1pPr>
              </a:lstStyle>
              <a:p>
                <a:pPr lvl="0">
                  <a:defRPr sz="1800">
                    <a:solidFill>
                      <a:srgbClr val="000000"/>
                    </a:solidFill>
                  </a:defRPr>
                </a:pPr>
                <a:r>
                  <a:rPr sz="1400">
                    <a:solidFill>
                      <a:srgbClr val="FFFFFF"/>
                    </a:solidFill>
                  </a:rPr>
                  <a:t>componentWillUpdate</a:t>
                </a:r>
              </a:p>
            </p:txBody>
          </p:sp>
        </p:grpSp>
        <p:grpSp>
          <p:nvGrpSpPr>
            <p:cNvPr id="645" name="Group 645"/>
            <p:cNvGrpSpPr/>
            <p:nvPr/>
          </p:nvGrpSpPr>
          <p:grpSpPr>
            <a:xfrm>
              <a:off x="1650" y="1208600"/>
              <a:ext cx="2858100" cy="398751"/>
              <a:chOff x="0" y="0"/>
              <a:chExt cx="2858099" cy="398749"/>
            </a:xfrm>
          </p:grpSpPr>
          <p:sp>
            <p:nvSpPr>
              <p:cNvPr id="643" name="Shape 643"/>
              <p:cNvSpPr/>
              <p:nvPr/>
            </p:nvSpPr>
            <p:spPr>
              <a:xfrm>
                <a:off x="0" y="41874"/>
                <a:ext cx="2858100" cy="315001"/>
              </a:xfrm>
              <a:prstGeom prst="rect">
                <a:avLst/>
              </a:prstGeom>
              <a:solidFill>
                <a:srgbClr val="E69138"/>
              </a:solidFill>
              <a:ln w="9525" cap="flat">
                <a:solidFill>
                  <a:srgbClr val="595959"/>
                </a:solidFill>
                <a:prstDash val="solid"/>
                <a:round/>
              </a:ln>
              <a:effectLst/>
            </p:spPr>
            <p:txBody>
              <a:bodyPr wrap="square" lIns="0" tIns="0" rIns="0" bIns="0" numCol="1" anchor="ctr">
                <a:noAutofit/>
              </a:bodyPr>
              <a:lstStyle/>
              <a:p>
                <a:pPr lvl="0" algn="ctr"/>
              </a:p>
            </p:txBody>
          </p:sp>
          <p:sp>
            <p:nvSpPr>
              <p:cNvPr id="644" name="Shape 644"/>
              <p:cNvSpPr/>
              <p:nvPr/>
            </p:nvSpPr>
            <p:spPr>
              <a:xfrm>
                <a:off x="0" y="0"/>
                <a:ext cx="2858100" cy="398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Open Sans"/>
                    <a:ea typeface="Open Sans"/>
                    <a:cs typeface="Open Sans"/>
                    <a:sym typeface="Open Sans"/>
                  </a:defRPr>
                </a:lvl1pPr>
              </a:lstStyle>
              <a:p>
                <a:pPr lvl="0">
                  <a:defRPr sz="1800">
                    <a:solidFill>
                      <a:srgbClr val="000000"/>
                    </a:solidFill>
                  </a:defRPr>
                </a:pPr>
                <a:r>
                  <a:rPr sz="1400">
                    <a:solidFill>
                      <a:srgbClr val="FFFFFF"/>
                    </a:solidFill>
                  </a:rPr>
                  <a:t>shouldComponentUpdate</a:t>
                </a:r>
              </a:p>
            </p:txBody>
          </p:sp>
        </p:grpSp>
        <p:grpSp>
          <p:nvGrpSpPr>
            <p:cNvPr id="648" name="Group 648"/>
            <p:cNvGrpSpPr/>
            <p:nvPr/>
          </p:nvGrpSpPr>
          <p:grpSpPr>
            <a:xfrm>
              <a:off x="2450" y="666650"/>
              <a:ext cx="2858100" cy="398751"/>
              <a:chOff x="0" y="0"/>
              <a:chExt cx="2858099" cy="398749"/>
            </a:xfrm>
          </p:grpSpPr>
          <p:sp>
            <p:nvSpPr>
              <p:cNvPr id="646" name="Shape 646"/>
              <p:cNvSpPr/>
              <p:nvPr/>
            </p:nvSpPr>
            <p:spPr>
              <a:xfrm>
                <a:off x="0" y="12324"/>
                <a:ext cx="2858100" cy="374101"/>
              </a:xfrm>
              <a:prstGeom prst="rect">
                <a:avLst/>
              </a:prstGeom>
              <a:solidFill>
                <a:srgbClr val="E69138"/>
              </a:solidFill>
              <a:ln w="9525" cap="flat">
                <a:solidFill>
                  <a:srgbClr val="595959"/>
                </a:solidFill>
                <a:prstDash val="solid"/>
                <a:round/>
              </a:ln>
              <a:effectLst/>
            </p:spPr>
            <p:txBody>
              <a:bodyPr wrap="square" lIns="0" tIns="0" rIns="0" bIns="0" numCol="1" anchor="ctr">
                <a:noAutofit/>
              </a:bodyPr>
              <a:lstStyle/>
              <a:p>
                <a:pPr lvl="0" algn="ctr"/>
              </a:p>
            </p:txBody>
          </p:sp>
          <p:sp>
            <p:nvSpPr>
              <p:cNvPr id="647" name="Shape 647"/>
              <p:cNvSpPr/>
              <p:nvPr/>
            </p:nvSpPr>
            <p:spPr>
              <a:xfrm>
                <a:off x="0" y="0"/>
                <a:ext cx="2858100" cy="398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Open Sans"/>
                    <a:ea typeface="Open Sans"/>
                    <a:cs typeface="Open Sans"/>
                    <a:sym typeface="Open Sans"/>
                  </a:defRPr>
                </a:lvl1pPr>
              </a:lstStyle>
              <a:p>
                <a:pPr lvl="0">
                  <a:defRPr sz="1800">
                    <a:solidFill>
                      <a:srgbClr val="000000"/>
                    </a:solidFill>
                  </a:defRPr>
                </a:pPr>
                <a:r>
                  <a:rPr sz="1400">
                    <a:solidFill>
                      <a:srgbClr val="FFFFFF"/>
                    </a:solidFill>
                  </a:rPr>
                  <a:t>componentWillReceiveProps</a:t>
                </a:r>
              </a:p>
            </p:txBody>
          </p:sp>
        </p:grpSp>
        <p:sp>
          <p:nvSpPr>
            <p:cNvPr id="649" name="Shape 649"/>
            <p:cNvSpPr/>
            <p:nvPr/>
          </p:nvSpPr>
          <p:spPr>
            <a:xfrm flipH="1">
              <a:off x="1430599" y="1053075"/>
              <a:ext cx="901" cy="197401"/>
            </a:xfrm>
            <a:prstGeom prst="line">
              <a:avLst/>
            </a:prstGeom>
            <a:noFill/>
            <a:ln w="9525" cap="flat">
              <a:solidFill>
                <a:srgbClr val="595959"/>
              </a:solidFill>
              <a:prstDash val="solid"/>
              <a:round/>
              <a:tailEnd type="triangle" w="med" len="me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650" name="Shape 650"/>
            <p:cNvSpPr/>
            <p:nvPr/>
          </p:nvSpPr>
          <p:spPr>
            <a:xfrm flipH="1">
              <a:off x="1429099" y="2136975"/>
              <a:ext cx="1501" cy="270601"/>
            </a:xfrm>
            <a:prstGeom prst="line">
              <a:avLst/>
            </a:prstGeom>
            <a:noFill/>
            <a:ln w="9525" cap="flat">
              <a:solidFill>
                <a:srgbClr val="595959"/>
              </a:solidFill>
              <a:prstDash val="solid"/>
              <a:round/>
              <a:tailEnd type="triangle" w="med" len="me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651" name="Shape 651"/>
            <p:cNvSpPr/>
            <p:nvPr/>
          </p:nvSpPr>
          <p:spPr>
            <a:xfrm>
              <a:off x="1429049" y="2846925"/>
              <a:ext cx="1501" cy="270601"/>
            </a:xfrm>
            <a:prstGeom prst="line">
              <a:avLst/>
            </a:prstGeom>
            <a:noFill/>
            <a:ln w="9525" cap="flat">
              <a:solidFill>
                <a:srgbClr val="595959"/>
              </a:solidFill>
              <a:prstDash val="solid"/>
              <a:round/>
              <a:tailEnd type="triangle" w="med" len="me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652" name="Shape 652"/>
            <p:cNvSpPr/>
            <p:nvPr/>
          </p:nvSpPr>
          <p:spPr>
            <a:xfrm>
              <a:off x="884827" y="1518150"/>
              <a:ext cx="669901" cy="3606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1200">
                  <a:latin typeface="Open Sans"/>
                  <a:ea typeface="Open Sans"/>
                  <a:cs typeface="Open Sans"/>
                  <a:sym typeface="Open Sans"/>
                </a:defRPr>
              </a:lvl1pPr>
            </a:lstStyle>
            <a:p>
              <a:pPr lvl="0">
                <a:defRPr sz="1800"/>
              </a:pPr>
              <a:r>
                <a:rPr sz="1200"/>
                <a:t>true</a:t>
              </a:r>
            </a:p>
          </p:txBody>
        </p:sp>
      </p:gr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5" name="Shape 655"/>
          <p:cNvSpPr/>
          <p:nvPr>
            <p:ph type="body" idx="1"/>
          </p:nvPr>
        </p:nvSpPr>
        <p:spPr>
          <a:xfrm>
            <a:off x="3866824" y="48599"/>
            <a:ext cx="4493701" cy="5046302"/>
          </a:xfrm>
          <a:prstGeom prst="rect">
            <a:avLst/>
          </a:prstGeom>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defTabSz="859536">
              <a:defRPr sz="1800"/>
            </a:pPr>
            <a:r>
              <a:rPr b="1" sz="1222">
                <a:latin typeface="Open Sans"/>
                <a:ea typeface="Open Sans"/>
                <a:cs typeface="Open Sans"/>
                <a:sym typeface="Open Sans"/>
              </a:rPr>
              <a:t>// Import React and other stuff</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import React ....</a:t>
            </a:r>
            <a:endParaRPr b="1" sz="1222">
              <a:latin typeface="Open Sans"/>
              <a:ea typeface="Open Sans"/>
              <a:cs typeface="Open Sans"/>
              <a:sym typeface="Open Sans"/>
            </a:endParaRPr>
          </a:p>
          <a:p>
            <a:pPr lvl="0" defTabSz="859536">
              <a:defRPr sz="1800"/>
            </a:pP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const App = React.createClass({</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getInitialState() {</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return {</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messages: [] // Initialize empty list of messages</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a:t>
            </a:r>
            <a:endParaRPr b="1" sz="1222">
              <a:latin typeface="Open Sans"/>
              <a:ea typeface="Open Sans"/>
              <a:cs typeface="Open Sans"/>
              <a:sym typeface="Open Sans"/>
            </a:endParaRPr>
          </a:p>
          <a:p>
            <a:pPr lvl="0" defTabSz="859536">
              <a:defRPr sz="1800"/>
            </a:pP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componentWillMount() {</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 Turns on Firebase</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a:t>
            </a:r>
            <a:endParaRPr b="1" sz="1222">
              <a:latin typeface="Open Sans"/>
              <a:ea typeface="Open Sans"/>
              <a:cs typeface="Open Sans"/>
              <a:sym typeface="Open Sans"/>
            </a:endParaRPr>
          </a:p>
          <a:p>
            <a:pPr lvl="0" defTabSz="859536">
              <a:defRPr sz="1800"/>
            </a:pP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componentWillUnmount() {</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 Turns off Firebase</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a:t>
            </a:r>
            <a:endParaRPr b="1" sz="1222">
              <a:latin typeface="Open Sans"/>
              <a:ea typeface="Open Sans"/>
              <a:cs typeface="Open Sans"/>
              <a:sym typeface="Open Sans"/>
            </a:endParaRPr>
          </a:p>
          <a:p>
            <a:pPr lvl="0" defTabSz="859536">
              <a:defRPr sz="1800"/>
            </a:pP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render() {</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 shows your content on the screen</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  }</a:t>
            </a: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a:t>
            </a:r>
            <a:endParaRPr b="1" sz="1222">
              <a:latin typeface="Open Sans"/>
              <a:ea typeface="Open Sans"/>
              <a:cs typeface="Open Sans"/>
              <a:sym typeface="Open Sans"/>
            </a:endParaRPr>
          </a:p>
          <a:p>
            <a:pPr lvl="0" defTabSz="859536">
              <a:defRPr sz="1800"/>
            </a:pPr>
            <a:endParaRPr b="1" sz="1222">
              <a:latin typeface="Open Sans"/>
              <a:ea typeface="Open Sans"/>
              <a:cs typeface="Open Sans"/>
              <a:sym typeface="Open Sans"/>
            </a:endParaRPr>
          </a:p>
          <a:p>
            <a:pPr lvl="0" defTabSz="859536">
              <a:defRPr sz="1800"/>
            </a:pPr>
            <a:r>
              <a:rPr b="1" sz="1222">
                <a:latin typeface="Open Sans"/>
                <a:ea typeface="Open Sans"/>
                <a:cs typeface="Open Sans"/>
                <a:sym typeface="Open Sans"/>
              </a:rPr>
              <a:t>export default App;</a:t>
            </a:r>
          </a:p>
        </p:txBody>
      </p:sp>
      <p:sp>
        <p:nvSpPr>
          <p:cNvPr id="656" name="Shape 656"/>
          <p:cNvSpPr/>
          <p:nvPr/>
        </p:nvSpPr>
        <p:spPr>
          <a:xfrm>
            <a:off x="3985474" y="2920125"/>
            <a:ext cx="2715301" cy="707101"/>
          </a:xfrm>
          <a:prstGeom prst="rect">
            <a:avLst/>
          </a:prstGeom>
          <a:ln w="19050">
            <a:solidFill>
              <a:srgbClr val="38761D"/>
            </a:solidFill>
            <a:round/>
          </a:ln>
        </p:spPr>
        <p:txBody>
          <a:bodyPr lIns="0" tIns="0" rIns="0" bIns="0" anchor="ctr"/>
          <a:lstStyle/>
          <a:p>
            <a:pPr lvl="0"/>
          </a:p>
        </p:txBody>
      </p:sp>
      <p:sp>
        <p:nvSpPr>
          <p:cNvPr id="657" name="Shape 657"/>
          <p:cNvSpPr/>
          <p:nvPr/>
        </p:nvSpPr>
        <p:spPr>
          <a:xfrm>
            <a:off x="737724" y="186324"/>
            <a:ext cx="2377202" cy="919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4800">
                <a:latin typeface="Open Sans"/>
                <a:ea typeface="Open Sans"/>
                <a:cs typeface="Open Sans"/>
                <a:sym typeface="Open Sans"/>
              </a:defRPr>
            </a:lvl1pPr>
          </a:lstStyle>
          <a:p>
            <a:pPr lvl="0">
              <a:defRPr sz="1800"/>
            </a:pPr>
            <a:r>
              <a:rPr sz="4800"/>
              <a:t>App.jsx</a:t>
            </a:r>
          </a:p>
        </p:txBody>
      </p:sp>
      <p:grpSp>
        <p:nvGrpSpPr>
          <p:cNvPr id="662" name="Group 662"/>
          <p:cNvGrpSpPr/>
          <p:nvPr/>
        </p:nvGrpSpPr>
        <p:grpSpPr>
          <a:xfrm>
            <a:off x="463825" y="2205975"/>
            <a:ext cx="2925000" cy="1065400"/>
            <a:chOff x="0" y="0"/>
            <a:chExt cx="2924999" cy="1065399"/>
          </a:xfrm>
        </p:grpSpPr>
        <p:sp>
          <p:nvSpPr>
            <p:cNvPr id="658" name="Shape 658"/>
            <p:cNvSpPr/>
            <p:nvPr/>
          </p:nvSpPr>
          <p:spPr>
            <a:xfrm>
              <a:off x="0" y="0"/>
              <a:ext cx="2925000" cy="4622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gn="ctr">
                <a:defRPr sz="1800">
                  <a:solidFill>
                    <a:srgbClr val="990000"/>
                  </a:solidFill>
                  <a:latin typeface="Open Sans"/>
                  <a:ea typeface="Open Sans"/>
                  <a:cs typeface="Open Sans"/>
                  <a:sym typeface="Open Sans"/>
                </a:defRPr>
              </a:lvl1pPr>
            </a:lstStyle>
            <a:p>
              <a:pPr lvl="0">
                <a:defRPr>
                  <a:solidFill>
                    <a:srgbClr val="000000"/>
                  </a:solidFill>
                </a:defRPr>
              </a:pPr>
              <a:r>
                <a:rPr>
                  <a:solidFill>
                    <a:srgbClr val="990000"/>
                  </a:solidFill>
                </a:rPr>
                <a:t>Unmounting (Destroying)</a:t>
              </a:r>
            </a:p>
          </p:txBody>
        </p:sp>
        <p:grpSp>
          <p:nvGrpSpPr>
            <p:cNvPr id="661" name="Group 661"/>
            <p:cNvGrpSpPr/>
            <p:nvPr/>
          </p:nvGrpSpPr>
          <p:grpSpPr>
            <a:xfrm>
              <a:off x="134424" y="666649"/>
              <a:ext cx="2772301" cy="398751"/>
              <a:chOff x="0" y="0"/>
              <a:chExt cx="2772299" cy="398749"/>
            </a:xfrm>
          </p:grpSpPr>
          <p:sp>
            <p:nvSpPr>
              <p:cNvPr id="659" name="Shape 659"/>
              <p:cNvSpPr/>
              <p:nvPr/>
            </p:nvSpPr>
            <p:spPr>
              <a:xfrm>
                <a:off x="0" y="12325"/>
                <a:ext cx="2772300" cy="374100"/>
              </a:xfrm>
              <a:prstGeom prst="rect">
                <a:avLst/>
              </a:prstGeom>
              <a:solidFill>
                <a:srgbClr val="85200C"/>
              </a:solidFill>
              <a:ln w="9525" cap="flat">
                <a:solidFill>
                  <a:srgbClr val="595959"/>
                </a:solidFill>
                <a:prstDash val="solid"/>
                <a:round/>
              </a:ln>
              <a:effectLst/>
            </p:spPr>
            <p:txBody>
              <a:bodyPr wrap="square" lIns="0" tIns="0" rIns="0" bIns="0" numCol="1" anchor="ctr">
                <a:noAutofit/>
              </a:bodyPr>
              <a:lstStyle/>
              <a:p>
                <a:pPr lvl="0" algn="ctr"/>
              </a:p>
            </p:txBody>
          </p:sp>
          <p:sp>
            <p:nvSpPr>
              <p:cNvPr id="660" name="Shape 660"/>
              <p:cNvSpPr/>
              <p:nvPr/>
            </p:nvSpPr>
            <p:spPr>
              <a:xfrm>
                <a:off x="0" y="0"/>
                <a:ext cx="2772300" cy="398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Open Sans"/>
                    <a:ea typeface="Open Sans"/>
                    <a:cs typeface="Open Sans"/>
                    <a:sym typeface="Open Sans"/>
                  </a:defRPr>
                </a:lvl1pPr>
              </a:lstStyle>
              <a:p>
                <a:pPr lvl="0">
                  <a:defRPr sz="1800">
                    <a:solidFill>
                      <a:srgbClr val="000000"/>
                    </a:solidFill>
                  </a:defRPr>
                </a:pPr>
                <a:r>
                  <a:rPr sz="1400">
                    <a:solidFill>
                      <a:srgbClr val="FFFFFF"/>
                    </a:solidFill>
                  </a:rPr>
                  <a:t>componentWillUnmount</a:t>
                </a:r>
              </a:p>
            </p:txBody>
          </p:sp>
        </p:grpSp>
      </p:gr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title"/>
          </p:nvPr>
        </p:nvSpPr>
        <p:spPr>
          <a:xfrm>
            <a:off x="311707" y="744575"/>
            <a:ext cx="8520602" cy="2052599"/>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lgn="ctr">
              <a:defRPr sz="5200"/>
            </a:lvl1pPr>
          </a:lstStyle>
          <a:p>
            <a:pPr lvl="0">
              <a:defRPr sz="1800"/>
            </a:pPr>
            <a:r>
              <a:rPr sz="5200"/>
              <a:t>Why is React Useful?</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6" name="Shape 666"/>
          <p:cNvSpPr/>
          <p:nvPr>
            <p:ph type="title"/>
          </p:nvPr>
        </p:nvSpPr>
        <p:spPr>
          <a:xfrm>
            <a:off x="311707" y="744575"/>
            <a:ext cx="8520602" cy="2052599"/>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lgn="ctr">
              <a:defRPr sz="5200"/>
            </a:lvl1pPr>
          </a:lstStyle>
          <a:p>
            <a:pPr lvl="0">
              <a:defRPr sz="1800"/>
            </a:pPr>
            <a:r>
              <a:rPr sz="5200"/>
              <a:t>Let’s Jump Right In</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0" name="Shape 670"/>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Let’s run our app!</a:t>
            </a:r>
          </a:p>
        </p:txBody>
      </p:sp>
      <p:sp>
        <p:nvSpPr>
          <p:cNvPr id="671" name="Shape 671"/>
          <p:cNvSpPr/>
          <p:nvPr>
            <p:ph type="body" idx="1"/>
          </p:nvPr>
        </p:nvSpPr>
        <p:spPr>
          <a:xfrm>
            <a:off x="311699" y="1152475"/>
            <a:ext cx="3117302" cy="3416400"/>
          </a:xfrm>
          <a:prstGeom prst="rect">
            <a:avLst/>
          </a:prstGeom>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marL="457200" indent="-228600" algn="ctr">
              <a:buSzPct val="100000"/>
              <a:buFont typeface="Helvetica"/>
              <a:buAutoNum type="arabicPeriod" startAt="1"/>
              <a:defRPr sz="1800"/>
            </a:pPr>
            <a:r>
              <a:rPr sz="1400">
                <a:latin typeface="Open Sans"/>
                <a:ea typeface="Open Sans"/>
                <a:cs typeface="Open Sans"/>
                <a:sym typeface="Open Sans"/>
              </a:rPr>
              <a:t>Once </a:t>
            </a:r>
            <a:r>
              <a:rPr sz="1400">
                <a:latin typeface="Courier New"/>
                <a:ea typeface="Courier New"/>
                <a:cs typeface="Courier New"/>
                <a:sym typeface="Courier New"/>
              </a:rPr>
              <a:t>npm install</a:t>
            </a:r>
            <a:r>
              <a:rPr sz="1400"/>
              <a:t> </a:t>
            </a:r>
            <a:r>
              <a:rPr sz="1400">
                <a:latin typeface="Open Sans"/>
                <a:ea typeface="Open Sans"/>
                <a:cs typeface="Open Sans"/>
                <a:sym typeface="Open Sans"/>
              </a:rPr>
              <a:t>has completed, we can run </a:t>
            </a:r>
            <a:r>
              <a:rPr sz="1400">
                <a:latin typeface="Courier New"/>
                <a:ea typeface="Courier New"/>
                <a:cs typeface="Courier New"/>
                <a:sym typeface="Courier New"/>
              </a:rPr>
              <a:t>npm run start</a:t>
            </a:r>
            <a:r>
              <a:rPr sz="1400">
                <a:latin typeface="Open Sans"/>
                <a:ea typeface="Open Sans"/>
                <a:cs typeface="Open Sans"/>
                <a:sym typeface="Open Sans"/>
              </a:rPr>
              <a:t> from the command line. This will deploy our project.</a:t>
            </a:r>
            <a:br>
              <a:rPr sz="1400">
                <a:latin typeface="Open Sans"/>
                <a:ea typeface="Open Sans"/>
                <a:cs typeface="Open Sans"/>
                <a:sym typeface="Open Sans"/>
              </a:rPr>
            </a:br>
            <a:endParaRPr sz="1400">
              <a:latin typeface="Open Sans"/>
              <a:ea typeface="Open Sans"/>
              <a:cs typeface="Open Sans"/>
              <a:sym typeface="Open Sans"/>
            </a:endParaRPr>
          </a:p>
          <a:p>
            <a:pPr lvl="0" marL="457200" indent="-228600" algn="ctr">
              <a:buSzPct val="100000"/>
              <a:buFont typeface="Helvetica"/>
              <a:buAutoNum type="arabicPeriod" startAt="1"/>
              <a:defRPr sz="1800"/>
            </a:pPr>
            <a:r>
              <a:rPr sz="1400">
                <a:latin typeface="Open Sans"/>
                <a:ea typeface="Open Sans"/>
                <a:cs typeface="Open Sans"/>
                <a:sym typeface="Open Sans"/>
              </a:rPr>
              <a:t>Go to localhost:8081 in your browser to see your app!</a:t>
            </a:r>
          </a:p>
        </p:txBody>
      </p:sp>
      <p:pic>
        <p:nvPicPr>
          <p:cNvPr id="672" name="image08.gif"/>
          <p:cNvPicPr/>
          <p:nvPr/>
        </p:nvPicPr>
        <p:blipFill>
          <a:blip r:embed="rId3">
            <a:extLst/>
          </a:blip>
          <a:stretch>
            <a:fillRect/>
          </a:stretch>
        </p:blipFill>
        <p:spPr>
          <a:xfrm>
            <a:off x="3429000" y="1091750"/>
            <a:ext cx="5715000" cy="3810001"/>
          </a:xfrm>
          <a:prstGeom prst="rect">
            <a:avLst/>
          </a:prstGeom>
          <a:ln w="12700">
            <a:miter lim="400000"/>
          </a:ln>
        </p:spPr>
      </p:pic>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6" name="Shape 676"/>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Let’s run our app!</a:t>
            </a:r>
          </a:p>
        </p:txBody>
      </p:sp>
      <p:pic>
        <p:nvPicPr>
          <p:cNvPr id="677" name="image09.png"/>
          <p:cNvPicPr/>
          <p:nvPr/>
        </p:nvPicPr>
        <p:blipFill>
          <a:blip r:embed="rId2">
            <a:extLst/>
          </a:blip>
          <a:stretch>
            <a:fillRect/>
          </a:stretch>
        </p:blipFill>
        <p:spPr>
          <a:xfrm>
            <a:off x="1663075" y="1173275"/>
            <a:ext cx="5817850" cy="3399101"/>
          </a:xfrm>
          <a:prstGeom prst="rect">
            <a:avLst/>
          </a:prstGeom>
          <a:ln>
            <a:solidFill>
              <a:srgbClr val="EFEFEF"/>
            </a:solidFill>
            <a:round/>
          </a:ln>
        </p:spPr>
      </p:pic>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9" name="Shape 679"/>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defTabSz="804672">
              <a:defRPr sz="1232">
                <a:latin typeface="Open Sans"/>
                <a:ea typeface="Open Sans"/>
                <a:cs typeface="Open Sans"/>
                <a:sym typeface="Open Sans"/>
              </a:defRPr>
            </a:lvl1pPr>
          </a:lstStyle>
          <a:p>
            <a:pPr lvl="0">
              <a:defRPr sz="1800"/>
            </a:pPr>
            <a:r>
              <a:rPr sz="1232"/>
              <a:t>Showing the Firebase Messages</a:t>
            </a:r>
            <a:endParaRPr sz="1232"/>
          </a:p>
        </p:txBody>
      </p:sp>
      <p:pic>
        <p:nvPicPr>
          <p:cNvPr id="680" name="image23.png"/>
          <p:cNvPicPr/>
          <p:nvPr/>
        </p:nvPicPr>
        <p:blipFill>
          <a:blip r:embed="rId2">
            <a:extLst/>
          </a:blip>
          <a:stretch>
            <a:fillRect/>
          </a:stretch>
        </p:blipFill>
        <p:spPr>
          <a:xfrm>
            <a:off x="1914649" y="1172623"/>
            <a:ext cx="5314699" cy="2798250"/>
          </a:xfrm>
          <a:prstGeom prst="rect">
            <a:avLst/>
          </a:prstGeom>
          <a:ln>
            <a:solidFill>
              <a:srgbClr val="EFEFEF"/>
            </a:solidFill>
            <a:round/>
          </a:ln>
        </p:spPr>
      </p:pic>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2" name="Shape 682"/>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Showing the Firebase Messages</a:t>
            </a:r>
          </a:p>
        </p:txBody>
      </p:sp>
      <p:sp>
        <p:nvSpPr>
          <p:cNvPr id="683" name="Shape 683"/>
          <p:cNvSpPr/>
          <p:nvPr>
            <p:ph type="body" idx="1"/>
          </p:nvPr>
        </p:nvSpPr>
        <p:spPr>
          <a:xfrm>
            <a:off x="311699" y="1152475"/>
            <a:ext cx="8520602" cy="34164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pPr>
            <a:r>
              <a:rPr sz="1400">
                <a:latin typeface="Open Sans"/>
                <a:ea typeface="Open Sans"/>
                <a:cs typeface="Open Sans"/>
                <a:sym typeface="Open Sans"/>
              </a:rPr>
              <a:t>We are going to use Firebase to host the messages for our chat application.</a:t>
            </a:r>
            <a:endParaRPr sz="1400">
              <a:latin typeface="Open Sans"/>
              <a:ea typeface="Open Sans"/>
              <a:cs typeface="Open Sans"/>
              <a:sym typeface="Open Sans"/>
            </a:endParaRPr>
          </a:p>
          <a:p>
            <a:pPr lvl="0">
              <a:defRPr sz="1800"/>
            </a:pPr>
            <a:r>
              <a:rPr sz="1400">
                <a:latin typeface="Open Sans"/>
                <a:ea typeface="Open Sans"/>
                <a:cs typeface="Open Sans"/>
                <a:sym typeface="Open Sans"/>
              </a:rPr>
              <a:t>First, let’s display the pre-recorded messages from our database</a:t>
            </a:r>
            <a:endParaRPr sz="1400">
              <a:latin typeface="Open Sans"/>
              <a:ea typeface="Open Sans"/>
              <a:cs typeface="Open Sans"/>
              <a:sym typeface="Open Sans"/>
            </a:endParaRPr>
          </a:p>
          <a:p>
            <a:pPr lvl="0">
              <a:defRPr sz="1800"/>
            </a:pPr>
            <a:r>
              <a:rPr sz="1400">
                <a:latin typeface="Open Sans"/>
                <a:ea typeface="Open Sans"/>
                <a:cs typeface="Open Sans"/>
                <a:sym typeface="Open Sans"/>
                <a:hlinkClick r:id="rId2" invalidUrl="" action="" tgtFrame="" tooltip="" history="1" highlightClick="0" endSnd="0"/>
              </a:rPr>
              <a:t>See the changes here!</a:t>
            </a:r>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85" name="image07.png" descr="Firebase Messages.PNG"/>
          <p:cNvPicPr/>
          <p:nvPr/>
        </p:nvPicPr>
        <p:blipFill>
          <a:blip r:embed="rId2">
            <a:extLst/>
          </a:blip>
          <a:stretch>
            <a:fillRect/>
          </a:stretch>
        </p:blipFill>
        <p:spPr>
          <a:xfrm>
            <a:off x="1064962" y="1017724"/>
            <a:ext cx="7261774" cy="4087426"/>
          </a:xfrm>
          <a:prstGeom prst="rect">
            <a:avLst/>
          </a:prstGeom>
          <a:ln w="12700">
            <a:miter lim="400000"/>
          </a:ln>
        </p:spPr>
      </p:pic>
      <p:sp>
        <p:nvSpPr>
          <p:cNvPr id="686" name="Shape 686"/>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defTabSz="804672">
              <a:defRPr sz="1232">
                <a:latin typeface="Open Sans"/>
                <a:ea typeface="Open Sans"/>
                <a:cs typeface="Open Sans"/>
                <a:sym typeface="Open Sans"/>
              </a:defRPr>
            </a:lvl1pPr>
          </a:lstStyle>
          <a:p>
            <a:pPr lvl="0">
              <a:defRPr sz="1800"/>
            </a:pPr>
            <a:r>
              <a:rPr sz="1232"/>
              <a:t>Showing the Firebase Messages</a:t>
            </a:r>
            <a:endParaRPr sz="1232"/>
          </a:p>
        </p:txBody>
      </p:sp>
      <p:sp>
        <p:nvSpPr>
          <p:cNvPr id="687" name="Shape 687"/>
          <p:cNvSpPr/>
          <p:nvPr/>
        </p:nvSpPr>
        <p:spPr>
          <a:xfrm>
            <a:off x="1831315" y="3921902"/>
            <a:ext cx="1405201" cy="4740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688" name="Shape 688"/>
          <p:cNvSpPr/>
          <p:nvPr/>
        </p:nvSpPr>
        <p:spPr>
          <a:xfrm>
            <a:off x="1827970" y="1921949"/>
            <a:ext cx="3873900" cy="6225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689" name="Shape 689"/>
          <p:cNvSpPr/>
          <p:nvPr/>
        </p:nvSpPr>
        <p:spPr>
          <a:xfrm>
            <a:off x="3963063" y="2248188"/>
            <a:ext cx="211501" cy="98101"/>
          </a:xfrm>
          <a:prstGeom prst="rect">
            <a:avLst/>
          </a:prstGeom>
          <a:solidFill>
            <a:srgbClr val="FFFFFF"/>
          </a:solidFill>
          <a:ln w="12700">
            <a:miter lim="400000"/>
          </a:ln>
        </p:spPr>
        <p:txBody>
          <a:bodyPr lIns="0" tIns="0" rIns="0" bIns="0" anchor="ctr"/>
          <a:lstStyle/>
          <a:p>
            <a:pPr lvl="0"/>
          </a:p>
        </p:txBody>
      </p:sp>
      <p:sp>
        <p:nvSpPr>
          <p:cNvPr id="690" name="Shape 690"/>
          <p:cNvSpPr/>
          <p:nvPr/>
        </p:nvSpPr>
        <p:spPr>
          <a:xfrm>
            <a:off x="4354160" y="2252116"/>
            <a:ext cx="760201" cy="98101"/>
          </a:xfrm>
          <a:prstGeom prst="rect">
            <a:avLst/>
          </a:prstGeom>
          <a:solidFill>
            <a:srgbClr val="FFFFFF"/>
          </a:solidFill>
          <a:ln w="12700">
            <a:miter lim="400000"/>
          </a:ln>
        </p:spPr>
        <p:txBody>
          <a:bodyPr lIns="0" tIns="0" rIns="0" bIns="0" anchor="ctr"/>
          <a:lstStyle/>
          <a:p>
            <a:pPr lvl="0"/>
          </a:p>
        </p:txBody>
      </p:sp>
      <p:sp>
        <p:nvSpPr>
          <p:cNvPr id="691" name="Shape 691"/>
          <p:cNvSpPr/>
          <p:nvPr/>
        </p:nvSpPr>
        <p:spPr>
          <a:xfrm>
            <a:off x="2498888" y="4128975"/>
            <a:ext cx="553801" cy="98101"/>
          </a:xfrm>
          <a:prstGeom prst="rect">
            <a:avLst/>
          </a:prstGeom>
          <a:solidFill>
            <a:srgbClr val="FFFFFF"/>
          </a:solidFill>
          <a:ln w="12700">
            <a:miter lim="400000"/>
          </a:ln>
        </p:spPr>
        <p:txBody>
          <a:bodyPr lIns="0" tIns="0" rIns="0" bIns="0" anchor="ctr"/>
          <a:lstStyle/>
          <a:p>
            <a:pPr lvl="0"/>
          </a:p>
        </p:txBody>
      </p:sp>
      <p:grpSp>
        <p:nvGrpSpPr>
          <p:cNvPr id="694" name="Group 694"/>
          <p:cNvGrpSpPr/>
          <p:nvPr/>
        </p:nvGrpSpPr>
        <p:grpSpPr>
          <a:xfrm>
            <a:off x="6159074" y="1927142"/>
            <a:ext cx="2167801" cy="355666"/>
            <a:chOff x="0" y="0"/>
            <a:chExt cx="2167800" cy="355664"/>
          </a:xfrm>
        </p:grpSpPr>
        <p:sp>
          <p:nvSpPr>
            <p:cNvPr id="692" name="Shape 692"/>
            <p:cNvSpPr/>
            <p:nvPr/>
          </p:nvSpPr>
          <p:spPr>
            <a:xfrm>
              <a:off x="0" y="93682"/>
              <a:ext cx="2167801" cy="168301"/>
            </a:xfrm>
            <a:prstGeom prst="rect">
              <a:avLst/>
            </a:prstGeom>
            <a:noFill/>
            <a:ln w="19050" cap="flat">
              <a:solidFill>
                <a:srgbClr val="595959"/>
              </a:solidFill>
              <a:prstDash val="solid"/>
              <a:round/>
            </a:ln>
            <a:effectLst/>
          </p:spPr>
          <p:txBody>
            <a:bodyPr wrap="square" lIns="0" tIns="0" rIns="0" bIns="0" numCol="1" anchor="ctr">
              <a:noAutofit/>
            </a:bodyPr>
            <a:lstStyle/>
            <a:p>
              <a:pPr lvl="0"/>
            </a:p>
          </p:txBody>
        </p:sp>
        <p:sp>
          <p:nvSpPr>
            <p:cNvPr id="693" name="Shape 693"/>
            <p:cNvSpPr/>
            <p:nvPr/>
          </p:nvSpPr>
          <p:spPr>
            <a:xfrm>
              <a:off x="0" y="0"/>
              <a:ext cx="2167801" cy="3556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sz="1200"/>
              </a:lvl1pPr>
            </a:lstStyle>
            <a:p>
              <a:pPr lvl="0">
                <a:defRPr sz="1800"/>
              </a:pPr>
              <a:r>
                <a:rPr sz="1200"/>
                <a:t>Red lines should be removed</a:t>
              </a:r>
            </a:p>
          </p:txBody>
        </p:sp>
      </p:grpSp>
      <p:grpSp>
        <p:nvGrpSpPr>
          <p:cNvPr id="697" name="Group 697"/>
          <p:cNvGrpSpPr/>
          <p:nvPr/>
        </p:nvGrpSpPr>
        <p:grpSpPr>
          <a:xfrm>
            <a:off x="6159074" y="2106238"/>
            <a:ext cx="2167801" cy="355666"/>
            <a:chOff x="0" y="0"/>
            <a:chExt cx="2167800" cy="355664"/>
          </a:xfrm>
        </p:grpSpPr>
        <p:sp>
          <p:nvSpPr>
            <p:cNvPr id="695" name="Shape 695"/>
            <p:cNvSpPr/>
            <p:nvPr/>
          </p:nvSpPr>
          <p:spPr>
            <a:xfrm>
              <a:off x="0" y="93682"/>
              <a:ext cx="2167801" cy="168301"/>
            </a:xfrm>
            <a:prstGeom prst="rect">
              <a:avLst/>
            </a:prstGeom>
            <a:noFill/>
            <a:ln w="19050" cap="flat">
              <a:solidFill>
                <a:srgbClr val="595959"/>
              </a:solidFill>
              <a:prstDash val="solid"/>
              <a:round/>
            </a:ln>
            <a:effectLst/>
          </p:spPr>
          <p:txBody>
            <a:bodyPr wrap="square" lIns="0" tIns="0" rIns="0" bIns="0" numCol="1" anchor="ctr">
              <a:noAutofit/>
            </a:bodyPr>
            <a:lstStyle/>
            <a:p>
              <a:pPr lvl="0"/>
            </a:p>
          </p:txBody>
        </p:sp>
        <p:sp>
          <p:nvSpPr>
            <p:cNvPr id="696" name="Shape 696"/>
            <p:cNvSpPr/>
            <p:nvPr/>
          </p:nvSpPr>
          <p:spPr>
            <a:xfrm>
              <a:off x="0" y="0"/>
              <a:ext cx="2167801" cy="3556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sz="1200"/>
              </a:lvl1pPr>
            </a:lstStyle>
            <a:p>
              <a:pPr lvl="0">
                <a:defRPr sz="1800"/>
              </a:pPr>
              <a:r>
                <a:rPr sz="1200"/>
                <a:t>Green lines should be added</a:t>
              </a:r>
            </a:p>
          </p:txBody>
        </p:sp>
      </p:gr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99" name="image07.png" descr="Firebase Messages.PNG"/>
          <p:cNvPicPr/>
          <p:nvPr/>
        </p:nvPicPr>
        <p:blipFill>
          <a:blip r:embed="rId2">
            <a:extLst/>
          </a:blip>
          <a:stretch>
            <a:fillRect/>
          </a:stretch>
        </p:blipFill>
        <p:spPr>
          <a:xfrm>
            <a:off x="1064962" y="1017724"/>
            <a:ext cx="7261774" cy="4087426"/>
          </a:xfrm>
          <a:prstGeom prst="rect">
            <a:avLst/>
          </a:prstGeom>
          <a:ln w="12700">
            <a:miter lim="400000"/>
          </a:ln>
        </p:spPr>
      </p:pic>
      <p:sp>
        <p:nvSpPr>
          <p:cNvPr id="700" name="Shape 700"/>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defTabSz="804672">
              <a:defRPr sz="1232">
                <a:latin typeface="Open Sans"/>
                <a:ea typeface="Open Sans"/>
                <a:cs typeface="Open Sans"/>
                <a:sym typeface="Open Sans"/>
              </a:defRPr>
            </a:lvl1pPr>
          </a:lstStyle>
          <a:p>
            <a:pPr lvl="0">
              <a:defRPr sz="1800"/>
            </a:pPr>
            <a:r>
              <a:rPr sz="1232"/>
              <a:t>Showing the Firebase Messages</a:t>
            </a:r>
            <a:endParaRPr sz="1232"/>
          </a:p>
        </p:txBody>
      </p:sp>
      <p:sp>
        <p:nvSpPr>
          <p:cNvPr id="701" name="Shape 701"/>
          <p:cNvSpPr/>
          <p:nvPr/>
        </p:nvSpPr>
        <p:spPr>
          <a:xfrm>
            <a:off x="1831315" y="3921902"/>
            <a:ext cx="1405201" cy="4740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702" name="Shape 702"/>
          <p:cNvSpPr/>
          <p:nvPr/>
        </p:nvSpPr>
        <p:spPr>
          <a:xfrm>
            <a:off x="1827970" y="1921949"/>
            <a:ext cx="3873900" cy="6225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703" name="Shape 703"/>
          <p:cNvSpPr/>
          <p:nvPr/>
        </p:nvSpPr>
        <p:spPr>
          <a:xfrm>
            <a:off x="4354160" y="2252116"/>
            <a:ext cx="760201" cy="98101"/>
          </a:xfrm>
          <a:prstGeom prst="rect">
            <a:avLst/>
          </a:prstGeom>
          <a:solidFill>
            <a:srgbClr val="FFFFFF"/>
          </a:solidFill>
          <a:ln w="12700">
            <a:miter lim="400000"/>
          </a:ln>
        </p:spPr>
        <p:txBody>
          <a:bodyPr lIns="0" tIns="0" rIns="0" bIns="0" anchor="ctr"/>
          <a:lstStyle/>
          <a:p>
            <a:pPr lvl="0"/>
          </a:p>
        </p:txBody>
      </p:sp>
      <p:sp>
        <p:nvSpPr>
          <p:cNvPr id="704" name="Shape 704"/>
          <p:cNvSpPr/>
          <p:nvPr/>
        </p:nvSpPr>
        <p:spPr>
          <a:xfrm>
            <a:off x="2498888" y="4128975"/>
            <a:ext cx="553801" cy="98101"/>
          </a:xfrm>
          <a:prstGeom prst="rect">
            <a:avLst/>
          </a:prstGeom>
          <a:solidFill>
            <a:srgbClr val="FFFFFF"/>
          </a:solidFill>
          <a:ln w="12700">
            <a:miter lim="400000"/>
          </a:ln>
        </p:spPr>
        <p:txBody>
          <a:bodyPr lIns="0" tIns="0" rIns="0" bIns="0" anchor="ctr"/>
          <a:lstStyle/>
          <a:p>
            <a:pPr lvl="0"/>
          </a:p>
        </p:txBody>
      </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06" name="image07.png" descr="Firebase Messages.PNG"/>
          <p:cNvPicPr/>
          <p:nvPr/>
        </p:nvPicPr>
        <p:blipFill>
          <a:blip r:embed="rId2">
            <a:extLst/>
          </a:blip>
          <a:stretch>
            <a:fillRect/>
          </a:stretch>
        </p:blipFill>
        <p:spPr>
          <a:xfrm>
            <a:off x="1064962" y="1017724"/>
            <a:ext cx="7261774" cy="4087426"/>
          </a:xfrm>
          <a:prstGeom prst="rect">
            <a:avLst/>
          </a:prstGeom>
          <a:ln w="12700">
            <a:miter lim="400000"/>
          </a:ln>
        </p:spPr>
      </p:pic>
      <p:sp>
        <p:nvSpPr>
          <p:cNvPr id="707" name="Shape 707"/>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defTabSz="804672">
              <a:defRPr sz="1232">
                <a:latin typeface="Open Sans"/>
                <a:ea typeface="Open Sans"/>
                <a:cs typeface="Open Sans"/>
                <a:sym typeface="Open Sans"/>
              </a:defRPr>
            </a:lvl1pPr>
          </a:lstStyle>
          <a:p>
            <a:pPr lvl="0">
              <a:defRPr sz="1800"/>
            </a:pPr>
            <a:r>
              <a:rPr sz="1232"/>
              <a:t>Showing the Firebase Messages</a:t>
            </a:r>
            <a:endParaRPr sz="1232"/>
          </a:p>
        </p:txBody>
      </p:sp>
      <p:sp>
        <p:nvSpPr>
          <p:cNvPr id="708" name="Shape 708"/>
          <p:cNvSpPr/>
          <p:nvPr/>
        </p:nvSpPr>
        <p:spPr>
          <a:xfrm>
            <a:off x="1831315" y="3921902"/>
            <a:ext cx="1405201" cy="4740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709" name="Shape 709"/>
          <p:cNvSpPr/>
          <p:nvPr/>
        </p:nvSpPr>
        <p:spPr>
          <a:xfrm>
            <a:off x="1827970" y="1921949"/>
            <a:ext cx="3873900" cy="6225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710" name="Shape 710"/>
          <p:cNvSpPr/>
          <p:nvPr/>
        </p:nvSpPr>
        <p:spPr>
          <a:xfrm>
            <a:off x="2498888" y="4128975"/>
            <a:ext cx="553801" cy="98101"/>
          </a:xfrm>
          <a:prstGeom prst="rect">
            <a:avLst/>
          </a:prstGeom>
          <a:solidFill>
            <a:srgbClr val="FFFFFF"/>
          </a:solidFill>
          <a:ln w="12700">
            <a:miter lim="400000"/>
          </a:ln>
        </p:spPr>
        <p:txBody>
          <a:bodyPr lIns="0" tIns="0" rIns="0" bIns="0" anchor="ctr"/>
          <a:lstStyle/>
          <a:p>
            <a:pPr lvl="0"/>
          </a:p>
        </p:txBody>
      </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12" name="image07.png" descr="Firebase Messages.PNG"/>
          <p:cNvPicPr/>
          <p:nvPr/>
        </p:nvPicPr>
        <p:blipFill>
          <a:blip r:embed="rId2">
            <a:extLst/>
          </a:blip>
          <a:stretch>
            <a:fillRect/>
          </a:stretch>
        </p:blipFill>
        <p:spPr>
          <a:xfrm>
            <a:off x="1064962" y="1017724"/>
            <a:ext cx="7261774" cy="4087426"/>
          </a:xfrm>
          <a:prstGeom prst="rect">
            <a:avLst/>
          </a:prstGeom>
          <a:ln w="12700">
            <a:miter lim="400000"/>
          </a:ln>
        </p:spPr>
      </p:pic>
      <p:sp>
        <p:nvSpPr>
          <p:cNvPr id="713" name="Shape 713"/>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defTabSz="804672">
              <a:defRPr sz="1232">
                <a:latin typeface="Open Sans"/>
                <a:ea typeface="Open Sans"/>
                <a:cs typeface="Open Sans"/>
                <a:sym typeface="Open Sans"/>
              </a:defRPr>
            </a:lvl1pPr>
          </a:lstStyle>
          <a:p>
            <a:pPr lvl="0">
              <a:defRPr sz="1800"/>
            </a:pPr>
            <a:r>
              <a:rPr sz="1232"/>
              <a:t>Showing the Firebase Messages</a:t>
            </a:r>
            <a:endParaRPr sz="1232"/>
          </a:p>
        </p:txBody>
      </p:sp>
      <p:sp>
        <p:nvSpPr>
          <p:cNvPr id="714" name="Shape 714"/>
          <p:cNvSpPr/>
          <p:nvPr/>
        </p:nvSpPr>
        <p:spPr>
          <a:xfrm>
            <a:off x="1831315" y="3921902"/>
            <a:ext cx="1405201" cy="4740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715" name="Shape 715"/>
          <p:cNvSpPr/>
          <p:nvPr/>
        </p:nvSpPr>
        <p:spPr>
          <a:xfrm>
            <a:off x="1827970" y="1921949"/>
            <a:ext cx="3873900" cy="622501"/>
          </a:xfrm>
          <a:prstGeom prst="rect">
            <a:avLst/>
          </a:prstGeom>
          <a:ln w="19050">
            <a:solidFill>
              <a:srgbClr val="38761D"/>
            </a:solidFill>
            <a:round/>
          </a:ln>
        </p:spPr>
        <p:txBody>
          <a:bodyPr lIns="0" tIns="0" rIns="0" bIns="0" anchor="ctr"/>
          <a:lstStyle/>
          <a:p>
            <a:pPr lvl="0">
              <a:defRPr>
                <a:solidFill>
                  <a:srgbClr val="6AA84F"/>
                </a:solidFill>
              </a:defRPr>
            </a:pPr>
          </a:p>
        </p:txBody>
      </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7" name="Shape 717"/>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Common React/JS mistakes and Best Practices</a:t>
            </a:r>
          </a:p>
        </p:txBody>
      </p:sp>
      <p:sp>
        <p:nvSpPr>
          <p:cNvPr id="718" name="Shape 718"/>
          <p:cNvSpPr/>
          <p:nvPr>
            <p:ph type="body" idx="1"/>
          </p:nvPr>
        </p:nvSpPr>
        <p:spPr>
          <a:xfrm>
            <a:off x="311699" y="1152475"/>
            <a:ext cx="8520602" cy="34164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marL="457200" indent="-228600">
              <a:spcBef>
                <a:spcPts val="1000"/>
              </a:spcBef>
              <a:buSzPct val="100000"/>
              <a:buFont typeface="Helvetica"/>
              <a:buChar char="●"/>
              <a:defRPr sz="1800"/>
            </a:pPr>
            <a:r>
              <a:rPr sz="1400">
                <a:latin typeface="Open Sans"/>
                <a:ea typeface="Open Sans"/>
                <a:cs typeface="Open Sans"/>
                <a:sym typeface="Open Sans"/>
              </a:rPr>
              <a:t>Syntax errors, like missing  </a:t>
            </a:r>
            <a:r>
              <a:rPr sz="1400">
                <a:latin typeface="Consolas"/>
                <a:ea typeface="Consolas"/>
                <a:cs typeface="Consolas"/>
                <a:sym typeface="Consolas"/>
              </a:rPr>
              <a:t>, . ; {</a:t>
            </a:r>
            <a:r>
              <a:rPr sz="1400">
                <a:latin typeface="Open Sans"/>
                <a:ea typeface="Open Sans"/>
                <a:cs typeface="Open Sans"/>
                <a:sym typeface="Open Sans"/>
              </a:rPr>
              <a:t> or </a:t>
            </a:r>
            <a:r>
              <a:rPr sz="1400">
                <a:latin typeface="Consolas"/>
                <a:ea typeface="Consolas"/>
                <a:cs typeface="Consolas"/>
                <a:sym typeface="Consolas"/>
              </a:rPr>
              <a:t>(</a:t>
            </a:r>
            <a:endParaRPr sz="1400">
              <a:latin typeface="Consolas"/>
              <a:ea typeface="Consolas"/>
              <a:cs typeface="Consolas"/>
              <a:sym typeface="Consolas"/>
            </a:endParaRPr>
          </a:p>
          <a:p>
            <a:pPr lvl="0" marL="457200" indent="-228600">
              <a:spcBef>
                <a:spcPts val="1000"/>
              </a:spcBef>
              <a:buSzPct val="100000"/>
              <a:buFont typeface="Helvetica"/>
              <a:buChar char="●"/>
              <a:defRPr sz="1800"/>
            </a:pPr>
            <a:r>
              <a:rPr sz="1400">
                <a:latin typeface="Open Sans"/>
                <a:ea typeface="Open Sans"/>
                <a:cs typeface="Open Sans"/>
                <a:sym typeface="Open Sans"/>
              </a:rPr>
              <a:t>Mixing up </a:t>
            </a:r>
            <a:r>
              <a:rPr sz="1400">
                <a:latin typeface="Consolas"/>
                <a:ea typeface="Consolas"/>
                <a:cs typeface="Consolas"/>
                <a:sym typeface="Consolas"/>
              </a:rPr>
              <a:t>,</a:t>
            </a:r>
            <a:r>
              <a:rPr sz="1400">
                <a:latin typeface="Open Sans"/>
                <a:ea typeface="Open Sans"/>
                <a:cs typeface="Open Sans"/>
                <a:sym typeface="Open Sans"/>
              </a:rPr>
              <a:t> with </a:t>
            </a:r>
            <a:r>
              <a:rPr sz="1400">
                <a:latin typeface="Consolas"/>
                <a:ea typeface="Consolas"/>
                <a:cs typeface="Consolas"/>
                <a:sym typeface="Consolas"/>
              </a:rPr>
              <a:t>.</a:t>
            </a:r>
            <a:r>
              <a:rPr sz="1400">
                <a:latin typeface="Open Sans"/>
                <a:ea typeface="Open Sans"/>
                <a:cs typeface="Open Sans"/>
                <a:sym typeface="Open Sans"/>
              </a:rPr>
              <a:t>  OR </a:t>
            </a:r>
            <a:r>
              <a:rPr sz="1400">
                <a:latin typeface="Consolas"/>
                <a:ea typeface="Consolas"/>
                <a:cs typeface="Consolas"/>
                <a:sym typeface="Consolas"/>
              </a:rPr>
              <a:t>(</a:t>
            </a:r>
            <a:r>
              <a:rPr sz="1400">
                <a:latin typeface="Open Sans"/>
                <a:ea typeface="Open Sans"/>
                <a:cs typeface="Open Sans"/>
                <a:sym typeface="Open Sans"/>
              </a:rPr>
              <a:t> with </a:t>
            </a:r>
            <a:r>
              <a:rPr sz="1400">
                <a:latin typeface="Consolas"/>
                <a:ea typeface="Consolas"/>
                <a:cs typeface="Consolas"/>
                <a:sym typeface="Consolas"/>
              </a:rPr>
              <a:t>{</a:t>
            </a:r>
            <a:endParaRPr sz="1400">
              <a:latin typeface="Consolas"/>
              <a:ea typeface="Consolas"/>
              <a:cs typeface="Consolas"/>
              <a:sym typeface="Consolas"/>
            </a:endParaRPr>
          </a:p>
          <a:p>
            <a:pPr lvl="0" marL="457200" indent="-228600">
              <a:spcBef>
                <a:spcPts val="1000"/>
              </a:spcBef>
              <a:buSzPct val="100000"/>
              <a:buFont typeface="Helvetica"/>
              <a:buChar char="●"/>
              <a:defRPr sz="1800"/>
            </a:pPr>
            <a:r>
              <a:rPr sz="1400">
                <a:latin typeface="Open Sans"/>
                <a:ea typeface="Open Sans"/>
                <a:cs typeface="Open Sans"/>
                <a:sym typeface="Open Sans"/>
              </a:rPr>
              <a:t>Misspellig or mis-caSing variable names</a:t>
            </a:r>
            <a:endParaRPr sz="1400">
              <a:latin typeface="Open Sans"/>
              <a:ea typeface="Open Sans"/>
              <a:cs typeface="Open Sans"/>
              <a:sym typeface="Open Sans"/>
            </a:endParaRPr>
          </a:p>
          <a:p>
            <a:pPr lvl="0" marL="457200" indent="-228600">
              <a:spcBef>
                <a:spcPts val="1000"/>
              </a:spcBef>
              <a:buSzPct val="100000"/>
              <a:buFont typeface="Helvetica"/>
              <a:buChar char="●"/>
              <a:defRPr sz="1800"/>
            </a:pPr>
            <a:r>
              <a:rPr sz="1400">
                <a:latin typeface="Open Sans"/>
                <a:ea typeface="Open Sans"/>
                <a:cs typeface="Open Sans"/>
                <a:sym typeface="Open Sans"/>
              </a:rPr>
              <a:t>Missing keywords like var, const, let or import</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nvSpPr>
        <p:spPr>
          <a:xfrm>
            <a:off x="2907253" y="1812750"/>
            <a:ext cx="482701" cy="101867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spcBef>
                <a:spcPts val="800"/>
              </a:spcBef>
              <a:defRPr sz="2100"/>
            </a:lvl1pPr>
          </a:lstStyle>
          <a:p>
            <a:pPr lvl="0">
              <a:defRPr sz="1800"/>
            </a:pPr>
            <a:r>
              <a:rPr sz="2100"/>
              <a:t>😈</a:t>
            </a:r>
            <a:endParaRPr sz="2100"/>
          </a:p>
        </p:txBody>
      </p:sp>
      <p:grpSp>
        <p:nvGrpSpPr>
          <p:cNvPr id="93" name="Group 93"/>
          <p:cNvGrpSpPr/>
          <p:nvPr/>
        </p:nvGrpSpPr>
        <p:grpSpPr>
          <a:xfrm>
            <a:off x="596550" y="1126249"/>
            <a:ext cx="6034200" cy="3890802"/>
            <a:chOff x="0" y="0"/>
            <a:chExt cx="6034199" cy="3890800"/>
          </a:xfrm>
        </p:grpSpPr>
        <p:sp>
          <p:nvSpPr>
            <p:cNvPr id="59" name="Shape 59"/>
            <p:cNvSpPr/>
            <p:nvPr/>
          </p:nvSpPr>
          <p:spPr>
            <a:xfrm>
              <a:off x="0" y="67000"/>
              <a:ext cx="6034200" cy="259501"/>
            </a:xfrm>
            <a:prstGeom prst="rect">
              <a:avLst/>
            </a:prstGeom>
            <a:solidFill>
              <a:srgbClr val="3D85C6"/>
            </a:solidFill>
            <a:ln w="9525" cap="flat">
              <a:solidFill>
                <a:srgbClr val="595959"/>
              </a:solidFill>
              <a:prstDash val="solid"/>
              <a:round/>
            </a:ln>
            <a:effectLst/>
          </p:spPr>
          <p:txBody>
            <a:bodyPr wrap="square" lIns="0" tIns="0" rIns="0" bIns="0" numCol="1" anchor="ctr">
              <a:noAutofit/>
            </a:bodyPr>
            <a:lstStyle/>
            <a:p>
              <a:pPr lvl="0"/>
            </a:p>
          </p:txBody>
        </p:sp>
        <p:sp>
          <p:nvSpPr>
            <p:cNvPr id="60" name="Shape 60"/>
            <p:cNvSpPr/>
            <p:nvPr/>
          </p:nvSpPr>
          <p:spPr>
            <a:xfrm>
              <a:off x="2308024" y="708279"/>
              <a:ext cx="3408901" cy="2874899"/>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61" name="Shape 61"/>
            <p:cNvSpPr/>
            <p:nvPr/>
          </p:nvSpPr>
          <p:spPr>
            <a:xfrm>
              <a:off x="299094" y="688728"/>
              <a:ext cx="1695901" cy="2894401"/>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grpSp>
          <p:nvGrpSpPr>
            <p:cNvPr id="92" name="Group 92"/>
            <p:cNvGrpSpPr/>
            <p:nvPr/>
          </p:nvGrpSpPr>
          <p:grpSpPr>
            <a:xfrm>
              <a:off x="0" y="0"/>
              <a:ext cx="6034200" cy="3890801"/>
              <a:chOff x="0" y="0"/>
              <a:chExt cx="6034199" cy="3890800"/>
            </a:xfrm>
          </p:grpSpPr>
          <p:sp>
            <p:nvSpPr>
              <p:cNvPr id="62" name="Shape 62"/>
              <p:cNvSpPr/>
              <p:nvPr/>
            </p:nvSpPr>
            <p:spPr>
              <a:xfrm>
                <a:off x="0" y="67000"/>
                <a:ext cx="6034200" cy="3823801"/>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grpSp>
            <p:nvGrpSpPr>
              <p:cNvPr id="74" name="Group 74"/>
              <p:cNvGrpSpPr/>
              <p:nvPr/>
            </p:nvGrpSpPr>
            <p:grpSpPr>
              <a:xfrm>
                <a:off x="2317799" y="678949"/>
                <a:ext cx="3408901" cy="2894402"/>
                <a:chOff x="0" y="0"/>
                <a:chExt cx="3408900" cy="2894400"/>
              </a:xfrm>
            </p:grpSpPr>
            <p:sp>
              <p:nvSpPr>
                <p:cNvPr id="63" name="Shape 63"/>
                <p:cNvSpPr/>
                <p:nvPr/>
              </p:nvSpPr>
              <p:spPr>
                <a:xfrm>
                  <a:off x="-1" y="-1"/>
                  <a:ext cx="3408902" cy="2894402"/>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64" name="Shape 64"/>
                <p:cNvSpPr/>
                <p:nvPr/>
              </p:nvSpPr>
              <p:spPr>
                <a:xfrm>
                  <a:off x="8000" y="2343650"/>
                  <a:ext cx="33984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nvGrpSpPr>
                <p:cNvPr id="67" name="Group 67"/>
                <p:cNvGrpSpPr/>
                <p:nvPr/>
              </p:nvGrpSpPr>
              <p:grpSpPr>
                <a:xfrm>
                  <a:off x="2651225" y="2431542"/>
                  <a:ext cx="615601" cy="355666"/>
                  <a:chOff x="0" y="0"/>
                  <a:chExt cx="615600" cy="355664"/>
                </a:xfrm>
              </p:grpSpPr>
              <p:sp>
                <p:nvSpPr>
                  <p:cNvPr id="65" name="Shape 65"/>
                  <p:cNvSpPr/>
                  <p:nvPr/>
                </p:nvSpPr>
                <p:spPr>
                  <a:xfrm>
                    <a:off x="0" y="48082"/>
                    <a:ext cx="615601" cy="259501"/>
                  </a:xfrm>
                  <a:prstGeom prst="roundRect">
                    <a:avLst>
                      <a:gd name="adj" fmla="val 16667"/>
                    </a:avLst>
                  </a:prstGeom>
                  <a:solidFill>
                    <a:srgbClr val="3D85C6"/>
                  </a:solidFill>
                  <a:ln w="9525" cap="flat">
                    <a:solidFill>
                      <a:srgbClr val="595959"/>
                    </a:solidFill>
                    <a:prstDash val="solid"/>
                    <a:round/>
                  </a:ln>
                  <a:effectLst/>
                </p:spPr>
                <p:txBody>
                  <a:bodyPr wrap="square" lIns="0" tIns="0" rIns="0" bIns="0" numCol="1" anchor="ctr">
                    <a:noAutofit/>
                  </a:bodyPr>
                  <a:lstStyle/>
                  <a:p>
                    <a:pPr lvl="0" algn="ctr"/>
                  </a:p>
                </p:txBody>
              </p:sp>
              <p:sp>
                <p:nvSpPr>
                  <p:cNvPr id="66" name="Shape 66"/>
                  <p:cNvSpPr/>
                  <p:nvPr/>
                </p:nvSpPr>
                <p:spPr>
                  <a:xfrm>
                    <a:off x="12667" y="0"/>
                    <a:ext cx="590266" cy="3556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200">
                        <a:solidFill>
                          <a:srgbClr val="FFFFFF"/>
                        </a:solidFill>
                      </a:defRPr>
                    </a:lvl1pPr>
                  </a:lstStyle>
                  <a:p>
                    <a:pPr lvl="0">
                      <a:defRPr sz="1800">
                        <a:solidFill>
                          <a:srgbClr val="000000"/>
                        </a:solidFill>
                      </a:defRPr>
                    </a:pPr>
                    <a:r>
                      <a:rPr sz="1200">
                        <a:solidFill>
                          <a:srgbClr val="FFFFFF"/>
                        </a:solidFill>
                      </a:rPr>
                      <a:t>Send</a:t>
                    </a:r>
                  </a:p>
                </p:txBody>
              </p:sp>
            </p:grpSp>
            <p:sp>
              <p:nvSpPr>
                <p:cNvPr id="68" name="Shape 68"/>
                <p:cNvSpPr/>
                <p:nvPr/>
              </p:nvSpPr>
              <p:spPr>
                <a:xfrm>
                  <a:off x="73650" y="2750525"/>
                  <a:ext cx="24708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nvGrpSpPr>
                <p:cNvPr id="71" name="Group 71"/>
                <p:cNvGrpSpPr/>
                <p:nvPr/>
              </p:nvGrpSpPr>
              <p:grpSpPr>
                <a:xfrm>
                  <a:off x="549775" y="172950"/>
                  <a:ext cx="2717101" cy="755101"/>
                  <a:chOff x="0" y="0"/>
                  <a:chExt cx="2717100" cy="755100"/>
                </a:xfrm>
              </p:grpSpPr>
              <p:sp>
                <p:nvSpPr>
                  <p:cNvPr id="69" name="Shape 69"/>
                  <p:cNvSpPr/>
                  <p:nvPr/>
                </p:nvSpPr>
                <p:spPr>
                  <a:xfrm>
                    <a:off x="0" y="0"/>
                    <a:ext cx="2717101" cy="755101"/>
                  </a:xfrm>
                  <a:prstGeom prst="roundRect">
                    <a:avLst>
                      <a:gd name="adj" fmla="val 16667"/>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70" name="Shape 70"/>
                  <p:cNvSpPr/>
                  <p:nvPr/>
                </p:nvSpPr>
                <p:spPr>
                  <a:xfrm>
                    <a:off x="36861" y="187433"/>
                    <a:ext cx="2643378" cy="380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lvl="0">
                      <a:defRPr sz="1800"/>
                    </a:pPr>
                    <a:r>
                      <a:rPr sz="1400"/>
                      <a:t> </a:t>
                    </a:r>
                  </a:p>
                </p:txBody>
              </p:sp>
            </p:grpSp>
            <p:sp>
              <p:nvSpPr>
                <p:cNvPr id="72" name="Shape 72"/>
                <p:cNvSpPr/>
                <p:nvPr/>
              </p:nvSpPr>
              <p:spPr>
                <a:xfrm>
                  <a:off x="73649" y="1089225"/>
                  <a:ext cx="1264202" cy="356101"/>
                </a:xfrm>
                <a:prstGeom prst="roundRect">
                  <a:avLst>
                    <a:gd name="adj" fmla="val 16667"/>
                  </a:avLst>
                </a:prstGeom>
                <a:solidFill>
                  <a:srgbClr val="9FC5E8"/>
                </a:solidFill>
                <a:ln w="12700" cap="flat">
                  <a:noFill/>
                  <a:miter lim="400000"/>
                </a:ln>
                <a:effectLst/>
              </p:spPr>
              <p:txBody>
                <a:bodyPr wrap="square" lIns="0" tIns="0" rIns="0" bIns="0" numCol="1" anchor="ctr">
                  <a:noAutofit/>
                </a:bodyPr>
                <a:lstStyle/>
                <a:p>
                  <a:pPr lvl="0"/>
                </a:p>
              </p:txBody>
            </p:sp>
            <p:sp>
              <p:nvSpPr>
                <p:cNvPr id="73" name="Shape 73"/>
                <p:cNvSpPr/>
                <p:nvPr/>
              </p:nvSpPr>
              <p:spPr>
                <a:xfrm>
                  <a:off x="1387025" y="1520725"/>
                  <a:ext cx="1879801" cy="356101"/>
                </a:xfrm>
                <a:prstGeom prst="roundRect">
                  <a:avLst>
                    <a:gd name="adj" fmla="val 16667"/>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grpSp>
          <p:grpSp>
            <p:nvGrpSpPr>
              <p:cNvPr id="78" name="Group 78"/>
              <p:cNvGrpSpPr/>
              <p:nvPr/>
            </p:nvGrpSpPr>
            <p:grpSpPr>
              <a:xfrm>
                <a:off x="0" y="0"/>
                <a:ext cx="6034200" cy="424151"/>
                <a:chOff x="0" y="0"/>
                <a:chExt cx="6034199" cy="424149"/>
              </a:xfrm>
            </p:grpSpPr>
            <p:sp>
              <p:nvSpPr>
                <p:cNvPr id="75" name="Shape 75"/>
                <p:cNvSpPr/>
                <p:nvPr/>
              </p:nvSpPr>
              <p:spPr>
                <a:xfrm>
                  <a:off x="0" y="60036"/>
                  <a:ext cx="6034200" cy="259501"/>
                </a:xfrm>
                <a:prstGeom prst="rect">
                  <a:avLst/>
                </a:prstGeom>
                <a:solidFill>
                  <a:srgbClr val="3D85C6"/>
                </a:solidFill>
                <a:ln w="9525" cap="flat">
                  <a:solidFill>
                    <a:srgbClr val="595959"/>
                  </a:solidFill>
                  <a:prstDash val="solid"/>
                  <a:round/>
                </a:ln>
                <a:effectLst/>
              </p:spPr>
              <p:txBody>
                <a:bodyPr wrap="square" lIns="0" tIns="0" rIns="0" bIns="0" numCol="1" anchor="ctr">
                  <a:noAutofit/>
                </a:bodyPr>
                <a:lstStyle/>
                <a:p>
                  <a:pPr lvl="0"/>
                </a:p>
              </p:txBody>
            </p:sp>
            <p:pic>
              <p:nvPicPr>
                <p:cNvPr id="76" name="image02.png"/>
                <p:cNvPicPr/>
                <p:nvPr/>
              </p:nvPicPr>
              <p:blipFill>
                <a:blip r:embed="rId3">
                  <a:extLst/>
                </a:blip>
                <a:stretch>
                  <a:fillRect/>
                </a:stretch>
              </p:blipFill>
              <p:spPr>
                <a:xfrm>
                  <a:off x="5549399" y="67002"/>
                  <a:ext cx="259501" cy="259501"/>
                </a:xfrm>
                <a:prstGeom prst="rect">
                  <a:avLst/>
                </a:prstGeom>
                <a:ln w="12700" cap="flat">
                  <a:noFill/>
                  <a:miter lim="400000"/>
                </a:ln>
                <a:effectLst/>
              </p:spPr>
            </p:pic>
            <p:sp>
              <p:nvSpPr>
                <p:cNvPr id="77" name="Shape 77"/>
                <p:cNvSpPr/>
                <p:nvPr/>
              </p:nvSpPr>
              <p:spPr>
                <a:xfrm>
                  <a:off x="278524" y="0"/>
                  <a:ext cx="1695901" cy="4241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b="1">
                      <a:solidFill>
                        <a:srgbClr val="FFFFFF"/>
                      </a:solidFill>
                      <a:latin typeface="Comic Sans MS"/>
                      <a:ea typeface="Comic Sans MS"/>
                      <a:cs typeface="Comic Sans MS"/>
                      <a:sym typeface="Comic Sans MS"/>
                    </a:defRPr>
                  </a:lvl1pPr>
                </a:lstStyle>
                <a:p>
                  <a:pPr lvl="0">
                    <a:defRPr b="0" sz="1800">
                      <a:solidFill>
                        <a:srgbClr val="000000"/>
                      </a:solidFill>
                    </a:defRPr>
                  </a:pPr>
                  <a:r>
                    <a:rPr b="1" sz="1400">
                      <a:solidFill>
                        <a:srgbClr val="FFFFFF"/>
                      </a:solidFill>
                    </a:rPr>
                    <a:t>Chat Box</a:t>
                  </a:r>
                </a:p>
              </p:txBody>
            </p:sp>
          </p:grpSp>
          <p:grpSp>
            <p:nvGrpSpPr>
              <p:cNvPr id="91" name="Group 91"/>
              <p:cNvGrpSpPr/>
              <p:nvPr/>
            </p:nvGrpSpPr>
            <p:grpSpPr>
              <a:xfrm>
                <a:off x="308874" y="678949"/>
                <a:ext cx="1695901" cy="3177176"/>
                <a:chOff x="0" y="0"/>
                <a:chExt cx="1695899" cy="3177174"/>
              </a:xfrm>
            </p:grpSpPr>
            <p:sp>
              <p:nvSpPr>
                <p:cNvPr id="79" name="Shape 79"/>
                <p:cNvSpPr/>
                <p:nvPr/>
              </p:nvSpPr>
              <p:spPr>
                <a:xfrm>
                  <a:off x="0" y="0"/>
                  <a:ext cx="1695900" cy="2894401"/>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80" name="Shape 80"/>
                <p:cNvSpPr/>
                <p:nvPr/>
              </p:nvSpPr>
              <p:spPr>
                <a:xfrm>
                  <a:off x="4525" y="5202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81" name="Shape 81"/>
                <p:cNvSpPr/>
                <p:nvPr/>
              </p:nvSpPr>
              <p:spPr>
                <a:xfrm>
                  <a:off x="4525" y="10536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82" name="Shape 82"/>
                <p:cNvSpPr/>
                <p:nvPr/>
              </p:nvSpPr>
              <p:spPr>
                <a:xfrm>
                  <a:off x="4525" y="15870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83" name="Shape 83"/>
                <p:cNvSpPr/>
                <p:nvPr/>
              </p:nvSpPr>
              <p:spPr>
                <a:xfrm>
                  <a:off x="4525" y="21204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84" name="Shape 84"/>
                <p:cNvSpPr/>
                <p:nvPr/>
              </p:nvSpPr>
              <p:spPr>
                <a:xfrm>
                  <a:off x="4525" y="26538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85" name="Shape 85"/>
                <p:cNvSpPr/>
                <p:nvPr/>
              </p:nvSpPr>
              <p:spPr>
                <a:xfrm>
                  <a:off x="21978" y="249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86" name="Shape 86"/>
                <p:cNvSpPr/>
                <p:nvPr/>
              </p:nvSpPr>
              <p:spPr>
                <a:xfrm>
                  <a:off x="21978" y="10917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87" name="Shape 87"/>
                <p:cNvSpPr/>
                <p:nvPr/>
              </p:nvSpPr>
              <p:spPr>
                <a:xfrm>
                  <a:off x="21978" y="16251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88" name="Shape 88"/>
                <p:cNvSpPr/>
                <p:nvPr/>
              </p:nvSpPr>
              <p:spPr>
                <a:xfrm>
                  <a:off x="21978" y="21585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pic>
              <p:nvPicPr>
                <p:cNvPr id="89" name="image01.png"/>
                <p:cNvPicPr/>
                <p:nvPr/>
              </p:nvPicPr>
              <p:blipFill>
                <a:blip r:embed="rId4">
                  <a:extLst/>
                </a:blip>
                <a:stretch>
                  <a:fillRect/>
                </a:stretch>
              </p:blipFill>
              <p:spPr>
                <a:xfrm>
                  <a:off x="583499" y="2511441"/>
                  <a:ext cx="531950" cy="531975"/>
                </a:xfrm>
                <a:prstGeom prst="rect">
                  <a:avLst/>
                </a:prstGeom>
                <a:ln w="12700" cap="flat">
                  <a:noFill/>
                  <a:miter lim="400000"/>
                </a:ln>
                <a:effectLst/>
              </p:spPr>
            </p:pic>
            <p:sp>
              <p:nvSpPr>
                <p:cNvPr id="90" name="Shape 90"/>
                <p:cNvSpPr/>
                <p:nvPr/>
              </p:nvSpPr>
              <p:spPr>
                <a:xfrm>
                  <a:off x="21978" y="558300"/>
                  <a:ext cx="482701" cy="5638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p>
              </p:txBody>
            </p:sp>
          </p:grpSp>
        </p:grpSp>
      </p:grpSp>
      <p:sp>
        <p:nvSpPr>
          <p:cNvPr id="94" name="Shape 94"/>
          <p:cNvSpPr/>
          <p:nvPr/>
        </p:nvSpPr>
        <p:spPr>
          <a:xfrm>
            <a:off x="2907253" y="2842425"/>
            <a:ext cx="482701" cy="563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spcBef>
                <a:spcPts val="800"/>
              </a:spcBef>
              <a:defRPr sz="2100"/>
            </a:lvl1pPr>
          </a:lstStyle>
          <a:p>
            <a:pPr lvl="0">
              <a:defRPr sz="1800"/>
            </a:pPr>
            <a:r>
              <a:rPr sz="2100"/>
              <a:t>🐼</a:t>
            </a:r>
          </a:p>
        </p:txBody>
      </p:sp>
      <p:sp>
        <p:nvSpPr>
          <p:cNvPr id="95" name="Shape 95"/>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What is React - Components and the DOM	</a:t>
            </a:r>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2" name="Shape 722"/>
          <p:cNvSpPr/>
          <p:nvPr>
            <p:ph type="body" idx="1"/>
          </p:nvPr>
        </p:nvSpPr>
        <p:spPr>
          <a:xfrm>
            <a:off x="3866824" y="76200"/>
            <a:ext cx="5146801" cy="5067300"/>
          </a:xfrm>
          <a:prstGeom prst="rect">
            <a:avLst/>
          </a:prstGeom>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b="1" sz="1300">
                <a:latin typeface="Open Sans"/>
                <a:ea typeface="Open Sans"/>
                <a:cs typeface="Open Sans"/>
                <a:sym typeface="Open Sans"/>
              </a:rPr>
              <a:t>const Input = React.createClass({</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propTypes: {</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label: React.PropTypes.string,</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value: React.PropTypes.string,</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onChange: React.PropTypes.func,</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onKeyPress: React.PropTypes.func</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a:t>
            </a:r>
            <a:endParaRPr b="1" sz="1300">
              <a:latin typeface="Open Sans"/>
              <a:ea typeface="Open Sans"/>
              <a:cs typeface="Open Sans"/>
              <a:sym typeface="Open Sans"/>
            </a:endParaRPr>
          </a:p>
          <a:p>
            <a:pPr lvl="0">
              <a:defRPr sz="1800"/>
            </a:pP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render() {</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const label = this.props.label;</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const value = this.props.value;</a:t>
            </a:r>
            <a:endParaRPr b="1" sz="1300">
              <a:latin typeface="Open Sans"/>
              <a:ea typeface="Open Sans"/>
              <a:cs typeface="Open Sans"/>
              <a:sym typeface="Open Sans"/>
            </a:endParaRPr>
          </a:p>
          <a:p>
            <a:pPr lvl="0">
              <a:defRPr sz="1800"/>
            </a:pP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a:t>
            </a:r>
            <a:endParaRPr b="1" sz="1300">
              <a:latin typeface="Open Sans"/>
              <a:ea typeface="Open Sans"/>
              <a:cs typeface="Open Sans"/>
              <a:sym typeface="Open Sans"/>
            </a:endParaRPr>
          </a:p>
          <a:p>
            <a:pPr lvl="0">
              <a:defRPr sz="1800"/>
            </a:pP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a:t>
            </a:r>
          </a:p>
        </p:txBody>
      </p:sp>
      <p:sp>
        <p:nvSpPr>
          <p:cNvPr id="723" name="Shape 723"/>
          <p:cNvSpPr/>
          <p:nvPr/>
        </p:nvSpPr>
        <p:spPr>
          <a:xfrm>
            <a:off x="300774" y="1228350"/>
            <a:ext cx="3078002" cy="28186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defRPr sz="1800"/>
            </a:pPr>
            <a:r>
              <a:rPr b="1" sz="1400"/>
              <a:t>Props</a:t>
            </a:r>
            <a:r>
              <a:rPr sz="1400"/>
              <a:t> = values that are passed into a component</a:t>
            </a:r>
            <a:endParaRPr sz="1400"/>
          </a:p>
          <a:p>
            <a:pPr lvl="0">
              <a:defRPr sz="1800"/>
            </a:pPr>
            <a:endParaRPr sz="1400"/>
          </a:p>
          <a:p>
            <a:pPr lvl="0">
              <a:defRPr sz="1800"/>
            </a:pPr>
            <a:r>
              <a:rPr sz="1400"/>
              <a:t>Props are </a:t>
            </a:r>
            <a:r>
              <a:rPr b="1" sz="1400"/>
              <a:t>immutable </a:t>
            </a:r>
            <a:r>
              <a:rPr sz="1400"/>
              <a:t>(can’t be changed)</a:t>
            </a:r>
            <a:endParaRPr sz="1400"/>
          </a:p>
          <a:p>
            <a:pPr lvl="0">
              <a:defRPr sz="1800"/>
            </a:pPr>
            <a:endParaRPr sz="1400"/>
          </a:p>
          <a:p>
            <a:pPr lvl="0">
              <a:defRPr sz="1800"/>
            </a:pPr>
            <a:r>
              <a:rPr sz="1400"/>
              <a:t>Our application would pass props down to each message.</a:t>
            </a:r>
            <a:endParaRPr sz="1400"/>
          </a:p>
          <a:p>
            <a:pPr lvl="0">
              <a:defRPr sz="1800"/>
            </a:pPr>
            <a:endParaRPr sz="1400"/>
          </a:p>
          <a:p>
            <a:pPr lvl="0">
              <a:defRPr sz="1800"/>
            </a:pPr>
            <a:r>
              <a:rPr sz="1400"/>
              <a:t>You can access props anywhere in your class by calling </a:t>
            </a:r>
            <a:r>
              <a:rPr b="1" sz="1400"/>
              <a:t>this.props</a:t>
            </a:r>
            <a:r>
              <a:rPr i="1" sz="1400"/>
              <a:t>.</a:t>
            </a:r>
            <a:r>
              <a:rPr sz="1400"/>
              <a:t> </a:t>
            </a:r>
            <a:endParaRPr sz="1400"/>
          </a:p>
          <a:p>
            <a:pPr lvl="0">
              <a:defRPr sz="1800"/>
            </a:pPr>
            <a:endParaRPr sz="1400"/>
          </a:p>
        </p:txBody>
      </p:sp>
      <p:sp>
        <p:nvSpPr>
          <p:cNvPr id="724" name="Shape 724"/>
          <p:cNvSpPr/>
          <p:nvPr/>
        </p:nvSpPr>
        <p:spPr>
          <a:xfrm>
            <a:off x="4012650" y="1210174"/>
            <a:ext cx="940500" cy="239701"/>
          </a:xfrm>
          <a:prstGeom prst="rect">
            <a:avLst/>
          </a:prstGeom>
          <a:ln w="19050">
            <a:solidFill>
              <a:srgbClr val="FF0000"/>
            </a:solidFill>
            <a:round/>
          </a:ln>
        </p:spPr>
        <p:txBody>
          <a:bodyPr lIns="0" tIns="0" rIns="0" bIns="0" anchor="ctr"/>
          <a:lstStyle/>
          <a:p>
            <a:pPr lvl="0"/>
          </a:p>
        </p:txBody>
      </p:sp>
      <p:sp>
        <p:nvSpPr>
          <p:cNvPr id="725" name="Shape 725"/>
          <p:cNvSpPr/>
          <p:nvPr/>
        </p:nvSpPr>
        <p:spPr>
          <a:xfrm>
            <a:off x="5169375" y="2804699"/>
            <a:ext cx="940500" cy="239701"/>
          </a:xfrm>
          <a:prstGeom prst="rect">
            <a:avLst/>
          </a:prstGeom>
          <a:ln w="19050">
            <a:solidFill>
              <a:srgbClr val="FF0000"/>
            </a:solidFill>
            <a:round/>
          </a:ln>
        </p:spPr>
        <p:txBody>
          <a:bodyPr lIns="0" tIns="0" rIns="0" bIns="0" anchor="ctr"/>
          <a:lstStyle/>
          <a:p>
            <a:pPr lvl="0"/>
          </a:p>
        </p:txBody>
      </p:sp>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7" name="Shape 727"/>
          <p:cNvSpPr/>
          <p:nvPr/>
        </p:nvSpPr>
        <p:spPr>
          <a:xfrm>
            <a:off x="300775" y="2331899"/>
            <a:ext cx="2994001" cy="984001"/>
          </a:xfrm>
          <a:prstGeom prst="rect">
            <a:avLst/>
          </a:prstGeom>
          <a:solidFill>
            <a:srgbClr val="EEEEEE"/>
          </a:solidFill>
          <a:ln>
            <a:solidFill>
              <a:srgbClr val="595959"/>
            </a:solidFill>
            <a:round/>
          </a:ln>
        </p:spPr>
        <p:txBody>
          <a:bodyPr lIns="0" tIns="0" rIns="0" bIns="0" anchor="ctr"/>
          <a:lstStyle/>
          <a:p>
            <a:pPr lvl="0"/>
          </a:p>
        </p:txBody>
      </p:sp>
      <p:sp>
        <p:nvSpPr>
          <p:cNvPr id="728" name="Shape 728"/>
          <p:cNvSpPr/>
          <p:nvPr>
            <p:ph type="body" idx="1"/>
          </p:nvPr>
        </p:nvSpPr>
        <p:spPr>
          <a:xfrm>
            <a:off x="3866824" y="76200"/>
            <a:ext cx="5146801" cy="5067300"/>
          </a:xfrm>
          <a:prstGeom prst="rect">
            <a:avLst/>
          </a:prstGeom>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b="1" sz="1300">
                <a:latin typeface="Open Sans"/>
                <a:ea typeface="Open Sans"/>
                <a:cs typeface="Open Sans"/>
                <a:sym typeface="Open Sans"/>
              </a:rPr>
              <a:t>const Input = React.createClass({</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propTypes: {</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label: React.PropTypes.string,</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value: React.PropTypes.string,</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onChange: React.PropTypes.func,</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onKeyPress: React.PropTypes.func</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a:t>
            </a:r>
            <a:endParaRPr b="1" sz="1300">
              <a:latin typeface="Open Sans"/>
              <a:ea typeface="Open Sans"/>
              <a:cs typeface="Open Sans"/>
              <a:sym typeface="Open Sans"/>
            </a:endParaRPr>
          </a:p>
          <a:p>
            <a:pPr lvl="0">
              <a:defRPr sz="1800"/>
            </a:pP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  </a:t>
            </a:r>
            <a:endParaRPr b="1" sz="1300">
              <a:latin typeface="Open Sans"/>
              <a:ea typeface="Open Sans"/>
              <a:cs typeface="Open Sans"/>
              <a:sym typeface="Open Sans"/>
            </a:endParaRPr>
          </a:p>
          <a:p>
            <a:pPr lvl="0">
              <a:defRPr sz="1800"/>
            </a:pP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a:t>
            </a:r>
          </a:p>
        </p:txBody>
      </p:sp>
      <p:sp>
        <p:nvSpPr>
          <p:cNvPr id="729" name="Shape 729"/>
          <p:cNvSpPr/>
          <p:nvPr/>
        </p:nvSpPr>
        <p:spPr>
          <a:xfrm>
            <a:off x="300774" y="1228350"/>
            <a:ext cx="3078002" cy="2443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defRPr sz="1800"/>
            </a:pPr>
            <a:r>
              <a:rPr sz="1400"/>
              <a:t>Every class has to define what props it can accept.</a:t>
            </a:r>
            <a:endParaRPr sz="1400"/>
          </a:p>
          <a:p>
            <a:pPr lvl="0">
              <a:defRPr sz="1800"/>
            </a:pPr>
            <a:endParaRPr sz="1400"/>
          </a:p>
          <a:p>
            <a:pPr lvl="0">
              <a:defRPr sz="1800"/>
            </a:pPr>
            <a:r>
              <a:rPr sz="1400"/>
              <a:t>Format:</a:t>
            </a:r>
            <a:endParaRPr sz="1400"/>
          </a:p>
          <a:p>
            <a:pPr lvl="0">
              <a:defRPr sz="1800"/>
            </a:pPr>
            <a:endParaRPr sz="1400"/>
          </a:p>
          <a:p>
            <a:pPr lvl="0">
              <a:defRPr sz="1800"/>
            </a:pPr>
            <a:r>
              <a:rPr sz="1200">
                <a:latin typeface="Courier New"/>
                <a:ea typeface="Courier New"/>
                <a:cs typeface="Courier New"/>
                <a:sym typeface="Courier New"/>
              </a:rPr>
              <a:t>propTypes: {</a:t>
            </a:r>
            <a:endParaRPr sz="1200">
              <a:latin typeface="Courier New"/>
              <a:ea typeface="Courier New"/>
              <a:cs typeface="Courier New"/>
              <a:sym typeface="Courier New"/>
            </a:endParaRPr>
          </a:p>
          <a:p>
            <a:pPr lvl="0">
              <a:defRPr sz="1800"/>
            </a:pPr>
            <a:r>
              <a:rPr sz="1200">
                <a:latin typeface="Courier New"/>
                <a:ea typeface="Courier New"/>
                <a:cs typeface="Courier New"/>
                <a:sym typeface="Courier New"/>
              </a:rPr>
              <a:t>  &lt;prop name&gt;: &lt;variable type&gt;,</a:t>
            </a:r>
            <a:endParaRPr sz="1200">
              <a:latin typeface="Courier New"/>
              <a:ea typeface="Courier New"/>
              <a:cs typeface="Courier New"/>
              <a:sym typeface="Courier New"/>
            </a:endParaRPr>
          </a:p>
          <a:p>
            <a:pPr lvl="0">
              <a:defRPr sz="1800"/>
            </a:pPr>
            <a:r>
              <a:rPr sz="1200">
                <a:latin typeface="Courier New"/>
                <a:ea typeface="Courier New"/>
                <a:cs typeface="Courier New"/>
                <a:sym typeface="Courier New"/>
              </a:rPr>
              <a:t>  &lt;prop name&gt;: &lt;variable type&gt;,</a:t>
            </a:r>
            <a:endParaRPr sz="1200">
              <a:latin typeface="Courier New"/>
              <a:ea typeface="Courier New"/>
              <a:cs typeface="Courier New"/>
              <a:sym typeface="Courier New"/>
            </a:endParaRPr>
          </a:p>
          <a:p>
            <a:pPr lvl="0">
              <a:defRPr sz="1800"/>
            </a:pPr>
            <a:r>
              <a:rPr sz="1200">
                <a:latin typeface="Courier New"/>
                <a:ea typeface="Courier New"/>
                <a:cs typeface="Courier New"/>
                <a:sym typeface="Courier New"/>
              </a:rPr>
              <a:t>  ...</a:t>
            </a:r>
            <a:endParaRPr sz="1200">
              <a:latin typeface="Courier New"/>
              <a:ea typeface="Courier New"/>
              <a:cs typeface="Courier New"/>
              <a:sym typeface="Courier New"/>
            </a:endParaRPr>
          </a:p>
          <a:p>
            <a:pPr lvl="0">
              <a:defRPr sz="1800"/>
            </a:pPr>
            <a:r>
              <a:rPr sz="1200">
                <a:latin typeface="Courier New"/>
                <a:ea typeface="Courier New"/>
                <a:cs typeface="Courier New"/>
                <a:sym typeface="Courier New"/>
              </a:rPr>
              <a:t>}</a:t>
            </a:r>
            <a:endParaRPr sz="1200">
              <a:latin typeface="Courier New"/>
              <a:ea typeface="Courier New"/>
              <a:cs typeface="Courier New"/>
              <a:sym typeface="Courier New"/>
            </a:endParaRPr>
          </a:p>
          <a:p>
            <a:pPr lvl="0">
              <a:defRPr sz="1800"/>
            </a:pPr>
            <a:endParaRPr sz="1200">
              <a:latin typeface="Courier New"/>
              <a:ea typeface="Courier New"/>
              <a:cs typeface="Courier New"/>
              <a:sym typeface="Courier New"/>
            </a:endParaRPr>
          </a:p>
        </p:txBody>
      </p:sp>
      <p:sp>
        <p:nvSpPr>
          <p:cNvPr id="730" name="Shape 730"/>
          <p:cNvSpPr/>
          <p:nvPr/>
        </p:nvSpPr>
        <p:spPr>
          <a:xfrm>
            <a:off x="3990474" y="1715849"/>
            <a:ext cx="3007802" cy="1240201"/>
          </a:xfrm>
          <a:prstGeom prst="rect">
            <a:avLst/>
          </a:prstGeom>
          <a:ln w="19050">
            <a:solidFill>
              <a:srgbClr val="FF0000"/>
            </a:solidFill>
            <a:round/>
          </a:ln>
        </p:spPr>
        <p:txBody>
          <a:bodyPr lIns="0" tIns="0" rIns="0" bIns="0" anchor="ctr"/>
          <a:lstStyle/>
          <a:p>
            <a:pPr lvl="0"/>
          </a:p>
        </p:txBody>
      </p:sp>
    </p:spTree>
  </p:cSld>
  <p:clrMapOvr>
    <a:masterClrMapping/>
  </p:clrMapOvr>
  <p:transitio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2" name="Shape 732"/>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Making A Component</a:t>
            </a:r>
          </a:p>
        </p:txBody>
      </p:sp>
      <p:sp>
        <p:nvSpPr>
          <p:cNvPr id="733" name="Shape 733"/>
          <p:cNvSpPr/>
          <p:nvPr>
            <p:ph type="body" idx="1"/>
          </p:nvPr>
        </p:nvSpPr>
        <p:spPr>
          <a:xfrm>
            <a:off x="311699" y="1152475"/>
            <a:ext cx="8520602" cy="34164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pPr>
            <a:r>
              <a:rPr sz="1400">
                <a:latin typeface="Open Sans"/>
                <a:ea typeface="Open Sans"/>
                <a:cs typeface="Open Sans"/>
                <a:sym typeface="Open Sans"/>
              </a:rPr>
              <a:t>You can make React components to modularize the UI</a:t>
            </a:r>
            <a:endParaRPr sz="1400">
              <a:latin typeface="Open Sans"/>
              <a:ea typeface="Open Sans"/>
              <a:cs typeface="Open Sans"/>
              <a:sym typeface="Open Sans"/>
            </a:endParaRPr>
          </a:p>
          <a:p>
            <a:pPr lvl="0">
              <a:defRPr sz="1800"/>
            </a:pPr>
            <a:r>
              <a:rPr sz="1400">
                <a:latin typeface="Open Sans"/>
                <a:ea typeface="Open Sans"/>
                <a:cs typeface="Open Sans"/>
                <a:sym typeface="Open Sans"/>
              </a:rPr>
              <a:t>We are going to make each message a component</a:t>
            </a:r>
            <a:endParaRPr sz="1400">
              <a:latin typeface="Open Sans"/>
              <a:ea typeface="Open Sans"/>
              <a:cs typeface="Open Sans"/>
              <a:sym typeface="Open Sans"/>
            </a:endParaRPr>
          </a:p>
          <a:p>
            <a:pPr lvl="0">
              <a:defRPr sz="1800"/>
            </a:pPr>
            <a:r>
              <a:rPr sz="1400">
                <a:latin typeface="Open Sans"/>
                <a:ea typeface="Open Sans"/>
                <a:cs typeface="Open Sans"/>
                <a:sym typeface="Open Sans"/>
                <a:hlinkClick r:id="rId3" invalidUrl="" action="" tgtFrame="" tooltip="" history="1" highlightClick="0" endSnd="0"/>
              </a:rPr>
              <a:t>See the changes here!</a:t>
            </a:r>
          </a:p>
        </p:txBody>
      </p:sp>
    </p:spTree>
  </p:cSld>
  <p:clrMapOvr>
    <a:masterClrMapping/>
  </p:clrMapOvr>
  <p:transitio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7" name="Shape 737"/>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Destructuring Assignments</a:t>
            </a:r>
          </a:p>
        </p:txBody>
      </p:sp>
      <p:sp>
        <p:nvSpPr>
          <p:cNvPr id="738" name="Shape 738"/>
          <p:cNvSpPr/>
          <p:nvPr>
            <p:ph type="body" idx="1"/>
          </p:nvPr>
        </p:nvSpPr>
        <p:spPr>
          <a:xfrm>
            <a:off x="311699" y="1152475"/>
            <a:ext cx="8520602" cy="34164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pPr>
            <a:r>
              <a:rPr sz="1400">
                <a:latin typeface="Consolas"/>
                <a:ea typeface="Consolas"/>
                <a:cs typeface="Consolas"/>
                <a:sym typeface="Consolas"/>
              </a:rPr>
              <a:t>const {name, message} = this.props.message;</a:t>
            </a:r>
            <a:endParaRPr sz="1400">
              <a:latin typeface="Consolas"/>
              <a:ea typeface="Consolas"/>
              <a:cs typeface="Consolas"/>
              <a:sym typeface="Consolas"/>
            </a:endParaRPr>
          </a:p>
          <a:p>
            <a:pPr lvl="0">
              <a:defRPr sz="1800"/>
            </a:pPr>
            <a:endParaRPr sz="1400">
              <a:latin typeface="Consolas"/>
              <a:ea typeface="Consolas"/>
              <a:cs typeface="Consolas"/>
              <a:sym typeface="Consolas"/>
            </a:endParaRPr>
          </a:p>
          <a:p>
            <a:pPr lvl="0">
              <a:defRPr sz="1800"/>
            </a:pPr>
            <a:r>
              <a:rPr b="1" sz="1400"/>
              <a:t>is the same as:</a:t>
            </a:r>
            <a:endParaRPr b="1" sz="1400"/>
          </a:p>
          <a:p>
            <a:pPr lvl="0">
              <a:defRPr sz="1800"/>
            </a:pPr>
            <a:endParaRPr sz="1400">
              <a:latin typeface="Consolas"/>
              <a:ea typeface="Consolas"/>
              <a:cs typeface="Consolas"/>
              <a:sym typeface="Consolas"/>
            </a:endParaRPr>
          </a:p>
          <a:p>
            <a:pPr lvl="0">
              <a:defRPr sz="1800"/>
            </a:pPr>
            <a:r>
              <a:rPr sz="1400">
                <a:latin typeface="Consolas"/>
                <a:ea typeface="Consolas"/>
                <a:cs typeface="Consolas"/>
                <a:sym typeface="Consolas"/>
              </a:rPr>
              <a:t>const name = this.props.message.name;</a:t>
            </a:r>
            <a:endParaRPr sz="1400">
              <a:latin typeface="Consolas"/>
              <a:ea typeface="Consolas"/>
              <a:cs typeface="Consolas"/>
              <a:sym typeface="Consolas"/>
            </a:endParaRPr>
          </a:p>
          <a:p>
            <a:pPr lvl="0">
              <a:defRPr sz="1800"/>
            </a:pPr>
            <a:r>
              <a:rPr sz="1400">
                <a:latin typeface="Consolas"/>
                <a:ea typeface="Consolas"/>
                <a:cs typeface="Consolas"/>
                <a:sym typeface="Consolas"/>
              </a:rPr>
              <a:t>const message = this.props.message.message;</a:t>
            </a:r>
          </a:p>
        </p:txBody>
      </p:sp>
    </p:spTree>
  </p:cSld>
  <p:clrMapOvr>
    <a:masterClrMapping/>
  </p:clrMapOvr>
  <p:transitio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0" name="Shape 740"/>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Making A Component</a:t>
            </a:r>
          </a:p>
        </p:txBody>
      </p:sp>
      <p:pic>
        <p:nvPicPr>
          <p:cNvPr id="741" name="image10.png"/>
          <p:cNvPicPr/>
          <p:nvPr/>
        </p:nvPicPr>
        <p:blipFill>
          <a:blip r:embed="rId3">
            <a:extLst/>
          </a:blip>
          <a:srcRect l="0" t="0" r="0" b="63261"/>
          <a:stretch>
            <a:fillRect/>
          </a:stretch>
        </p:blipFill>
        <p:spPr>
          <a:xfrm>
            <a:off x="804625" y="3003300"/>
            <a:ext cx="7534749" cy="1206199"/>
          </a:xfrm>
          <a:prstGeom prst="rect">
            <a:avLst/>
          </a:prstGeom>
          <a:ln>
            <a:solidFill>
              <a:srgbClr val="EFEFEF"/>
            </a:solidFill>
            <a:round/>
          </a:ln>
        </p:spPr>
      </p:pic>
      <p:pic>
        <p:nvPicPr>
          <p:cNvPr id="742" name="image11.png"/>
          <p:cNvPicPr/>
          <p:nvPr/>
        </p:nvPicPr>
        <p:blipFill>
          <a:blip r:embed="rId4">
            <a:extLst/>
          </a:blip>
          <a:stretch>
            <a:fillRect/>
          </a:stretch>
        </p:blipFill>
        <p:spPr>
          <a:xfrm>
            <a:off x="804623" y="1019598"/>
            <a:ext cx="7534749" cy="1910353"/>
          </a:xfrm>
          <a:prstGeom prst="rect">
            <a:avLst/>
          </a:prstGeom>
          <a:ln>
            <a:solidFill>
              <a:srgbClr val="EFEFEF"/>
            </a:solidFill>
            <a:round/>
          </a:ln>
        </p:spPr>
      </p:pic>
      <p:pic>
        <p:nvPicPr>
          <p:cNvPr id="743" name="image10.png"/>
          <p:cNvPicPr/>
          <p:nvPr/>
        </p:nvPicPr>
        <p:blipFill>
          <a:blip r:embed="rId3">
            <a:extLst/>
          </a:blip>
          <a:srcRect l="0" t="62677" r="0" b="16434"/>
          <a:stretch>
            <a:fillRect/>
          </a:stretch>
        </p:blipFill>
        <p:spPr>
          <a:xfrm>
            <a:off x="804625" y="4334700"/>
            <a:ext cx="7534749" cy="685776"/>
          </a:xfrm>
          <a:prstGeom prst="rect">
            <a:avLst/>
          </a:prstGeom>
          <a:ln>
            <a:solidFill>
              <a:srgbClr val="EFEFEF"/>
            </a:solidFill>
            <a:round/>
          </a:ln>
        </p:spPr>
      </p:pic>
      <p:sp>
        <p:nvSpPr>
          <p:cNvPr id="744" name="Shape 744"/>
          <p:cNvSpPr/>
          <p:nvPr/>
        </p:nvSpPr>
        <p:spPr>
          <a:xfrm>
            <a:off x="1640325" y="3894799"/>
            <a:ext cx="2766301" cy="1872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745" name="Shape 745"/>
          <p:cNvSpPr/>
          <p:nvPr/>
        </p:nvSpPr>
        <p:spPr>
          <a:xfrm>
            <a:off x="1640325" y="4334700"/>
            <a:ext cx="4001401" cy="6858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746" name="Shape 746"/>
          <p:cNvSpPr/>
          <p:nvPr/>
        </p:nvSpPr>
        <p:spPr>
          <a:xfrm>
            <a:off x="1598150" y="2106549"/>
            <a:ext cx="3079201" cy="8235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747" name="Shape 747"/>
          <p:cNvSpPr/>
          <p:nvPr/>
        </p:nvSpPr>
        <p:spPr>
          <a:xfrm flipH="1">
            <a:off x="3968750" y="2927699"/>
            <a:ext cx="9001" cy="1414802"/>
          </a:xfrm>
          <a:prstGeom prst="line">
            <a:avLst/>
          </a:prstGeom>
          <a:ln w="28575">
            <a:solidFill>
              <a:srgbClr val="38761D"/>
            </a:solidFill>
            <a:round/>
            <a:tailEnd type="triangle"/>
          </a:ln>
        </p:spPr>
        <p:txBody>
          <a:bodyPr lIns="0" tIns="0" rIns="0" bIns="0"/>
          <a:lstStyle/>
          <a:p>
            <a:pPr lvl="0" defTabSz="457200">
              <a:defRPr sz="1200">
                <a:latin typeface="+mn-lt"/>
                <a:ea typeface="+mn-ea"/>
                <a:cs typeface="+mn-cs"/>
                <a:sym typeface="Helvetica"/>
              </a:defRPr>
            </a:pPr>
          </a:p>
        </p:txBody>
      </p:sp>
      <p:sp>
        <p:nvSpPr>
          <p:cNvPr id="748" name="Shape 748"/>
          <p:cNvSpPr/>
          <p:nvPr/>
        </p:nvSpPr>
        <p:spPr>
          <a:xfrm>
            <a:off x="2416766" y="4693258"/>
            <a:ext cx="413100" cy="108301"/>
          </a:xfrm>
          <a:prstGeom prst="rect">
            <a:avLst/>
          </a:prstGeom>
          <a:solidFill>
            <a:srgbClr val="FFFFFF"/>
          </a:solidFill>
          <a:ln w="12700">
            <a:miter lim="400000"/>
          </a:ln>
        </p:spPr>
        <p:txBody>
          <a:bodyPr lIns="0" tIns="0" rIns="0" bIns="0" anchor="ctr"/>
          <a:lstStyle/>
          <a:p>
            <a:pPr lvl="0"/>
          </a:p>
        </p:txBody>
      </p:sp>
      <p:sp>
        <p:nvSpPr>
          <p:cNvPr id="749" name="Shape 749"/>
          <p:cNvSpPr/>
          <p:nvPr/>
        </p:nvSpPr>
        <p:spPr>
          <a:xfrm>
            <a:off x="4335524" y="4693241"/>
            <a:ext cx="378001" cy="108301"/>
          </a:xfrm>
          <a:prstGeom prst="rect">
            <a:avLst/>
          </a:prstGeom>
          <a:solidFill>
            <a:srgbClr val="FFFFFF"/>
          </a:solidFill>
          <a:ln w="12700">
            <a:miter lim="400000"/>
          </a:ln>
        </p:spPr>
        <p:txBody>
          <a:bodyPr lIns="0" tIns="0" rIns="0" bIns="0" anchor="ctr"/>
          <a:lstStyle/>
          <a:p>
            <a:pPr lvl="0"/>
          </a:p>
        </p:txBody>
      </p:sp>
      <p:sp>
        <p:nvSpPr>
          <p:cNvPr id="750" name="Shape 750"/>
          <p:cNvSpPr/>
          <p:nvPr/>
        </p:nvSpPr>
        <p:spPr>
          <a:xfrm>
            <a:off x="1923688" y="2456608"/>
            <a:ext cx="316201" cy="108301"/>
          </a:xfrm>
          <a:prstGeom prst="rect">
            <a:avLst/>
          </a:prstGeom>
          <a:solidFill>
            <a:srgbClr val="FFFFFF"/>
          </a:solidFill>
          <a:ln w="12700">
            <a:miter lim="400000"/>
          </a:ln>
        </p:spPr>
        <p:txBody>
          <a:bodyPr lIns="0" tIns="0" rIns="0" bIns="0" anchor="ctr"/>
          <a:lstStyle/>
          <a:p>
            <a:pPr lvl="0"/>
          </a:p>
        </p:txBody>
      </p:sp>
      <p:sp>
        <p:nvSpPr>
          <p:cNvPr id="751" name="Shape 751"/>
          <p:cNvSpPr/>
          <p:nvPr/>
        </p:nvSpPr>
        <p:spPr>
          <a:xfrm>
            <a:off x="2521081" y="2771560"/>
            <a:ext cx="918000" cy="108301"/>
          </a:xfrm>
          <a:prstGeom prst="rect">
            <a:avLst/>
          </a:prstGeom>
          <a:solidFill>
            <a:srgbClr val="FFFFFF"/>
          </a:solidFill>
          <a:ln w="12700">
            <a:miter lim="400000"/>
          </a:ln>
        </p:spPr>
        <p:txBody>
          <a:bodyPr lIns="0" tIns="0" rIns="0" bIns="0" anchor="ctr"/>
          <a:lstStyle/>
          <a:p>
            <a:pPr lvl="0"/>
          </a:p>
        </p:txBody>
      </p:sp>
    </p:spTree>
  </p:cSld>
  <p:clrMapOvr>
    <a:masterClrMapping/>
  </p:clrMapOvr>
  <p:transitio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5" name="Shape 755"/>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Making A Component</a:t>
            </a:r>
          </a:p>
        </p:txBody>
      </p:sp>
      <p:pic>
        <p:nvPicPr>
          <p:cNvPr id="756" name="image10.png"/>
          <p:cNvPicPr/>
          <p:nvPr/>
        </p:nvPicPr>
        <p:blipFill>
          <a:blip r:embed="rId3">
            <a:extLst/>
          </a:blip>
          <a:srcRect l="0" t="0" r="0" b="63261"/>
          <a:stretch>
            <a:fillRect/>
          </a:stretch>
        </p:blipFill>
        <p:spPr>
          <a:xfrm>
            <a:off x="804625" y="3003300"/>
            <a:ext cx="7534749" cy="1206199"/>
          </a:xfrm>
          <a:prstGeom prst="rect">
            <a:avLst/>
          </a:prstGeom>
          <a:ln>
            <a:solidFill>
              <a:srgbClr val="EFEFEF"/>
            </a:solidFill>
            <a:round/>
          </a:ln>
        </p:spPr>
      </p:pic>
      <p:pic>
        <p:nvPicPr>
          <p:cNvPr id="757" name="image11.png"/>
          <p:cNvPicPr/>
          <p:nvPr/>
        </p:nvPicPr>
        <p:blipFill>
          <a:blip r:embed="rId4">
            <a:extLst/>
          </a:blip>
          <a:stretch>
            <a:fillRect/>
          </a:stretch>
        </p:blipFill>
        <p:spPr>
          <a:xfrm>
            <a:off x="804623" y="1019598"/>
            <a:ext cx="7534749" cy="1910353"/>
          </a:xfrm>
          <a:prstGeom prst="rect">
            <a:avLst/>
          </a:prstGeom>
          <a:ln>
            <a:solidFill>
              <a:srgbClr val="EFEFEF"/>
            </a:solidFill>
            <a:round/>
          </a:ln>
        </p:spPr>
      </p:pic>
      <p:pic>
        <p:nvPicPr>
          <p:cNvPr id="758" name="image10.png"/>
          <p:cNvPicPr/>
          <p:nvPr/>
        </p:nvPicPr>
        <p:blipFill>
          <a:blip r:embed="rId3">
            <a:extLst/>
          </a:blip>
          <a:srcRect l="0" t="62677" r="0" b="16434"/>
          <a:stretch>
            <a:fillRect/>
          </a:stretch>
        </p:blipFill>
        <p:spPr>
          <a:xfrm>
            <a:off x="804625" y="4334700"/>
            <a:ext cx="7534749" cy="685776"/>
          </a:xfrm>
          <a:prstGeom prst="rect">
            <a:avLst/>
          </a:prstGeom>
          <a:ln>
            <a:solidFill>
              <a:srgbClr val="EFEFEF"/>
            </a:solidFill>
            <a:round/>
          </a:ln>
        </p:spPr>
      </p:pic>
      <p:sp>
        <p:nvSpPr>
          <p:cNvPr id="759" name="Shape 759"/>
          <p:cNvSpPr/>
          <p:nvPr/>
        </p:nvSpPr>
        <p:spPr>
          <a:xfrm>
            <a:off x="1640325" y="3894799"/>
            <a:ext cx="2766301" cy="1872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760" name="Shape 760"/>
          <p:cNvSpPr/>
          <p:nvPr/>
        </p:nvSpPr>
        <p:spPr>
          <a:xfrm>
            <a:off x="1640325" y="4334700"/>
            <a:ext cx="4001401" cy="6858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761" name="Shape 761"/>
          <p:cNvSpPr/>
          <p:nvPr/>
        </p:nvSpPr>
        <p:spPr>
          <a:xfrm>
            <a:off x="1598150" y="2106549"/>
            <a:ext cx="3079201" cy="8235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762" name="Shape 762"/>
          <p:cNvSpPr/>
          <p:nvPr/>
        </p:nvSpPr>
        <p:spPr>
          <a:xfrm flipH="1">
            <a:off x="3968750" y="2927699"/>
            <a:ext cx="9001" cy="1414802"/>
          </a:xfrm>
          <a:prstGeom prst="line">
            <a:avLst/>
          </a:prstGeom>
          <a:ln w="28575">
            <a:solidFill>
              <a:srgbClr val="38761D"/>
            </a:solidFill>
            <a:round/>
            <a:tailEnd type="triangle"/>
          </a:ln>
        </p:spPr>
        <p:txBody>
          <a:bodyPr lIns="0" tIns="0" rIns="0" bIns="0"/>
          <a:lstStyle/>
          <a:p>
            <a:pPr lvl="0" defTabSz="457200">
              <a:defRPr sz="1200">
                <a:latin typeface="+mn-lt"/>
                <a:ea typeface="+mn-ea"/>
                <a:cs typeface="+mn-cs"/>
                <a:sym typeface="Helvetica"/>
              </a:defRPr>
            </a:pPr>
          </a:p>
        </p:txBody>
      </p:sp>
      <p:sp>
        <p:nvSpPr>
          <p:cNvPr id="763" name="Shape 763"/>
          <p:cNvSpPr/>
          <p:nvPr/>
        </p:nvSpPr>
        <p:spPr>
          <a:xfrm>
            <a:off x="4335524" y="4693241"/>
            <a:ext cx="378001" cy="108301"/>
          </a:xfrm>
          <a:prstGeom prst="rect">
            <a:avLst/>
          </a:prstGeom>
          <a:solidFill>
            <a:srgbClr val="FFFFFF"/>
          </a:solidFill>
          <a:ln w="12700">
            <a:miter lim="400000"/>
          </a:ln>
        </p:spPr>
        <p:txBody>
          <a:bodyPr lIns="0" tIns="0" rIns="0" bIns="0" anchor="ctr"/>
          <a:lstStyle/>
          <a:p>
            <a:pPr lvl="0"/>
          </a:p>
        </p:txBody>
      </p:sp>
      <p:sp>
        <p:nvSpPr>
          <p:cNvPr id="764" name="Shape 764"/>
          <p:cNvSpPr/>
          <p:nvPr/>
        </p:nvSpPr>
        <p:spPr>
          <a:xfrm>
            <a:off x="2521081" y="2771560"/>
            <a:ext cx="918000" cy="108301"/>
          </a:xfrm>
          <a:prstGeom prst="rect">
            <a:avLst/>
          </a:prstGeom>
          <a:solidFill>
            <a:srgbClr val="FFFFFF"/>
          </a:solidFill>
          <a:ln w="12700">
            <a:miter lim="400000"/>
          </a:ln>
        </p:spPr>
        <p:txBody>
          <a:bodyPr lIns="0" tIns="0" rIns="0" bIns="0" anchor="ctr"/>
          <a:lstStyle/>
          <a:p>
            <a:pPr lvl="0"/>
          </a:p>
        </p:txBody>
      </p:sp>
      <p:sp>
        <p:nvSpPr>
          <p:cNvPr id="765" name="Shape 765"/>
          <p:cNvSpPr/>
          <p:nvPr/>
        </p:nvSpPr>
        <p:spPr>
          <a:xfrm>
            <a:off x="2416766" y="4693258"/>
            <a:ext cx="413100" cy="108301"/>
          </a:xfrm>
          <a:prstGeom prst="rect">
            <a:avLst/>
          </a:prstGeom>
          <a:solidFill>
            <a:srgbClr val="FFFFFF"/>
          </a:solidFill>
          <a:ln w="12700">
            <a:miter lim="400000"/>
          </a:ln>
        </p:spPr>
        <p:txBody>
          <a:bodyPr lIns="0" tIns="0" rIns="0" bIns="0" anchor="ctr"/>
          <a:lstStyle/>
          <a:p>
            <a:pPr lvl="0"/>
          </a:p>
        </p:txBody>
      </p:sp>
    </p:spTree>
  </p:cSld>
  <p:clrMapOvr>
    <a:masterClrMapping/>
  </p:clrMapOvr>
  <p:transitio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9" name="Shape 769"/>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Making A Component</a:t>
            </a:r>
          </a:p>
        </p:txBody>
      </p:sp>
      <p:pic>
        <p:nvPicPr>
          <p:cNvPr id="770" name="image10.png"/>
          <p:cNvPicPr/>
          <p:nvPr/>
        </p:nvPicPr>
        <p:blipFill>
          <a:blip r:embed="rId3">
            <a:extLst/>
          </a:blip>
          <a:srcRect l="0" t="0" r="0" b="63261"/>
          <a:stretch>
            <a:fillRect/>
          </a:stretch>
        </p:blipFill>
        <p:spPr>
          <a:xfrm>
            <a:off x="804625" y="3003300"/>
            <a:ext cx="7534749" cy="1206199"/>
          </a:xfrm>
          <a:prstGeom prst="rect">
            <a:avLst/>
          </a:prstGeom>
          <a:ln>
            <a:solidFill>
              <a:srgbClr val="EFEFEF"/>
            </a:solidFill>
            <a:round/>
          </a:ln>
        </p:spPr>
      </p:pic>
      <p:pic>
        <p:nvPicPr>
          <p:cNvPr id="771" name="image11.png"/>
          <p:cNvPicPr/>
          <p:nvPr/>
        </p:nvPicPr>
        <p:blipFill>
          <a:blip r:embed="rId4">
            <a:extLst/>
          </a:blip>
          <a:stretch>
            <a:fillRect/>
          </a:stretch>
        </p:blipFill>
        <p:spPr>
          <a:xfrm>
            <a:off x="804623" y="1019598"/>
            <a:ext cx="7534749" cy="1910353"/>
          </a:xfrm>
          <a:prstGeom prst="rect">
            <a:avLst/>
          </a:prstGeom>
          <a:ln>
            <a:solidFill>
              <a:srgbClr val="EFEFEF"/>
            </a:solidFill>
            <a:round/>
          </a:ln>
        </p:spPr>
      </p:pic>
      <p:pic>
        <p:nvPicPr>
          <p:cNvPr id="772" name="image10.png"/>
          <p:cNvPicPr/>
          <p:nvPr/>
        </p:nvPicPr>
        <p:blipFill>
          <a:blip r:embed="rId3">
            <a:extLst/>
          </a:blip>
          <a:srcRect l="0" t="62677" r="0" b="16434"/>
          <a:stretch>
            <a:fillRect/>
          </a:stretch>
        </p:blipFill>
        <p:spPr>
          <a:xfrm>
            <a:off x="804625" y="4334700"/>
            <a:ext cx="7534749" cy="685776"/>
          </a:xfrm>
          <a:prstGeom prst="rect">
            <a:avLst/>
          </a:prstGeom>
          <a:ln>
            <a:solidFill>
              <a:srgbClr val="EFEFEF"/>
            </a:solidFill>
            <a:round/>
          </a:ln>
        </p:spPr>
      </p:pic>
      <p:sp>
        <p:nvSpPr>
          <p:cNvPr id="773" name="Shape 773"/>
          <p:cNvSpPr/>
          <p:nvPr/>
        </p:nvSpPr>
        <p:spPr>
          <a:xfrm>
            <a:off x="1640325" y="3894799"/>
            <a:ext cx="2766301" cy="1872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774" name="Shape 774"/>
          <p:cNvSpPr/>
          <p:nvPr/>
        </p:nvSpPr>
        <p:spPr>
          <a:xfrm>
            <a:off x="1640325" y="4334700"/>
            <a:ext cx="4001401" cy="6858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775" name="Shape 775"/>
          <p:cNvSpPr/>
          <p:nvPr/>
        </p:nvSpPr>
        <p:spPr>
          <a:xfrm>
            <a:off x="1598150" y="2106549"/>
            <a:ext cx="3079201" cy="8235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776" name="Shape 776"/>
          <p:cNvSpPr/>
          <p:nvPr/>
        </p:nvSpPr>
        <p:spPr>
          <a:xfrm flipH="1">
            <a:off x="3968750" y="2927699"/>
            <a:ext cx="9001" cy="1414802"/>
          </a:xfrm>
          <a:prstGeom prst="line">
            <a:avLst/>
          </a:prstGeom>
          <a:ln w="28575">
            <a:solidFill>
              <a:srgbClr val="38761D"/>
            </a:solidFill>
            <a:round/>
            <a:tailEnd type="triangle"/>
          </a:ln>
        </p:spPr>
        <p:txBody>
          <a:bodyPr lIns="0" tIns="0" rIns="0" bIns="0"/>
          <a:lstStyle/>
          <a:p>
            <a:pPr lvl="0" defTabSz="457200">
              <a:defRPr sz="1200">
                <a:latin typeface="+mn-lt"/>
                <a:ea typeface="+mn-ea"/>
                <a:cs typeface="+mn-cs"/>
                <a:sym typeface="Helvetica"/>
              </a:defRPr>
            </a:pPr>
          </a:p>
        </p:txBody>
      </p:sp>
      <p:sp>
        <p:nvSpPr>
          <p:cNvPr id="777" name="Shape 777"/>
          <p:cNvSpPr/>
          <p:nvPr/>
        </p:nvSpPr>
        <p:spPr>
          <a:xfrm>
            <a:off x="4335524" y="4693241"/>
            <a:ext cx="378001" cy="108301"/>
          </a:xfrm>
          <a:prstGeom prst="rect">
            <a:avLst/>
          </a:prstGeom>
          <a:solidFill>
            <a:srgbClr val="FFFFFF"/>
          </a:solidFill>
          <a:ln w="12700">
            <a:miter lim="400000"/>
          </a:ln>
        </p:spPr>
        <p:txBody>
          <a:bodyPr lIns="0" tIns="0" rIns="0" bIns="0" anchor="ctr"/>
          <a:lstStyle/>
          <a:p>
            <a:pPr lvl="0"/>
          </a:p>
        </p:txBody>
      </p:sp>
      <p:sp>
        <p:nvSpPr>
          <p:cNvPr id="778" name="Shape 778"/>
          <p:cNvSpPr/>
          <p:nvPr/>
        </p:nvSpPr>
        <p:spPr>
          <a:xfrm>
            <a:off x="2416766" y="4693258"/>
            <a:ext cx="413100" cy="108301"/>
          </a:xfrm>
          <a:prstGeom prst="rect">
            <a:avLst/>
          </a:prstGeom>
          <a:solidFill>
            <a:srgbClr val="FFFFFF"/>
          </a:solidFill>
          <a:ln w="12700">
            <a:miter lim="400000"/>
          </a:ln>
        </p:spPr>
        <p:txBody>
          <a:bodyPr lIns="0" tIns="0" rIns="0" bIns="0" anchor="ctr"/>
          <a:lstStyle/>
          <a:p>
            <a:pPr lvl="0"/>
          </a:p>
        </p:txBody>
      </p:sp>
    </p:spTree>
  </p:cSld>
  <p:clrMapOvr>
    <a:masterClrMapping/>
  </p:clrMapOvr>
  <p:transitio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2" name="Shape 782"/>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Making A Component</a:t>
            </a:r>
          </a:p>
        </p:txBody>
      </p:sp>
      <p:pic>
        <p:nvPicPr>
          <p:cNvPr id="783" name="image10.png"/>
          <p:cNvPicPr/>
          <p:nvPr/>
        </p:nvPicPr>
        <p:blipFill>
          <a:blip r:embed="rId3">
            <a:extLst/>
          </a:blip>
          <a:srcRect l="0" t="0" r="0" b="63261"/>
          <a:stretch>
            <a:fillRect/>
          </a:stretch>
        </p:blipFill>
        <p:spPr>
          <a:xfrm>
            <a:off x="804625" y="3003300"/>
            <a:ext cx="7534749" cy="1206199"/>
          </a:xfrm>
          <a:prstGeom prst="rect">
            <a:avLst/>
          </a:prstGeom>
          <a:ln>
            <a:solidFill>
              <a:srgbClr val="EFEFEF"/>
            </a:solidFill>
            <a:round/>
          </a:ln>
        </p:spPr>
      </p:pic>
      <p:pic>
        <p:nvPicPr>
          <p:cNvPr id="784" name="image11.png"/>
          <p:cNvPicPr/>
          <p:nvPr/>
        </p:nvPicPr>
        <p:blipFill>
          <a:blip r:embed="rId4">
            <a:extLst/>
          </a:blip>
          <a:stretch>
            <a:fillRect/>
          </a:stretch>
        </p:blipFill>
        <p:spPr>
          <a:xfrm>
            <a:off x="804623" y="1019598"/>
            <a:ext cx="7534749" cy="1910353"/>
          </a:xfrm>
          <a:prstGeom prst="rect">
            <a:avLst/>
          </a:prstGeom>
          <a:ln>
            <a:solidFill>
              <a:srgbClr val="EFEFEF"/>
            </a:solidFill>
            <a:round/>
          </a:ln>
        </p:spPr>
      </p:pic>
      <p:pic>
        <p:nvPicPr>
          <p:cNvPr id="785" name="image10.png"/>
          <p:cNvPicPr/>
          <p:nvPr/>
        </p:nvPicPr>
        <p:blipFill>
          <a:blip r:embed="rId3">
            <a:extLst/>
          </a:blip>
          <a:srcRect l="0" t="62677" r="0" b="16434"/>
          <a:stretch>
            <a:fillRect/>
          </a:stretch>
        </p:blipFill>
        <p:spPr>
          <a:xfrm>
            <a:off x="804625" y="4334700"/>
            <a:ext cx="7534749" cy="685776"/>
          </a:xfrm>
          <a:prstGeom prst="rect">
            <a:avLst/>
          </a:prstGeom>
          <a:ln>
            <a:solidFill>
              <a:srgbClr val="EFEFEF"/>
            </a:solidFill>
            <a:round/>
          </a:ln>
        </p:spPr>
      </p:pic>
      <p:sp>
        <p:nvSpPr>
          <p:cNvPr id="786" name="Shape 786"/>
          <p:cNvSpPr/>
          <p:nvPr/>
        </p:nvSpPr>
        <p:spPr>
          <a:xfrm>
            <a:off x="1640325" y="3894799"/>
            <a:ext cx="2766301" cy="1872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787" name="Shape 787"/>
          <p:cNvSpPr/>
          <p:nvPr/>
        </p:nvSpPr>
        <p:spPr>
          <a:xfrm>
            <a:off x="1640325" y="4334700"/>
            <a:ext cx="4001401" cy="6858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788" name="Shape 788"/>
          <p:cNvSpPr/>
          <p:nvPr/>
        </p:nvSpPr>
        <p:spPr>
          <a:xfrm>
            <a:off x="1598150" y="2106549"/>
            <a:ext cx="3079201" cy="8235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789" name="Shape 789"/>
          <p:cNvSpPr/>
          <p:nvPr/>
        </p:nvSpPr>
        <p:spPr>
          <a:xfrm flipH="1">
            <a:off x="3968750" y="2927699"/>
            <a:ext cx="9001" cy="1414802"/>
          </a:xfrm>
          <a:prstGeom prst="line">
            <a:avLst/>
          </a:prstGeom>
          <a:ln w="28575">
            <a:solidFill>
              <a:srgbClr val="38761D"/>
            </a:solidFill>
            <a:round/>
            <a:tailEnd type="triangle"/>
          </a:ln>
        </p:spPr>
        <p:txBody>
          <a:bodyPr lIns="0" tIns="0" rIns="0" bIns="0"/>
          <a:lstStyle/>
          <a:p>
            <a:pPr lvl="0" defTabSz="457200">
              <a:defRPr sz="1200">
                <a:latin typeface="+mn-lt"/>
                <a:ea typeface="+mn-ea"/>
                <a:cs typeface="+mn-cs"/>
                <a:sym typeface="Helvetica"/>
              </a:defRPr>
            </a:pPr>
          </a:p>
        </p:txBody>
      </p:sp>
      <p:sp>
        <p:nvSpPr>
          <p:cNvPr id="790" name="Shape 790"/>
          <p:cNvSpPr/>
          <p:nvPr/>
        </p:nvSpPr>
        <p:spPr>
          <a:xfrm>
            <a:off x="4335524" y="4693241"/>
            <a:ext cx="378001" cy="108301"/>
          </a:xfrm>
          <a:prstGeom prst="rect">
            <a:avLst/>
          </a:prstGeom>
          <a:solidFill>
            <a:srgbClr val="FFFFFF"/>
          </a:solidFill>
          <a:ln w="12700">
            <a:miter lim="400000"/>
          </a:ln>
        </p:spPr>
        <p:txBody>
          <a:bodyPr lIns="0" tIns="0" rIns="0" bIns="0" anchor="ctr"/>
          <a:lstStyle/>
          <a:p>
            <a:pPr lvl="0"/>
          </a:p>
        </p:txBody>
      </p:sp>
    </p:spTree>
  </p:cSld>
  <p:clrMapOvr>
    <a:masterClrMapping/>
  </p:clrMapOvr>
  <p:transitio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4" name="Shape 794"/>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Making A Component</a:t>
            </a:r>
          </a:p>
        </p:txBody>
      </p:sp>
      <p:pic>
        <p:nvPicPr>
          <p:cNvPr id="795" name="image10.png"/>
          <p:cNvPicPr/>
          <p:nvPr/>
        </p:nvPicPr>
        <p:blipFill>
          <a:blip r:embed="rId3">
            <a:extLst/>
          </a:blip>
          <a:srcRect l="0" t="0" r="0" b="63261"/>
          <a:stretch>
            <a:fillRect/>
          </a:stretch>
        </p:blipFill>
        <p:spPr>
          <a:xfrm>
            <a:off x="804625" y="3003300"/>
            <a:ext cx="7534749" cy="1206199"/>
          </a:xfrm>
          <a:prstGeom prst="rect">
            <a:avLst/>
          </a:prstGeom>
          <a:ln>
            <a:solidFill>
              <a:srgbClr val="EFEFEF"/>
            </a:solidFill>
            <a:round/>
          </a:ln>
        </p:spPr>
      </p:pic>
      <p:pic>
        <p:nvPicPr>
          <p:cNvPr id="796" name="image11.png"/>
          <p:cNvPicPr/>
          <p:nvPr/>
        </p:nvPicPr>
        <p:blipFill>
          <a:blip r:embed="rId4">
            <a:extLst/>
          </a:blip>
          <a:stretch>
            <a:fillRect/>
          </a:stretch>
        </p:blipFill>
        <p:spPr>
          <a:xfrm>
            <a:off x="804623" y="1019598"/>
            <a:ext cx="7534749" cy="1910353"/>
          </a:xfrm>
          <a:prstGeom prst="rect">
            <a:avLst/>
          </a:prstGeom>
          <a:ln>
            <a:solidFill>
              <a:srgbClr val="EFEFEF"/>
            </a:solidFill>
            <a:round/>
          </a:ln>
        </p:spPr>
      </p:pic>
      <p:pic>
        <p:nvPicPr>
          <p:cNvPr id="797" name="image10.png"/>
          <p:cNvPicPr/>
          <p:nvPr/>
        </p:nvPicPr>
        <p:blipFill>
          <a:blip r:embed="rId3">
            <a:extLst/>
          </a:blip>
          <a:srcRect l="0" t="62677" r="0" b="16434"/>
          <a:stretch>
            <a:fillRect/>
          </a:stretch>
        </p:blipFill>
        <p:spPr>
          <a:xfrm>
            <a:off x="804625" y="4334700"/>
            <a:ext cx="7534749" cy="685776"/>
          </a:xfrm>
          <a:prstGeom prst="rect">
            <a:avLst/>
          </a:prstGeom>
          <a:ln>
            <a:solidFill>
              <a:srgbClr val="EFEFEF"/>
            </a:solidFill>
            <a:round/>
          </a:ln>
        </p:spPr>
      </p:pic>
      <p:sp>
        <p:nvSpPr>
          <p:cNvPr id="798" name="Shape 798"/>
          <p:cNvSpPr/>
          <p:nvPr/>
        </p:nvSpPr>
        <p:spPr>
          <a:xfrm>
            <a:off x="1640325" y="3894799"/>
            <a:ext cx="2766301" cy="1872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799" name="Shape 799"/>
          <p:cNvSpPr/>
          <p:nvPr/>
        </p:nvSpPr>
        <p:spPr>
          <a:xfrm>
            <a:off x="1640325" y="4334700"/>
            <a:ext cx="4001401" cy="6858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800" name="Shape 800"/>
          <p:cNvSpPr/>
          <p:nvPr/>
        </p:nvSpPr>
        <p:spPr>
          <a:xfrm>
            <a:off x="1598150" y="2106549"/>
            <a:ext cx="3079201" cy="8235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801" name="Shape 801"/>
          <p:cNvSpPr/>
          <p:nvPr/>
        </p:nvSpPr>
        <p:spPr>
          <a:xfrm flipH="1">
            <a:off x="3968750" y="2927699"/>
            <a:ext cx="9001" cy="1414802"/>
          </a:xfrm>
          <a:prstGeom prst="line">
            <a:avLst/>
          </a:prstGeom>
          <a:ln w="28575">
            <a:solidFill>
              <a:srgbClr val="38761D"/>
            </a:solidFill>
            <a:round/>
            <a:tailEnd type="triangle"/>
          </a:ln>
        </p:spPr>
        <p:txBody>
          <a:bodyPr lIns="0" tIns="0" rIns="0" bIns="0"/>
          <a:lstStyle/>
          <a:p>
            <a:pPr lvl="0" defTabSz="457200">
              <a:defRPr sz="1200">
                <a:latin typeface="+mn-lt"/>
                <a:ea typeface="+mn-ea"/>
                <a:cs typeface="+mn-cs"/>
                <a:sym typeface="Helvetica"/>
              </a:defRPr>
            </a:pPr>
          </a:p>
        </p:txBody>
      </p:sp>
    </p:spTree>
  </p:cSld>
  <p:clrMapOvr>
    <a:masterClrMapping/>
  </p:clrMapOvr>
  <p:transitio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5" name="Shape 805"/>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Adding new Messages</a:t>
            </a:r>
          </a:p>
        </p:txBody>
      </p:sp>
      <p:pic>
        <p:nvPicPr>
          <p:cNvPr id="806" name="image13.png"/>
          <p:cNvPicPr/>
          <p:nvPr/>
        </p:nvPicPr>
        <p:blipFill>
          <a:blip r:embed="rId2">
            <a:extLst/>
          </a:blip>
          <a:stretch>
            <a:fillRect/>
          </a:stretch>
        </p:blipFill>
        <p:spPr>
          <a:xfrm>
            <a:off x="2021325" y="1363499"/>
            <a:ext cx="5101350" cy="2950475"/>
          </a:xfrm>
          <a:prstGeom prst="rect">
            <a:avLst/>
          </a:prstGeom>
          <a:ln>
            <a:solidFill>
              <a:srgbClr val="EFEFEF"/>
            </a:solidFill>
            <a:round/>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hape 99"/>
          <p:cNvSpPr/>
          <p:nvPr/>
        </p:nvSpPr>
        <p:spPr>
          <a:xfrm>
            <a:off x="2987999" y="3338000"/>
            <a:ext cx="2818502" cy="750601"/>
          </a:xfrm>
          <a:prstGeom prst="roundRect">
            <a:avLst>
              <a:gd name="adj" fmla="val 16667"/>
            </a:avLst>
          </a:prstGeom>
          <a:solidFill>
            <a:srgbClr val="9FC5E8"/>
          </a:solidFill>
          <a:ln w="12700">
            <a:miter lim="400000"/>
          </a:ln>
        </p:spPr>
        <p:txBody>
          <a:bodyPr lIns="0" tIns="0" rIns="0" bIns="0" anchor="ctr"/>
          <a:lstStyle/>
          <a:p>
            <a:pPr lvl="0"/>
          </a:p>
        </p:txBody>
      </p:sp>
      <p:sp>
        <p:nvSpPr>
          <p:cNvPr id="100" name="Shape 100"/>
          <p:cNvSpPr/>
          <p:nvPr/>
        </p:nvSpPr>
        <p:spPr>
          <a:xfrm>
            <a:off x="2926100" y="1804074"/>
            <a:ext cx="3341101" cy="1"/>
          </a:xfrm>
          <a:prstGeom prst="line">
            <a:avLst/>
          </a:prstGeom>
          <a:ln>
            <a:solidFill>
              <a:srgbClr val="595959"/>
            </a:solidFill>
            <a:round/>
          </a:ln>
        </p:spPr>
        <p:txBody>
          <a:bodyPr lIns="0" tIns="0" rIns="0" bIns="0"/>
          <a:lstStyle/>
          <a:p>
            <a:pPr lvl="0" defTabSz="457200">
              <a:defRPr sz="1200">
                <a:latin typeface="+mn-lt"/>
                <a:ea typeface="+mn-ea"/>
                <a:cs typeface="+mn-cs"/>
                <a:sym typeface="Helvetica"/>
              </a:defRPr>
            </a:pPr>
          </a:p>
        </p:txBody>
      </p:sp>
      <p:grpSp>
        <p:nvGrpSpPr>
          <p:cNvPr id="148" name="Group 148"/>
          <p:cNvGrpSpPr/>
          <p:nvPr/>
        </p:nvGrpSpPr>
        <p:grpSpPr>
          <a:xfrm>
            <a:off x="596550" y="1126249"/>
            <a:ext cx="6034200" cy="3890802"/>
            <a:chOff x="0" y="0"/>
            <a:chExt cx="6034199" cy="3890800"/>
          </a:xfrm>
        </p:grpSpPr>
        <p:grpSp>
          <p:nvGrpSpPr>
            <p:cNvPr id="146" name="Group 146"/>
            <p:cNvGrpSpPr/>
            <p:nvPr/>
          </p:nvGrpSpPr>
          <p:grpSpPr>
            <a:xfrm>
              <a:off x="0" y="-1"/>
              <a:ext cx="6034200" cy="3890802"/>
              <a:chOff x="0" y="0"/>
              <a:chExt cx="6034199" cy="3890800"/>
            </a:xfrm>
          </p:grpSpPr>
          <p:grpSp>
            <p:nvGrpSpPr>
              <p:cNvPr id="144" name="Group 144"/>
              <p:cNvGrpSpPr/>
              <p:nvPr/>
            </p:nvGrpSpPr>
            <p:grpSpPr>
              <a:xfrm>
                <a:off x="0" y="-1"/>
                <a:ext cx="6034200" cy="3890802"/>
                <a:chOff x="0" y="0"/>
                <a:chExt cx="6034199" cy="3890800"/>
              </a:xfrm>
            </p:grpSpPr>
            <p:grpSp>
              <p:nvGrpSpPr>
                <p:cNvPr id="141" name="Group 141"/>
                <p:cNvGrpSpPr/>
                <p:nvPr/>
              </p:nvGrpSpPr>
              <p:grpSpPr>
                <a:xfrm>
                  <a:off x="0" y="-1"/>
                  <a:ext cx="6034200" cy="3890802"/>
                  <a:chOff x="0" y="0"/>
                  <a:chExt cx="6034199" cy="3890800"/>
                </a:xfrm>
              </p:grpSpPr>
              <p:sp>
                <p:nvSpPr>
                  <p:cNvPr id="101" name="Shape 101"/>
                  <p:cNvSpPr/>
                  <p:nvPr/>
                </p:nvSpPr>
                <p:spPr>
                  <a:xfrm>
                    <a:off x="0" y="67000"/>
                    <a:ext cx="6034200" cy="259501"/>
                  </a:xfrm>
                  <a:prstGeom prst="rect">
                    <a:avLst/>
                  </a:prstGeom>
                  <a:solidFill>
                    <a:srgbClr val="3D85C6"/>
                  </a:solidFill>
                  <a:ln w="9525" cap="flat">
                    <a:solidFill>
                      <a:srgbClr val="595959"/>
                    </a:solidFill>
                    <a:prstDash val="solid"/>
                    <a:round/>
                  </a:ln>
                  <a:effectLst/>
                </p:spPr>
                <p:txBody>
                  <a:bodyPr wrap="square" lIns="0" tIns="0" rIns="0" bIns="0" numCol="1" anchor="ctr">
                    <a:noAutofit/>
                  </a:bodyPr>
                  <a:lstStyle/>
                  <a:p>
                    <a:pPr lvl="0"/>
                  </a:p>
                </p:txBody>
              </p:sp>
              <p:sp>
                <p:nvSpPr>
                  <p:cNvPr id="102" name="Shape 102"/>
                  <p:cNvSpPr/>
                  <p:nvPr/>
                </p:nvSpPr>
                <p:spPr>
                  <a:xfrm>
                    <a:off x="2308024" y="708279"/>
                    <a:ext cx="3408901" cy="2874899"/>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103" name="Shape 103"/>
                  <p:cNvSpPr/>
                  <p:nvPr/>
                </p:nvSpPr>
                <p:spPr>
                  <a:xfrm>
                    <a:off x="299094" y="688728"/>
                    <a:ext cx="1695901" cy="2894401"/>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grpSp>
                <p:nvGrpSpPr>
                  <p:cNvPr id="140" name="Group 140"/>
                  <p:cNvGrpSpPr/>
                  <p:nvPr/>
                </p:nvGrpSpPr>
                <p:grpSpPr>
                  <a:xfrm>
                    <a:off x="0" y="0"/>
                    <a:ext cx="6034200" cy="3890801"/>
                    <a:chOff x="0" y="0"/>
                    <a:chExt cx="6034199" cy="3890800"/>
                  </a:xfrm>
                </p:grpSpPr>
                <p:sp>
                  <p:nvSpPr>
                    <p:cNvPr id="104" name="Shape 104"/>
                    <p:cNvSpPr/>
                    <p:nvPr/>
                  </p:nvSpPr>
                  <p:spPr>
                    <a:xfrm>
                      <a:off x="0" y="67000"/>
                      <a:ext cx="6034200" cy="3823801"/>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grpSp>
                  <p:nvGrpSpPr>
                    <p:cNvPr id="116" name="Group 116"/>
                    <p:cNvGrpSpPr/>
                    <p:nvPr/>
                  </p:nvGrpSpPr>
                  <p:grpSpPr>
                    <a:xfrm>
                      <a:off x="2317799" y="541625"/>
                      <a:ext cx="3408901" cy="3031726"/>
                      <a:chOff x="0" y="0"/>
                      <a:chExt cx="3408900" cy="3031725"/>
                    </a:xfrm>
                  </p:grpSpPr>
                  <p:sp>
                    <p:nvSpPr>
                      <p:cNvPr id="105" name="Shape 105"/>
                      <p:cNvSpPr/>
                      <p:nvPr/>
                    </p:nvSpPr>
                    <p:spPr>
                      <a:xfrm>
                        <a:off x="-1" y="137324"/>
                        <a:ext cx="3408902" cy="2894402"/>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106" name="Shape 106"/>
                      <p:cNvSpPr/>
                      <p:nvPr/>
                    </p:nvSpPr>
                    <p:spPr>
                      <a:xfrm>
                        <a:off x="8000" y="2480975"/>
                        <a:ext cx="33984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nvGrpSpPr>
                      <p:cNvPr id="109" name="Group 109"/>
                      <p:cNvGrpSpPr/>
                      <p:nvPr/>
                    </p:nvGrpSpPr>
                    <p:grpSpPr>
                      <a:xfrm>
                        <a:off x="2651225" y="2568867"/>
                        <a:ext cx="615601" cy="355666"/>
                        <a:chOff x="0" y="0"/>
                        <a:chExt cx="615600" cy="355664"/>
                      </a:xfrm>
                    </p:grpSpPr>
                    <p:sp>
                      <p:nvSpPr>
                        <p:cNvPr id="107" name="Shape 107"/>
                        <p:cNvSpPr/>
                        <p:nvPr/>
                      </p:nvSpPr>
                      <p:spPr>
                        <a:xfrm>
                          <a:off x="0" y="48082"/>
                          <a:ext cx="615601" cy="259501"/>
                        </a:xfrm>
                        <a:prstGeom prst="roundRect">
                          <a:avLst>
                            <a:gd name="adj" fmla="val 16667"/>
                          </a:avLst>
                        </a:prstGeom>
                        <a:solidFill>
                          <a:srgbClr val="3D85C6"/>
                        </a:solidFill>
                        <a:ln w="9525" cap="flat">
                          <a:solidFill>
                            <a:srgbClr val="595959"/>
                          </a:solidFill>
                          <a:prstDash val="solid"/>
                          <a:round/>
                        </a:ln>
                        <a:effectLst/>
                      </p:spPr>
                      <p:txBody>
                        <a:bodyPr wrap="square" lIns="0" tIns="0" rIns="0" bIns="0" numCol="1" anchor="ctr">
                          <a:noAutofit/>
                        </a:bodyPr>
                        <a:lstStyle/>
                        <a:p>
                          <a:pPr lvl="0" algn="ctr"/>
                        </a:p>
                      </p:txBody>
                    </p:sp>
                    <p:sp>
                      <p:nvSpPr>
                        <p:cNvPr id="108" name="Shape 108"/>
                        <p:cNvSpPr/>
                        <p:nvPr/>
                      </p:nvSpPr>
                      <p:spPr>
                        <a:xfrm>
                          <a:off x="12667" y="0"/>
                          <a:ext cx="590266" cy="3556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200">
                              <a:solidFill>
                                <a:srgbClr val="FFFFFF"/>
                              </a:solidFill>
                            </a:defRPr>
                          </a:lvl1pPr>
                        </a:lstStyle>
                        <a:p>
                          <a:pPr lvl="0">
                            <a:defRPr sz="1800">
                              <a:solidFill>
                                <a:srgbClr val="000000"/>
                              </a:solidFill>
                            </a:defRPr>
                          </a:pPr>
                          <a:r>
                            <a:rPr sz="1200">
                              <a:solidFill>
                                <a:srgbClr val="FFFFFF"/>
                              </a:solidFill>
                            </a:rPr>
                            <a:t>Send</a:t>
                          </a:r>
                        </a:p>
                      </p:txBody>
                    </p:sp>
                  </p:grpSp>
                  <p:sp>
                    <p:nvSpPr>
                      <p:cNvPr id="110" name="Shape 110"/>
                      <p:cNvSpPr/>
                      <p:nvPr/>
                    </p:nvSpPr>
                    <p:spPr>
                      <a:xfrm>
                        <a:off x="73650" y="2887850"/>
                        <a:ext cx="24708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nvGrpSpPr>
                      <p:cNvPr id="113" name="Group 113"/>
                      <p:cNvGrpSpPr/>
                      <p:nvPr/>
                    </p:nvGrpSpPr>
                    <p:grpSpPr>
                      <a:xfrm>
                        <a:off x="549775" y="-1"/>
                        <a:ext cx="2717101" cy="531901"/>
                        <a:chOff x="0" y="0"/>
                        <a:chExt cx="2717100" cy="531899"/>
                      </a:xfrm>
                    </p:grpSpPr>
                    <p:sp>
                      <p:nvSpPr>
                        <p:cNvPr id="111" name="Shape 111"/>
                        <p:cNvSpPr/>
                        <p:nvPr/>
                      </p:nvSpPr>
                      <p:spPr>
                        <a:xfrm>
                          <a:off x="0" y="0"/>
                          <a:ext cx="2717101" cy="531900"/>
                        </a:xfrm>
                        <a:prstGeom prst="roundRect">
                          <a:avLst>
                            <a:gd name="adj" fmla="val 16667"/>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112" name="Shape 112"/>
                        <p:cNvSpPr/>
                        <p:nvPr/>
                      </p:nvSpPr>
                      <p:spPr>
                        <a:xfrm>
                          <a:off x="25964" y="75833"/>
                          <a:ext cx="2665172" cy="380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lvl="0">
                            <a:defRPr sz="1800"/>
                          </a:pPr>
                          <a:r>
                            <a:rPr sz="1400"/>
                            <a:t> </a:t>
                          </a:r>
                        </a:p>
                      </p:txBody>
                    </p:sp>
                  </p:grpSp>
                  <p:sp>
                    <p:nvSpPr>
                      <p:cNvPr id="114" name="Shape 114"/>
                      <p:cNvSpPr/>
                      <p:nvPr/>
                    </p:nvSpPr>
                    <p:spPr>
                      <a:xfrm>
                        <a:off x="73649" y="693150"/>
                        <a:ext cx="1264202" cy="356100"/>
                      </a:xfrm>
                      <a:prstGeom prst="roundRect">
                        <a:avLst>
                          <a:gd name="adj" fmla="val 16667"/>
                        </a:avLst>
                      </a:prstGeom>
                      <a:solidFill>
                        <a:srgbClr val="9FC5E8"/>
                      </a:solidFill>
                      <a:ln w="12700" cap="flat">
                        <a:noFill/>
                        <a:miter lim="400000"/>
                      </a:ln>
                      <a:effectLst/>
                    </p:spPr>
                    <p:txBody>
                      <a:bodyPr wrap="square" lIns="0" tIns="0" rIns="0" bIns="0" numCol="1" anchor="ctr">
                        <a:noAutofit/>
                      </a:bodyPr>
                      <a:lstStyle/>
                      <a:p>
                        <a:pPr lvl="0"/>
                      </a:p>
                    </p:txBody>
                  </p:sp>
                  <p:sp>
                    <p:nvSpPr>
                      <p:cNvPr id="115" name="Shape 115"/>
                      <p:cNvSpPr/>
                      <p:nvPr/>
                    </p:nvSpPr>
                    <p:spPr>
                      <a:xfrm>
                        <a:off x="1387025" y="1124650"/>
                        <a:ext cx="1879801" cy="356101"/>
                      </a:xfrm>
                      <a:prstGeom prst="roundRect">
                        <a:avLst>
                          <a:gd name="adj" fmla="val 16667"/>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grpSp>
                <p:grpSp>
                  <p:nvGrpSpPr>
                    <p:cNvPr id="123" name="Group 123"/>
                    <p:cNvGrpSpPr/>
                    <p:nvPr/>
                  </p:nvGrpSpPr>
                  <p:grpSpPr>
                    <a:xfrm>
                      <a:off x="0" y="0"/>
                      <a:ext cx="6034200" cy="424151"/>
                      <a:chOff x="0" y="0"/>
                      <a:chExt cx="6034199" cy="424149"/>
                    </a:xfrm>
                  </p:grpSpPr>
                  <p:sp>
                    <p:nvSpPr>
                      <p:cNvPr id="117" name="Shape 117"/>
                      <p:cNvSpPr/>
                      <p:nvPr/>
                    </p:nvSpPr>
                    <p:spPr>
                      <a:xfrm>
                        <a:off x="0" y="60036"/>
                        <a:ext cx="6034200" cy="259501"/>
                      </a:xfrm>
                      <a:prstGeom prst="rect">
                        <a:avLst/>
                      </a:prstGeom>
                      <a:solidFill>
                        <a:srgbClr val="3D85C6"/>
                      </a:solidFill>
                      <a:ln w="9525" cap="flat">
                        <a:solidFill>
                          <a:srgbClr val="595959"/>
                        </a:solidFill>
                        <a:prstDash val="solid"/>
                        <a:round/>
                      </a:ln>
                      <a:effectLst/>
                    </p:spPr>
                    <p:txBody>
                      <a:bodyPr wrap="square" lIns="0" tIns="0" rIns="0" bIns="0" numCol="1" anchor="ctr">
                        <a:noAutofit/>
                      </a:bodyPr>
                      <a:lstStyle/>
                      <a:p>
                        <a:pPr lvl="0"/>
                      </a:p>
                    </p:txBody>
                  </p:sp>
                  <p:pic>
                    <p:nvPicPr>
                      <p:cNvPr id="118" name="image02.png"/>
                      <p:cNvPicPr/>
                      <p:nvPr/>
                    </p:nvPicPr>
                    <p:blipFill>
                      <a:blip r:embed="rId3">
                        <a:extLst/>
                      </a:blip>
                      <a:stretch>
                        <a:fillRect/>
                      </a:stretch>
                    </p:blipFill>
                    <p:spPr>
                      <a:xfrm>
                        <a:off x="5549399" y="67002"/>
                        <a:ext cx="259501" cy="259501"/>
                      </a:xfrm>
                      <a:prstGeom prst="rect">
                        <a:avLst/>
                      </a:prstGeom>
                      <a:ln w="12700" cap="flat">
                        <a:noFill/>
                        <a:miter lim="400000"/>
                      </a:ln>
                      <a:effectLst/>
                    </p:spPr>
                  </p:pic>
                  <p:grpSp>
                    <p:nvGrpSpPr>
                      <p:cNvPr id="121" name="Group 121"/>
                      <p:cNvGrpSpPr/>
                      <p:nvPr/>
                    </p:nvGrpSpPr>
                    <p:grpSpPr>
                      <a:xfrm>
                        <a:off x="5621139" y="65680"/>
                        <a:ext cx="187761" cy="318396"/>
                        <a:chOff x="0" y="0"/>
                        <a:chExt cx="187760" cy="318395"/>
                      </a:xfrm>
                    </p:grpSpPr>
                    <p:sp>
                      <p:nvSpPr>
                        <p:cNvPr id="119" name="Shape 119"/>
                        <p:cNvSpPr/>
                        <p:nvPr/>
                      </p:nvSpPr>
                      <p:spPr>
                        <a:xfrm>
                          <a:off x="62960" y="91195"/>
                          <a:ext cx="124801" cy="145501"/>
                        </a:xfrm>
                        <a:prstGeom prst="roundRect">
                          <a:avLst>
                            <a:gd name="adj" fmla="val 16667"/>
                          </a:avLst>
                        </a:prstGeom>
                        <a:solidFill>
                          <a:srgbClr val="CC0000"/>
                        </a:solidFill>
                        <a:ln w="12700" cap="flat">
                          <a:noFill/>
                          <a:miter lim="400000"/>
                        </a:ln>
                        <a:effectLst/>
                      </p:spPr>
                      <p:txBody>
                        <a:bodyPr wrap="square" lIns="0" tIns="0" rIns="0" bIns="0" numCol="1" anchor="ctr">
                          <a:noAutofit/>
                        </a:bodyPr>
                        <a:lstStyle/>
                        <a:p>
                          <a:pPr lvl="0"/>
                        </a:p>
                      </p:txBody>
                    </p:sp>
                    <p:sp>
                      <p:nvSpPr>
                        <p:cNvPr id="120" name="Shape 120"/>
                        <p:cNvSpPr/>
                        <p:nvPr/>
                      </p:nvSpPr>
                      <p:spPr>
                        <a:xfrm>
                          <a:off x="0" y="0"/>
                          <a:ext cx="167401" cy="3183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1000">
                              <a:solidFill>
                                <a:srgbClr val="FFFFFF"/>
                              </a:solidFill>
                            </a:defRPr>
                          </a:lvl1pPr>
                        </a:lstStyle>
                        <a:p>
                          <a:pPr lvl="0">
                            <a:defRPr sz="1800">
                              <a:solidFill>
                                <a:srgbClr val="000000"/>
                              </a:solidFill>
                            </a:defRPr>
                          </a:pPr>
                          <a:r>
                            <a:rPr sz="1000">
                              <a:solidFill>
                                <a:srgbClr val="FFFFFF"/>
                              </a:solidFill>
                            </a:rPr>
                            <a:t>1</a:t>
                          </a:r>
                        </a:p>
                      </p:txBody>
                    </p:sp>
                  </p:grpSp>
                  <p:sp>
                    <p:nvSpPr>
                      <p:cNvPr id="122" name="Shape 122"/>
                      <p:cNvSpPr/>
                      <p:nvPr/>
                    </p:nvSpPr>
                    <p:spPr>
                      <a:xfrm>
                        <a:off x="278524" y="0"/>
                        <a:ext cx="1695901" cy="4241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b="1">
                            <a:solidFill>
                              <a:srgbClr val="FFFFFF"/>
                            </a:solidFill>
                            <a:latin typeface="Comic Sans MS"/>
                            <a:ea typeface="Comic Sans MS"/>
                            <a:cs typeface="Comic Sans MS"/>
                            <a:sym typeface="Comic Sans MS"/>
                          </a:defRPr>
                        </a:lvl1pPr>
                      </a:lstStyle>
                      <a:p>
                        <a:pPr lvl="0">
                          <a:defRPr b="0" sz="1800">
                            <a:solidFill>
                              <a:srgbClr val="000000"/>
                            </a:solidFill>
                          </a:defRPr>
                        </a:pPr>
                        <a:r>
                          <a:rPr b="1" sz="1400">
                            <a:solidFill>
                              <a:srgbClr val="FFFFFF"/>
                            </a:solidFill>
                          </a:rPr>
                          <a:t>Chat Box</a:t>
                        </a:r>
                      </a:p>
                    </p:txBody>
                  </p:sp>
                </p:grpSp>
                <p:grpSp>
                  <p:nvGrpSpPr>
                    <p:cNvPr id="139" name="Group 139"/>
                    <p:cNvGrpSpPr/>
                    <p:nvPr/>
                  </p:nvGrpSpPr>
                  <p:grpSpPr>
                    <a:xfrm>
                      <a:off x="308874" y="678949"/>
                      <a:ext cx="1695901" cy="3177176"/>
                      <a:chOff x="0" y="0"/>
                      <a:chExt cx="1695899" cy="3177174"/>
                    </a:xfrm>
                  </p:grpSpPr>
                  <p:sp>
                    <p:nvSpPr>
                      <p:cNvPr id="124" name="Shape 124"/>
                      <p:cNvSpPr/>
                      <p:nvPr/>
                    </p:nvSpPr>
                    <p:spPr>
                      <a:xfrm>
                        <a:off x="0" y="0"/>
                        <a:ext cx="1695900" cy="2894401"/>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125" name="Shape 125"/>
                      <p:cNvSpPr/>
                      <p:nvPr/>
                    </p:nvSpPr>
                    <p:spPr>
                      <a:xfrm>
                        <a:off x="4525" y="5202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26" name="Shape 126"/>
                      <p:cNvSpPr/>
                      <p:nvPr/>
                    </p:nvSpPr>
                    <p:spPr>
                      <a:xfrm>
                        <a:off x="4525" y="10536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27" name="Shape 127"/>
                      <p:cNvSpPr/>
                      <p:nvPr/>
                    </p:nvSpPr>
                    <p:spPr>
                      <a:xfrm>
                        <a:off x="4525" y="15870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28" name="Shape 128"/>
                      <p:cNvSpPr/>
                      <p:nvPr/>
                    </p:nvSpPr>
                    <p:spPr>
                      <a:xfrm>
                        <a:off x="4525" y="21204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29" name="Shape 129"/>
                      <p:cNvSpPr/>
                      <p:nvPr/>
                    </p:nvSpPr>
                    <p:spPr>
                      <a:xfrm>
                        <a:off x="4525" y="26538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nvGrpSpPr>
                      <p:cNvPr id="132" name="Group 132"/>
                      <p:cNvGrpSpPr/>
                      <p:nvPr/>
                    </p:nvGrpSpPr>
                    <p:grpSpPr>
                      <a:xfrm>
                        <a:off x="1450921" y="101108"/>
                        <a:ext cx="187761" cy="318396"/>
                        <a:chOff x="0" y="0"/>
                        <a:chExt cx="187760" cy="318395"/>
                      </a:xfrm>
                    </p:grpSpPr>
                    <p:sp>
                      <p:nvSpPr>
                        <p:cNvPr id="130" name="Shape 130"/>
                        <p:cNvSpPr/>
                        <p:nvPr/>
                      </p:nvSpPr>
                      <p:spPr>
                        <a:xfrm>
                          <a:off x="62960" y="91195"/>
                          <a:ext cx="124801" cy="145501"/>
                        </a:xfrm>
                        <a:prstGeom prst="roundRect">
                          <a:avLst>
                            <a:gd name="adj" fmla="val 16667"/>
                          </a:avLst>
                        </a:prstGeom>
                        <a:solidFill>
                          <a:srgbClr val="CC0000"/>
                        </a:solidFill>
                        <a:ln w="12700" cap="flat">
                          <a:noFill/>
                          <a:miter lim="400000"/>
                        </a:ln>
                        <a:effectLst/>
                      </p:spPr>
                      <p:txBody>
                        <a:bodyPr wrap="square" lIns="0" tIns="0" rIns="0" bIns="0" numCol="1" anchor="ctr">
                          <a:noAutofit/>
                        </a:bodyPr>
                        <a:lstStyle/>
                        <a:p>
                          <a:pPr lvl="0"/>
                        </a:p>
                      </p:txBody>
                    </p:sp>
                    <p:sp>
                      <p:nvSpPr>
                        <p:cNvPr id="131" name="Shape 131"/>
                        <p:cNvSpPr/>
                        <p:nvPr/>
                      </p:nvSpPr>
                      <p:spPr>
                        <a:xfrm>
                          <a:off x="0" y="0"/>
                          <a:ext cx="167401" cy="3183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1000">
                              <a:solidFill>
                                <a:srgbClr val="FFFFFF"/>
                              </a:solidFill>
                            </a:defRPr>
                          </a:lvl1pPr>
                        </a:lstStyle>
                        <a:p>
                          <a:pPr lvl="0">
                            <a:defRPr sz="1800">
                              <a:solidFill>
                                <a:srgbClr val="000000"/>
                              </a:solidFill>
                            </a:defRPr>
                          </a:pPr>
                          <a:r>
                            <a:rPr sz="1000">
                              <a:solidFill>
                                <a:srgbClr val="FFFFFF"/>
                              </a:solidFill>
                            </a:rPr>
                            <a:t>1</a:t>
                          </a:r>
                        </a:p>
                      </p:txBody>
                    </p:sp>
                  </p:grpSp>
                  <p:sp>
                    <p:nvSpPr>
                      <p:cNvPr id="133" name="Shape 133"/>
                      <p:cNvSpPr/>
                      <p:nvPr/>
                    </p:nvSpPr>
                    <p:spPr>
                      <a:xfrm>
                        <a:off x="21978" y="5583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134" name="Shape 134"/>
                      <p:cNvSpPr/>
                      <p:nvPr/>
                    </p:nvSpPr>
                    <p:spPr>
                      <a:xfrm>
                        <a:off x="21978" y="249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135" name="Shape 135"/>
                      <p:cNvSpPr/>
                      <p:nvPr/>
                    </p:nvSpPr>
                    <p:spPr>
                      <a:xfrm>
                        <a:off x="21978" y="10917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136" name="Shape 136"/>
                      <p:cNvSpPr/>
                      <p:nvPr/>
                    </p:nvSpPr>
                    <p:spPr>
                      <a:xfrm>
                        <a:off x="21978" y="16251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137" name="Shape 137"/>
                      <p:cNvSpPr/>
                      <p:nvPr/>
                    </p:nvSpPr>
                    <p:spPr>
                      <a:xfrm>
                        <a:off x="21978" y="21585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pic>
                    <p:nvPicPr>
                      <p:cNvPr id="138" name="image01.png"/>
                      <p:cNvPicPr/>
                      <p:nvPr/>
                    </p:nvPicPr>
                    <p:blipFill>
                      <a:blip r:embed="rId4">
                        <a:extLst/>
                      </a:blip>
                      <a:stretch>
                        <a:fillRect/>
                      </a:stretch>
                    </p:blipFill>
                    <p:spPr>
                      <a:xfrm>
                        <a:off x="583499" y="2511441"/>
                        <a:ext cx="531950" cy="531975"/>
                      </a:xfrm>
                      <a:prstGeom prst="rect">
                        <a:avLst/>
                      </a:prstGeom>
                      <a:ln w="12700" cap="flat">
                        <a:noFill/>
                        <a:miter lim="400000"/>
                      </a:ln>
                      <a:effectLst/>
                    </p:spPr>
                  </p:pic>
                </p:grpSp>
              </p:grpSp>
            </p:grpSp>
            <p:sp>
              <p:nvSpPr>
                <p:cNvPr id="142" name="Shape 142"/>
                <p:cNvSpPr/>
                <p:nvPr/>
              </p:nvSpPr>
              <p:spPr>
                <a:xfrm>
                  <a:off x="2310703" y="1188193"/>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143" name="Shape 143"/>
                <p:cNvSpPr/>
                <p:nvPr/>
              </p:nvSpPr>
              <p:spPr>
                <a:xfrm>
                  <a:off x="2759850" y="384200"/>
                  <a:ext cx="2861400" cy="285001"/>
                </a:xfrm>
                <a:prstGeom prst="rect">
                  <a:avLst/>
                </a:prstGeom>
                <a:solidFill>
                  <a:srgbClr val="EEEEEE"/>
                </a:solidFill>
                <a:ln w="12700" cap="flat">
                  <a:noFill/>
                  <a:miter lim="400000"/>
                </a:ln>
                <a:effectLst/>
              </p:spPr>
              <p:txBody>
                <a:bodyPr wrap="square" lIns="0" tIns="0" rIns="0" bIns="0" numCol="1" anchor="ctr">
                  <a:noAutofit/>
                </a:bodyPr>
                <a:lstStyle/>
                <a:p>
                  <a:pPr lvl="0"/>
                </a:p>
              </p:txBody>
            </p:sp>
          </p:grpSp>
          <p:sp>
            <p:nvSpPr>
              <p:cNvPr id="145" name="Shape 145"/>
              <p:cNvSpPr/>
              <p:nvPr/>
            </p:nvSpPr>
            <p:spPr>
              <a:xfrm>
                <a:off x="2391449" y="2150750"/>
                <a:ext cx="2793301" cy="750601"/>
              </a:xfrm>
              <a:prstGeom prst="roundRect">
                <a:avLst>
                  <a:gd name="adj" fmla="val 16667"/>
                </a:avLst>
              </a:prstGeom>
              <a:solidFill>
                <a:srgbClr val="9FC5E8"/>
              </a:solidFill>
              <a:ln w="12700" cap="flat">
                <a:noFill/>
                <a:miter lim="400000"/>
              </a:ln>
              <a:effectLst/>
            </p:spPr>
            <p:txBody>
              <a:bodyPr wrap="square" lIns="0" tIns="0" rIns="0" bIns="0" numCol="1" anchor="ctr">
                <a:noAutofit/>
              </a:bodyPr>
              <a:lstStyle/>
              <a:p>
                <a:pPr lvl="0"/>
              </a:p>
            </p:txBody>
          </p:sp>
        </p:grpSp>
        <p:sp>
          <p:nvSpPr>
            <p:cNvPr id="147" name="Shape 147"/>
            <p:cNvSpPr/>
            <p:nvPr/>
          </p:nvSpPr>
          <p:spPr>
            <a:xfrm>
              <a:off x="2850974" y="682875"/>
              <a:ext cx="28095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grpSp>
        <p:nvGrpSpPr>
          <p:cNvPr id="151" name="Group 151"/>
          <p:cNvGrpSpPr/>
          <p:nvPr/>
        </p:nvGrpSpPr>
        <p:grpSpPr>
          <a:xfrm>
            <a:off x="2332905" y="1217095"/>
            <a:ext cx="4158117" cy="1010788"/>
            <a:chOff x="0" y="0"/>
            <a:chExt cx="4158116" cy="1010787"/>
          </a:xfrm>
        </p:grpSpPr>
        <p:sp>
          <p:nvSpPr>
            <p:cNvPr id="149" name="Shape 149"/>
            <p:cNvSpPr/>
            <p:nvPr/>
          </p:nvSpPr>
          <p:spPr>
            <a:xfrm>
              <a:off x="0" y="701787"/>
              <a:ext cx="309001" cy="309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noFill/>
            <a:ln w="19050" cap="flat">
              <a:solidFill>
                <a:srgbClr val="CC0000"/>
              </a:solidFill>
              <a:prstDash val="solid"/>
              <a:round/>
            </a:ln>
            <a:effectLst/>
          </p:spPr>
          <p:txBody>
            <a:bodyPr wrap="square" lIns="0" tIns="0" rIns="0" bIns="0" numCol="1" anchor="ctr">
              <a:noAutofit/>
            </a:bodyPr>
            <a:lstStyle/>
            <a:p>
              <a:pPr lvl="0"/>
            </a:p>
          </p:txBody>
        </p:sp>
        <p:sp>
          <p:nvSpPr>
            <p:cNvPr id="150" name="Shape 150"/>
            <p:cNvSpPr/>
            <p:nvPr/>
          </p:nvSpPr>
          <p:spPr>
            <a:xfrm>
              <a:off x="3849116" y="0"/>
              <a:ext cx="309001" cy="309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noFill/>
            <a:ln w="19050" cap="flat">
              <a:solidFill>
                <a:srgbClr val="CC0000"/>
              </a:solidFill>
              <a:prstDash val="solid"/>
              <a:round/>
            </a:ln>
            <a:effectLst/>
          </p:spPr>
          <p:txBody>
            <a:bodyPr wrap="square" lIns="0" tIns="0" rIns="0" bIns="0" numCol="1" anchor="ctr">
              <a:noAutofit/>
            </a:bodyPr>
            <a:lstStyle/>
            <a:p>
              <a:pPr lvl="0"/>
            </a:p>
          </p:txBody>
        </p:sp>
      </p:grpSp>
      <p:sp>
        <p:nvSpPr>
          <p:cNvPr id="152" name="Shape 152"/>
          <p:cNvSpPr/>
          <p:nvPr/>
        </p:nvSpPr>
        <p:spPr>
          <a:xfrm>
            <a:off x="2987999" y="3276999"/>
            <a:ext cx="2793302" cy="750601"/>
          </a:xfrm>
          <a:prstGeom prst="roundRect">
            <a:avLst>
              <a:gd name="adj" fmla="val 16667"/>
            </a:avLst>
          </a:prstGeom>
          <a:solidFill>
            <a:srgbClr val="9FC5E8"/>
          </a:solidFill>
          <a:ln w="19050">
            <a:solidFill>
              <a:srgbClr val="CC0000"/>
            </a:solidFill>
            <a:round/>
          </a:ln>
        </p:spPr>
        <p:txBody>
          <a:bodyPr lIns="0" tIns="0" rIns="0" bIns="0" anchor="ctr"/>
          <a:lstStyle/>
          <a:p>
            <a:pPr lvl="0"/>
          </a:p>
        </p:txBody>
      </p:sp>
      <p:sp>
        <p:nvSpPr>
          <p:cNvPr id="153" name="Shape 153"/>
          <p:cNvSpPr/>
          <p:nvPr/>
        </p:nvSpPr>
        <p:spPr>
          <a:xfrm>
            <a:off x="812083" y="2117699"/>
            <a:ext cx="185437" cy="498776"/>
          </a:xfrm>
          <a:custGeom>
            <a:avLst/>
            <a:gdLst/>
            <a:ahLst/>
            <a:cxnLst>
              <a:cxn ang="0">
                <a:pos x="wd2" y="hd2"/>
              </a:cxn>
              <a:cxn ang="5400000">
                <a:pos x="wd2" y="hd2"/>
              </a:cxn>
              <a:cxn ang="10800000">
                <a:pos x="wd2" y="hd2"/>
              </a:cxn>
              <a:cxn ang="16200000">
                <a:pos x="wd2" y="hd2"/>
              </a:cxn>
            </a:cxnLst>
            <a:rect l="0" t="0" r="r" b="b"/>
            <a:pathLst>
              <a:path w="21423" h="21600" fill="norm" stroke="1" extrusionOk="0">
                <a:moveTo>
                  <a:pt x="21423" y="21600"/>
                </a:moveTo>
                <a:cubicBezTo>
                  <a:pt x="17852" y="19482"/>
                  <a:pt x="179" y="12494"/>
                  <a:pt x="1" y="8894"/>
                </a:cubicBezTo>
                <a:cubicBezTo>
                  <a:pt x="-177" y="5293"/>
                  <a:pt x="16960" y="1482"/>
                  <a:pt x="20352" y="0"/>
                </a:cubicBezTo>
              </a:path>
            </a:pathLst>
          </a:custGeom>
          <a:ln w="19050">
            <a:solidFill>
              <a:srgbClr val="CC0000"/>
            </a:solidFill>
            <a:round/>
            <a:headEnd type="triangle"/>
            <a:tailEnd type="triangle"/>
          </a:ln>
        </p:spPr>
        <p:txBody>
          <a:bodyPr lIns="0" tIns="0" rIns="0" bIns="0"/>
          <a:lstStyle/>
          <a:p>
            <a:pPr lvl="0"/>
          </a:p>
        </p:txBody>
      </p:sp>
      <p:sp>
        <p:nvSpPr>
          <p:cNvPr id="154" name="Shape 154"/>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What is React	- Updating the UI</a:t>
            </a:r>
          </a:p>
        </p:txBody>
      </p:sp>
      <p:sp>
        <p:nvSpPr>
          <p:cNvPr id="155" name="Shape 155"/>
          <p:cNvSpPr/>
          <p:nvPr/>
        </p:nvSpPr>
        <p:spPr>
          <a:xfrm>
            <a:off x="2907253" y="3228843"/>
            <a:ext cx="482701" cy="101867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spcBef>
                <a:spcPts val="800"/>
              </a:spcBef>
              <a:defRPr sz="2100"/>
            </a:lvl1pPr>
          </a:lstStyle>
          <a:p>
            <a:pPr lvl="0">
              <a:defRPr sz="1800"/>
            </a:pPr>
            <a:r>
              <a:rPr sz="2100"/>
              <a:t>🐼</a:t>
            </a:r>
            <a:endParaRPr sz="2100"/>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151"/>
                                        </p:tgtEl>
                                        <p:attrNameLst>
                                          <p:attrName>style.visibility</p:attrName>
                                        </p:attrNameLst>
                                      </p:cBhvr>
                                      <p:to>
                                        <p:strVal val="visible"/>
                                      </p:to>
                                    </p:set>
                                    <p:animEffect filter="fade" transition="in">
                                      <p:cBhvr>
                                        <p:cTn id="7" dur="400"/>
                                        <p:tgtEl>
                                          <p:spTgt spid="151"/>
                                        </p:tgtEl>
                                      </p:cBhvr>
                                    </p:animEffect>
                                  </p:childTnLst>
                                </p:cTn>
                              </p:par>
                            </p:childTnLst>
                          </p:cTn>
                        </p:par>
                        <p:par>
                          <p:cTn id="8" fill="hold">
                            <p:stCondLst>
                              <p:cond delay="400"/>
                            </p:stCondLst>
                            <p:childTnLst>
                              <p:par>
                                <p:cTn id="9" nodeType="afterEffect" presetClass="entr" presetSubtype="0" presetID="10" grpId="2" fill="hold">
                                  <p:stCondLst>
                                    <p:cond delay="0"/>
                                  </p:stCondLst>
                                  <p:iterate type="el" backwards="0">
                                    <p:tmAbs val="0"/>
                                  </p:iterate>
                                  <p:childTnLst>
                                    <p:set>
                                      <p:cBhvr>
                                        <p:cTn id="10" fill="hold"/>
                                        <p:tgtEl>
                                          <p:spTgt spid="152"/>
                                        </p:tgtEl>
                                        <p:attrNameLst>
                                          <p:attrName>style.visibility</p:attrName>
                                        </p:attrNameLst>
                                      </p:cBhvr>
                                      <p:to>
                                        <p:strVal val="visible"/>
                                      </p:to>
                                    </p:set>
                                    <p:animEffect filter="fade" transition="in">
                                      <p:cBhvr>
                                        <p:cTn id="11" dur="500"/>
                                        <p:tgtEl>
                                          <p:spTgt spid="152"/>
                                        </p:tgtEl>
                                      </p:cBhvr>
                                    </p:animEffect>
                                  </p:childTnLst>
                                </p:cTn>
                              </p:par>
                            </p:childTnLst>
                          </p:cTn>
                        </p:par>
                        <p:par>
                          <p:cTn id="12" fill="hold">
                            <p:stCondLst>
                              <p:cond delay="900"/>
                            </p:stCondLst>
                            <p:childTnLst>
                              <p:par>
                                <p:cTn id="13" nodeType="afterEffect" presetClass="entr" presetSubtype="0" presetID="10" grpId="3" fill="hold">
                                  <p:stCondLst>
                                    <p:cond delay="0"/>
                                  </p:stCondLst>
                                  <p:iterate type="el" backwards="0">
                                    <p:tmAbs val="0"/>
                                  </p:iterate>
                                  <p:childTnLst>
                                    <p:set>
                                      <p:cBhvr>
                                        <p:cTn id="14" fill="hold"/>
                                        <p:tgtEl>
                                          <p:spTgt spid="153"/>
                                        </p:tgtEl>
                                        <p:attrNameLst>
                                          <p:attrName>style.visibility</p:attrName>
                                        </p:attrNameLst>
                                      </p:cBhvr>
                                      <p:to>
                                        <p:strVal val="visible"/>
                                      </p:to>
                                    </p:set>
                                    <p:animEffect filter="fade" transition="in">
                                      <p:cBhvr>
                                        <p:cTn id="15" dur="5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1" grpId="1"/>
      <p:bldP build="whole" bldLvl="1" animBg="1" rev="0" advAuto="0" spid="152" grpId="2"/>
      <p:bldP build="whole" bldLvl="1" animBg="1" rev="0" advAuto="0" spid="153" grpId="3"/>
    </p:bldLst>
  </p:timing>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8" name="Shape 808"/>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Adding new Messages</a:t>
            </a:r>
          </a:p>
        </p:txBody>
      </p:sp>
      <p:sp>
        <p:nvSpPr>
          <p:cNvPr id="809" name="Shape 809"/>
          <p:cNvSpPr/>
          <p:nvPr>
            <p:ph type="body" idx="1"/>
          </p:nvPr>
        </p:nvSpPr>
        <p:spPr>
          <a:xfrm>
            <a:off x="311700" y="1152475"/>
            <a:ext cx="8680200" cy="34164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pPr>
            <a:r>
              <a:rPr sz="1400">
                <a:latin typeface="Open Sans"/>
                <a:ea typeface="Open Sans"/>
                <a:cs typeface="Open Sans"/>
                <a:sym typeface="Open Sans"/>
              </a:rPr>
              <a:t>For both </a:t>
            </a:r>
            <a:r>
              <a:rPr b="1" sz="1400">
                <a:latin typeface="Open Sans"/>
                <a:ea typeface="Open Sans"/>
                <a:cs typeface="Open Sans"/>
                <a:sym typeface="Open Sans"/>
              </a:rPr>
              <a:t>name</a:t>
            </a:r>
            <a:r>
              <a:rPr sz="1400">
                <a:latin typeface="Open Sans"/>
                <a:ea typeface="Open Sans"/>
                <a:cs typeface="Open Sans"/>
                <a:sym typeface="Open Sans"/>
              </a:rPr>
              <a:t> and </a:t>
            </a:r>
            <a:r>
              <a:rPr b="1" sz="1400">
                <a:latin typeface="Open Sans"/>
                <a:ea typeface="Open Sans"/>
                <a:cs typeface="Open Sans"/>
                <a:sym typeface="Open Sans"/>
              </a:rPr>
              <a:t>message</a:t>
            </a:r>
            <a:r>
              <a:rPr sz="1400">
                <a:latin typeface="Open Sans"/>
                <a:ea typeface="Open Sans"/>
                <a:cs typeface="Open Sans"/>
                <a:sym typeface="Open Sans"/>
              </a:rPr>
              <a:t> we need both an </a:t>
            </a:r>
            <a:r>
              <a:rPr b="1" sz="1400">
                <a:latin typeface="Open Sans"/>
                <a:ea typeface="Open Sans"/>
                <a:cs typeface="Open Sans"/>
                <a:sym typeface="Open Sans"/>
              </a:rPr>
              <a:t>input</a:t>
            </a:r>
            <a:r>
              <a:rPr sz="1400">
                <a:latin typeface="Open Sans"/>
                <a:ea typeface="Open Sans"/>
                <a:cs typeface="Open Sans"/>
                <a:sym typeface="Open Sans"/>
              </a:rPr>
              <a:t> and a </a:t>
            </a:r>
            <a:r>
              <a:rPr b="1" sz="1400">
                <a:latin typeface="Open Sans"/>
                <a:ea typeface="Open Sans"/>
                <a:cs typeface="Open Sans"/>
                <a:sym typeface="Open Sans"/>
              </a:rPr>
              <a:t>label</a:t>
            </a:r>
            <a:endParaRPr b="1" sz="1400">
              <a:latin typeface="Open Sans"/>
              <a:ea typeface="Open Sans"/>
              <a:cs typeface="Open Sans"/>
              <a:sym typeface="Open Sans"/>
            </a:endParaRPr>
          </a:p>
          <a:p>
            <a:pPr lvl="0">
              <a:defRPr sz="1800"/>
            </a:pPr>
            <a:r>
              <a:rPr sz="1400">
                <a:latin typeface="Open Sans"/>
                <a:ea typeface="Open Sans"/>
                <a:cs typeface="Open Sans"/>
                <a:sym typeface="Open Sans"/>
              </a:rPr>
              <a:t>Our message will be sent to the server when we hit Enter, then the message field will be cleared.</a:t>
            </a:r>
            <a:endParaRPr sz="1400">
              <a:latin typeface="Open Sans"/>
              <a:ea typeface="Open Sans"/>
              <a:cs typeface="Open Sans"/>
              <a:sym typeface="Open Sans"/>
            </a:endParaRPr>
          </a:p>
          <a:p>
            <a:pPr lvl="0">
              <a:defRPr sz="1800"/>
            </a:pPr>
            <a:r>
              <a:rPr sz="1400">
                <a:latin typeface="Open Sans"/>
                <a:ea typeface="Open Sans"/>
                <a:cs typeface="Open Sans"/>
                <a:sym typeface="Open Sans"/>
                <a:hlinkClick r:id="rId2" invalidUrl="" action="" tgtFrame="" tooltip="" history="1" highlightClick="0" endSnd="0"/>
              </a:rPr>
              <a:t>See the changes here!</a:t>
            </a:r>
            <a:endParaRPr sz="1400"/>
          </a:p>
          <a:p>
            <a:pPr lvl="0">
              <a:defRPr sz="1800"/>
            </a:pPr>
            <a:r>
              <a:rPr sz="1400">
                <a:latin typeface="Open Sans"/>
                <a:ea typeface="Open Sans"/>
                <a:cs typeface="Open Sans"/>
                <a:sym typeface="Open Sans"/>
              </a:rPr>
              <a:t>Bonus: Play around with the events to make the message send with different keys</a:t>
            </a:r>
          </a:p>
        </p:txBody>
      </p:sp>
    </p:spTree>
  </p:cSld>
  <p:clrMapOvr>
    <a:masterClrMapping/>
  </p:clrMapOvr>
  <p:transitio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1" name="Shape 811"/>
          <p:cNvSpPr/>
          <p:nvPr>
            <p:ph type="body" idx="1"/>
          </p:nvPr>
        </p:nvSpPr>
        <p:spPr>
          <a:xfrm>
            <a:off x="3866824" y="76200"/>
            <a:ext cx="5146801" cy="5067300"/>
          </a:xfrm>
          <a:prstGeom prst="rect">
            <a:avLst/>
          </a:prstGeom>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b="1" sz="1400">
                <a:latin typeface="Open Sans"/>
                <a:ea typeface="Open Sans"/>
                <a:cs typeface="Open Sans"/>
                <a:sym typeface="Open Sans"/>
              </a:rPr>
              <a:t>const App = React.createClass({</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getInitialState() {</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return {</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name: ‘ ‘</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a:t>
            </a:r>
            <a:endParaRPr b="1" sz="1400">
              <a:latin typeface="Open Sans"/>
              <a:ea typeface="Open Sans"/>
              <a:cs typeface="Open Sans"/>
              <a:sym typeface="Open Sans"/>
            </a:endParaRPr>
          </a:p>
          <a:p>
            <a:pPr lvl="0">
              <a:defRPr sz="1800"/>
            </a:pP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a:t>
            </a:r>
            <a:endParaRPr b="1" sz="1400">
              <a:latin typeface="Open Sans"/>
              <a:ea typeface="Open Sans"/>
              <a:cs typeface="Open Sans"/>
              <a:sym typeface="Open Sans"/>
            </a:endParaRPr>
          </a:p>
          <a:p>
            <a:pPr lvl="0">
              <a:defRPr sz="1800"/>
            </a:pP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render() {</a:t>
            </a:r>
            <a:endParaRPr b="1" sz="1400">
              <a:latin typeface="Open Sans"/>
              <a:ea typeface="Open Sans"/>
              <a:cs typeface="Open Sans"/>
              <a:sym typeface="Open Sans"/>
            </a:endParaRPr>
          </a:p>
          <a:p>
            <a:pPr lvl="0" indent="387350">
              <a:defRPr sz="1800"/>
            </a:pPr>
            <a:r>
              <a:rPr b="1" sz="1400">
                <a:latin typeface="Open Sans"/>
                <a:ea typeface="Open Sans"/>
                <a:cs typeface="Open Sans"/>
                <a:sym typeface="Open Sans"/>
              </a:rPr>
              <a:t>const nameDiv = &lt;p&gt;{this.state.name}&lt;/p&gt;</a:t>
            </a:r>
            <a:endParaRPr b="1" sz="1400">
              <a:latin typeface="Open Sans"/>
              <a:ea typeface="Open Sans"/>
              <a:cs typeface="Open Sans"/>
              <a:sym typeface="Open Sans"/>
            </a:endParaRPr>
          </a:p>
          <a:p>
            <a:pPr lvl="0">
              <a:defRPr sz="1800"/>
            </a:pP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a:t>
            </a:r>
            <a:endParaRPr b="1" sz="1400">
              <a:latin typeface="Open Sans"/>
              <a:ea typeface="Open Sans"/>
              <a:cs typeface="Open Sans"/>
              <a:sym typeface="Open Sans"/>
            </a:endParaRPr>
          </a:p>
          <a:p>
            <a:pPr lvl="0">
              <a:defRPr sz="1800"/>
            </a:pP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a:t>
            </a:r>
            <a:endParaRPr b="1" sz="1400">
              <a:latin typeface="Open Sans"/>
              <a:ea typeface="Open Sans"/>
              <a:cs typeface="Open Sans"/>
              <a:sym typeface="Open Sans"/>
            </a:endParaRPr>
          </a:p>
          <a:p>
            <a:pPr lvl="0">
              <a:defRPr sz="1800"/>
            </a:pPr>
            <a:endParaRPr b="1" sz="1600">
              <a:latin typeface="Open Sans"/>
              <a:ea typeface="Open Sans"/>
              <a:cs typeface="Open Sans"/>
              <a:sym typeface="Open Sans"/>
            </a:endParaRPr>
          </a:p>
          <a:p>
            <a:pPr lvl="0">
              <a:defRPr sz="1800"/>
            </a:pPr>
            <a:endParaRPr b="1" sz="900">
              <a:latin typeface="Open Sans"/>
              <a:ea typeface="Open Sans"/>
              <a:cs typeface="Open Sans"/>
              <a:sym typeface="Open Sans"/>
            </a:endParaRPr>
          </a:p>
        </p:txBody>
      </p:sp>
      <p:sp>
        <p:nvSpPr>
          <p:cNvPr id="812" name="Shape 812"/>
          <p:cNvSpPr/>
          <p:nvPr/>
        </p:nvSpPr>
        <p:spPr>
          <a:xfrm>
            <a:off x="300774" y="1228350"/>
            <a:ext cx="3078002" cy="15994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defRPr sz="1800"/>
            </a:pPr>
            <a:r>
              <a:rPr sz="1400"/>
              <a:t>Every React component has  </a:t>
            </a:r>
            <a:r>
              <a:rPr b="1" sz="1400"/>
              <a:t>internal state</a:t>
            </a:r>
            <a:endParaRPr b="1" sz="1400"/>
          </a:p>
          <a:p>
            <a:pPr lvl="0">
              <a:defRPr sz="1800"/>
            </a:pPr>
            <a:endParaRPr b="1" sz="1400"/>
          </a:p>
          <a:p>
            <a:pPr lvl="0">
              <a:defRPr sz="1800"/>
            </a:pPr>
            <a:r>
              <a:rPr sz="1400"/>
              <a:t>State is </a:t>
            </a:r>
            <a:r>
              <a:rPr b="1" sz="1400"/>
              <a:t>mutable</a:t>
            </a:r>
            <a:endParaRPr b="1" sz="1400"/>
          </a:p>
          <a:p>
            <a:pPr lvl="0">
              <a:defRPr sz="1800"/>
            </a:pPr>
            <a:endParaRPr b="1" sz="1400"/>
          </a:p>
          <a:p>
            <a:pPr lvl="0">
              <a:defRPr sz="1800"/>
            </a:pPr>
            <a:r>
              <a:rPr sz="1400"/>
              <a:t>In this example, the state variable is name</a:t>
            </a:r>
          </a:p>
        </p:txBody>
      </p:sp>
      <p:sp>
        <p:nvSpPr>
          <p:cNvPr id="813" name="Shape 813"/>
          <p:cNvSpPr/>
          <p:nvPr/>
        </p:nvSpPr>
        <p:spPr>
          <a:xfrm>
            <a:off x="4471749" y="1276100"/>
            <a:ext cx="822900" cy="239701"/>
          </a:xfrm>
          <a:prstGeom prst="rect">
            <a:avLst/>
          </a:prstGeom>
          <a:ln w="19050">
            <a:solidFill>
              <a:srgbClr val="FF0000"/>
            </a:solidFill>
            <a:round/>
          </a:ln>
        </p:spPr>
        <p:txBody>
          <a:bodyPr lIns="0" tIns="0" rIns="0" bIns="0" anchor="ctr"/>
          <a:lstStyle/>
          <a:p>
            <a:pPr lvl="0"/>
          </a:p>
        </p:txBody>
      </p:sp>
      <p:sp>
        <p:nvSpPr>
          <p:cNvPr id="814" name="Shape 814"/>
          <p:cNvSpPr/>
          <p:nvPr/>
        </p:nvSpPr>
        <p:spPr>
          <a:xfrm>
            <a:off x="7190224" y="2723925"/>
            <a:ext cx="542701" cy="239701"/>
          </a:xfrm>
          <a:prstGeom prst="rect">
            <a:avLst/>
          </a:prstGeom>
          <a:ln w="19050">
            <a:solidFill>
              <a:srgbClr val="FF0000"/>
            </a:solidFill>
            <a:round/>
          </a:ln>
        </p:spPr>
        <p:txBody>
          <a:bodyPr lIns="0" tIns="0" rIns="0" bIns="0" anchor="ctr"/>
          <a:lstStyle/>
          <a:p>
            <a:pPr lvl="0"/>
          </a:p>
        </p:txBody>
      </p:sp>
    </p:spTree>
  </p:cSld>
  <p:clrMapOvr>
    <a:masterClrMapping/>
  </p:clrMapOvr>
  <p:transitio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8" name="Shape 818"/>
          <p:cNvSpPr/>
          <p:nvPr>
            <p:ph type="body" idx="1"/>
          </p:nvPr>
        </p:nvSpPr>
        <p:spPr>
          <a:xfrm>
            <a:off x="3866824" y="76200"/>
            <a:ext cx="5146801" cy="5067300"/>
          </a:xfrm>
          <a:prstGeom prst="rect">
            <a:avLst/>
          </a:prstGeom>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b="1" sz="1400">
                <a:latin typeface="Open Sans"/>
                <a:ea typeface="Open Sans"/>
                <a:cs typeface="Open Sans"/>
                <a:sym typeface="Open Sans"/>
              </a:rPr>
              <a:t>const App = React.createClass({</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getInitialState() {</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return {</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name: ‘ ‘</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a:t>
            </a:r>
            <a:endParaRPr b="1" sz="1400">
              <a:latin typeface="Open Sans"/>
              <a:ea typeface="Open Sans"/>
              <a:cs typeface="Open Sans"/>
              <a:sym typeface="Open Sans"/>
            </a:endParaRPr>
          </a:p>
          <a:p>
            <a:pPr lvl="0">
              <a:defRPr sz="1800"/>
            </a:pP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a:t>
            </a:r>
            <a:endParaRPr b="1" sz="1400">
              <a:latin typeface="Open Sans"/>
              <a:ea typeface="Open Sans"/>
              <a:cs typeface="Open Sans"/>
              <a:sym typeface="Open Sans"/>
            </a:endParaRPr>
          </a:p>
          <a:p>
            <a:pPr lvl="0">
              <a:defRPr sz="1800"/>
            </a:pP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render() {</a:t>
            </a:r>
            <a:endParaRPr b="1" sz="1400">
              <a:latin typeface="Open Sans"/>
              <a:ea typeface="Open Sans"/>
              <a:cs typeface="Open Sans"/>
              <a:sym typeface="Open Sans"/>
            </a:endParaRPr>
          </a:p>
          <a:p>
            <a:pPr lvl="0" indent="457200">
              <a:defRPr sz="1800"/>
            </a:pPr>
            <a:r>
              <a:rPr b="1" sz="1400">
                <a:latin typeface="Open Sans"/>
                <a:ea typeface="Open Sans"/>
                <a:cs typeface="Open Sans"/>
                <a:sym typeface="Open Sans"/>
              </a:rPr>
              <a:t>const nameDiv = &lt;p&gt;{this.state.name}&lt;/p&gt;</a:t>
            </a:r>
            <a:endParaRPr b="1" sz="1400">
              <a:latin typeface="Open Sans"/>
              <a:ea typeface="Open Sans"/>
              <a:cs typeface="Open Sans"/>
              <a:sym typeface="Open Sans"/>
            </a:endParaRPr>
          </a:p>
          <a:p>
            <a:pPr lvl="0">
              <a:defRPr sz="1800"/>
            </a:pP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a:t>
            </a:r>
            <a:endParaRPr b="1" sz="1400">
              <a:latin typeface="Open Sans"/>
              <a:ea typeface="Open Sans"/>
              <a:cs typeface="Open Sans"/>
              <a:sym typeface="Open Sans"/>
            </a:endParaRPr>
          </a:p>
          <a:p>
            <a:pPr lvl="0">
              <a:defRPr sz="1800"/>
            </a:pP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    }</a:t>
            </a:r>
            <a:endParaRPr b="1" sz="1400">
              <a:latin typeface="Open Sans"/>
              <a:ea typeface="Open Sans"/>
              <a:cs typeface="Open Sans"/>
              <a:sym typeface="Open Sans"/>
            </a:endParaRPr>
          </a:p>
          <a:p>
            <a:pPr lvl="0">
              <a:defRPr sz="1800"/>
            </a:pPr>
            <a:r>
              <a:rPr b="1" sz="1400">
                <a:latin typeface="Open Sans"/>
                <a:ea typeface="Open Sans"/>
                <a:cs typeface="Open Sans"/>
                <a:sym typeface="Open Sans"/>
              </a:rPr>
              <a:t>});</a:t>
            </a:r>
            <a:endParaRPr b="1" sz="1400">
              <a:latin typeface="Open Sans"/>
              <a:ea typeface="Open Sans"/>
              <a:cs typeface="Open Sans"/>
              <a:sym typeface="Open Sans"/>
            </a:endParaRPr>
          </a:p>
          <a:p>
            <a:pPr lvl="0">
              <a:defRPr sz="1800"/>
            </a:pPr>
            <a:endParaRPr b="1" sz="1600">
              <a:latin typeface="Open Sans"/>
              <a:ea typeface="Open Sans"/>
              <a:cs typeface="Open Sans"/>
              <a:sym typeface="Open Sans"/>
            </a:endParaRPr>
          </a:p>
        </p:txBody>
      </p:sp>
      <p:sp>
        <p:nvSpPr>
          <p:cNvPr id="819" name="Shape 819"/>
          <p:cNvSpPr/>
          <p:nvPr/>
        </p:nvSpPr>
        <p:spPr>
          <a:xfrm>
            <a:off x="300774" y="1228350"/>
            <a:ext cx="3078002" cy="22090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defRPr sz="1800"/>
            </a:pPr>
            <a:r>
              <a:rPr b="1" sz="1400"/>
              <a:t>State has class-level scope</a:t>
            </a:r>
            <a:endParaRPr b="1" sz="1400"/>
          </a:p>
          <a:p>
            <a:pPr lvl="0" marL="457200" indent="-228600">
              <a:buClr>
                <a:srgbClr val="000000"/>
              </a:buClr>
              <a:buSzPct val="100000"/>
              <a:buChar char="●"/>
              <a:defRPr sz="1800"/>
            </a:pPr>
            <a:r>
              <a:rPr sz="1400"/>
              <a:t>this.state.variableName</a:t>
            </a:r>
            <a:endParaRPr sz="1400"/>
          </a:p>
          <a:p>
            <a:pPr lvl="0">
              <a:defRPr sz="1800"/>
            </a:pPr>
            <a:endParaRPr sz="1400"/>
          </a:p>
          <a:p>
            <a:pPr lvl="0">
              <a:defRPr sz="1800"/>
            </a:pPr>
            <a:r>
              <a:rPr b="1" sz="1400"/>
              <a:t>getInitialState()</a:t>
            </a:r>
            <a:endParaRPr b="1" sz="1400"/>
          </a:p>
          <a:p>
            <a:pPr lvl="0" marL="457200" indent="-228600">
              <a:buClr>
                <a:srgbClr val="000000"/>
              </a:buClr>
              <a:buSzPct val="100000"/>
              <a:buChar char="●"/>
              <a:defRPr sz="1800"/>
            </a:pPr>
            <a:r>
              <a:rPr sz="1400"/>
              <a:t>sets state variables when the web page is first rendered. </a:t>
            </a:r>
            <a:endParaRPr sz="1400"/>
          </a:p>
          <a:p>
            <a:pPr lvl="0">
              <a:defRPr sz="1800"/>
            </a:pPr>
            <a:endParaRPr sz="1400"/>
          </a:p>
          <a:p>
            <a:pPr lvl="0">
              <a:defRPr sz="1800"/>
            </a:pPr>
            <a:r>
              <a:rPr sz="1400"/>
              <a:t>We are initializing our name to be an empty string.</a:t>
            </a:r>
            <a:endParaRPr sz="1400"/>
          </a:p>
        </p:txBody>
      </p:sp>
      <p:sp>
        <p:nvSpPr>
          <p:cNvPr id="820" name="Shape 820"/>
          <p:cNvSpPr/>
          <p:nvPr/>
        </p:nvSpPr>
        <p:spPr>
          <a:xfrm>
            <a:off x="4097375" y="950350"/>
            <a:ext cx="1634401" cy="1102801"/>
          </a:xfrm>
          <a:prstGeom prst="rect">
            <a:avLst/>
          </a:prstGeom>
          <a:ln w="19050">
            <a:solidFill>
              <a:srgbClr val="FF0000"/>
            </a:solidFill>
            <a:round/>
          </a:ln>
        </p:spPr>
        <p:txBody>
          <a:bodyPr lIns="0" tIns="0" rIns="0" bIns="0" anchor="ctr"/>
          <a:lstStyle/>
          <a:p>
            <a:pPr lvl="0"/>
          </a:p>
        </p:txBody>
      </p:sp>
      <p:sp>
        <p:nvSpPr>
          <p:cNvPr id="821" name="Shape 821"/>
          <p:cNvSpPr/>
          <p:nvPr/>
        </p:nvSpPr>
        <p:spPr>
          <a:xfrm>
            <a:off x="6242799" y="2855224"/>
            <a:ext cx="1552501" cy="239701"/>
          </a:xfrm>
          <a:prstGeom prst="rect">
            <a:avLst/>
          </a:prstGeom>
          <a:ln w="19050">
            <a:solidFill>
              <a:srgbClr val="FF0000"/>
            </a:solidFill>
            <a:round/>
          </a:ln>
        </p:spPr>
        <p:txBody>
          <a:bodyPr lIns="0" tIns="0" rIns="0" bIns="0" anchor="ctr"/>
          <a:lstStyle/>
          <a:p>
            <a:pPr lvl="0"/>
          </a:p>
        </p:txBody>
      </p:sp>
    </p:spTree>
  </p:cSld>
  <p:clrMapOvr>
    <a:masterClrMapping/>
  </p:clrMapOvr>
  <p:transitio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5" name="Shape 825"/>
          <p:cNvSpPr/>
          <p:nvPr/>
        </p:nvSpPr>
        <p:spPr>
          <a:xfrm>
            <a:off x="300725" y="1921074"/>
            <a:ext cx="2994001" cy="364501"/>
          </a:xfrm>
          <a:prstGeom prst="rect">
            <a:avLst/>
          </a:prstGeom>
          <a:solidFill>
            <a:srgbClr val="EEEEEE"/>
          </a:solidFill>
          <a:ln>
            <a:solidFill>
              <a:srgbClr val="595959"/>
            </a:solidFill>
            <a:round/>
          </a:ln>
        </p:spPr>
        <p:txBody>
          <a:bodyPr lIns="0" tIns="0" rIns="0" bIns="0" anchor="ctr"/>
          <a:lstStyle/>
          <a:p>
            <a:pPr lvl="0"/>
          </a:p>
        </p:txBody>
      </p:sp>
      <p:sp>
        <p:nvSpPr>
          <p:cNvPr id="826" name="Shape 826"/>
          <p:cNvSpPr/>
          <p:nvPr>
            <p:ph type="body" idx="1"/>
          </p:nvPr>
        </p:nvSpPr>
        <p:spPr>
          <a:xfrm>
            <a:off x="3866824" y="76200"/>
            <a:ext cx="5146801" cy="5067300"/>
          </a:xfrm>
          <a:prstGeom prst="rect">
            <a:avLst/>
          </a:prstGeom>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b="1" sz="1300">
                <a:latin typeface="Open Sans"/>
                <a:ea typeface="Open Sans"/>
                <a:cs typeface="Open Sans"/>
                <a:sym typeface="Open Sans"/>
              </a:rPr>
              <a:t>const Input = React.createClass({</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a:t>
            </a:r>
            <a:endParaRPr b="1" sz="1300">
              <a:latin typeface="Open Sans"/>
              <a:ea typeface="Open Sans"/>
              <a:cs typeface="Open Sans"/>
              <a:sym typeface="Open Sans"/>
            </a:endParaRPr>
          </a:p>
          <a:p>
            <a:pPr lvl="0">
              <a:defRPr sz="1800"/>
            </a:pP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onChange() {</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if (this.state.name == null) {</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this.setState({ name: “bob2” })</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a:t>
            </a: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a:t>
            </a:r>
            <a:endParaRPr b="1" sz="1300">
              <a:latin typeface="Open Sans"/>
              <a:ea typeface="Open Sans"/>
              <a:cs typeface="Open Sans"/>
              <a:sym typeface="Open Sans"/>
            </a:endParaRPr>
          </a:p>
          <a:p>
            <a:pPr lvl="0">
              <a:defRPr sz="1800"/>
            </a:pP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  ….  </a:t>
            </a:r>
            <a:endParaRPr b="1" sz="1300">
              <a:latin typeface="Open Sans"/>
              <a:ea typeface="Open Sans"/>
              <a:cs typeface="Open Sans"/>
              <a:sym typeface="Open Sans"/>
            </a:endParaRPr>
          </a:p>
          <a:p>
            <a:pPr lvl="0">
              <a:defRPr sz="1800"/>
            </a:pPr>
            <a:endParaRPr b="1" sz="1300">
              <a:latin typeface="Open Sans"/>
              <a:ea typeface="Open Sans"/>
              <a:cs typeface="Open Sans"/>
              <a:sym typeface="Open Sans"/>
            </a:endParaRPr>
          </a:p>
          <a:p>
            <a:pPr lvl="0">
              <a:defRPr sz="1800"/>
            </a:pPr>
            <a:r>
              <a:rPr b="1" sz="1300">
                <a:latin typeface="Open Sans"/>
                <a:ea typeface="Open Sans"/>
                <a:cs typeface="Open Sans"/>
                <a:sym typeface="Open Sans"/>
              </a:rPr>
              <a:t>});</a:t>
            </a:r>
          </a:p>
        </p:txBody>
      </p:sp>
      <p:sp>
        <p:nvSpPr>
          <p:cNvPr id="827" name="Shape 827"/>
          <p:cNvSpPr/>
          <p:nvPr/>
        </p:nvSpPr>
        <p:spPr>
          <a:xfrm>
            <a:off x="300724" y="1502099"/>
            <a:ext cx="3135002" cy="11422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defRPr sz="1800"/>
            </a:pPr>
            <a:r>
              <a:rPr sz="1400"/>
              <a:t>Change state variables by calling:</a:t>
            </a:r>
            <a:endParaRPr sz="1400"/>
          </a:p>
          <a:p>
            <a:pPr lvl="0">
              <a:defRPr sz="1800"/>
            </a:pPr>
            <a:endParaRPr sz="1400"/>
          </a:p>
          <a:p>
            <a:pPr lvl="0">
              <a:defRPr sz="1800"/>
            </a:pPr>
            <a:r>
              <a:rPr sz="1200">
                <a:latin typeface="Courier New"/>
                <a:ea typeface="Courier New"/>
                <a:cs typeface="Courier New"/>
                <a:sym typeface="Courier New"/>
              </a:rPr>
              <a:t>this.setState({ name : value })</a:t>
            </a:r>
            <a:endParaRPr sz="1200">
              <a:latin typeface="Courier New"/>
              <a:ea typeface="Courier New"/>
              <a:cs typeface="Courier New"/>
              <a:sym typeface="Courier New"/>
            </a:endParaRPr>
          </a:p>
          <a:p>
            <a:pPr lvl="0">
              <a:defRPr sz="1800"/>
            </a:pPr>
            <a:endParaRPr sz="1200">
              <a:latin typeface="Courier New"/>
              <a:ea typeface="Courier New"/>
              <a:cs typeface="Courier New"/>
              <a:sym typeface="Courier New"/>
            </a:endParaRPr>
          </a:p>
          <a:p>
            <a:pPr lvl="0">
              <a:defRPr sz="1800"/>
            </a:pPr>
            <a:r>
              <a:rPr sz="1400"/>
              <a:t>Causes the component to re-render</a:t>
            </a:r>
          </a:p>
        </p:txBody>
      </p:sp>
      <p:sp>
        <p:nvSpPr>
          <p:cNvPr id="828" name="Shape 828"/>
          <p:cNvSpPr/>
          <p:nvPr/>
        </p:nvSpPr>
        <p:spPr>
          <a:xfrm>
            <a:off x="4184725" y="2503324"/>
            <a:ext cx="2561701" cy="239701"/>
          </a:xfrm>
          <a:prstGeom prst="rect">
            <a:avLst/>
          </a:prstGeom>
          <a:ln w="19050">
            <a:solidFill>
              <a:srgbClr val="FF0000"/>
            </a:solidFill>
            <a:round/>
          </a:ln>
        </p:spPr>
        <p:txBody>
          <a:bodyPr lIns="0" tIns="0" rIns="0" bIns="0" anchor="ctr"/>
          <a:lstStyle/>
          <a:p>
            <a:pPr lvl="0"/>
          </a:p>
        </p:txBody>
      </p:sp>
    </p:spTree>
  </p:cSld>
  <p:clrMapOvr>
    <a:masterClrMapping/>
  </p:clrMapOvr>
  <p:transitio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0" name="Shape 830"/>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Adding new Messages</a:t>
            </a:r>
          </a:p>
        </p:txBody>
      </p:sp>
      <p:pic>
        <p:nvPicPr>
          <p:cNvPr id="831" name="image12.png"/>
          <p:cNvPicPr/>
          <p:nvPr/>
        </p:nvPicPr>
        <p:blipFill>
          <a:blip r:embed="rId2">
            <a:extLst/>
          </a:blip>
          <a:stretch>
            <a:fillRect/>
          </a:stretch>
        </p:blipFill>
        <p:spPr>
          <a:xfrm>
            <a:off x="683612" y="1283424"/>
            <a:ext cx="7776775" cy="1425518"/>
          </a:xfrm>
          <a:prstGeom prst="rect">
            <a:avLst/>
          </a:prstGeom>
          <a:ln>
            <a:solidFill>
              <a:srgbClr val="EFEFEF"/>
            </a:solidFill>
            <a:round/>
          </a:ln>
        </p:spPr>
      </p:pic>
      <p:sp>
        <p:nvSpPr>
          <p:cNvPr id="832" name="Shape 832"/>
          <p:cNvSpPr/>
          <p:nvPr/>
        </p:nvSpPr>
        <p:spPr>
          <a:xfrm>
            <a:off x="1488049" y="2478150"/>
            <a:ext cx="2749501" cy="187201"/>
          </a:xfrm>
          <a:prstGeom prst="rect">
            <a:avLst/>
          </a:prstGeom>
          <a:ln w="19050">
            <a:solidFill>
              <a:srgbClr val="38761D"/>
            </a:solidFill>
            <a:round/>
          </a:ln>
        </p:spPr>
        <p:txBody>
          <a:bodyPr lIns="0" tIns="0" rIns="0" bIns="0" anchor="ctr"/>
          <a:lstStyle/>
          <a:p>
            <a:pPr lvl="0">
              <a:defRPr>
                <a:solidFill>
                  <a:srgbClr val="6AA84F"/>
                </a:solidFill>
              </a:defRPr>
            </a:pPr>
          </a:p>
        </p:txBody>
      </p:sp>
      <p:pic>
        <p:nvPicPr>
          <p:cNvPr id="833" name="image17.png"/>
          <p:cNvPicPr/>
          <p:nvPr/>
        </p:nvPicPr>
        <p:blipFill>
          <a:blip r:embed="rId3">
            <a:extLst/>
          </a:blip>
          <a:stretch>
            <a:fillRect/>
          </a:stretch>
        </p:blipFill>
        <p:spPr>
          <a:xfrm>
            <a:off x="683624" y="2842225"/>
            <a:ext cx="7776750" cy="1593197"/>
          </a:xfrm>
          <a:prstGeom prst="rect">
            <a:avLst/>
          </a:prstGeom>
          <a:ln>
            <a:solidFill>
              <a:srgbClr val="EFEFEF"/>
            </a:solidFill>
            <a:round/>
          </a:ln>
        </p:spPr>
      </p:pic>
      <p:sp>
        <p:nvSpPr>
          <p:cNvPr id="834" name="Shape 834"/>
          <p:cNvSpPr/>
          <p:nvPr/>
        </p:nvSpPr>
        <p:spPr>
          <a:xfrm>
            <a:off x="1488049" y="3344524"/>
            <a:ext cx="3561601" cy="7308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835" name="Shape 835"/>
          <p:cNvSpPr/>
          <p:nvPr/>
        </p:nvSpPr>
        <p:spPr>
          <a:xfrm>
            <a:off x="1969198" y="3912765"/>
            <a:ext cx="806101" cy="108301"/>
          </a:xfrm>
          <a:prstGeom prst="rect">
            <a:avLst/>
          </a:prstGeom>
          <a:solidFill>
            <a:srgbClr val="FFFFFF"/>
          </a:solidFill>
          <a:ln w="12700">
            <a:miter lim="400000"/>
          </a:ln>
        </p:spPr>
        <p:txBody>
          <a:bodyPr lIns="0" tIns="0" rIns="0" bIns="0" anchor="ctr"/>
          <a:lstStyle/>
          <a:p>
            <a:pPr lvl="0"/>
          </a:p>
        </p:txBody>
      </p:sp>
    </p:spTree>
  </p:cSld>
  <p:clrMapOvr>
    <a:masterClrMapping/>
  </p:clrMapOvr>
  <p:transitio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7" name="Shape 837"/>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Adding new Messages</a:t>
            </a:r>
          </a:p>
        </p:txBody>
      </p:sp>
      <p:pic>
        <p:nvPicPr>
          <p:cNvPr id="838" name="image12.png"/>
          <p:cNvPicPr/>
          <p:nvPr/>
        </p:nvPicPr>
        <p:blipFill>
          <a:blip r:embed="rId2">
            <a:extLst/>
          </a:blip>
          <a:stretch>
            <a:fillRect/>
          </a:stretch>
        </p:blipFill>
        <p:spPr>
          <a:xfrm>
            <a:off x="683612" y="1283424"/>
            <a:ext cx="7776775" cy="1425518"/>
          </a:xfrm>
          <a:prstGeom prst="rect">
            <a:avLst/>
          </a:prstGeom>
          <a:ln>
            <a:solidFill>
              <a:srgbClr val="EFEFEF"/>
            </a:solidFill>
            <a:round/>
          </a:ln>
        </p:spPr>
      </p:pic>
      <p:sp>
        <p:nvSpPr>
          <p:cNvPr id="839" name="Shape 839"/>
          <p:cNvSpPr/>
          <p:nvPr/>
        </p:nvSpPr>
        <p:spPr>
          <a:xfrm>
            <a:off x="1488049" y="2478150"/>
            <a:ext cx="2749501" cy="187201"/>
          </a:xfrm>
          <a:prstGeom prst="rect">
            <a:avLst/>
          </a:prstGeom>
          <a:ln w="19050">
            <a:solidFill>
              <a:srgbClr val="38761D"/>
            </a:solidFill>
            <a:round/>
          </a:ln>
        </p:spPr>
        <p:txBody>
          <a:bodyPr lIns="0" tIns="0" rIns="0" bIns="0" anchor="ctr"/>
          <a:lstStyle/>
          <a:p>
            <a:pPr lvl="0">
              <a:defRPr>
                <a:solidFill>
                  <a:srgbClr val="6AA84F"/>
                </a:solidFill>
              </a:defRPr>
            </a:pPr>
          </a:p>
        </p:txBody>
      </p:sp>
      <p:pic>
        <p:nvPicPr>
          <p:cNvPr id="840" name="image17.png"/>
          <p:cNvPicPr/>
          <p:nvPr/>
        </p:nvPicPr>
        <p:blipFill>
          <a:blip r:embed="rId3">
            <a:extLst/>
          </a:blip>
          <a:stretch>
            <a:fillRect/>
          </a:stretch>
        </p:blipFill>
        <p:spPr>
          <a:xfrm>
            <a:off x="683624" y="2842225"/>
            <a:ext cx="7776750" cy="1593197"/>
          </a:xfrm>
          <a:prstGeom prst="rect">
            <a:avLst/>
          </a:prstGeom>
          <a:ln>
            <a:solidFill>
              <a:srgbClr val="EFEFEF"/>
            </a:solidFill>
            <a:round/>
          </a:ln>
        </p:spPr>
      </p:pic>
      <p:sp>
        <p:nvSpPr>
          <p:cNvPr id="841" name="Shape 841"/>
          <p:cNvSpPr/>
          <p:nvPr/>
        </p:nvSpPr>
        <p:spPr>
          <a:xfrm>
            <a:off x="1488049" y="3344524"/>
            <a:ext cx="3561601" cy="730801"/>
          </a:xfrm>
          <a:prstGeom prst="rect">
            <a:avLst/>
          </a:prstGeom>
          <a:ln w="19050">
            <a:solidFill>
              <a:srgbClr val="38761D"/>
            </a:solidFill>
            <a:round/>
          </a:ln>
        </p:spPr>
        <p:txBody>
          <a:bodyPr lIns="0" tIns="0" rIns="0" bIns="0" anchor="ctr"/>
          <a:lstStyle/>
          <a:p>
            <a:pPr lvl="0">
              <a:defRPr>
                <a:solidFill>
                  <a:srgbClr val="6AA84F"/>
                </a:solidFill>
              </a:defRPr>
            </a:pPr>
          </a:p>
        </p:txBody>
      </p:sp>
    </p:spTree>
  </p:cSld>
  <p:clrMapOvr>
    <a:masterClrMapping/>
  </p:clrMapOvr>
  <p:transitio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43" name="image14.png"/>
          <p:cNvPicPr/>
          <p:nvPr/>
        </p:nvPicPr>
        <p:blipFill>
          <a:blip r:embed="rId3">
            <a:extLst/>
          </a:blip>
          <a:srcRect l="0" t="3785" r="0" b="7570"/>
          <a:stretch>
            <a:fillRect/>
          </a:stretch>
        </p:blipFill>
        <p:spPr>
          <a:xfrm>
            <a:off x="894324" y="1459399"/>
            <a:ext cx="7355349" cy="3461127"/>
          </a:xfrm>
          <a:prstGeom prst="rect">
            <a:avLst/>
          </a:prstGeom>
          <a:ln>
            <a:solidFill>
              <a:srgbClr val="EFEFEF"/>
            </a:solidFill>
            <a:round/>
          </a:ln>
        </p:spPr>
      </p:pic>
      <p:sp>
        <p:nvSpPr>
          <p:cNvPr id="844" name="Shape 844"/>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Adding new Messages</a:t>
            </a:r>
          </a:p>
        </p:txBody>
      </p:sp>
      <p:pic>
        <p:nvPicPr>
          <p:cNvPr id="845" name="image12.png"/>
          <p:cNvPicPr/>
          <p:nvPr/>
        </p:nvPicPr>
        <p:blipFill>
          <a:blip r:embed="rId4">
            <a:extLst/>
          </a:blip>
          <a:srcRect l="0" t="0" r="0" b="69599"/>
          <a:stretch>
            <a:fillRect/>
          </a:stretch>
        </p:blipFill>
        <p:spPr>
          <a:xfrm>
            <a:off x="894324" y="1054823"/>
            <a:ext cx="7355350" cy="372301"/>
          </a:xfrm>
          <a:prstGeom prst="rect">
            <a:avLst/>
          </a:prstGeom>
          <a:ln>
            <a:solidFill>
              <a:srgbClr val="EFEFEF"/>
            </a:solidFill>
            <a:round/>
          </a:ln>
        </p:spPr>
      </p:pic>
      <p:sp>
        <p:nvSpPr>
          <p:cNvPr id="846" name="Shape 846"/>
          <p:cNvSpPr/>
          <p:nvPr/>
        </p:nvSpPr>
        <p:spPr>
          <a:xfrm>
            <a:off x="1674174" y="1388025"/>
            <a:ext cx="4103101" cy="3608700"/>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847" name="Shape 847"/>
          <p:cNvSpPr/>
          <p:nvPr/>
        </p:nvSpPr>
        <p:spPr>
          <a:xfrm>
            <a:off x="2028725" y="3218982"/>
            <a:ext cx="1485901" cy="423601"/>
          </a:xfrm>
          <a:prstGeom prst="rect">
            <a:avLst/>
          </a:prstGeom>
          <a:solidFill>
            <a:srgbClr val="FFFFFF"/>
          </a:solidFill>
          <a:ln w="12700">
            <a:miter lim="400000"/>
          </a:ln>
        </p:spPr>
        <p:txBody>
          <a:bodyPr lIns="0" tIns="0" rIns="0" bIns="0" anchor="ctr"/>
          <a:lstStyle/>
          <a:p>
            <a:pPr lvl="0"/>
          </a:p>
        </p:txBody>
      </p:sp>
      <p:sp>
        <p:nvSpPr>
          <p:cNvPr id="848" name="Shape 848"/>
          <p:cNvSpPr/>
          <p:nvPr/>
        </p:nvSpPr>
        <p:spPr>
          <a:xfrm>
            <a:off x="3055998" y="4148199"/>
            <a:ext cx="277501" cy="108301"/>
          </a:xfrm>
          <a:prstGeom prst="rect">
            <a:avLst/>
          </a:prstGeom>
          <a:solidFill>
            <a:srgbClr val="FFFFFF"/>
          </a:solidFill>
          <a:ln w="12700">
            <a:miter lim="400000"/>
          </a:ln>
        </p:spPr>
        <p:txBody>
          <a:bodyPr lIns="0" tIns="0" rIns="0" bIns="0" anchor="ctr"/>
          <a:lstStyle/>
          <a:p>
            <a:pPr lvl="0"/>
          </a:p>
        </p:txBody>
      </p:sp>
      <p:sp>
        <p:nvSpPr>
          <p:cNvPr id="849" name="Shape 849"/>
          <p:cNvSpPr/>
          <p:nvPr/>
        </p:nvSpPr>
        <p:spPr>
          <a:xfrm>
            <a:off x="2951975" y="4466516"/>
            <a:ext cx="751200" cy="108301"/>
          </a:xfrm>
          <a:prstGeom prst="rect">
            <a:avLst/>
          </a:prstGeom>
          <a:solidFill>
            <a:srgbClr val="FFFFFF"/>
          </a:solidFill>
          <a:ln w="12700">
            <a:miter lim="400000"/>
          </a:ln>
        </p:spPr>
        <p:txBody>
          <a:bodyPr lIns="0" tIns="0" rIns="0" bIns="0" anchor="ctr"/>
          <a:lstStyle/>
          <a:p>
            <a:pPr lvl="0"/>
          </a:p>
        </p:txBody>
      </p:sp>
    </p:spTree>
  </p:cSld>
  <p:clrMapOvr>
    <a:masterClrMapping/>
  </p:clrMapOvr>
  <p:transitio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53" name="image14.png"/>
          <p:cNvPicPr/>
          <p:nvPr/>
        </p:nvPicPr>
        <p:blipFill>
          <a:blip r:embed="rId2">
            <a:extLst/>
          </a:blip>
          <a:srcRect l="0" t="3785" r="0" b="7570"/>
          <a:stretch>
            <a:fillRect/>
          </a:stretch>
        </p:blipFill>
        <p:spPr>
          <a:xfrm>
            <a:off x="894324" y="1459399"/>
            <a:ext cx="7355349" cy="3461127"/>
          </a:xfrm>
          <a:prstGeom prst="rect">
            <a:avLst/>
          </a:prstGeom>
          <a:ln>
            <a:solidFill>
              <a:srgbClr val="EFEFEF"/>
            </a:solidFill>
            <a:round/>
          </a:ln>
        </p:spPr>
      </p:pic>
      <p:sp>
        <p:nvSpPr>
          <p:cNvPr id="854" name="Shape 854"/>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Adding new Messages</a:t>
            </a:r>
          </a:p>
        </p:txBody>
      </p:sp>
      <p:pic>
        <p:nvPicPr>
          <p:cNvPr id="855" name="image12.png"/>
          <p:cNvPicPr/>
          <p:nvPr/>
        </p:nvPicPr>
        <p:blipFill>
          <a:blip r:embed="rId3">
            <a:extLst/>
          </a:blip>
          <a:srcRect l="0" t="0" r="0" b="69599"/>
          <a:stretch>
            <a:fillRect/>
          </a:stretch>
        </p:blipFill>
        <p:spPr>
          <a:xfrm>
            <a:off x="894324" y="1054823"/>
            <a:ext cx="7355350" cy="372301"/>
          </a:xfrm>
          <a:prstGeom prst="rect">
            <a:avLst/>
          </a:prstGeom>
          <a:ln>
            <a:solidFill>
              <a:srgbClr val="EFEFEF"/>
            </a:solidFill>
            <a:round/>
          </a:ln>
        </p:spPr>
      </p:pic>
      <p:sp>
        <p:nvSpPr>
          <p:cNvPr id="856" name="Shape 856"/>
          <p:cNvSpPr/>
          <p:nvPr/>
        </p:nvSpPr>
        <p:spPr>
          <a:xfrm>
            <a:off x="1674174" y="1388025"/>
            <a:ext cx="4103101" cy="3608700"/>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857" name="Shape 857"/>
          <p:cNvSpPr/>
          <p:nvPr/>
        </p:nvSpPr>
        <p:spPr>
          <a:xfrm>
            <a:off x="3055998" y="4148199"/>
            <a:ext cx="277501" cy="108301"/>
          </a:xfrm>
          <a:prstGeom prst="rect">
            <a:avLst/>
          </a:prstGeom>
          <a:solidFill>
            <a:srgbClr val="FFFFFF"/>
          </a:solidFill>
          <a:ln w="12700">
            <a:miter lim="400000"/>
          </a:ln>
        </p:spPr>
        <p:txBody>
          <a:bodyPr lIns="0" tIns="0" rIns="0" bIns="0" anchor="ctr"/>
          <a:lstStyle/>
          <a:p>
            <a:pPr lvl="0"/>
          </a:p>
        </p:txBody>
      </p:sp>
      <p:sp>
        <p:nvSpPr>
          <p:cNvPr id="858" name="Shape 858"/>
          <p:cNvSpPr/>
          <p:nvPr/>
        </p:nvSpPr>
        <p:spPr>
          <a:xfrm>
            <a:off x="2951975" y="4466516"/>
            <a:ext cx="751200" cy="108301"/>
          </a:xfrm>
          <a:prstGeom prst="rect">
            <a:avLst/>
          </a:prstGeom>
          <a:solidFill>
            <a:srgbClr val="FFFFFF"/>
          </a:solidFill>
          <a:ln w="12700">
            <a:miter lim="400000"/>
          </a:ln>
        </p:spPr>
        <p:txBody>
          <a:bodyPr lIns="0" tIns="0" rIns="0" bIns="0" anchor="ctr"/>
          <a:lstStyle/>
          <a:p>
            <a:pPr lvl="0"/>
          </a:p>
        </p:txBody>
      </p:sp>
    </p:spTree>
  </p:cSld>
  <p:clrMapOvr>
    <a:masterClrMapping/>
  </p:clrMapOvr>
  <p:transitio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60" name="image14.png"/>
          <p:cNvPicPr/>
          <p:nvPr/>
        </p:nvPicPr>
        <p:blipFill>
          <a:blip r:embed="rId2">
            <a:extLst/>
          </a:blip>
          <a:srcRect l="0" t="3785" r="0" b="7570"/>
          <a:stretch>
            <a:fillRect/>
          </a:stretch>
        </p:blipFill>
        <p:spPr>
          <a:xfrm>
            <a:off x="894324" y="1459399"/>
            <a:ext cx="7355349" cy="3461127"/>
          </a:xfrm>
          <a:prstGeom prst="rect">
            <a:avLst/>
          </a:prstGeom>
          <a:ln>
            <a:solidFill>
              <a:srgbClr val="EFEFEF"/>
            </a:solidFill>
            <a:round/>
          </a:ln>
        </p:spPr>
      </p:pic>
      <p:sp>
        <p:nvSpPr>
          <p:cNvPr id="861" name="Shape 861"/>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Adding new Messages</a:t>
            </a:r>
          </a:p>
        </p:txBody>
      </p:sp>
      <p:pic>
        <p:nvPicPr>
          <p:cNvPr id="862" name="image12.png"/>
          <p:cNvPicPr/>
          <p:nvPr/>
        </p:nvPicPr>
        <p:blipFill>
          <a:blip r:embed="rId3">
            <a:extLst/>
          </a:blip>
          <a:srcRect l="0" t="0" r="0" b="69599"/>
          <a:stretch>
            <a:fillRect/>
          </a:stretch>
        </p:blipFill>
        <p:spPr>
          <a:xfrm>
            <a:off x="894324" y="1054823"/>
            <a:ext cx="7355350" cy="372301"/>
          </a:xfrm>
          <a:prstGeom prst="rect">
            <a:avLst/>
          </a:prstGeom>
          <a:ln>
            <a:solidFill>
              <a:srgbClr val="EFEFEF"/>
            </a:solidFill>
            <a:round/>
          </a:ln>
        </p:spPr>
      </p:pic>
      <p:sp>
        <p:nvSpPr>
          <p:cNvPr id="863" name="Shape 863"/>
          <p:cNvSpPr/>
          <p:nvPr/>
        </p:nvSpPr>
        <p:spPr>
          <a:xfrm>
            <a:off x="1674174" y="1388025"/>
            <a:ext cx="4103101" cy="3608700"/>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864" name="Shape 864"/>
          <p:cNvSpPr/>
          <p:nvPr/>
        </p:nvSpPr>
        <p:spPr>
          <a:xfrm>
            <a:off x="2951975" y="4466516"/>
            <a:ext cx="751200" cy="108301"/>
          </a:xfrm>
          <a:prstGeom prst="rect">
            <a:avLst/>
          </a:prstGeom>
          <a:solidFill>
            <a:srgbClr val="FFFFFF"/>
          </a:solidFill>
          <a:ln w="12700">
            <a:miter lim="400000"/>
          </a:ln>
        </p:spPr>
        <p:txBody>
          <a:bodyPr lIns="0" tIns="0" rIns="0" bIns="0" anchor="ctr"/>
          <a:lstStyle/>
          <a:p>
            <a:pPr lvl="0"/>
          </a:p>
        </p:txBody>
      </p:sp>
    </p:spTree>
  </p:cSld>
  <p:clrMapOvr>
    <a:masterClrMapping/>
  </p:clrMapOvr>
  <p:transitio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66" name="image14.png"/>
          <p:cNvPicPr/>
          <p:nvPr/>
        </p:nvPicPr>
        <p:blipFill>
          <a:blip r:embed="rId2">
            <a:extLst/>
          </a:blip>
          <a:srcRect l="0" t="3785" r="0" b="7570"/>
          <a:stretch>
            <a:fillRect/>
          </a:stretch>
        </p:blipFill>
        <p:spPr>
          <a:xfrm>
            <a:off x="894324" y="1459399"/>
            <a:ext cx="7355349" cy="3461127"/>
          </a:xfrm>
          <a:prstGeom prst="rect">
            <a:avLst/>
          </a:prstGeom>
          <a:ln>
            <a:solidFill>
              <a:srgbClr val="EFEFEF"/>
            </a:solidFill>
            <a:round/>
          </a:ln>
        </p:spPr>
      </p:pic>
      <p:sp>
        <p:nvSpPr>
          <p:cNvPr id="867" name="Shape 867"/>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Adding new Messages</a:t>
            </a:r>
          </a:p>
        </p:txBody>
      </p:sp>
      <p:pic>
        <p:nvPicPr>
          <p:cNvPr id="868" name="image12.png"/>
          <p:cNvPicPr/>
          <p:nvPr/>
        </p:nvPicPr>
        <p:blipFill>
          <a:blip r:embed="rId3">
            <a:extLst/>
          </a:blip>
          <a:srcRect l="0" t="0" r="0" b="69599"/>
          <a:stretch>
            <a:fillRect/>
          </a:stretch>
        </p:blipFill>
        <p:spPr>
          <a:xfrm>
            <a:off x="894324" y="1054823"/>
            <a:ext cx="7355350" cy="372301"/>
          </a:xfrm>
          <a:prstGeom prst="rect">
            <a:avLst/>
          </a:prstGeom>
          <a:ln>
            <a:solidFill>
              <a:srgbClr val="EFEFEF"/>
            </a:solidFill>
            <a:round/>
          </a:ln>
        </p:spPr>
      </p:pic>
      <p:sp>
        <p:nvSpPr>
          <p:cNvPr id="869" name="Shape 869"/>
          <p:cNvSpPr/>
          <p:nvPr/>
        </p:nvSpPr>
        <p:spPr>
          <a:xfrm>
            <a:off x="1674174" y="1388025"/>
            <a:ext cx="4103101" cy="3608700"/>
          </a:xfrm>
          <a:prstGeom prst="rect">
            <a:avLst/>
          </a:prstGeom>
          <a:ln w="19050">
            <a:solidFill>
              <a:srgbClr val="38761D"/>
            </a:solidFill>
            <a:round/>
          </a:ln>
        </p:spPr>
        <p:txBody>
          <a:bodyPr lIns="0" tIns="0" rIns="0" bIns="0" anchor="ctr"/>
          <a:lstStyle/>
          <a:p>
            <a:pPr lvl="0">
              <a:defRPr>
                <a:solidFill>
                  <a:srgbClr val="6AA84F"/>
                </a:solidFill>
              </a:defRPr>
            </a:pP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06" name="Group 206"/>
          <p:cNvGrpSpPr/>
          <p:nvPr/>
        </p:nvGrpSpPr>
        <p:grpSpPr>
          <a:xfrm>
            <a:off x="596550" y="1126249"/>
            <a:ext cx="6034200" cy="3890802"/>
            <a:chOff x="0" y="0"/>
            <a:chExt cx="6034199" cy="3890800"/>
          </a:xfrm>
        </p:grpSpPr>
        <p:grpSp>
          <p:nvGrpSpPr>
            <p:cNvPr id="204" name="Group 204"/>
            <p:cNvGrpSpPr/>
            <p:nvPr/>
          </p:nvGrpSpPr>
          <p:grpSpPr>
            <a:xfrm>
              <a:off x="0" y="-1"/>
              <a:ext cx="6034200" cy="3890802"/>
              <a:chOff x="0" y="0"/>
              <a:chExt cx="6034199" cy="3890800"/>
            </a:xfrm>
          </p:grpSpPr>
          <p:grpSp>
            <p:nvGrpSpPr>
              <p:cNvPr id="202" name="Group 202"/>
              <p:cNvGrpSpPr/>
              <p:nvPr/>
            </p:nvGrpSpPr>
            <p:grpSpPr>
              <a:xfrm>
                <a:off x="0" y="-1"/>
                <a:ext cx="6034200" cy="3890802"/>
                <a:chOff x="0" y="0"/>
                <a:chExt cx="6034199" cy="3890800"/>
              </a:xfrm>
            </p:grpSpPr>
            <p:grpSp>
              <p:nvGrpSpPr>
                <p:cNvPr id="199" name="Group 199"/>
                <p:cNvGrpSpPr/>
                <p:nvPr/>
              </p:nvGrpSpPr>
              <p:grpSpPr>
                <a:xfrm>
                  <a:off x="0" y="-1"/>
                  <a:ext cx="6034200" cy="3890802"/>
                  <a:chOff x="0" y="0"/>
                  <a:chExt cx="6034199" cy="3890800"/>
                </a:xfrm>
              </p:grpSpPr>
              <p:sp>
                <p:nvSpPr>
                  <p:cNvPr id="159" name="Shape 159"/>
                  <p:cNvSpPr/>
                  <p:nvPr/>
                </p:nvSpPr>
                <p:spPr>
                  <a:xfrm>
                    <a:off x="0" y="67000"/>
                    <a:ext cx="6034200" cy="259501"/>
                  </a:xfrm>
                  <a:prstGeom prst="rect">
                    <a:avLst/>
                  </a:prstGeom>
                  <a:solidFill>
                    <a:srgbClr val="3D85C6"/>
                  </a:solidFill>
                  <a:ln w="9525" cap="flat">
                    <a:solidFill>
                      <a:srgbClr val="595959"/>
                    </a:solidFill>
                    <a:prstDash val="solid"/>
                    <a:round/>
                  </a:ln>
                  <a:effectLst/>
                </p:spPr>
                <p:txBody>
                  <a:bodyPr wrap="square" lIns="0" tIns="0" rIns="0" bIns="0" numCol="1" anchor="ctr">
                    <a:noAutofit/>
                  </a:bodyPr>
                  <a:lstStyle/>
                  <a:p>
                    <a:pPr lvl="0"/>
                  </a:p>
                </p:txBody>
              </p:sp>
              <p:sp>
                <p:nvSpPr>
                  <p:cNvPr id="160" name="Shape 160"/>
                  <p:cNvSpPr/>
                  <p:nvPr/>
                </p:nvSpPr>
                <p:spPr>
                  <a:xfrm>
                    <a:off x="2308024" y="708279"/>
                    <a:ext cx="3408901" cy="2874899"/>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161" name="Shape 161"/>
                  <p:cNvSpPr/>
                  <p:nvPr/>
                </p:nvSpPr>
                <p:spPr>
                  <a:xfrm>
                    <a:off x="299094" y="688728"/>
                    <a:ext cx="1695901" cy="2894401"/>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grpSp>
                <p:nvGrpSpPr>
                  <p:cNvPr id="198" name="Group 198"/>
                  <p:cNvGrpSpPr/>
                  <p:nvPr/>
                </p:nvGrpSpPr>
                <p:grpSpPr>
                  <a:xfrm>
                    <a:off x="0" y="0"/>
                    <a:ext cx="6034200" cy="3890801"/>
                    <a:chOff x="0" y="0"/>
                    <a:chExt cx="6034199" cy="3890800"/>
                  </a:xfrm>
                </p:grpSpPr>
                <p:sp>
                  <p:nvSpPr>
                    <p:cNvPr id="162" name="Shape 162"/>
                    <p:cNvSpPr/>
                    <p:nvPr/>
                  </p:nvSpPr>
                  <p:spPr>
                    <a:xfrm>
                      <a:off x="0" y="67000"/>
                      <a:ext cx="6034200" cy="3823801"/>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grpSp>
                  <p:nvGrpSpPr>
                    <p:cNvPr id="174" name="Group 174"/>
                    <p:cNvGrpSpPr/>
                    <p:nvPr/>
                  </p:nvGrpSpPr>
                  <p:grpSpPr>
                    <a:xfrm>
                      <a:off x="2317799" y="541625"/>
                      <a:ext cx="3408901" cy="3031726"/>
                      <a:chOff x="0" y="0"/>
                      <a:chExt cx="3408900" cy="3031725"/>
                    </a:xfrm>
                  </p:grpSpPr>
                  <p:sp>
                    <p:nvSpPr>
                      <p:cNvPr id="163" name="Shape 163"/>
                      <p:cNvSpPr/>
                      <p:nvPr/>
                    </p:nvSpPr>
                    <p:spPr>
                      <a:xfrm>
                        <a:off x="-1" y="137324"/>
                        <a:ext cx="3408902" cy="2894402"/>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164" name="Shape 164"/>
                      <p:cNvSpPr/>
                      <p:nvPr/>
                    </p:nvSpPr>
                    <p:spPr>
                      <a:xfrm>
                        <a:off x="8000" y="2480975"/>
                        <a:ext cx="33984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nvGrpSpPr>
                      <p:cNvPr id="167" name="Group 167"/>
                      <p:cNvGrpSpPr/>
                      <p:nvPr/>
                    </p:nvGrpSpPr>
                    <p:grpSpPr>
                      <a:xfrm>
                        <a:off x="2651225" y="2568867"/>
                        <a:ext cx="615601" cy="355666"/>
                        <a:chOff x="0" y="0"/>
                        <a:chExt cx="615600" cy="355664"/>
                      </a:xfrm>
                    </p:grpSpPr>
                    <p:sp>
                      <p:nvSpPr>
                        <p:cNvPr id="165" name="Shape 165"/>
                        <p:cNvSpPr/>
                        <p:nvPr/>
                      </p:nvSpPr>
                      <p:spPr>
                        <a:xfrm>
                          <a:off x="0" y="48082"/>
                          <a:ext cx="615601" cy="259501"/>
                        </a:xfrm>
                        <a:prstGeom prst="roundRect">
                          <a:avLst>
                            <a:gd name="adj" fmla="val 16667"/>
                          </a:avLst>
                        </a:prstGeom>
                        <a:solidFill>
                          <a:srgbClr val="3D85C6"/>
                        </a:solidFill>
                        <a:ln w="9525" cap="flat">
                          <a:solidFill>
                            <a:srgbClr val="595959"/>
                          </a:solidFill>
                          <a:prstDash val="solid"/>
                          <a:round/>
                        </a:ln>
                        <a:effectLst/>
                      </p:spPr>
                      <p:txBody>
                        <a:bodyPr wrap="square" lIns="0" tIns="0" rIns="0" bIns="0" numCol="1" anchor="ctr">
                          <a:noAutofit/>
                        </a:bodyPr>
                        <a:lstStyle/>
                        <a:p>
                          <a:pPr lvl="0" algn="ctr"/>
                        </a:p>
                      </p:txBody>
                    </p:sp>
                    <p:sp>
                      <p:nvSpPr>
                        <p:cNvPr id="166" name="Shape 166"/>
                        <p:cNvSpPr/>
                        <p:nvPr/>
                      </p:nvSpPr>
                      <p:spPr>
                        <a:xfrm>
                          <a:off x="12667" y="0"/>
                          <a:ext cx="590266" cy="3556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200">
                              <a:solidFill>
                                <a:srgbClr val="FFFFFF"/>
                              </a:solidFill>
                            </a:defRPr>
                          </a:lvl1pPr>
                        </a:lstStyle>
                        <a:p>
                          <a:pPr lvl="0">
                            <a:defRPr sz="1800">
                              <a:solidFill>
                                <a:srgbClr val="000000"/>
                              </a:solidFill>
                            </a:defRPr>
                          </a:pPr>
                          <a:r>
                            <a:rPr sz="1200">
                              <a:solidFill>
                                <a:srgbClr val="FFFFFF"/>
                              </a:solidFill>
                            </a:rPr>
                            <a:t>Send</a:t>
                          </a:r>
                        </a:p>
                      </p:txBody>
                    </p:sp>
                  </p:grpSp>
                  <p:sp>
                    <p:nvSpPr>
                      <p:cNvPr id="168" name="Shape 168"/>
                      <p:cNvSpPr/>
                      <p:nvPr/>
                    </p:nvSpPr>
                    <p:spPr>
                      <a:xfrm>
                        <a:off x="73650" y="2887850"/>
                        <a:ext cx="24708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nvGrpSpPr>
                      <p:cNvPr id="171" name="Group 171"/>
                      <p:cNvGrpSpPr/>
                      <p:nvPr/>
                    </p:nvGrpSpPr>
                    <p:grpSpPr>
                      <a:xfrm>
                        <a:off x="549775" y="-1"/>
                        <a:ext cx="2717101" cy="531901"/>
                        <a:chOff x="0" y="0"/>
                        <a:chExt cx="2717100" cy="531899"/>
                      </a:xfrm>
                    </p:grpSpPr>
                    <p:sp>
                      <p:nvSpPr>
                        <p:cNvPr id="169" name="Shape 169"/>
                        <p:cNvSpPr/>
                        <p:nvPr/>
                      </p:nvSpPr>
                      <p:spPr>
                        <a:xfrm>
                          <a:off x="0" y="0"/>
                          <a:ext cx="2717101" cy="531900"/>
                        </a:xfrm>
                        <a:prstGeom prst="roundRect">
                          <a:avLst>
                            <a:gd name="adj" fmla="val 16667"/>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170" name="Shape 170"/>
                        <p:cNvSpPr/>
                        <p:nvPr/>
                      </p:nvSpPr>
                      <p:spPr>
                        <a:xfrm>
                          <a:off x="25964" y="75833"/>
                          <a:ext cx="2665172" cy="380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lvl="0">
                            <a:defRPr sz="1800"/>
                          </a:pPr>
                          <a:r>
                            <a:rPr sz="1400"/>
                            <a:t> </a:t>
                          </a:r>
                        </a:p>
                      </p:txBody>
                    </p:sp>
                  </p:grpSp>
                  <p:sp>
                    <p:nvSpPr>
                      <p:cNvPr id="172" name="Shape 172"/>
                      <p:cNvSpPr/>
                      <p:nvPr/>
                    </p:nvSpPr>
                    <p:spPr>
                      <a:xfrm>
                        <a:off x="73649" y="693150"/>
                        <a:ext cx="1264202" cy="356100"/>
                      </a:xfrm>
                      <a:prstGeom prst="roundRect">
                        <a:avLst>
                          <a:gd name="adj" fmla="val 16667"/>
                        </a:avLst>
                      </a:prstGeom>
                      <a:solidFill>
                        <a:srgbClr val="9FC5E8"/>
                      </a:solidFill>
                      <a:ln w="12700" cap="flat">
                        <a:noFill/>
                        <a:miter lim="400000"/>
                      </a:ln>
                      <a:effectLst/>
                    </p:spPr>
                    <p:txBody>
                      <a:bodyPr wrap="square" lIns="0" tIns="0" rIns="0" bIns="0" numCol="1" anchor="ctr">
                        <a:noAutofit/>
                      </a:bodyPr>
                      <a:lstStyle/>
                      <a:p>
                        <a:pPr lvl="0"/>
                      </a:p>
                    </p:txBody>
                  </p:sp>
                  <p:sp>
                    <p:nvSpPr>
                      <p:cNvPr id="173" name="Shape 173"/>
                      <p:cNvSpPr/>
                      <p:nvPr/>
                    </p:nvSpPr>
                    <p:spPr>
                      <a:xfrm>
                        <a:off x="1387025" y="1124650"/>
                        <a:ext cx="1879801" cy="356101"/>
                      </a:xfrm>
                      <a:prstGeom prst="roundRect">
                        <a:avLst>
                          <a:gd name="adj" fmla="val 16667"/>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grpSp>
                <p:grpSp>
                  <p:nvGrpSpPr>
                    <p:cNvPr id="181" name="Group 181"/>
                    <p:cNvGrpSpPr/>
                    <p:nvPr/>
                  </p:nvGrpSpPr>
                  <p:grpSpPr>
                    <a:xfrm>
                      <a:off x="0" y="0"/>
                      <a:ext cx="6034200" cy="424151"/>
                      <a:chOff x="0" y="0"/>
                      <a:chExt cx="6034199" cy="424149"/>
                    </a:xfrm>
                  </p:grpSpPr>
                  <p:sp>
                    <p:nvSpPr>
                      <p:cNvPr id="175" name="Shape 175"/>
                      <p:cNvSpPr/>
                      <p:nvPr/>
                    </p:nvSpPr>
                    <p:spPr>
                      <a:xfrm>
                        <a:off x="0" y="60036"/>
                        <a:ext cx="6034200" cy="259501"/>
                      </a:xfrm>
                      <a:prstGeom prst="rect">
                        <a:avLst/>
                      </a:prstGeom>
                      <a:solidFill>
                        <a:srgbClr val="3D85C6"/>
                      </a:solidFill>
                      <a:ln w="9525" cap="flat">
                        <a:solidFill>
                          <a:srgbClr val="595959"/>
                        </a:solidFill>
                        <a:prstDash val="solid"/>
                        <a:round/>
                      </a:ln>
                      <a:effectLst/>
                    </p:spPr>
                    <p:txBody>
                      <a:bodyPr wrap="square" lIns="0" tIns="0" rIns="0" bIns="0" numCol="1" anchor="ctr">
                        <a:noAutofit/>
                      </a:bodyPr>
                      <a:lstStyle/>
                      <a:p>
                        <a:pPr lvl="0"/>
                      </a:p>
                    </p:txBody>
                  </p:sp>
                  <p:pic>
                    <p:nvPicPr>
                      <p:cNvPr id="176" name="image02.png"/>
                      <p:cNvPicPr/>
                      <p:nvPr/>
                    </p:nvPicPr>
                    <p:blipFill>
                      <a:blip r:embed="rId3">
                        <a:extLst/>
                      </a:blip>
                      <a:stretch>
                        <a:fillRect/>
                      </a:stretch>
                    </p:blipFill>
                    <p:spPr>
                      <a:xfrm>
                        <a:off x="5549399" y="67002"/>
                        <a:ext cx="259501" cy="259501"/>
                      </a:xfrm>
                      <a:prstGeom prst="rect">
                        <a:avLst/>
                      </a:prstGeom>
                      <a:ln w="12700" cap="flat">
                        <a:noFill/>
                        <a:miter lim="400000"/>
                      </a:ln>
                      <a:effectLst/>
                    </p:spPr>
                  </p:pic>
                  <p:grpSp>
                    <p:nvGrpSpPr>
                      <p:cNvPr id="179" name="Group 179"/>
                      <p:cNvGrpSpPr/>
                      <p:nvPr/>
                    </p:nvGrpSpPr>
                    <p:grpSpPr>
                      <a:xfrm>
                        <a:off x="5621139" y="65680"/>
                        <a:ext cx="187761" cy="318396"/>
                        <a:chOff x="0" y="0"/>
                        <a:chExt cx="187760" cy="318395"/>
                      </a:xfrm>
                    </p:grpSpPr>
                    <p:sp>
                      <p:nvSpPr>
                        <p:cNvPr id="177" name="Shape 177"/>
                        <p:cNvSpPr/>
                        <p:nvPr/>
                      </p:nvSpPr>
                      <p:spPr>
                        <a:xfrm>
                          <a:off x="62960" y="91195"/>
                          <a:ext cx="124801" cy="145501"/>
                        </a:xfrm>
                        <a:prstGeom prst="roundRect">
                          <a:avLst>
                            <a:gd name="adj" fmla="val 16667"/>
                          </a:avLst>
                        </a:prstGeom>
                        <a:solidFill>
                          <a:srgbClr val="CC0000"/>
                        </a:solidFill>
                        <a:ln w="12700" cap="flat">
                          <a:noFill/>
                          <a:miter lim="400000"/>
                        </a:ln>
                        <a:effectLst/>
                      </p:spPr>
                      <p:txBody>
                        <a:bodyPr wrap="square" lIns="0" tIns="0" rIns="0" bIns="0" numCol="1" anchor="ctr">
                          <a:noAutofit/>
                        </a:bodyPr>
                        <a:lstStyle/>
                        <a:p>
                          <a:pPr lvl="0"/>
                        </a:p>
                      </p:txBody>
                    </p:sp>
                    <p:sp>
                      <p:nvSpPr>
                        <p:cNvPr id="178" name="Shape 178"/>
                        <p:cNvSpPr/>
                        <p:nvPr/>
                      </p:nvSpPr>
                      <p:spPr>
                        <a:xfrm>
                          <a:off x="0" y="0"/>
                          <a:ext cx="167401" cy="3183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1000">
                              <a:solidFill>
                                <a:srgbClr val="FFFFFF"/>
                              </a:solidFill>
                            </a:defRPr>
                          </a:lvl1pPr>
                        </a:lstStyle>
                        <a:p>
                          <a:pPr lvl="0">
                            <a:defRPr sz="1800">
                              <a:solidFill>
                                <a:srgbClr val="000000"/>
                              </a:solidFill>
                            </a:defRPr>
                          </a:pPr>
                          <a:r>
                            <a:rPr sz="1000">
                              <a:solidFill>
                                <a:srgbClr val="FFFFFF"/>
                              </a:solidFill>
                            </a:rPr>
                            <a:t>1</a:t>
                          </a:r>
                        </a:p>
                      </p:txBody>
                    </p:sp>
                  </p:grpSp>
                  <p:sp>
                    <p:nvSpPr>
                      <p:cNvPr id="180" name="Shape 180"/>
                      <p:cNvSpPr/>
                      <p:nvPr/>
                    </p:nvSpPr>
                    <p:spPr>
                      <a:xfrm>
                        <a:off x="278524" y="0"/>
                        <a:ext cx="1695901" cy="4241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b="1">
                            <a:solidFill>
                              <a:srgbClr val="FFFFFF"/>
                            </a:solidFill>
                            <a:latin typeface="Comic Sans MS"/>
                            <a:ea typeface="Comic Sans MS"/>
                            <a:cs typeface="Comic Sans MS"/>
                            <a:sym typeface="Comic Sans MS"/>
                          </a:defRPr>
                        </a:lvl1pPr>
                      </a:lstStyle>
                      <a:p>
                        <a:pPr lvl="0">
                          <a:defRPr b="0" sz="1800">
                            <a:solidFill>
                              <a:srgbClr val="000000"/>
                            </a:solidFill>
                          </a:defRPr>
                        </a:pPr>
                        <a:r>
                          <a:rPr b="1" sz="1400">
                            <a:solidFill>
                              <a:srgbClr val="FFFFFF"/>
                            </a:solidFill>
                          </a:rPr>
                          <a:t>Chat Box</a:t>
                        </a:r>
                      </a:p>
                    </p:txBody>
                  </p:sp>
                </p:grpSp>
                <p:grpSp>
                  <p:nvGrpSpPr>
                    <p:cNvPr id="197" name="Group 197"/>
                    <p:cNvGrpSpPr/>
                    <p:nvPr/>
                  </p:nvGrpSpPr>
                  <p:grpSpPr>
                    <a:xfrm>
                      <a:off x="308874" y="678949"/>
                      <a:ext cx="1695901" cy="3177176"/>
                      <a:chOff x="0" y="0"/>
                      <a:chExt cx="1695899" cy="3177174"/>
                    </a:xfrm>
                  </p:grpSpPr>
                  <p:sp>
                    <p:nvSpPr>
                      <p:cNvPr id="182" name="Shape 182"/>
                      <p:cNvSpPr/>
                      <p:nvPr/>
                    </p:nvSpPr>
                    <p:spPr>
                      <a:xfrm>
                        <a:off x="0" y="0"/>
                        <a:ext cx="1695900" cy="2894401"/>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183" name="Shape 183"/>
                      <p:cNvSpPr/>
                      <p:nvPr/>
                    </p:nvSpPr>
                    <p:spPr>
                      <a:xfrm>
                        <a:off x="4525" y="5202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84" name="Shape 184"/>
                      <p:cNvSpPr/>
                      <p:nvPr/>
                    </p:nvSpPr>
                    <p:spPr>
                      <a:xfrm>
                        <a:off x="4525" y="10536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85" name="Shape 185"/>
                      <p:cNvSpPr/>
                      <p:nvPr/>
                    </p:nvSpPr>
                    <p:spPr>
                      <a:xfrm>
                        <a:off x="4525" y="15870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86" name="Shape 186"/>
                      <p:cNvSpPr/>
                      <p:nvPr/>
                    </p:nvSpPr>
                    <p:spPr>
                      <a:xfrm>
                        <a:off x="4525" y="21204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87" name="Shape 187"/>
                      <p:cNvSpPr/>
                      <p:nvPr/>
                    </p:nvSpPr>
                    <p:spPr>
                      <a:xfrm>
                        <a:off x="4525" y="26538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nvGrpSpPr>
                      <p:cNvPr id="190" name="Group 190"/>
                      <p:cNvGrpSpPr/>
                      <p:nvPr/>
                    </p:nvGrpSpPr>
                    <p:grpSpPr>
                      <a:xfrm>
                        <a:off x="1450921" y="101108"/>
                        <a:ext cx="187761" cy="318396"/>
                        <a:chOff x="0" y="0"/>
                        <a:chExt cx="187760" cy="318395"/>
                      </a:xfrm>
                    </p:grpSpPr>
                    <p:sp>
                      <p:nvSpPr>
                        <p:cNvPr id="188" name="Shape 188"/>
                        <p:cNvSpPr/>
                        <p:nvPr/>
                      </p:nvSpPr>
                      <p:spPr>
                        <a:xfrm>
                          <a:off x="62960" y="91195"/>
                          <a:ext cx="124801" cy="145501"/>
                        </a:xfrm>
                        <a:prstGeom prst="roundRect">
                          <a:avLst>
                            <a:gd name="adj" fmla="val 16667"/>
                          </a:avLst>
                        </a:prstGeom>
                        <a:solidFill>
                          <a:srgbClr val="CC0000"/>
                        </a:solidFill>
                        <a:ln w="12700" cap="flat">
                          <a:noFill/>
                          <a:miter lim="400000"/>
                        </a:ln>
                        <a:effectLst/>
                      </p:spPr>
                      <p:txBody>
                        <a:bodyPr wrap="square" lIns="0" tIns="0" rIns="0" bIns="0" numCol="1" anchor="ctr">
                          <a:noAutofit/>
                        </a:bodyPr>
                        <a:lstStyle/>
                        <a:p>
                          <a:pPr lvl="0"/>
                        </a:p>
                      </p:txBody>
                    </p:sp>
                    <p:sp>
                      <p:nvSpPr>
                        <p:cNvPr id="189" name="Shape 189"/>
                        <p:cNvSpPr/>
                        <p:nvPr/>
                      </p:nvSpPr>
                      <p:spPr>
                        <a:xfrm>
                          <a:off x="0" y="0"/>
                          <a:ext cx="167401" cy="3183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1000">
                              <a:solidFill>
                                <a:srgbClr val="FFFFFF"/>
                              </a:solidFill>
                            </a:defRPr>
                          </a:lvl1pPr>
                        </a:lstStyle>
                        <a:p>
                          <a:pPr lvl="0">
                            <a:defRPr sz="1800">
                              <a:solidFill>
                                <a:srgbClr val="000000"/>
                              </a:solidFill>
                            </a:defRPr>
                          </a:pPr>
                          <a:r>
                            <a:rPr sz="1000">
                              <a:solidFill>
                                <a:srgbClr val="FFFFFF"/>
                              </a:solidFill>
                            </a:rPr>
                            <a:t>1</a:t>
                          </a:r>
                        </a:p>
                      </p:txBody>
                    </p:sp>
                  </p:grpSp>
                  <p:sp>
                    <p:nvSpPr>
                      <p:cNvPr id="191" name="Shape 191"/>
                      <p:cNvSpPr/>
                      <p:nvPr/>
                    </p:nvSpPr>
                    <p:spPr>
                      <a:xfrm>
                        <a:off x="21978" y="5583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192" name="Shape 192"/>
                      <p:cNvSpPr/>
                      <p:nvPr/>
                    </p:nvSpPr>
                    <p:spPr>
                      <a:xfrm>
                        <a:off x="21978" y="249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193" name="Shape 193"/>
                      <p:cNvSpPr/>
                      <p:nvPr/>
                    </p:nvSpPr>
                    <p:spPr>
                      <a:xfrm>
                        <a:off x="21978" y="10917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194" name="Shape 194"/>
                      <p:cNvSpPr/>
                      <p:nvPr/>
                    </p:nvSpPr>
                    <p:spPr>
                      <a:xfrm>
                        <a:off x="21978" y="16251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195" name="Shape 195"/>
                      <p:cNvSpPr/>
                      <p:nvPr/>
                    </p:nvSpPr>
                    <p:spPr>
                      <a:xfrm>
                        <a:off x="21978" y="21585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pic>
                    <p:nvPicPr>
                      <p:cNvPr id="196" name="image01.png"/>
                      <p:cNvPicPr/>
                      <p:nvPr/>
                    </p:nvPicPr>
                    <p:blipFill>
                      <a:blip r:embed="rId4">
                        <a:extLst/>
                      </a:blip>
                      <a:stretch>
                        <a:fillRect/>
                      </a:stretch>
                    </p:blipFill>
                    <p:spPr>
                      <a:xfrm>
                        <a:off x="583499" y="2511441"/>
                        <a:ext cx="531950" cy="531975"/>
                      </a:xfrm>
                      <a:prstGeom prst="rect">
                        <a:avLst/>
                      </a:prstGeom>
                      <a:ln w="12700" cap="flat">
                        <a:noFill/>
                        <a:miter lim="400000"/>
                      </a:ln>
                      <a:effectLst/>
                    </p:spPr>
                  </p:pic>
                </p:grpSp>
              </p:grpSp>
            </p:grpSp>
            <p:sp>
              <p:nvSpPr>
                <p:cNvPr id="200" name="Shape 200"/>
                <p:cNvSpPr/>
                <p:nvPr/>
              </p:nvSpPr>
              <p:spPr>
                <a:xfrm>
                  <a:off x="2310703" y="1188193"/>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201" name="Shape 201"/>
                <p:cNvSpPr/>
                <p:nvPr/>
              </p:nvSpPr>
              <p:spPr>
                <a:xfrm>
                  <a:off x="2759850" y="384200"/>
                  <a:ext cx="2861400" cy="285001"/>
                </a:xfrm>
                <a:prstGeom prst="rect">
                  <a:avLst/>
                </a:prstGeom>
                <a:solidFill>
                  <a:srgbClr val="EEEEEE"/>
                </a:solidFill>
                <a:ln w="12700" cap="flat">
                  <a:noFill/>
                  <a:miter lim="400000"/>
                </a:ln>
                <a:effectLst/>
              </p:spPr>
              <p:txBody>
                <a:bodyPr wrap="square" lIns="0" tIns="0" rIns="0" bIns="0" numCol="1" anchor="ctr">
                  <a:noAutofit/>
                </a:bodyPr>
                <a:lstStyle/>
                <a:p>
                  <a:pPr lvl="0"/>
                </a:p>
              </p:txBody>
            </p:sp>
          </p:grpSp>
          <p:sp>
            <p:nvSpPr>
              <p:cNvPr id="203" name="Shape 203"/>
              <p:cNvSpPr/>
              <p:nvPr/>
            </p:nvSpPr>
            <p:spPr>
              <a:xfrm>
                <a:off x="2391449" y="2150750"/>
                <a:ext cx="2793301" cy="750601"/>
              </a:xfrm>
              <a:prstGeom prst="roundRect">
                <a:avLst>
                  <a:gd name="adj" fmla="val 16667"/>
                </a:avLst>
              </a:prstGeom>
              <a:solidFill>
                <a:srgbClr val="9FC5E8"/>
              </a:solidFill>
              <a:ln w="19050" cap="flat">
                <a:solidFill>
                  <a:srgbClr val="CC0000"/>
                </a:solidFill>
                <a:prstDash val="solid"/>
                <a:round/>
              </a:ln>
              <a:effectLst/>
            </p:spPr>
            <p:txBody>
              <a:bodyPr wrap="square" lIns="0" tIns="0" rIns="0" bIns="0" numCol="1" anchor="ctr">
                <a:noAutofit/>
              </a:bodyPr>
              <a:lstStyle/>
              <a:p>
                <a:pPr lvl="0"/>
              </a:p>
            </p:txBody>
          </p:sp>
        </p:grpSp>
        <p:sp>
          <p:nvSpPr>
            <p:cNvPr id="205" name="Shape 205"/>
            <p:cNvSpPr/>
            <p:nvPr/>
          </p:nvSpPr>
          <p:spPr>
            <a:xfrm>
              <a:off x="2850974" y="682875"/>
              <a:ext cx="28095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sp>
        <p:nvSpPr>
          <p:cNvPr id="219" name="Shape 219"/>
          <p:cNvSpPr/>
          <p:nvPr/>
        </p:nvSpPr>
        <p:spPr>
          <a:xfrm>
            <a:off x="4411963" y="1722489"/>
            <a:ext cx="3007590" cy="5350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w="19050">
            <a:solidFill>
              <a:srgbClr val="CC0000"/>
            </a:solidFill>
            <a:round/>
          </a:ln>
        </p:spPr>
        <p:txBody>
          <a:bodyPr/>
          <a:lstStyle/>
          <a:p>
            <a:pPr lvl="0"/>
          </a:p>
        </p:txBody>
      </p:sp>
      <p:sp>
        <p:nvSpPr>
          <p:cNvPr id="220" name="Shape 220"/>
          <p:cNvSpPr/>
          <p:nvPr/>
        </p:nvSpPr>
        <p:spPr>
          <a:xfrm>
            <a:off x="6635400" y="2524410"/>
            <a:ext cx="779760" cy="112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w="19050">
            <a:solidFill>
              <a:srgbClr val="CC0000"/>
            </a:solidFill>
            <a:round/>
          </a:ln>
        </p:spPr>
        <p:txBody>
          <a:bodyPr/>
          <a:lstStyle/>
          <a:p>
            <a:pPr lvl="0"/>
          </a:p>
        </p:txBody>
      </p:sp>
      <p:sp>
        <p:nvSpPr>
          <p:cNvPr id="221" name="Shape 221"/>
          <p:cNvSpPr/>
          <p:nvPr/>
        </p:nvSpPr>
        <p:spPr>
          <a:xfrm>
            <a:off x="4411963" y="1722489"/>
            <a:ext cx="3007590" cy="5350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w="19050">
            <a:solidFill>
              <a:srgbClr val="CC0000"/>
            </a:solidFill>
            <a:round/>
          </a:ln>
        </p:spPr>
        <p:txBody>
          <a:bodyPr/>
          <a:lstStyle/>
          <a:p>
            <a:pPr lvl="0"/>
          </a:p>
        </p:txBody>
      </p:sp>
      <p:grpSp>
        <p:nvGrpSpPr>
          <p:cNvPr id="212" name="Group 212"/>
          <p:cNvGrpSpPr/>
          <p:nvPr/>
        </p:nvGrpSpPr>
        <p:grpSpPr>
          <a:xfrm>
            <a:off x="2332905" y="1217095"/>
            <a:ext cx="4158117" cy="1010788"/>
            <a:chOff x="0" y="0"/>
            <a:chExt cx="4158116" cy="1010787"/>
          </a:xfrm>
        </p:grpSpPr>
        <p:sp>
          <p:nvSpPr>
            <p:cNvPr id="210" name="Shape 210"/>
            <p:cNvSpPr/>
            <p:nvPr/>
          </p:nvSpPr>
          <p:spPr>
            <a:xfrm>
              <a:off x="0" y="701787"/>
              <a:ext cx="309001" cy="309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noFill/>
            <a:ln w="19050" cap="flat">
              <a:solidFill>
                <a:srgbClr val="CC0000"/>
              </a:solidFill>
              <a:prstDash val="solid"/>
              <a:round/>
            </a:ln>
            <a:effectLst/>
          </p:spPr>
          <p:txBody>
            <a:bodyPr wrap="square" lIns="0" tIns="0" rIns="0" bIns="0" numCol="1" anchor="ctr">
              <a:noAutofit/>
            </a:bodyPr>
            <a:lstStyle/>
            <a:p>
              <a:pPr lvl="0"/>
            </a:p>
          </p:txBody>
        </p:sp>
        <p:sp>
          <p:nvSpPr>
            <p:cNvPr id="211" name="Shape 211"/>
            <p:cNvSpPr/>
            <p:nvPr/>
          </p:nvSpPr>
          <p:spPr>
            <a:xfrm>
              <a:off x="3849116" y="0"/>
              <a:ext cx="309001" cy="309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noFill/>
            <a:ln w="19050" cap="flat">
              <a:solidFill>
                <a:srgbClr val="CC0000"/>
              </a:solidFill>
              <a:prstDash val="solid"/>
              <a:round/>
            </a:ln>
            <a:effectLst/>
          </p:spPr>
          <p:txBody>
            <a:bodyPr wrap="square" lIns="0" tIns="0" rIns="0" bIns="0" numCol="1" anchor="ctr">
              <a:noAutofit/>
            </a:bodyPr>
            <a:lstStyle/>
            <a:p>
              <a:pPr lvl="0"/>
            </a:p>
          </p:txBody>
        </p:sp>
      </p:grpSp>
      <p:sp>
        <p:nvSpPr>
          <p:cNvPr id="213" name="Shape 213"/>
          <p:cNvSpPr/>
          <p:nvPr/>
        </p:nvSpPr>
        <p:spPr>
          <a:xfrm>
            <a:off x="2987999" y="3276999"/>
            <a:ext cx="2793302" cy="750601"/>
          </a:xfrm>
          <a:prstGeom prst="roundRect">
            <a:avLst>
              <a:gd name="adj" fmla="val 16667"/>
            </a:avLst>
          </a:prstGeom>
          <a:solidFill>
            <a:srgbClr val="9FC5E8"/>
          </a:solidFill>
          <a:ln w="19050">
            <a:solidFill>
              <a:srgbClr val="CC0000"/>
            </a:solidFill>
            <a:round/>
          </a:ln>
        </p:spPr>
        <p:txBody>
          <a:bodyPr lIns="0" tIns="0" rIns="0" bIns="0" anchor="ctr"/>
          <a:lstStyle/>
          <a:p>
            <a:pPr lvl="0"/>
          </a:p>
        </p:txBody>
      </p:sp>
      <p:sp>
        <p:nvSpPr>
          <p:cNvPr id="214" name="Shape 214"/>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What is React - Centralized Logic for the View	</a:t>
            </a:r>
          </a:p>
        </p:txBody>
      </p:sp>
      <p:grpSp>
        <p:nvGrpSpPr>
          <p:cNvPr id="217" name="Group 217"/>
          <p:cNvGrpSpPr/>
          <p:nvPr/>
        </p:nvGrpSpPr>
        <p:grpSpPr>
          <a:xfrm>
            <a:off x="7411400" y="1569350"/>
            <a:ext cx="1670701" cy="1670701"/>
            <a:chOff x="0" y="0"/>
            <a:chExt cx="1670699" cy="1670699"/>
          </a:xfrm>
        </p:grpSpPr>
        <p:sp>
          <p:nvSpPr>
            <p:cNvPr id="215" name="Shape 215"/>
            <p:cNvSpPr/>
            <p:nvPr/>
          </p:nvSpPr>
          <p:spPr>
            <a:xfrm>
              <a:off x="0" y="0"/>
              <a:ext cx="1670700" cy="16707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EEEEE"/>
            </a:solidFill>
            <a:ln w="9525" cap="flat">
              <a:solidFill>
                <a:srgbClr val="595959"/>
              </a:solidFill>
              <a:prstDash val="solid"/>
              <a:round/>
            </a:ln>
            <a:effectLst/>
          </p:spPr>
          <p:txBody>
            <a:bodyPr wrap="square" lIns="0" tIns="0" rIns="0" bIns="0" numCol="1" anchor="ctr">
              <a:noAutofit/>
            </a:bodyPr>
            <a:lstStyle/>
            <a:p>
              <a:pPr lvl="0" algn="ctr"/>
            </a:p>
          </p:txBody>
        </p:sp>
        <p:sp>
          <p:nvSpPr>
            <p:cNvPr id="216" name="Shape 216"/>
            <p:cNvSpPr/>
            <p:nvPr/>
          </p:nvSpPr>
          <p:spPr>
            <a:xfrm>
              <a:off x="244667" y="635974"/>
              <a:ext cx="1181366"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latin typeface="Open Sans"/>
                  <a:ea typeface="Open Sans"/>
                  <a:cs typeface="Open Sans"/>
                  <a:sym typeface="Open Sans"/>
                </a:defRPr>
              </a:lvl1pPr>
            </a:lstStyle>
            <a:p>
              <a:pPr lvl="0">
                <a:defRPr sz="1800"/>
              </a:pPr>
              <a:r>
                <a:rPr sz="1400"/>
                <a:t>State</a:t>
              </a:r>
            </a:p>
          </p:txBody>
        </p:sp>
      </p:grpSp>
      <p:sp>
        <p:nvSpPr>
          <p:cNvPr id="218" name="Shape 218"/>
          <p:cNvSpPr/>
          <p:nvPr/>
        </p:nvSpPr>
        <p:spPr>
          <a:xfrm>
            <a:off x="2907253" y="3228843"/>
            <a:ext cx="482701" cy="101867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spcBef>
                <a:spcPts val="800"/>
              </a:spcBef>
              <a:defRPr sz="2100"/>
            </a:lvl1pPr>
          </a:lstStyle>
          <a:p>
            <a:pPr lvl="0">
              <a:defRPr sz="1800"/>
            </a:pPr>
            <a:r>
              <a:rPr sz="2100"/>
              <a:t>🐼</a:t>
            </a:r>
            <a:endParaRPr sz="2100"/>
          </a:p>
        </p:txBody>
      </p:sp>
    </p:spTree>
  </p:cSld>
  <p:clrMapOvr>
    <a:masterClrMapping/>
  </p:clrMapOvr>
  <p:transitio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71" name="image15.png"/>
          <p:cNvPicPr/>
          <p:nvPr/>
        </p:nvPicPr>
        <p:blipFill>
          <a:blip r:embed="rId2">
            <a:extLst/>
          </a:blip>
          <a:stretch>
            <a:fillRect/>
          </a:stretch>
        </p:blipFill>
        <p:spPr>
          <a:xfrm>
            <a:off x="970523" y="1769023"/>
            <a:ext cx="7355352" cy="2812353"/>
          </a:xfrm>
          <a:prstGeom prst="rect">
            <a:avLst/>
          </a:prstGeom>
          <a:ln w="12700">
            <a:miter lim="400000"/>
          </a:ln>
        </p:spPr>
      </p:pic>
      <p:sp>
        <p:nvSpPr>
          <p:cNvPr id="872" name="Shape 872"/>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Adding new Messages</a:t>
            </a:r>
          </a:p>
        </p:txBody>
      </p:sp>
      <p:pic>
        <p:nvPicPr>
          <p:cNvPr id="873" name="image12.png"/>
          <p:cNvPicPr/>
          <p:nvPr/>
        </p:nvPicPr>
        <p:blipFill>
          <a:blip r:embed="rId3">
            <a:extLst/>
          </a:blip>
          <a:srcRect l="0" t="0" r="0" b="69599"/>
          <a:stretch>
            <a:fillRect/>
          </a:stretch>
        </p:blipFill>
        <p:spPr>
          <a:xfrm>
            <a:off x="894324" y="1054823"/>
            <a:ext cx="7355350" cy="372301"/>
          </a:xfrm>
          <a:prstGeom prst="rect">
            <a:avLst/>
          </a:prstGeom>
          <a:ln>
            <a:solidFill>
              <a:srgbClr val="EFEFEF"/>
            </a:solidFill>
            <a:round/>
          </a:ln>
        </p:spPr>
      </p:pic>
      <p:sp>
        <p:nvSpPr>
          <p:cNvPr id="874" name="Shape 874"/>
          <p:cNvSpPr/>
          <p:nvPr/>
        </p:nvSpPr>
        <p:spPr>
          <a:xfrm>
            <a:off x="1665700" y="2204349"/>
            <a:ext cx="2546401" cy="2223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875" name="Shape 875"/>
          <p:cNvSpPr/>
          <p:nvPr/>
        </p:nvSpPr>
        <p:spPr>
          <a:xfrm>
            <a:off x="1665700" y="3496924"/>
            <a:ext cx="6584100" cy="6174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876" name="Shape 876"/>
          <p:cNvSpPr/>
          <p:nvPr/>
        </p:nvSpPr>
        <p:spPr>
          <a:xfrm>
            <a:off x="2006107" y="3837399"/>
            <a:ext cx="3771002" cy="114601"/>
          </a:xfrm>
          <a:prstGeom prst="rect">
            <a:avLst/>
          </a:prstGeom>
          <a:solidFill>
            <a:srgbClr val="FFFFFF"/>
          </a:solidFill>
          <a:ln w="12700">
            <a:miter lim="400000"/>
          </a:ln>
        </p:spPr>
        <p:txBody>
          <a:bodyPr lIns="0" tIns="0" rIns="0" bIns="0" anchor="ctr"/>
          <a:lstStyle/>
          <a:p>
            <a:pPr lvl="0"/>
          </a:p>
        </p:txBody>
      </p:sp>
    </p:spTree>
  </p:cSld>
  <p:clrMapOvr>
    <a:masterClrMapping/>
  </p:clrMapOvr>
  <p:transitio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78" name="image15.png"/>
          <p:cNvPicPr/>
          <p:nvPr/>
        </p:nvPicPr>
        <p:blipFill>
          <a:blip r:embed="rId2">
            <a:extLst/>
          </a:blip>
          <a:stretch>
            <a:fillRect/>
          </a:stretch>
        </p:blipFill>
        <p:spPr>
          <a:xfrm>
            <a:off x="970523" y="1769023"/>
            <a:ext cx="7355352" cy="2812353"/>
          </a:xfrm>
          <a:prstGeom prst="rect">
            <a:avLst/>
          </a:prstGeom>
          <a:ln w="12700">
            <a:miter lim="400000"/>
          </a:ln>
        </p:spPr>
      </p:pic>
      <p:sp>
        <p:nvSpPr>
          <p:cNvPr id="879" name="Shape 879"/>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Adding new Messages</a:t>
            </a:r>
          </a:p>
        </p:txBody>
      </p:sp>
      <p:pic>
        <p:nvPicPr>
          <p:cNvPr id="880" name="image12.png"/>
          <p:cNvPicPr/>
          <p:nvPr/>
        </p:nvPicPr>
        <p:blipFill>
          <a:blip r:embed="rId3">
            <a:extLst/>
          </a:blip>
          <a:srcRect l="0" t="0" r="0" b="69599"/>
          <a:stretch>
            <a:fillRect/>
          </a:stretch>
        </p:blipFill>
        <p:spPr>
          <a:xfrm>
            <a:off x="894324" y="1054823"/>
            <a:ext cx="7355350" cy="372301"/>
          </a:xfrm>
          <a:prstGeom prst="rect">
            <a:avLst/>
          </a:prstGeom>
          <a:ln>
            <a:solidFill>
              <a:srgbClr val="EFEFEF"/>
            </a:solidFill>
            <a:round/>
          </a:ln>
        </p:spPr>
      </p:pic>
      <p:sp>
        <p:nvSpPr>
          <p:cNvPr id="881" name="Shape 881"/>
          <p:cNvSpPr/>
          <p:nvPr/>
        </p:nvSpPr>
        <p:spPr>
          <a:xfrm>
            <a:off x="1665700" y="2204349"/>
            <a:ext cx="2546401" cy="2223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882" name="Shape 882"/>
          <p:cNvSpPr/>
          <p:nvPr/>
        </p:nvSpPr>
        <p:spPr>
          <a:xfrm>
            <a:off x="1665700" y="3496924"/>
            <a:ext cx="6584100" cy="617401"/>
          </a:xfrm>
          <a:prstGeom prst="rect">
            <a:avLst/>
          </a:prstGeom>
          <a:ln w="19050">
            <a:solidFill>
              <a:srgbClr val="38761D"/>
            </a:solidFill>
            <a:round/>
          </a:ln>
        </p:spPr>
        <p:txBody>
          <a:bodyPr lIns="0" tIns="0" rIns="0" bIns="0" anchor="ctr"/>
          <a:lstStyle/>
          <a:p>
            <a:pPr lvl="0">
              <a:defRPr>
                <a:solidFill>
                  <a:srgbClr val="6AA84F"/>
                </a:solidFill>
              </a:defRPr>
            </a:pPr>
          </a:p>
        </p:txBody>
      </p:sp>
    </p:spTree>
  </p:cSld>
  <p:clrMapOvr>
    <a:masterClrMapping/>
  </p:clrMapOvr>
  <p:transitio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84" name="image20.png"/>
          <p:cNvPicPr/>
          <p:nvPr/>
        </p:nvPicPr>
        <p:blipFill>
          <a:blip r:embed="rId2">
            <a:extLst/>
          </a:blip>
          <a:stretch>
            <a:fillRect/>
          </a:stretch>
        </p:blipFill>
        <p:spPr>
          <a:xfrm>
            <a:off x="209224" y="45646"/>
            <a:ext cx="8520599" cy="4552929"/>
          </a:xfrm>
          <a:prstGeom prst="rect">
            <a:avLst/>
          </a:prstGeom>
          <a:ln w="12700">
            <a:miter lim="400000"/>
          </a:ln>
        </p:spPr>
      </p:pic>
      <p:sp>
        <p:nvSpPr>
          <p:cNvPr id="885" name="Shape 885"/>
          <p:cNvSpPr/>
          <p:nvPr>
            <p:ph type="title"/>
          </p:nvPr>
        </p:nvSpPr>
        <p:spPr>
          <a:xfrm>
            <a:off x="213699" y="4476350"/>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lgn="ctr"/>
          </a:lstStyle>
          <a:p>
            <a:pPr lvl="0">
              <a:defRPr sz="1800"/>
            </a:pPr>
            <a:r>
              <a:rPr sz="1400"/>
              <a:t>...because we’re not done!</a:t>
            </a:r>
          </a:p>
        </p:txBody>
      </p:sp>
    </p:spTree>
  </p:cSld>
  <p:clrMapOvr>
    <a:masterClrMapping/>
  </p:clrMapOvr>
  <p:transitio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7" name="Shape 887"/>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Adding new Messages</a:t>
            </a:r>
          </a:p>
        </p:txBody>
      </p:sp>
      <p:pic>
        <p:nvPicPr>
          <p:cNvPr id="888" name="image16.png"/>
          <p:cNvPicPr/>
          <p:nvPr/>
        </p:nvPicPr>
        <p:blipFill>
          <a:blip r:embed="rId2">
            <a:extLst/>
          </a:blip>
          <a:stretch>
            <a:fillRect/>
          </a:stretch>
        </p:blipFill>
        <p:spPr>
          <a:xfrm>
            <a:off x="894323" y="1223759"/>
            <a:ext cx="7355353" cy="3395341"/>
          </a:xfrm>
          <a:prstGeom prst="rect">
            <a:avLst/>
          </a:prstGeom>
          <a:ln>
            <a:solidFill>
              <a:srgbClr val="EFEFEF"/>
            </a:solidFill>
            <a:round/>
          </a:ln>
        </p:spPr>
      </p:pic>
      <p:sp>
        <p:nvSpPr>
          <p:cNvPr id="889" name="Shape 889"/>
          <p:cNvSpPr/>
          <p:nvPr/>
        </p:nvSpPr>
        <p:spPr>
          <a:xfrm>
            <a:off x="1665700" y="2244749"/>
            <a:ext cx="3756000" cy="2374502"/>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890" name="Shape 890"/>
          <p:cNvSpPr/>
          <p:nvPr/>
        </p:nvSpPr>
        <p:spPr>
          <a:xfrm>
            <a:off x="2709048" y="3680600"/>
            <a:ext cx="294001" cy="108301"/>
          </a:xfrm>
          <a:prstGeom prst="rect">
            <a:avLst/>
          </a:prstGeom>
          <a:solidFill>
            <a:srgbClr val="FFFFFF"/>
          </a:solidFill>
          <a:ln w="12700">
            <a:miter lim="400000"/>
          </a:ln>
        </p:spPr>
        <p:txBody>
          <a:bodyPr lIns="0" tIns="0" rIns="0" bIns="0" anchor="ctr"/>
          <a:lstStyle/>
          <a:p>
            <a:pPr lvl="0"/>
          </a:p>
        </p:txBody>
      </p:sp>
      <p:sp>
        <p:nvSpPr>
          <p:cNvPr id="891" name="Shape 891"/>
          <p:cNvSpPr/>
          <p:nvPr/>
        </p:nvSpPr>
        <p:spPr>
          <a:xfrm>
            <a:off x="2880974" y="3848074"/>
            <a:ext cx="437700" cy="108301"/>
          </a:xfrm>
          <a:prstGeom prst="rect">
            <a:avLst/>
          </a:prstGeom>
          <a:solidFill>
            <a:srgbClr val="FFFFFF"/>
          </a:solidFill>
          <a:ln w="12700">
            <a:miter lim="400000"/>
          </a:ln>
        </p:spPr>
        <p:txBody>
          <a:bodyPr lIns="0" tIns="0" rIns="0" bIns="0" anchor="ctr"/>
          <a:lstStyle/>
          <a:p>
            <a:pPr lvl="0"/>
          </a:p>
        </p:txBody>
      </p:sp>
      <p:sp>
        <p:nvSpPr>
          <p:cNvPr id="892" name="Shape 892"/>
          <p:cNvSpPr/>
          <p:nvPr/>
        </p:nvSpPr>
        <p:spPr>
          <a:xfrm>
            <a:off x="2987956" y="4007999"/>
            <a:ext cx="549301" cy="108301"/>
          </a:xfrm>
          <a:prstGeom prst="rect">
            <a:avLst/>
          </a:prstGeom>
          <a:solidFill>
            <a:srgbClr val="FFFFFF"/>
          </a:solidFill>
          <a:ln w="12700">
            <a:miter lim="400000"/>
          </a:ln>
        </p:spPr>
        <p:txBody>
          <a:bodyPr lIns="0" tIns="0" rIns="0" bIns="0" anchor="ctr"/>
          <a:lstStyle/>
          <a:p>
            <a:pPr lvl="0"/>
          </a:p>
        </p:txBody>
      </p:sp>
    </p:spTree>
  </p:cSld>
  <p:clrMapOvr>
    <a:masterClrMapping/>
  </p:clrMapOvr>
  <p:transitio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4" name="Shape 894"/>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Adding new Messages</a:t>
            </a:r>
          </a:p>
        </p:txBody>
      </p:sp>
      <p:pic>
        <p:nvPicPr>
          <p:cNvPr id="895" name="image16.png"/>
          <p:cNvPicPr/>
          <p:nvPr/>
        </p:nvPicPr>
        <p:blipFill>
          <a:blip r:embed="rId2">
            <a:extLst/>
          </a:blip>
          <a:stretch>
            <a:fillRect/>
          </a:stretch>
        </p:blipFill>
        <p:spPr>
          <a:xfrm>
            <a:off x="894323" y="1223759"/>
            <a:ext cx="7355353" cy="3395341"/>
          </a:xfrm>
          <a:prstGeom prst="rect">
            <a:avLst/>
          </a:prstGeom>
          <a:ln>
            <a:solidFill>
              <a:srgbClr val="EFEFEF"/>
            </a:solidFill>
            <a:round/>
          </a:ln>
        </p:spPr>
      </p:pic>
      <p:sp>
        <p:nvSpPr>
          <p:cNvPr id="896" name="Shape 896"/>
          <p:cNvSpPr/>
          <p:nvPr/>
        </p:nvSpPr>
        <p:spPr>
          <a:xfrm>
            <a:off x="1665700" y="2244749"/>
            <a:ext cx="3756000" cy="2374502"/>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897" name="Shape 897"/>
          <p:cNvSpPr/>
          <p:nvPr/>
        </p:nvSpPr>
        <p:spPr>
          <a:xfrm>
            <a:off x="2880974" y="3848074"/>
            <a:ext cx="437700" cy="108301"/>
          </a:xfrm>
          <a:prstGeom prst="rect">
            <a:avLst/>
          </a:prstGeom>
          <a:solidFill>
            <a:srgbClr val="FFFFFF"/>
          </a:solidFill>
          <a:ln w="12700">
            <a:miter lim="400000"/>
          </a:ln>
        </p:spPr>
        <p:txBody>
          <a:bodyPr lIns="0" tIns="0" rIns="0" bIns="0" anchor="ctr"/>
          <a:lstStyle/>
          <a:p>
            <a:pPr lvl="0"/>
          </a:p>
        </p:txBody>
      </p:sp>
      <p:sp>
        <p:nvSpPr>
          <p:cNvPr id="898" name="Shape 898"/>
          <p:cNvSpPr/>
          <p:nvPr/>
        </p:nvSpPr>
        <p:spPr>
          <a:xfrm>
            <a:off x="2987956" y="4007999"/>
            <a:ext cx="549301" cy="108301"/>
          </a:xfrm>
          <a:prstGeom prst="rect">
            <a:avLst/>
          </a:prstGeom>
          <a:solidFill>
            <a:srgbClr val="FFFFFF"/>
          </a:solidFill>
          <a:ln w="12700">
            <a:miter lim="400000"/>
          </a:ln>
        </p:spPr>
        <p:txBody>
          <a:bodyPr lIns="0" tIns="0" rIns="0" bIns="0" anchor="ctr"/>
          <a:lstStyle/>
          <a:p>
            <a:pPr lvl="0"/>
          </a:p>
        </p:txBody>
      </p:sp>
    </p:spTree>
  </p:cSld>
  <p:clrMapOvr>
    <a:masterClrMapping/>
  </p:clrMapOvr>
  <p:transitio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0" name="Shape 900"/>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Adding new Messages</a:t>
            </a:r>
          </a:p>
        </p:txBody>
      </p:sp>
      <p:pic>
        <p:nvPicPr>
          <p:cNvPr id="901" name="image16.png"/>
          <p:cNvPicPr/>
          <p:nvPr/>
        </p:nvPicPr>
        <p:blipFill>
          <a:blip r:embed="rId2">
            <a:extLst/>
          </a:blip>
          <a:stretch>
            <a:fillRect/>
          </a:stretch>
        </p:blipFill>
        <p:spPr>
          <a:xfrm>
            <a:off x="894323" y="1223759"/>
            <a:ext cx="7355353" cy="3395341"/>
          </a:xfrm>
          <a:prstGeom prst="rect">
            <a:avLst/>
          </a:prstGeom>
          <a:ln>
            <a:solidFill>
              <a:srgbClr val="EFEFEF"/>
            </a:solidFill>
            <a:round/>
          </a:ln>
        </p:spPr>
      </p:pic>
      <p:sp>
        <p:nvSpPr>
          <p:cNvPr id="902" name="Shape 902"/>
          <p:cNvSpPr/>
          <p:nvPr/>
        </p:nvSpPr>
        <p:spPr>
          <a:xfrm>
            <a:off x="1665700" y="2244749"/>
            <a:ext cx="3756000" cy="2374502"/>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903" name="Shape 903"/>
          <p:cNvSpPr/>
          <p:nvPr/>
        </p:nvSpPr>
        <p:spPr>
          <a:xfrm>
            <a:off x="2987956" y="4007999"/>
            <a:ext cx="549301" cy="108301"/>
          </a:xfrm>
          <a:prstGeom prst="rect">
            <a:avLst/>
          </a:prstGeom>
          <a:solidFill>
            <a:srgbClr val="FFFFFF"/>
          </a:solidFill>
          <a:ln w="12700">
            <a:miter lim="400000"/>
          </a:ln>
        </p:spPr>
        <p:txBody>
          <a:bodyPr lIns="0" tIns="0" rIns="0" bIns="0" anchor="ctr"/>
          <a:lstStyle/>
          <a:p>
            <a:pPr lvl="0"/>
          </a:p>
        </p:txBody>
      </p:sp>
    </p:spTree>
  </p:cSld>
  <p:clrMapOvr>
    <a:masterClrMapping/>
  </p:clrMapOvr>
  <p:transitio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5" name="Shape 905"/>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Adding new Messages</a:t>
            </a:r>
          </a:p>
        </p:txBody>
      </p:sp>
      <p:pic>
        <p:nvPicPr>
          <p:cNvPr id="906" name="image16.png"/>
          <p:cNvPicPr/>
          <p:nvPr/>
        </p:nvPicPr>
        <p:blipFill>
          <a:blip r:embed="rId2">
            <a:extLst/>
          </a:blip>
          <a:stretch>
            <a:fillRect/>
          </a:stretch>
        </p:blipFill>
        <p:spPr>
          <a:xfrm>
            <a:off x="894323" y="1223759"/>
            <a:ext cx="7355353" cy="3395341"/>
          </a:xfrm>
          <a:prstGeom prst="rect">
            <a:avLst/>
          </a:prstGeom>
          <a:ln>
            <a:solidFill>
              <a:srgbClr val="EFEFEF"/>
            </a:solidFill>
            <a:round/>
          </a:ln>
        </p:spPr>
      </p:pic>
      <p:sp>
        <p:nvSpPr>
          <p:cNvPr id="907" name="Shape 907"/>
          <p:cNvSpPr/>
          <p:nvPr/>
        </p:nvSpPr>
        <p:spPr>
          <a:xfrm>
            <a:off x="1665700" y="2244749"/>
            <a:ext cx="3756000" cy="2374502"/>
          </a:xfrm>
          <a:prstGeom prst="rect">
            <a:avLst/>
          </a:prstGeom>
          <a:ln w="19050">
            <a:solidFill>
              <a:srgbClr val="38761D"/>
            </a:solidFill>
            <a:round/>
          </a:ln>
        </p:spPr>
        <p:txBody>
          <a:bodyPr lIns="0" tIns="0" rIns="0" bIns="0" anchor="ctr"/>
          <a:lstStyle/>
          <a:p>
            <a:pPr lvl="0">
              <a:defRPr>
                <a:solidFill>
                  <a:srgbClr val="6AA84F"/>
                </a:solidFill>
              </a:defRPr>
            </a:pPr>
          </a:p>
        </p:txBody>
      </p:sp>
    </p:spTree>
  </p:cSld>
  <p:clrMapOvr>
    <a:masterClrMapping/>
  </p:clrMapOvr>
  <p:transitio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9" name="Shape 909"/>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Adding Emoji Support</a:t>
            </a:r>
          </a:p>
        </p:txBody>
      </p:sp>
      <p:pic>
        <p:nvPicPr>
          <p:cNvPr id="910" name="image19.png"/>
          <p:cNvPicPr/>
          <p:nvPr/>
        </p:nvPicPr>
        <p:blipFill>
          <a:blip r:embed="rId3">
            <a:extLst/>
          </a:blip>
          <a:srcRect l="882" t="0" r="0" b="0"/>
          <a:stretch>
            <a:fillRect/>
          </a:stretch>
        </p:blipFill>
        <p:spPr>
          <a:xfrm>
            <a:off x="1395024" y="1340249"/>
            <a:ext cx="6353949" cy="3257551"/>
          </a:xfrm>
          <a:prstGeom prst="rect">
            <a:avLst/>
          </a:prstGeom>
          <a:ln w="12700">
            <a:miter lim="400000"/>
          </a:ln>
        </p:spPr>
      </p:pic>
    </p:spTree>
  </p:cSld>
  <p:clrMapOvr>
    <a:masterClrMapping/>
  </p:clrMapOvr>
  <p:transitio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2" name="Shape 912"/>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Adding Emoji Support</a:t>
            </a:r>
          </a:p>
        </p:txBody>
      </p:sp>
      <p:sp>
        <p:nvSpPr>
          <p:cNvPr id="913" name="Shape 913"/>
          <p:cNvSpPr/>
          <p:nvPr>
            <p:ph type="body" idx="1"/>
          </p:nvPr>
        </p:nvSpPr>
        <p:spPr>
          <a:xfrm>
            <a:off x="311699" y="1152475"/>
            <a:ext cx="8520602" cy="34164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pPr>
            <a:r>
              <a:rPr sz="1400">
                <a:latin typeface="Open Sans"/>
                <a:ea typeface="Open Sans"/>
                <a:cs typeface="Open Sans"/>
                <a:sym typeface="Open Sans"/>
              </a:rPr>
              <a:t>Go to your message component and add the library.</a:t>
            </a:r>
            <a:endParaRPr sz="1400">
              <a:latin typeface="Open Sans"/>
              <a:ea typeface="Open Sans"/>
              <a:cs typeface="Open Sans"/>
              <a:sym typeface="Open Sans"/>
            </a:endParaRPr>
          </a:p>
          <a:p>
            <a:pPr lvl="0">
              <a:defRPr sz="1800"/>
            </a:pPr>
            <a:r>
              <a:rPr sz="1400">
                <a:latin typeface="Open Sans"/>
                <a:ea typeface="Open Sans"/>
                <a:cs typeface="Open Sans"/>
                <a:sym typeface="Open Sans"/>
                <a:hlinkClick r:id="rId2" invalidUrl="" action="" tgtFrame="" tooltip="" history="1" highlightClick="0" endSnd="0"/>
              </a:rPr>
              <a:t>See the changes here!</a:t>
            </a:r>
            <a:endParaRPr sz="1400"/>
          </a:p>
          <a:p>
            <a:pPr lvl="0">
              <a:defRPr sz="1800"/>
            </a:pPr>
            <a:r>
              <a:rPr sz="1400">
                <a:solidFill>
                  <a:srgbClr val="333333"/>
                </a:solidFill>
                <a:latin typeface="Open Sans"/>
                <a:ea typeface="Open Sans"/>
                <a:cs typeface="Open Sans"/>
                <a:sym typeface="Open Sans"/>
              </a:rPr>
              <a:t>Try: </a:t>
            </a:r>
            <a:endParaRPr sz="1400">
              <a:solidFill>
                <a:srgbClr val="333333"/>
              </a:solidFill>
              <a:latin typeface="Open Sans"/>
              <a:ea typeface="Open Sans"/>
              <a:cs typeface="Open Sans"/>
              <a:sym typeface="Open Sans"/>
            </a:endParaRPr>
          </a:p>
          <a:p>
            <a:pPr lvl="0" marL="317500" indent="-177800">
              <a:defRPr sz="1800"/>
            </a:pPr>
            <a:r>
              <a:rPr sz="1400">
                <a:solidFill>
                  <a:srgbClr val="333333"/>
                </a:solidFill>
                <a:latin typeface="Open Sans"/>
                <a:ea typeface="Open Sans"/>
                <a:cs typeface="Open Sans"/>
                <a:sym typeface="Open Sans"/>
              </a:rPr>
              <a:t>:thumbsup:</a:t>
            </a:r>
            <a:endParaRPr sz="1400">
              <a:solidFill>
                <a:srgbClr val="333333"/>
              </a:solidFill>
              <a:latin typeface="Open Sans"/>
              <a:ea typeface="Open Sans"/>
              <a:cs typeface="Open Sans"/>
              <a:sym typeface="Open Sans"/>
            </a:endParaRPr>
          </a:p>
          <a:p>
            <a:pPr lvl="0" marL="317500" indent="-177800">
              <a:defRPr sz="1800"/>
            </a:pPr>
            <a:r>
              <a:rPr sz="1400">
                <a:solidFill>
                  <a:srgbClr val="333333"/>
                </a:solidFill>
                <a:latin typeface="Open Sans"/>
                <a:ea typeface="Open Sans"/>
                <a:cs typeface="Open Sans"/>
                <a:sym typeface="Open Sans"/>
              </a:rPr>
              <a:t>:panda_face:</a:t>
            </a:r>
            <a:endParaRPr sz="1400">
              <a:solidFill>
                <a:srgbClr val="333333"/>
              </a:solidFill>
              <a:latin typeface="Open Sans"/>
              <a:ea typeface="Open Sans"/>
              <a:cs typeface="Open Sans"/>
              <a:sym typeface="Open Sans"/>
            </a:endParaRPr>
          </a:p>
          <a:p>
            <a:pPr lvl="0" marL="317500" indent="-177800">
              <a:defRPr sz="1800"/>
            </a:pPr>
            <a:r>
              <a:rPr sz="1400">
                <a:solidFill>
                  <a:srgbClr val="333333"/>
                </a:solidFill>
                <a:latin typeface="Open Sans"/>
                <a:ea typeface="Open Sans"/>
                <a:cs typeface="Open Sans"/>
                <a:sym typeface="Open Sans"/>
              </a:rPr>
              <a:t>:money_with_wings:</a:t>
            </a:r>
            <a:endParaRPr sz="1400">
              <a:solidFill>
                <a:srgbClr val="333333"/>
              </a:solidFill>
              <a:latin typeface="Open Sans"/>
              <a:ea typeface="Open Sans"/>
              <a:cs typeface="Open Sans"/>
              <a:sym typeface="Open Sans"/>
            </a:endParaRPr>
          </a:p>
          <a:p>
            <a:pPr lvl="0" marL="317500" indent="-177800">
              <a:defRPr sz="1800"/>
            </a:pPr>
            <a:r>
              <a:rPr sz="1400">
                <a:solidFill>
                  <a:srgbClr val="333333"/>
                </a:solidFill>
                <a:latin typeface="Open Sans"/>
                <a:ea typeface="Open Sans"/>
                <a:cs typeface="Open Sans"/>
                <a:sym typeface="Open Sans"/>
              </a:rPr>
              <a:t>:alien:</a:t>
            </a:r>
            <a:endParaRPr sz="1400">
              <a:solidFill>
                <a:srgbClr val="333333"/>
              </a:solidFill>
              <a:latin typeface="Open Sans"/>
              <a:ea typeface="Open Sans"/>
              <a:cs typeface="Open Sans"/>
              <a:sym typeface="Open Sans"/>
            </a:endParaRPr>
          </a:p>
          <a:p>
            <a:pPr lvl="0" marL="317500" indent="-177800">
              <a:defRPr sz="1800"/>
            </a:pPr>
            <a:r>
              <a:rPr sz="1400">
                <a:solidFill>
                  <a:srgbClr val="333333"/>
                </a:solidFill>
                <a:latin typeface="Open Sans"/>
                <a:ea typeface="Open Sans"/>
                <a:cs typeface="Open Sans"/>
                <a:sym typeface="Open Sans"/>
              </a:rPr>
              <a:t>:speedboat:</a:t>
            </a:r>
            <a:endParaRPr sz="1400">
              <a:solidFill>
                <a:srgbClr val="333333"/>
              </a:solidFill>
              <a:latin typeface="Open Sans"/>
              <a:ea typeface="Open Sans"/>
              <a:cs typeface="Open Sans"/>
              <a:sym typeface="Open Sans"/>
            </a:endParaRPr>
          </a:p>
          <a:p>
            <a:pPr lvl="0">
              <a:defRPr sz="1800"/>
            </a:pPr>
            <a:endParaRPr sz="1400">
              <a:solidFill>
                <a:srgbClr val="333333"/>
              </a:solidFill>
              <a:latin typeface="Open Sans"/>
              <a:ea typeface="Open Sans"/>
              <a:cs typeface="Open Sans"/>
              <a:sym typeface="Open Sans"/>
            </a:endParaRPr>
          </a:p>
          <a:p>
            <a:pPr lvl="0">
              <a:defRPr sz="1800"/>
            </a:pPr>
            <a:r>
              <a:rPr sz="1400">
                <a:latin typeface="Open Sans"/>
                <a:ea typeface="Open Sans"/>
                <a:cs typeface="Open Sans"/>
                <a:sym typeface="Open Sans"/>
                <a:hlinkClick r:id="rId3" invalidUrl="" action="" tgtFrame="" tooltip="" history="1" highlightClick="0" endSnd="0"/>
              </a:rPr>
              <a:t>link to more emojis</a:t>
            </a:r>
          </a:p>
        </p:txBody>
      </p:sp>
    </p:spTree>
  </p:cSld>
  <p:clrMapOvr>
    <a:masterClrMapping/>
  </p:clrMapOvr>
  <p:transitio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5" name="Shape 915"/>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Adding Emoji Support</a:t>
            </a:r>
          </a:p>
        </p:txBody>
      </p:sp>
      <p:pic>
        <p:nvPicPr>
          <p:cNvPr id="916" name="image24.png" descr="Screen Shot 2016-11-04 at 5.10.05 PM.png"/>
          <p:cNvPicPr/>
          <p:nvPr/>
        </p:nvPicPr>
        <p:blipFill>
          <a:blip r:embed="rId2">
            <a:extLst/>
          </a:blip>
          <a:srcRect l="20956" t="38871" r="15615" b="15733"/>
          <a:stretch>
            <a:fillRect/>
          </a:stretch>
        </p:blipFill>
        <p:spPr>
          <a:xfrm>
            <a:off x="1344612" y="1472273"/>
            <a:ext cx="6454779" cy="2887376"/>
          </a:xfrm>
          <a:prstGeom prst="rect">
            <a:avLst/>
          </a:prstGeom>
          <a:ln w="12700">
            <a:miter lim="400000"/>
          </a:ln>
        </p:spPr>
      </p:pic>
      <p:sp>
        <p:nvSpPr>
          <p:cNvPr id="917" name="Shape 917"/>
          <p:cNvSpPr/>
          <p:nvPr/>
        </p:nvSpPr>
        <p:spPr>
          <a:xfrm>
            <a:off x="2139449" y="2100950"/>
            <a:ext cx="1903502" cy="126900"/>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918" name="Shape 918"/>
          <p:cNvSpPr/>
          <p:nvPr/>
        </p:nvSpPr>
        <p:spPr>
          <a:xfrm>
            <a:off x="2139450" y="3209175"/>
            <a:ext cx="2673301" cy="533101"/>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919" name="Shape 919"/>
          <p:cNvSpPr/>
          <p:nvPr/>
        </p:nvSpPr>
        <p:spPr>
          <a:xfrm>
            <a:off x="2901000" y="3607675"/>
            <a:ext cx="1141801" cy="126900"/>
          </a:xfrm>
          <a:prstGeom prst="rect">
            <a:avLst/>
          </a:prstGeom>
          <a:solidFill>
            <a:srgbClr val="FFFFFF"/>
          </a:solidFill>
          <a:ln w="12700">
            <a:miter lim="400000"/>
          </a:ln>
        </p:spPr>
        <p:txBody>
          <a:bodyPr lIns="0" tIns="0" rIns="0" bIns="0" anchor="ctr"/>
          <a:lstStyle/>
          <a:p>
            <a:pPr lvl="0"/>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72" name="Group 272"/>
          <p:cNvGrpSpPr/>
          <p:nvPr/>
        </p:nvGrpSpPr>
        <p:grpSpPr>
          <a:xfrm>
            <a:off x="596550" y="1126249"/>
            <a:ext cx="6034200" cy="3890802"/>
            <a:chOff x="0" y="0"/>
            <a:chExt cx="6034199" cy="3890800"/>
          </a:xfrm>
        </p:grpSpPr>
        <p:grpSp>
          <p:nvGrpSpPr>
            <p:cNvPr id="270" name="Group 270"/>
            <p:cNvGrpSpPr/>
            <p:nvPr/>
          </p:nvGrpSpPr>
          <p:grpSpPr>
            <a:xfrm>
              <a:off x="0" y="-1"/>
              <a:ext cx="6034200" cy="3890802"/>
              <a:chOff x="0" y="0"/>
              <a:chExt cx="6034199" cy="3890800"/>
            </a:xfrm>
          </p:grpSpPr>
          <p:grpSp>
            <p:nvGrpSpPr>
              <p:cNvPr id="268" name="Group 268"/>
              <p:cNvGrpSpPr/>
              <p:nvPr/>
            </p:nvGrpSpPr>
            <p:grpSpPr>
              <a:xfrm>
                <a:off x="0" y="-1"/>
                <a:ext cx="6034200" cy="3890802"/>
                <a:chOff x="0" y="0"/>
                <a:chExt cx="6034199" cy="3890800"/>
              </a:xfrm>
            </p:grpSpPr>
            <p:grpSp>
              <p:nvGrpSpPr>
                <p:cNvPr id="265" name="Group 265"/>
                <p:cNvGrpSpPr/>
                <p:nvPr/>
              </p:nvGrpSpPr>
              <p:grpSpPr>
                <a:xfrm>
                  <a:off x="0" y="-1"/>
                  <a:ext cx="6034200" cy="3890802"/>
                  <a:chOff x="0" y="0"/>
                  <a:chExt cx="6034199" cy="3890800"/>
                </a:xfrm>
              </p:grpSpPr>
              <p:sp>
                <p:nvSpPr>
                  <p:cNvPr id="225" name="Shape 225"/>
                  <p:cNvSpPr/>
                  <p:nvPr/>
                </p:nvSpPr>
                <p:spPr>
                  <a:xfrm>
                    <a:off x="0" y="67000"/>
                    <a:ext cx="6034200" cy="259501"/>
                  </a:xfrm>
                  <a:prstGeom prst="rect">
                    <a:avLst/>
                  </a:prstGeom>
                  <a:solidFill>
                    <a:srgbClr val="3D85C6"/>
                  </a:solidFill>
                  <a:ln w="9525" cap="flat">
                    <a:solidFill>
                      <a:srgbClr val="595959"/>
                    </a:solidFill>
                    <a:prstDash val="solid"/>
                    <a:round/>
                  </a:ln>
                  <a:effectLst/>
                </p:spPr>
                <p:txBody>
                  <a:bodyPr wrap="square" lIns="0" tIns="0" rIns="0" bIns="0" numCol="1" anchor="ctr">
                    <a:noAutofit/>
                  </a:bodyPr>
                  <a:lstStyle/>
                  <a:p>
                    <a:pPr lvl="0"/>
                  </a:p>
                </p:txBody>
              </p:sp>
              <p:sp>
                <p:nvSpPr>
                  <p:cNvPr id="226" name="Shape 226"/>
                  <p:cNvSpPr/>
                  <p:nvPr/>
                </p:nvSpPr>
                <p:spPr>
                  <a:xfrm>
                    <a:off x="2308024" y="708279"/>
                    <a:ext cx="3408901" cy="2874899"/>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227" name="Shape 227"/>
                  <p:cNvSpPr/>
                  <p:nvPr/>
                </p:nvSpPr>
                <p:spPr>
                  <a:xfrm>
                    <a:off x="299094" y="688728"/>
                    <a:ext cx="1695901" cy="2894401"/>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grpSp>
                <p:nvGrpSpPr>
                  <p:cNvPr id="264" name="Group 264"/>
                  <p:cNvGrpSpPr/>
                  <p:nvPr/>
                </p:nvGrpSpPr>
                <p:grpSpPr>
                  <a:xfrm>
                    <a:off x="0" y="0"/>
                    <a:ext cx="6034200" cy="3890801"/>
                    <a:chOff x="0" y="0"/>
                    <a:chExt cx="6034199" cy="3890800"/>
                  </a:xfrm>
                </p:grpSpPr>
                <p:sp>
                  <p:nvSpPr>
                    <p:cNvPr id="228" name="Shape 228"/>
                    <p:cNvSpPr/>
                    <p:nvPr/>
                  </p:nvSpPr>
                  <p:spPr>
                    <a:xfrm>
                      <a:off x="0" y="67000"/>
                      <a:ext cx="6034200" cy="3823801"/>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grpSp>
                  <p:nvGrpSpPr>
                    <p:cNvPr id="240" name="Group 240"/>
                    <p:cNvGrpSpPr/>
                    <p:nvPr/>
                  </p:nvGrpSpPr>
                  <p:grpSpPr>
                    <a:xfrm>
                      <a:off x="2317799" y="541625"/>
                      <a:ext cx="3408901" cy="3031726"/>
                      <a:chOff x="0" y="0"/>
                      <a:chExt cx="3408900" cy="3031725"/>
                    </a:xfrm>
                  </p:grpSpPr>
                  <p:sp>
                    <p:nvSpPr>
                      <p:cNvPr id="229" name="Shape 229"/>
                      <p:cNvSpPr/>
                      <p:nvPr/>
                    </p:nvSpPr>
                    <p:spPr>
                      <a:xfrm>
                        <a:off x="-1" y="137324"/>
                        <a:ext cx="3408902" cy="2894402"/>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230" name="Shape 230"/>
                      <p:cNvSpPr/>
                      <p:nvPr/>
                    </p:nvSpPr>
                    <p:spPr>
                      <a:xfrm>
                        <a:off x="8000" y="2480975"/>
                        <a:ext cx="33984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nvGrpSpPr>
                      <p:cNvPr id="233" name="Group 233"/>
                      <p:cNvGrpSpPr/>
                      <p:nvPr/>
                    </p:nvGrpSpPr>
                    <p:grpSpPr>
                      <a:xfrm>
                        <a:off x="2651225" y="2568867"/>
                        <a:ext cx="615601" cy="355666"/>
                        <a:chOff x="0" y="0"/>
                        <a:chExt cx="615600" cy="355664"/>
                      </a:xfrm>
                    </p:grpSpPr>
                    <p:sp>
                      <p:nvSpPr>
                        <p:cNvPr id="231" name="Shape 231"/>
                        <p:cNvSpPr/>
                        <p:nvPr/>
                      </p:nvSpPr>
                      <p:spPr>
                        <a:xfrm>
                          <a:off x="0" y="48082"/>
                          <a:ext cx="615601" cy="259501"/>
                        </a:xfrm>
                        <a:prstGeom prst="roundRect">
                          <a:avLst>
                            <a:gd name="adj" fmla="val 16667"/>
                          </a:avLst>
                        </a:prstGeom>
                        <a:solidFill>
                          <a:srgbClr val="3D85C6"/>
                        </a:solidFill>
                        <a:ln w="9525" cap="flat">
                          <a:solidFill>
                            <a:srgbClr val="595959"/>
                          </a:solidFill>
                          <a:prstDash val="solid"/>
                          <a:round/>
                        </a:ln>
                        <a:effectLst/>
                      </p:spPr>
                      <p:txBody>
                        <a:bodyPr wrap="square" lIns="0" tIns="0" rIns="0" bIns="0" numCol="1" anchor="ctr">
                          <a:noAutofit/>
                        </a:bodyPr>
                        <a:lstStyle/>
                        <a:p>
                          <a:pPr lvl="0" algn="ctr"/>
                        </a:p>
                      </p:txBody>
                    </p:sp>
                    <p:sp>
                      <p:nvSpPr>
                        <p:cNvPr id="232" name="Shape 232"/>
                        <p:cNvSpPr/>
                        <p:nvPr/>
                      </p:nvSpPr>
                      <p:spPr>
                        <a:xfrm>
                          <a:off x="12667" y="0"/>
                          <a:ext cx="590266" cy="3556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200">
                              <a:solidFill>
                                <a:srgbClr val="FFFFFF"/>
                              </a:solidFill>
                            </a:defRPr>
                          </a:lvl1pPr>
                        </a:lstStyle>
                        <a:p>
                          <a:pPr lvl="0">
                            <a:defRPr sz="1800">
                              <a:solidFill>
                                <a:srgbClr val="000000"/>
                              </a:solidFill>
                            </a:defRPr>
                          </a:pPr>
                          <a:r>
                            <a:rPr sz="1200">
                              <a:solidFill>
                                <a:srgbClr val="FFFFFF"/>
                              </a:solidFill>
                            </a:rPr>
                            <a:t>Send</a:t>
                          </a:r>
                        </a:p>
                      </p:txBody>
                    </p:sp>
                  </p:grpSp>
                  <p:sp>
                    <p:nvSpPr>
                      <p:cNvPr id="234" name="Shape 234"/>
                      <p:cNvSpPr/>
                      <p:nvPr/>
                    </p:nvSpPr>
                    <p:spPr>
                      <a:xfrm>
                        <a:off x="73650" y="2887850"/>
                        <a:ext cx="24708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nvGrpSpPr>
                      <p:cNvPr id="237" name="Group 237"/>
                      <p:cNvGrpSpPr/>
                      <p:nvPr/>
                    </p:nvGrpSpPr>
                    <p:grpSpPr>
                      <a:xfrm>
                        <a:off x="549775" y="-1"/>
                        <a:ext cx="2717101" cy="531901"/>
                        <a:chOff x="0" y="0"/>
                        <a:chExt cx="2717100" cy="531899"/>
                      </a:xfrm>
                    </p:grpSpPr>
                    <p:sp>
                      <p:nvSpPr>
                        <p:cNvPr id="235" name="Shape 235"/>
                        <p:cNvSpPr/>
                        <p:nvPr/>
                      </p:nvSpPr>
                      <p:spPr>
                        <a:xfrm>
                          <a:off x="0" y="0"/>
                          <a:ext cx="2717101" cy="531900"/>
                        </a:xfrm>
                        <a:prstGeom prst="roundRect">
                          <a:avLst>
                            <a:gd name="adj" fmla="val 16667"/>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236" name="Shape 236"/>
                        <p:cNvSpPr/>
                        <p:nvPr/>
                      </p:nvSpPr>
                      <p:spPr>
                        <a:xfrm>
                          <a:off x="25964" y="75833"/>
                          <a:ext cx="2665172" cy="380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lvl="0">
                            <a:defRPr sz="1800"/>
                          </a:pPr>
                          <a:r>
                            <a:rPr sz="1400"/>
                            <a:t> </a:t>
                          </a:r>
                        </a:p>
                      </p:txBody>
                    </p:sp>
                  </p:grpSp>
                  <p:sp>
                    <p:nvSpPr>
                      <p:cNvPr id="238" name="Shape 238"/>
                      <p:cNvSpPr/>
                      <p:nvPr/>
                    </p:nvSpPr>
                    <p:spPr>
                      <a:xfrm>
                        <a:off x="73649" y="693150"/>
                        <a:ext cx="1264202" cy="356100"/>
                      </a:xfrm>
                      <a:prstGeom prst="roundRect">
                        <a:avLst>
                          <a:gd name="adj" fmla="val 16667"/>
                        </a:avLst>
                      </a:prstGeom>
                      <a:solidFill>
                        <a:srgbClr val="9FC5E8"/>
                      </a:solidFill>
                      <a:ln w="12700" cap="flat">
                        <a:noFill/>
                        <a:miter lim="400000"/>
                      </a:ln>
                      <a:effectLst/>
                    </p:spPr>
                    <p:txBody>
                      <a:bodyPr wrap="square" lIns="0" tIns="0" rIns="0" bIns="0" numCol="1" anchor="ctr">
                        <a:noAutofit/>
                      </a:bodyPr>
                      <a:lstStyle/>
                      <a:p>
                        <a:pPr lvl="0"/>
                      </a:p>
                    </p:txBody>
                  </p:sp>
                  <p:sp>
                    <p:nvSpPr>
                      <p:cNvPr id="239" name="Shape 239"/>
                      <p:cNvSpPr/>
                      <p:nvPr/>
                    </p:nvSpPr>
                    <p:spPr>
                      <a:xfrm>
                        <a:off x="1387025" y="1124650"/>
                        <a:ext cx="1879801" cy="356101"/>
                      </a:xfrm>
                      <a:prstGeom prst="roundRect">
                        <a:avLst>
                          <a:gd name="adj" fmla="val 16667"/>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grpSp>
                <p:grpSp>
                  <p:nvGrpSpPr>
                    <p:cNvPr id="247" name="Group 247"/>
                    <p:cNvGrpSpPr/>
                    <p:nvPr/>
                  </p:nvGrpSpPr>
                  <p:grpSpPr>
                    <a:xfrm>
                      <a:off x="0" y="0"/>
                      <a:ext cx="6034200" cy="424151"/>
                      <a:chOff x="0" y="0"/>
                      <a:chExt cx="6034199" cy="424149"/>
                    </a:xfrm>
                  </p:grpSpPr>
                  <p:sp>
                    <p:nvSpPr>
                      <p:cNvPr id="241" name="Shape 241"/>
                      <p:cNvSpPr/>
                      <p:nvPr/>
                    </p:nvSpPr>
                    <p:spPr>
                      <a:xfrm>
                        <a:off x="0" y="60036"/>
                        <a:ext cx="6034200" cy="259501"/>
                      </a:xfrm>
                      <a:prstGeom prst="rect">
                        <a:avLst/>
                      </a:prstGeom>
                      <a:solidFill>
                        <a:srgbClr val="3D85C6"/>
                      </a:solidFill>
                      <a:ln w="9525" cap="flat">
                        <a:solidFill>
                          <a:srgbClr val="595959"/>
                        </a:solidFill>
                        <a:prstDash val="solid"/>
                        <a:round/>
                      </a:ln>
                      <a:effectLst/>
                    </p:spPr>
                    <p:txBody>
                      <a:bodyPr wrap="square" lIns="0" tIns="0" rIns="0" bIns="0" numCol="1" anchor="ctr">
                        <a:noAutofit/>
                      </a:bodyPr>
                      <a:lstStyle/>
                      <a:p>
                        <a:pPr lvl="0"/>
                      </a:p>
                    </p:txBody>
                  </p:sp>
                  <p:pic>
                    <p:nvPicPr>
                      <p:cNvPr id="242" name="image02.png"/>
                      <p:cNvPicPr/>
                      <p:nvPr/>
                    </p:nvPicPr>
                    <p:blipFill>
                      <a:blip r:embed="rId3">
                        <a:extLst/>
                      </a:blip>
                      <a:stretch>
                        <a:fillRect/>
                      </a:stretch>
                    </p:blipFill>
                    <p:spPr>
                      <a:xfrm>
                        <a:off x="5549399" y="67002"/>
                        <a:ext cx="259501" cy="259501"/>
                      </a:xfrm>
                      <a:prstGeom prst="rect">
                        <a:avLst/>
                      </a:prstGeom>
                      <a:ln w="12700" cap="flat">
                        <a:noFill/>
                        <a:miter lim="400000"/>
                      </a:ln>
                      <a:effectLst/>
                    </p:spPr>
                  </p:pic>
                  <p:grpSp>
                    <p:nvGrpSpPr>
                      <p:cNvPr id="245" name="Group 245"/>
                      <p:cNvGrpSpPr/>
                      <p:nvPr/>
                    </p:nvGrpSpPr>
                    <p:grpSpPr>
                      <a:xfrm>
                        <a:off x="5621139" y="65680"/>
                        <a:ext cx="187761" cy="318396"/>
                        <a:chOff x="0" y="0"/>
                        <a:chExt cx="187760" cy="318395"/>
                      </a:xfrm>
                    </p:grpSpPr>
                    <p:sp>
                      <p:nvSpPr>
                        <p:cNvPr id="243" name="Shape 243"/>
                        <p:cNvSpPr/>
                        <p:nvPr/>
                      </p:nvSpPr>
                      <p:spPr>
                        <a:xfrm>
                          <a:off x="62960" y="91195"/>
                          <a:ext cx="124801" cy="145501"/>
                        </a:xfrm>
                        <a:prstGeom prst="roundRect">
                          <a:avLst>
                            <a:gd name="adj" fmla="val 16667"/>
                          </a:avLst>
                        </a:prstGeom>
                        <a:solidFill>
                          <a:srgbClr val="CC0000"/>
                        </a:solidFill>
                        <a:ln w="12700" cap="flat">
                          <a:noFill/>
                          <a:miter lim="400000"/>
                        </a:ln>
                        <a:effectLst/>
                      </p:spPr>
                      <p:txBody>
                        <a:bodyPr wrap="square" lIns="0" tIns="0" rIns="0" bIns="0" numCol="1" anchor="ctr">
                          <a:noAutofit/>
                        </a:bodyPr>
                        <a:lstStyle/>
                        <a:p>
                          <a:pPr lvl="0"/>
                        </a:p>
                      </p:txBody>
                    </p:sp>
                    <p:sp>
                      <p:nvSpPr>
                        <p:cNvPr id="244" name="Shape 244"/>
                        <p:cNvSpPr/>
                        <p:nvPr/>
                      </p:nvSpPr>
                      <p:spPr>
                        <a:xfrm>
                          <a:off x="0" y="0"/>
                          <a:ext cx="167401" cy="3183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1000">
                              <a:solidFill>
                                <a:srgbClr val="FFFFFF"/>
                              </a:solidFill>
                            </a:defRPr>
                          </a:lvl1pPr>
                        </a:lstStyle>
                        <a:p>
                          <a:pPr lvl="0">
                            <a:defRPr sz="1800">
                              <a:solidFill>
                                <a:srgbClr val="000000"/>
                              </a:solidFill>
                            </a:defRPr>
                          </a:pPr>
                          <a:r>
                            <a:rPr sz="1000">
                              <a:solidFill>
                                <a:srgbClr val="FFFFFF"/>
                              </a:solidFill>
                            </a:rPr>
                            <a:t>1</a:t>
                          </a:r>
                        </a:p>
                      </p:txBody>
                    </p:sp>
                  </p:grpSp>
                  <p:sp>
                    <p:nvSpPr>
                      <p:cNvPr id="246" name="Shape 246"/>
                      <p:cNvSpPr/>
                      <p:nvPr/>
                    </p:nvSpPr>
                    <p:spPr>
                      <a:xfrm>
                        <a:off x="278524" y="0"/>
                        <a:ext cx="1695901" cy="4241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b="1">
                            <a:solidFill>
                              <a:srgbClr val="FFFFFF"/>
                            </a:solidFill>
                            <a:latin typeface="Comic Sans MS"/>
                            <a:ea typeface="Comic Sans MS"/>
                            <a:cs typeface="Comic Sans MS"/>
                            <a:sym typeface="Comic Sans MS"/>
                          </a:defRPr>
                        </a:lvl1pPr>
                      </a:lstStyle>
                      <a:p>
                        <a:pPr lvl="0">
                          <a:defRPr b="0" sz="1800">
                            <a:solidFill>
                              <a:srgbClr val="000000"/>
                            </a:solidFill>
                          </a:defRPr>
                        </a:pPr>
                        <a:r>
                          <a:rPr b="1" sz="1400">
                            <a:solidFill>
                              <a:srgbClr val="FFFFFF"/>
                            </a:solidFill>
                          </a:rPr>
                          <a:t>Chat Box</a:t>
                        </a:r>
                      </a:p>
                    </p:txBody>
                  </p:sp>
                </p:grpSp>
                <p:grpSp>
                  <p:nvGrpSpPr>
                    <p:cNvPr id="263" name="Group 263"/>
                    <p:cNvGrpSpPr/>
                    <p:nvPr/>
                  </p:nvGrpSpPr>
                  <p:grpSpPr>
                    <a:xfrm>
                      <a:off x="308874" y="678949"/>
                      <a:ext cx="1695901" cy="3177176"/>
                      <a:chOff x="0" y="0"/>
                      <a:chExt cx="1695899" cy="3177174"/>
                    </a:xfrm>
                  </p:grpSpPr>
                  <p:sp>
                    <p:nvSpPr>
                      <p:cNvPr id="248" name="Shape 248"/>
                      <p:cNvSpPr/>
                      <p:nvPr/>
                    </p:nvSpPr>
                    <p:spPr>
                      <a:xfrm>
                        <a:off x="0" y="0"/>
                        <a:ext cx="1695900" cy="2894401"/>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249" name="Shape 249"/>
                      <p:cNvSpPr/>
                      <p:nvPr/>
                    </p:nvSpPr>
                    <p:spPr>
                      <a:xfrm>
                        <a:off x="4525" y="5202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250" name="Shape 250"/>
                      <p:cNvSpPr/>
                      <p:nvPr/>
                    </p:nvSpPr>
                    <p:spPr>
                      <a:xfrm>
                        <a:off x="4525" y="10536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251" name="Shape 251"/>
                      <p:cNvSpPr/>
                      <p:nvPr/>
                    </p:nvSpPr>
                    <p:spPr>
                      <a:xfrm>
                        <a:off x="4525" y="15870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252" name="Shape 252"/>
                      <p:cNvSpPr/>
                      <p:nvPr/>
                    </p:nvSpPr>
                    <p:spPr>
                      <a:xfrm>
                        <a:off x="4525" y="21204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253" name="Shape 253"/>
                      <p:cNvSpPr/>
                      <p:nvPr/>
                    </p:nvSpPr>
                    <p:spPr>
                      <a:xfrm>
                        <a:off x="4525" y="26538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nvGrpSpPr>
                      <p:cNvPr id="256" name="Group 256"/>
                      <p:cNvGrpSpPr/>
                      <p:nvPr/>
                    </p:nvGrpSpPr>
                    <p:grpSpPr>
                      <a:xfrm>
                        <a:off x="1450921" y="101108"/>
                        <a:ext cx="187761" cy="318396"/>
                        <a:chOff x="0" y="0"/>
                        <a:chExt cx="187760" cy="318395"/>
                      </a:xfrm>
                    </p:grpSpPr>
                    <p:sp>
                      <p:nvSpPr>
                        <p:cNvPr id="254" name="Shape 254"/>
                        <p:cNvSpPr/>
                        <p:nvPr/>
                      </p:nvSpPr>
                      <p:spPr>
                        <a:xfrm>
                          <a:off x="62960" y="91195"/>
                          <a:ext cx="124801" cy="145501"/>
                        </a:xfrm>
                        <a:prstGeom prst="roundRect">
                          <a:avLst>
                            <a:gd name="adj" fmla="val 16667"/>
                          </a:avLst>
                        </a:prstGeom>
                        <a:solidFill>
                          <a:srgbClr val="CC0000"/>
                        </a:solidFill>
                        <a:ln w="12700" cap="flat">
                          <a:noFill/>
                          <a:miter lim="400000"/>
                        </a:ln>
                        <a:effectLst/>
                      </p:spPr>
                      <p:txBody>
                        <a:bodyPr wrap="square" lIns="0" tIns="0" rIns="0" bIns="0" numCol="1" anchor="ctr">
                          <a:noAutofit/>
                        </a:bodyPr>
                        <a:lstStyle/>
                        <a:p>
                          <a:pPr lvl="0"/>
                        </a:p>
                      </p:txBody>
                    </p:sp>
                    <p:sp>
                      <p:nvSpPr>
                        <p:cNvPr id="255" name="Shape 255"/>
                        <p:cNvSpPr/>
                        <p:nvPr/>
                      </p:nvSpPr>
                      <p:spPr>
                        <a:xfrm>
                          <a:off x="0" y="0"/>
                          <a:ext cx="167401" cy="3183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1000">
                              <a:solidFill>
                                <a:srgbClr val="FFFFFF"/>
                              </a:solidFill>
                            </a:defRPr>
                          </a:lvl1pPr>
                        </a:lstStyle>
                        <a:p>
                          <a:pPr lvl="0">
                            <a:defRPr sz="1800">
                              <a:solidFill>
                                <a:srgbClr val="000000"/>
                              </a:solidFill>
                            </a:defRPr>
                          </a:pPr>
                          <a:r>
                            <a:rPr sz="1000">
                              <a:solidFill>
                                <a:srgbClr val="FFFFFF"/>
                              </a:solidFill>
                            </a:rPr>
                            <a:t>1</a:t>
                          </a:r>
                        </a:p>
                      </p:txBody>
                    </p:sp>
                  </p:grpSp>
                  <p:sp>
                    <p:nvSpPr>
                      <p:cNvPr id="257" name="Shape 257"/>
                      <p:cNvSpPr/>
                      <p:nvPr/>
                    </p:nvSpPr>
                    <p:spPr>
                      <a:xfrm>
                        <a:off x="21978" y="5583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258" name="Shape 258"/>
                      <p:cNvSpPr/>
                      <p:nvPr/>
                    </p:nvSpPr>
                    <p:spPr>
                      <a:xfrm>
                        <a:off x="21978" y="249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259" name="Shape 259"/>
                      <p:cNvSpPr/>
                      <p:nvPr/>
                    </p:nvSpPr>
                    <p:spPr>
                      <a:xfrm>
                        <a:off x="21978" y="10917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260" name="Shape 260"/>
                      <p:cNvSpPr/>
                      <p:nvPr/>
                    </p:nvSpPr>
                    <p:spPr>
                      <a:xfrm>
                        <a:off x="21978" y="16251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261" name="Shape 261"/>
                      <p:cNvSpPr/>
                      <p:nvPr/>
                    </p:nvSpPr>
                    <p:spPr>
                      <a:xfrm>
                        <a:off x="21978" y="21585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pic>
                    <p:nvPicPr>
                      <p:cNvPr id="262" name="image01.png"/>
                      <p:cNvPicPr/>
                      <p:nvPr/>
                    </p:nvPicPr>
                    <p:blipFill>
                      <a:blip r:embed="rId4">
                        <a:extLst/>
                      </a:blip>
                      <a:stretch>
                        <a:fillRect/>
                      </a:stretch>
                    </p:blipFill>
                    <p:spPr>
                      <a:xfrm>
                        <a:off x="583499" y="2511441"/>
                        <a:ext cx="531950" cy="531975"/>
                      </a:xfrm>
                      <a:prstGeom prst="rect">
                        <a:avLst/>
                      </a:prstGeom>
                      <a:ln w="12700" cap="flat">
                        <a:noFill/>
                        <a:miter lim="400000"/>
                      </a:ln>
                      <a:effectLst/>
                    </p:spPr>
                  </p:pic>
                </p:grpSp>
              </p:grpSp>
            </p:grpSp>
            <p:sp>
              <p:nvSpPr>
                <p:cNvPr id="266" name="Shape 266"/>
                <p:cNvSpPr/>
                <p:nvPr/>
              </p:nvSpPr>
              <p:spPr>
                <a:xfrm>
                  <a:off x="2310703" y="1188193"/>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267" name="Shape 267"/>
                <p:cNvSpPr/>
                <p:nvPr/>
              </p:nvSpPr>
              <p:spPr>
                <a:xfrm>
                  <a:off x="2759850" y="384200"/>
                  <a:ext cx="2861400" cy="285001"/>
                </a:xfrm>
                <a:prstGeom prst="rect">
                  <a:avLst/>
                </a:prstGeom>
                <a:solidFill>
                  <a:srgbClr val="EEEEEE"/>
                </a:solidFill>
                <a:ln w="12700" cap="flat">
                  <a:noFill/>
                  <a:miter lim="400000"/>
                </a:ln>
                <a:effectLst/>
              </p:spPr>
              <p:txBody>
                <a:bodyPr wrap="square" lIns="0" tIns="0" rIns="0" bIns="0" numCol="1" anchor="ctr">
                  <a:noAutofit/>
                </a:bodyPr>
                <a:lstStyle/>
                <a:p>
                  <a:pPr lvl="0"/>
                </a:p>
              </p:txBody>
            </p:sp>
          </p:grpSp>
          <p:sp>
            <p:nvSpPr>
              <p:cNvPr id="269" name="Shape 269"/>
              <p:cNvSpPr/>
              <p:nvPr/>
            </p:nvSpPr>
            <p:spPr>
              <a:xfrm>
                <a:off x="2391449" y="2150750"/>
                <a:ext cx="2793301" cy="750601"/>
              </a:xfrm>
              <a:prstGeom prst="roundRect">
                <a:avLst>
                  <a:gd name="adj" fmla="val 16667"/>
                </a:avLst>
              </a:prstGeom>
              <a:solidFill>
                <a:srgbClr val="9FC5E8"/>
              </a:solidFill>
              <a:ln w="12700" cap="flat">
                <a:noFill/>
                <a:miter lim="400000"/>
              </a:ln>
              <a:effectLst/>
            </p:spPr>
            <p:txBody>
              <a:bodyPr wrap="square" lIns="0" tIns="0" rIns="0" bIns="0" numCol="1" anchor="ctr">
                <a:noAutofit/>
              </a:bodyPr>
              <a:lstStyle/>
              <a:p>
                <a:pPr lvl="0"/>
              </a:p>
            </p:txBody>
          </p:sp>
        </p:grpSp>
        <p:sp>
          <p:nvSpPr>
            <p:cNvPr id="271" name="Shape 271"/>
            <p:cNvSpPr/>
            <p:nvPr/>
          </p:nvSpPr>
          <p:spPr>
            <a:xfrm>
              <a:off x="2850974" y="682875"/>
              <a:ext cx="28095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sp>
        <p:nvSpPr>
          <p:cNvPr id="281" name="Shape 281"/>
          <p:cNvSpPr/>
          <p:nvPr/>
        </p:nvSpPr>
        <p:spPr>
          <a:xfrm>
            <a:off x="6635400" y="2524410"/>
            <a:ext cx="779760" cy="112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w="19050">
            <a:solidFill>
              <a:srgbClr val="CC0000"/>
            </a:solidFill>
            <a:round/>
            <a:tailEnd type="triangle"/>
          </a:ln>
        </p:spPr>
        <p:txBody>
          <a:bodyPr/>
          <a:lstStyle/>
          <a:p>
            <a:pPr lvl="0"/>
          </a:p>
        </p:txBody>
      </p:sp>
      <p:sp>
        <p:nvSpPr>
          <p:cNvPr id="274" name="Shape 274"/>
          <p:cNvSpPr/>
          <p:nvPr/>
        </p:nvSpPr>
        <p:spPr>
          <a:xfrm>
            <a:off x="6741875" y="3508950"/>
            <a:ext cx="1310401"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latin typeface="Open Sans"/>
                <a:ea typeface="Open Sans"/>
                <a:cs typeface="Open Sans"/>
                <a:sym typeface="Open Sans"/>
              </a:defRPr>
            </a:lvl1pPr>
          </a:lstStyle>
          <a:p>
            <a:pPr lvl="0">
              <a:defRPr sz="1800"/>
            </a:pPr>
            <a:r>
              <a:rPr sz="1400"/>
              <a:t>set state </a:t>
            </a:r>
          </a:p>
        </p:txBody>
      </p:sp>
      <p:sp>
        <p:nvSpPr>
          <p:cNvPr id="275" name="Shape 275"/>
          <p:cNvSpPr/>
          <p:nvPr/>
        </p:nvSpPr>
        <p:spPr>
          <a:xfrm>
            <a:off x="3090376" y="4259464"/>
            <a:ext cx="2004900" cy="3802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defRPr sz="1800"/>
            </a:pPr>
            <a:r>
              <a:rPr sz="1400"/>
              <a:t>New message</a:t>
            </a:r>
          </a:p>
        </p:txBody>
      </p:sp>
      <p:sp>
        <p:nvSpPr>
          <p:cNvPr id="276" name="Shape 276"/>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What is React - Rebuilding the UI</a:t>
            </a:r>
          </a:p>
        </p:txBody>
      </p:sp>
      <p:grpSp>
        <p:nvGrpSpPr>
          <p:cNvPr id="279" name="Group 279"/>
          <p:cNvGrpSpPr/>
          <p:nvPr/>
        </p:nvGrpSpPr>
        <p:grpSpPr>
          <a:xfrm>
            <a:off x="7411400" y="1569350"/>
            <a:ext cx="1670701" cy="1670701"/>
            <a:chOff x="0" y="0"/>
            <a:chExt cx="1670699" cy="1670699"/>
          </a:xfrm>
        </p:grpSpPr>
        <p:sp>
          <p:nvSpPr>
            <p:cNvPr id="277" name="Shape 277"/>
            <p:cNvSpPr/>
            <p:nvPr/>
          </p:nvSpPr>
          <p:spPr>
            <a:xfrm>
              <a:off x="0" y="0"/>
              <a:ext cx="1670700" cy="16707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EEEEE"/>
            </a:solidFill>
            <a:ln w="9525" cap="flat">
              <a:solidFill>
                <a:srgbClr val="595959"/>
              </a:solidFill>
              <a:prstDash val="solid"/>
              <a:round/>
            </a:ln>
            <a:effectLst/>
          </p:spPr>
          <p:txBody>
            <a:bodyPr wrap="square" lIns="0" tIns="0" rIns="0" bIns="0" numCol="1" anchor="ctr">
              <a:noAutofit/>
            </a:bodyPr>
            <a:lstStyle/>
            <a:p>
              <a:pPr lvl="0" algn="ctr"/>
            </a:p>
          </p:txBody>
        </p:sp>
        <p:sp>
          <p:nvSpPr>
            <p:cNvPr id="278" name="Shape 278"/>
            <p:cNvSpPr/>
            <p:nvPr/>
          </p:nvSpPr>
          <p:spPr>
            <a:xfrm>
              <a:off x="244667" y="635974"/>
              <a:ext cx="1181366"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latin typeface="Open Sans"/>
                  <a:ea typeface="Open Sans"/>
                  <a:cs typeface="Open Sans"/>
                  <a:sym typeface="Open Sans"/>
                </a:defRPr>
              </a:lvl1pPr>
            </a:lstStyle>
            <a:p>
              <a:pPr lvl="0">
                <a:defRPr sz="1800"/>
              </a:pPr>
              <a:r>
                <a:rPr sz="1400"/>
                <a:t>State</a:t>
              </a:r>
            </a:p>
          </p:txBody>
        </p:sp>
      </p:grpSp>
      <p:sp>
        <p:nvSpPr>
          <p:cNvPr id="280" name="Shape 280"/>
          <p:cNvSpPr/>
          <p:nvPr/>
        </p:nvSpPr>
        <p:spPr>
          <a:xfrm>
            <a:off x="2907253" y="3228843"/>
            <a:ext cx="482701" cy="101867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spcBef>
                <a:spcPts val="800"/>
              </a:spcBef>
              <a:defRPr sz="2100"/>
            </a:lvl1pPr>
          </a:lstStyle>
          <a:p>
            <a:pPr lvl="0">
              <a:defRPr sz="1800"/>
            </a:pPr>
            <a:r>
              <a:rPr sz="2100"/>
              <a:t>🐼</a:t>
            </a:r>
            <a:endParaRPr sz="2100"/>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274"/>
                                        </p:tgtEl>
                                        <p:attrNameLst>
                                          <p:attrName>style.visibility</p:attrName>
                                        </p:attrNameLst>
                                      </p:cBhvr>
                                      <p:to>
                                        <p:strVal val="visible"/>
                                      </p:to>
                                    </p:set>
                                    <p:animEffect filter="fade" transition="in">
                                      <p:cBhvr>
                                        <p:cTn id="7" dur="500"/>
                                        <p:tgtEl>
                                          <p:spTgt spid="274"/>
                                        </p:tgtEl>
                                      </p:cBhvr>
                                    </p:animEffect>
                                  </p:childTnLst>
                                </p:cTn>
                              </p:par>
                            </p:childTnLst>
                          </p:cTn>
                        </p:par>
                        <p:par>
                          <p:cTn id="8" fill="hold">
                            <p:stCondLst>
                              <p:cond delay="500"/>
                            </p:stCondLst>
                            <p:childTnLst>
                              <p:par>
                                <p:cTn id="9" nodeType="afterEffect" presetClass="entr" presetSubtype="0" presetID="10" grpId="2" fill="hold">
                                  <p:stCondLst>
                                    <p:cond delay="0"/>
                                  </p:stCondLst>
                                  <p:iterate type="el" backwards="0">
                                    <p:tmAbs val="0"/>
                                  </p:iterate>
                                  <p:childTnLst>
                                    <p:set>
                                      <p:cBhvr>
                                        <p:cTn id="10" fill="hold"/>
                                        <p:tgtEl>
                                          <p:spTgt spid="281"/>
                                        </p:tgtEl>
                                        <p:attrNameLst>
                                          <p:attrName>style.visibility</p:attrName>
                                        </p:attrNameLst>
                                      </p:cBhvr>
                                      <p:to>
                                        <p:strVal val="visible"/>
                                      </p:to>
                                    </p:set>
                                    <p:animEffect filter="fade" transition="in">
                                      <p:cBhvr>
                                        <p:cTn id="11" dur="1000"/>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4" grpId="1"/>
      <p:bldP build="whole" bldLvl="1" animBg="1" rev="0" advAuto="0" spid="281" grpId="2"/>
    </p:bldLst>
  </p:timing>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1" name="Shape 921"/>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Adding Emoji Support</a:t>
            </a:r>
          </a:p>
        </p:txBody>
      </p:sp>
      <p:pic>
        <p:nvPicPr>
          <p:cNvPr id="922" name="image24.png" descr="Screen Shot 2016-11-04 at 5.10.05 PM.png"/>
          <p:cNvPicPr/>
          <p:nvPr/>
        </p:nvPicPr>
        <p:blipFill>
          <a:blip r:embed="rId2">
            <a:extLst/>
          </a:blip>
          <a:srcRect l="20956" t="38871" r="15615" b="15733"/>
          <a:stretch>
            <a:fillRect/>
          </a:stretch>
        </p:blipFill>
        <p:spPr>
          <a:xfrm>
            <a:off x="1344612" y="1472273"/>
            <a:ext cx="6454779" cy="2887376"/>
          </a:xfrm>
          <a:prstGeom prst="rect">
            <a:avLst/>
          </a:prstGeom>
          <a:ln w="12700">
            <a:miter lim="400000"/>
          </a:ln>
        </p:spPr>
      </p:pic>
      <p:sp>
        <p:nvSpPr>
          <p:cNvPr id="923" name="Shape 923"/>
          <p:cNvSpPr/>
          <p:nvPr/>
        </p:nvSpPr>
        <p:spPr>
          <a:xfrm>
            <a:off x="2139449" y="2100950"/>
            <a:ext cx="1903502" cy="126900"/>
          </a:xfrm>
          <a:prstGeom prst="rect">
            <a:avLst/>
          </a:prstGeom>
          <a:ln w="19050">
            <a:solidFill>
              <a:srgbClr val="38761D"/>
            </a:solidFill>
            <a:round/>
          </a:ln>
        </p:spPr>
        <p:txBody>
          <a:bodyPr lIns="0" tIns="0" rIns="0" bIns="0" anchor="ctr"/>
          <a:lstStyle/>
          <a:p>
            <a:pPr lvl="0">
              <a:defRPr>
                <a:solidFill>
                  <a:srgbClr val="6AA84F"/>
                </a:solidFill>
              </a:defRPr>
            </a:pPr>
          </a:p>
        </p:txBody>
      </p:sp>
      <p:sp>
        <p:nvSpPr>
          <p:cNvPr id="924" name="Shape 924"/>
          <p:cNvSpPr/>
          <p:nvPr/>
        </p:nvSpPr>
        <p:spPr>
          <a:xfrm>
            <a:off x="2139450" y="3209175"/>
            <a:ext cx="2673301" cy="533101"/>
          </a:xfrm>
          <a:prstGeom prst="rect">
            <a:avLst/>
          </a:prstGeom>
          <a:ln w="19050">
            <a:solidFill>
              <a:srgbClr val="38761D"/>
            </a:solidFill>
            <a:round/>
          </a:ln>
        </p:spPr>
        <p:txBody>
          <a:bodyPr lIns="0" tIns="0" rIns="0" bIns="0" anchor="ctr"/>
          <a:lstStyle/>
          <a:p>
            <a:pPr lvl="0">
              <a:defRPr>
                <a:solidFill>
                  <a:srgbClr val="6AA84F"/>
                </a:solidFill>
              </a:defRPr>
            </a:pPr>
          </a:p>
        </p:txBody>
      </p:sp>
    </p:spTree>
  </p:cSld>
  <p:clrMapOvr>
    <a:masterClrMapping/>
  </p:clrMapOvr>
  <p:transitio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6" name="Shape 926"/>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Styling our Interface</a:t>
            </a:r>
          </a:p>
        </p:txBody>
      </p:sp>
      <p:pic>
        <p:nvPicPr>
          <p:cNvPr id="927" name="image18.png"/>
          <p:cNvPicPr/>
          <p:nvPr/>
        </p:nvPicPr>
        <p:blipFill>
          <a:blip r:embed="rId2">
            <a:extLst/>
          </a:blip>
          <a:stretch>
            <a:fillRect/>
          </a:stretch>
        </p:blipFill>
        <p:spPr>
          <a:xfrm>
            <a:off x="954699" y="1476424"/>
            <a:ext cx="7234602" cy="3043952"/>
          </a:xfrm>
          <a:prstGeom prst="rect">
            <a:avLst/>
          </a:prstGeom>
          <a:ln>
            <a:solidFill>
              <a:srgbClr val="EFEFEF"/>
            </a:solidFill>
            <a:round/>
          </a:ln>
        </p:spPr>
      </p:pic>
    </p:spTree>
  </p:cSld>
  <p:clrMapOvr>
    <a:masterClrMapping/>
  </p:clrMapOvr>
  <p:transitio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9" name="Shape 929"/>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Styling our Interface</a:t>
            </a:r>
          </a:p>
        </p:txBody>
      </p:sp>
      <p:sp>
        <p:nvSpPr>
          <p:cNvPr id="930" name="Shape 930"/>
          <p:cNvSpPr/>
          <p:nvPr>
            <p:ph type="body" idx="1"/>
          </p:nvPr>
        </p:nvSpPr>
        <p:spPr>
          <a:xfrm>
            <a:off x="311699" y="1152475"/>
            <a:ext cx="8520602" cy="34164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pPr>
            <a:r>
              <a:rPr sz="1400">
                <a:latin typeface="Open Sans"/>
                <a:ea typeface="Open Sans"/>
                <a:cs typeface="Open Sans"/>
                <a:sym typeface="Open Sans"/>
              </a:rPr>
              <a:t>Our stylesheet is already included in the </a:t>
            </a:r>
            <a:r>
              <a:rPr sz="1400">
                <a:latin typeface="Courier New"/>
                <a:ea typeface="Courier New"/>
                <a:cs typeface="Courier New"/>
                <a:sym typeface="Courier New"/>
              </a:rPr>
              <a:t>styles/</a:t>
            </a:r>
            <a:r>
              <a:rPr sz="1400">
                <a:latin typeface="Open Sans"/>
                <a:ea typeface="Open Sans"/>
                <a:cs typeface="Open Sans"/>
                <a:sym typeface="Open Sans"/>
              </a:rPr>
              <a:t> directory</a:t>
            </a:r>
            <a:endParaRPr sz="1400">
              <a:latin typeface="Open Sans"/>
              <a:ea typeface="Open Sans"/>
              <a:cs typeface="Open Sans"/>
              <a:sym typeface="Open Sans"/>
            </a:endParaRPr>
          </a:p>
          <a:p>
            <a:pPr lvl="0">
              <a:defRPr sz="1800"/>
            </a:pPr>
            <a:r>
              <a:rPr sz="1400">
                <a:latin typeface="Open Sans"/>
                <a:ea typeface="Open Sans"/>
                <a:cs typeface="Open Sans"/>
                <a:sym typeface="Open Sans"/>
              </a:rPr>
              <a:t>Let’s import it and update our components to use the styles.</a:t>
            </a:r>
            <a:endParaRPr sz="1400">
              <a:latin typeface="Open Sans"/>
              <a:ea typeface="Open Sans"/>
              <a:cs typeface="Open Sans"/>
              <a:sym typeface="Open Sans"/>
            </a:endParaRPr>
          </a:p>
          <a:p>
            <a:pPr lvl="0">
              <a:defRPr sz="1800"/>
            </a:pPr>
            <a:r>
              <a:rPr sz="1400">
                <a:latin typeface="Open Sans"/>
                <a:ea typeface="Open Sans"/>
                <a:cs typeface="Open Sans"/>
                <a:sym typeface="Open Sans"/>
                <a:hlinkClick r:id="rId2" invalidUrl="" action="" tgtFrame="" tooltip="" history="1" highlightClick="0" endSnd="0"/>
              </a:rPr>
              <a:t>See the changes here!</a:t>
            </a:r>
            <a:r>
              <a:rPr sz="1400">
                <a:latin typeface="Open Sans"/>
                <a:ea typeface="Open Sans"/>
                <a:cs typeface="Open Sans"/>
                <a:sym typeface="Open Sans"/>
              </a:rPr>
              <a:t> </a:t>
            </a:r>
            <a:endParaRPr sz="1400">
              <a:latin typeface="Open Sans"/>
              <a:ea typeface="Open Sans"/>
              <a:cs typeface="Open Sans"/>
              <a:sym typeface="Open Sans"/>
            </a:endParaRPr>
          </a:p>
          <a:p>
            <a:pPr lvl="0">
              <a:defRPr sz="1800"/>
            </a:pPr>
            <a:r>
              <a:rPr sz="1400">
                <a:latin typeface="Open Sans"/>
                <a:ea typeface="Open Sans"/>
                <a:cs typeface="Open Sans"/>
                <a:sym typeface="Open Sans"/>
              </a:rPr>
              <a:t>Bonus: Change the class names on the different divs and see how the styles change</a:t>
            </a:r>
          </a:p>
        </p:txBody>
      </p:sp>
    </p:spTree>
  </p:cSld>
  <p:clrMapOvr>
    <a:masterClrMapping/>
  </p:clrMapOvr>
  <p:transitio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2" name="Shape 932"/>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Styling our Interface</a:t>
            </a:r>
          </a:p>
        </p:txBody>
      </p:sp>
      <p:pic>
        <p:nvPicPr>
          <p:cNvPr id="933" name="image25.png" descr="Screen Shot 2016-11-04 at 5.08.56 PM.png"/>
          <p:cNvPicPr/>
          <p:nvPr/>
        </p:nvPicPr>
        <p:blipFill>
          <a:blip r:embed="rId2">
            <a:extLst/>
          </a:blip>
          <a:srcRect l="21267" t="13213" r="15207" b="68508"/>
          <a:stretch>
            <a:fillRect/>
          </a:stretch>
        </p:blipFill>
        <p:spPr>
          <a:xfrm>
            <a:off x="1105474" y="1948425"/>
            <a:ext cx="6933053" cy="1246649"/>
          </a:xfrm>
          <a:prstGeom prst="rect">
            <a:avLst/>
          </a:prstGeom>
          <a:ln>
            <a:solidFill>
              <a:srgbClr val="EFEFEF"/>
            </a:solidFill>
            <a:round/>
          </a:ln>
        </p:spPr>
      </p:pic>
      <p:sp>
        <p:nvSpPr>
          <p:cNvPr id="934" name="Shape 934"/>
          <p:cNvSpPr/>
          <p:nvPr/>
        </p:nvSpPr>
        <p:spPr>
          <a:xfrm>
            <a:off x="1929520" y="2902465"/>
            <a:ext cx="2131502" cy="191101"/>
          </a:xfrm>
          <a:prstGeom prst="rect">
            <a:avLst/>
          </a:prstGeom>
          <a:ln w="19050">
            <a:solidFill>
              <a:srgbClr val="38761D"/>
            </a:solidFill>
            <a:round/>
          </a:ln>
        </p:spPr>
        <p:txBody>
          <a:bodyPr lIns="0" tIns="0" rIns="0" bIns="0" anchor="ctr"/>
          <a:lstStyle/>
          <a:p>
            <a:pPr lvl="0">
              <a:defRPr>
                <a:solidFill>
                  <a:srgbClr val="6AA84F"/>
                </a:solidFill>
              </a:defRPr>
            </a:pPr>
          </a:p>
        </p:txBody>
      </p:sp>
    </p:spTree>
  </p:cSld>
  <p:clrMapOvr>
    <a:masterClrMapping/>
  </p:clrMapOvr>
  <p:transitio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6" name="Shape 936"/>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Styling our Interface</a:t>
            </a:r>
          </a:p>
        </p:txBody>
      </p:sp>
      <p:pic>
        <p:nvPicPr>
          <p:cNvPr id="937" name="image25.png" descr="Screen Shot 2016-11-04 at 5.08.56 PM.png"/>
          <p:cNvPicPr/>
          <p:nvPr/>
        </p:nvPicPr>
        <p:blipFill>
          <a:blip r:embed="rId2">
            <a:extLst/>
          </a:blip>
          <a:srcRect l="21267" t="35747" r="15207" b="6362"/>
          <a:stretch>
            <a:fillRect/>
          </a:stretch>
        </p:blipFill>
        <p:spPr>
          <a:xfrm>
            <a:off x="1134824" y="1114977"/>
            <a:ext cx="6874353" cy="3915499"/>
          </a:xfrm>
          <a:prstGeom prst="rect">
            <a:avLst/>
          </a:prstGeom>
          <a:ln>
            <a:solidFill>
              <a:srgbClr val="EFEFEF"/>
            </a:solidFill>
            <a:round/>
          </a:ln>
        </p:spPr>
      </p:pic>
      <p:sp>
        <p:nvSpPr>
          <p:cNvPr id="938" name="Shape 938"/>
          <p:cNvSpPr/>
          <p:nvPr/>
        </p:nvSpPr>
        <p:spPr>
          <a:xfrm>
            <a:off x="1951893" y="1748126"/>
            <a:ext cx="5940002" cy="3147902"/>
          </a:xfrm>
          <a:prstGeom prst="rect">
            <a:avLst/>
          </a:prstGeom>
          <a:ln w="19050">
            <a:solidFill>
              <a:srgbClr val="38761D"/>
            </a:solidFill>
            <a:round/>
          </a:ln>
        </p:spPr>
        <p:txBody>
          <a:bodyPr lIns="0" tIns="0" rIns="0" bIns="0" anchor="ctr"/>
          <a:lstStyle/>
          <a:p>
            <a:pPr lvl="0">
              <a:defRPr>
                <a:solidFill>
                  <a:srgbClr val="6AA84F"/>
                </a:solidFill>
              </a:defRPr>
            </a:pPr>
          </a:p>
        </p:txBody>
      </p:sp>
    </p:spTree>
  </p:cSld>
  <p:clrMapOvr>
    <a:masterClrMapping/>
  </p:clrMapOvr>
  <p:transitio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0" name="Shape 940"/>
          <p:cNvSpPr/>
          <p:nvPr>
            <p:ph type="title"/>
          </p:nvPr>
        </p:nvSpPr>
        <p:spPr>
          <a:xfrm>
            <a:off x="311707" y="1545450"/>
            <a:ext cx="8520602" cy="20526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lgn="ctr" defTabSz="868680">
              <a:defRPr sz="1800"/>
            </a:pPr>
            <a:r>
              <a:rPr sz="4940"/>
              <a:t>You're Done!</a:t>
            </a:r>
            <a:endParaRPr sz="4940"/>
          </a:p>
          <a:p>
            <a:pPr lvl="0" algn="ctr" defTabSz="868680">
              <a:defRPr sz="1800"/>
            </a:pPr>
            <a:r>
              <a:rPr sz="4940"/>
              <a:t>Everything Should Work Now!</a:t>
            </a:r>
          </a:p>
        </p:txBody>
      </p:sp>
    </p:spTree>
  </p:cSld>
  <p:clrMapOvr>
    <a:masterClrMapping/>
  </p:clrMapOvr>
  <p:transitio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2" name="Shape 942"/>
          <p:cNvSpPr/>
          <p:nvPr>
            <p:ph type="body" idx="1"/>
          </p:nvPr>
        </p:nvSpPr>
        <p:spPr>
          <a:xfrm>
            <a:off x="311699" y="1152474"/>
            <a:ext cx="8520602" cy="375780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marL="457200" indent="-228600">
              <a:buSzPct val="100000"/>
              <a:buFont typeface="Helvetica"/>
              <a:buChar char="●"/>
              <a:defRPr sz="1800"/>
            </a:pPr>
            <a:r>
              <a:rPr sz="1400">
                <a:latin typeface="Open Sans"/>
                <a:ea typeface="Open Sans"/>
                <a:cs typeface="Open Sans"/>
                <a:sym typeface="Open Sans"/>
              </a:rPr>
              <a:t>Missing imports</a:t>
            </a:r>
            <a:endParaRPr sz="1400">
              <a:latin typeface="Open Sans"/>
              <a:ea typeface="Open Sans"/>
              <a:cs typeface="Open Sans"/>
              <a:sym typeface="Open Sans"/>
            </a:endParaRPr>
          </a:p>
          <a:p>
            <a:pPr lvl="0" marL="457200" indent="-228600">
              <a:buSzPct val="100000"/>
              <a:buFont typeface="Helvetica"/>
              <a:buChar char="●"/>
              <a:defRPr sz="1800"/>
            </a:pPr>
            <a:r>
              <a:rPr sz="1400">
                <a:latin typeface="Open Sans"/>
                <a:ea typeface="Open Sans"/>
                <a:cs typeface="Open Sans"/>
                <a:sym typeface="Open Sans"/>
              </a:rPr>
              <a:t>Forgetting to install libraries before using them</a:t>
            </a:r>
            <a:endParaRPr sz="1400">
              <a:latin typeface="Open Sans"/>
              <a:ea typeface="Open Sans"/>
              <a:cs typeface="Open Sans"/>
              <a:sym typeface="Open Sans"/>
            </a:endParaRPr>
          </a:p>
          <a:p>
            <a:pPr lvl="0" marL="457200" indent="-228600">
              <a:buSzPct val="100000"/>
              <a:buFont typeface="Helvetica"/>
              <a:buChar char="●"/>
              <a:defRPr sz="1800"/>
            </a:pPr>
            <a:r>
              <a:rPr sz="1400">
                <a:latin typeface="Open Sans"/>
                <a:ea typeface="Open Sans"/>
                <a:cs typeface="Open Sans"/>
                <a:sym typeface="Open Sans"/>
              </a:rPr>
              <a:t>Not updating the state using </a:t>
            </a:r>
            <a:r>
              <a:rPr sz="1400">
                <a:latin typeface="Consolas"/>
                <a:ea typeface="Consolas"/>
                <a:cs typeface="Consolas"/>
                <a:sym typeface="Consolas"/>
              </a:rPr>
              <a:t>setState</a:t>
            </a:r>
            <a:r>
              <a:rPr sz="1400">
                <a:latin typeface="Open Sans"/>
                <a:ea typeface="Open Sans"/>
                <a:cs typeface="Open Sans"/>
                <a:sym typeface="Open Sans"/>
              </a:rPr>
              <a:t> on user interaction</a:t>
            </a:r>
            <a:endParaRPr sz="1400">
              <a:latin typeface="Open Sans"/>
              <a:ea typeface="Open Sans"/>
              <a:cs typeface="Open Sans"/>
              <a:sym typeface="Open Sans"/>
            </a:endParaRPr>
          </a:p>
          <a:p>
            <a:pPr lvl="0" marL="457200" indent="-228600">
              <a:buSzPct val="100000"/>
              <a:buFont typeface="Helvetica"/>
              <a:buChar char="●"/>
              <a:defRPr sz="1800"/>
            </a:pPr>
            <a:r>
              <a:rPr sz="1400">
                <a:latin typeface="Open Sans"/>
                <a:ea typeface="Open Sans"/>
                <a:cs typeface="Open Sans"/>
                <a:sym typeface="Open Sans"/>
              </a:rPr>
              <a:t>Confusing </a:t>
            </a:r>
            <a:r>
              <a:rPr sz="1400">
                <a:latin typeface="Consolas"/>
                <a:ea typeface="Consolas"/>
                <a:cs typeface="Consolas"/>
                <a:sym typeface="Consolas"/>
              </a:rPr>
              <a:t>=</a:t>
            </a:r>
            <a:r>
              <a:rPr sz="1400">
                <a:latin typeface="Open Sans"/>
                <a:ea typeface="Open Sans"/>
                <a:cs typeface="Open Sans"/>
                <a:sym typeface="Open Sans"/>
              </a:rPr>
              <a:t>, </a:t>
            </a:r>
            <a:r>
              <a:rPr sz="1400">
                <a:latin typeface="Consolas"/>
                <a:ea typeface="Consolas"/>
                <a:cs typeface="Consolas"/>
                <a:sym typeface="Consolas"/>
              </a:rPr>
              <a:t>==</a:t>
            </a:r>
            <a:r>
              <a:rPr sz="1400">
                <a:latin typeface="Open Sans"/>
                <a:ea typeface="Open Sans"/>
                <a:cs typeface="Open Sans"/>
                <a:sym typeface="Open Sans"/>
              </a:rPr>
              <a:t>, and </a:t>
            </a:r>
            <a:r>
              <a:rPr sz="1400">
                <a:latin typeface="Consolas"/>
                <a:ea typeface="Consolas"/>
                <a:cs typeface="Consolas"/>
                <a:sym typeface="Consolas"/>
              </a:rPr>
              <a:t>===</a:t>
            </a:r>
            <a:endParaRPr sz="1400">
              <a:latin typeface="Consolas"/>
              <a:ea typeface="Consolas"/>
              <a:cs typeface="Consolas"/>
              <a:sym typeface="Consolas"/>
            </a:endParaRPr>
          </a:p>
          <a:p>
            <a:pPr lvl="0" marL="457200" indent="-228600">
              <a:buSzPct val="100000"/>
              <a:buFont typeface="Helvetica"/>
              <a:buChar char="●"/>
              <a:defRPr sz="1800"/>
            </a:pPr>
            <a:r>
              <a:rPr sz="1400">
                <a:latin typeface="Open Sans"/>
                <a:ea typeface="Open Sans"/>
                <a:cs typeface="Open Sans"/>
                <a:sym typeface="Open Sans"/>
              </a:rPr>
              <a:t>Accessing a variables in the wrong scope</a:t>
            </a:r>
            <a:endParaRPr sz="1400">
              <a:latin typeface="Open Sans"/>
              <a:ea typeface="Open Sans"/>
              <a:cs typeface="Open Sans"/>
              <a:sym typeface="Open Sans"/>
            </a:endParaRPr>
          </a:p>
          <a:p>
            <a:pPr lvl="0" marL="457200" indent="-228600">
              <a:buSzPct val="100000"/>
              <a:buFont typeface="Helvetica"/>
              <a:buChar char="●"/>
              <a:defRPr sz="1800"/>
            </a:pPr>
            <a:r>
              <a:rPr sz="1400">
                <a:latin typeface="Open Sans"/>
                <a:ea typeface="Open Sans"/>
                <a:cs typeface="Open Sans"/>
                <a:sym typeface="Open Sans"/>
              </a:rPr>
              <a:t>Check out this </a:t>
            </a:r>
            <a:r>
              <a:rPr sz="1400">
                <a:latin typeface="Open Sans"/>
                <a:ea typeface="Open Sans"/>
                <a:cs typeface="Open Sans"/>
                <a:sym typeface="Open Sans"/>
                <a:hlinkClick r:id="rId3" invalidUrl="" action="" tgtFrame="" tooltip="" history="1" highlightClick="0" endSnd="0"/>
              </a:rPr>
              <a:t>video</a:t>
            </a:r>
          </a:p>
        </p:txBody>
      </p:sp>
      <p:sp>
        <p:nvSpPr>
          <p:cNvPr id="943" name="Shape 943"/>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More Common React/JS mistakes</a:t>
            </a:r>
          </a:p>
        </p:txBody>
      </p:sp>
    </p:spTree>
  </p:cSld>
  <p:clrMapOvr>
    <a:masterClrMapping/>
  </p:clrMapOvr>
  <p:transitio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7" name="Shape 947"/>
          <p:cNvSpPr/>
          <p:nvPr>
            <p:ph type="title"/>
          </p:nvPr>
        </p:nvSpPr>
        <p:spPr>
          <a:xfrm>
            <a:off x="311699" y="1106125"/>
            <a:ext cx="8520602" cy="1963499"/>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lgn="ctr" defTabSz="886968">
              <a:defRPr sz="11640">
                <a:solidFill>
                  <a:srgbClr val="484848"/>
                </a:solidFill>
                <a:latin typeface="Open Sans"/>
                <a:ea typeface="Open Sans"/>
                <a:cs typeface="Open Sans"/>
                <a:sym typeface="Open Sans"/>
              </a:defRPr>
            </a:lvl1pPr>
          </a:lstStyle>
          <a:p>
            <a:pPr lvl="0">
              <a:defRPr sz="1800">
                <a:solidFill>
                  <a:srgbClr val="000000"/>
                </a:solidFill>
              </a:defRPr>
            </a:pPr>
            <a:r>
              <a:rPr sz="11640">
                <a:solidFill>
                  <a:srgbClr val="484848"/>
                </a:solidFill>
              </a:rPr>
              <a:t>Questions?</a:t>
            </a:r>
          </a:p>
        </p:txBody>
      </p:sp>
    </p:spTree>
  </p:cSld>
  <p:clrMapOvr>
    <a:masterClrMapping/>
  </p:clrMapOvr>
  <p:transitio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9" name="Shape 949"/>
          <p:cNvSpPr/>
          <p:nvPr>
            <p:ph type="body" idx="1"/>
          </p:nvPr>
        </p:nvSpPr>
        <p:spPr>
          <a:xfrm>
            <a:off x="311699" y="1152474"/>
            <a:ext cx="8520602" cy="375780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marL="457200" indent="-228600">
              <a:buSzPct val="100000"/>
              <a:buFont typeface="Helvetica"/>
              <a:buAutoNum type="arabicPeriod" startAt="1"/>
              <a:defRPr sz="1800"/>
            </a:pPr>
            <a:r>
              <a:rPr sz="1400">
                <a:latin typeface="Open Sans"/>
                <a:ea typeface="Open Sans"/>
                <a:cs typeface="Open Sans"/>
                <a:sym typeface="Open Sans"/>
              </a:rPr>
              <a:t>In order to get this project your device, run the following command</a:t>
            </a:r>
            <a:endParaRPr sz="1400">
              <a:latin typeface="Open Sans"/>
              <a:ea typeface="Open Sans"/>
              <a:cs typeface="Open Sans"/>
              <a:sym typeface="Open Sans"/>
            </a:endParaRPr>
          </a:p>
          <a:p>
            <a:pPr lvl="1" marL="914400" indent="-228600">
              <a:buSzPct val="100000"/>
              <a:buFont typeface="Helvetica"/>
              <a:buAutoNum type="alphaLcPeriod" startAt="1"/>
              <a:defRPr sz="1800"/>
            </a:pPr>
            <a:r>
              <a:rPr sz="1400">
                <a:latin typeface="Open Sans"/>
                <a:ea typeface="Open Sans"/>
                <a:cs typeface="Open Sans"/>
                <a:sym typeface="Open Sans"/>
              </a:rPr>
              <a:t>git clone git@github.com:mdeng123/ReactWorkshop.git</a:t>
            </a:r>
            <a:endParaRPr sz="1400">
              <a:latin typeface="Open Sans"/>
              <a:ea typeface="Open Sans"/>
              <a:cs typeface="Open Sans"/>
              <a:sym typeface="Open Sans"/>
            </a:endParaRPr>
          </a:p>
          <a:p>
            <a:pPr lvl="0" marL="457200" indent="-228600">
              <a:buSzPct val="100000"/>
              <a:buFont typeface="Helvetica"/>
              <a:buAutoNum type="arabicPeriod" startAt="1"/>
              <a:defRPr sz="1800"/>
            </a:pPr>
            <a:r>
              <a:rPr sz="1400">
                <a:latin typeface="Open Sans"/>
                <a:ea typeface="Open Sans"/>
                <a:cs typeface="Open Sans"/>
                <a:sym typeface="Open Sans"/>
              </a:rPr>
              <a:t>Running this previous command gives you all the commits in the project.</a:t>
            </a:r>
            <a:endParaRPr sz="1400">
              <a:latin typeface="Open Sans"/>
              <a:ea typeface="Open Sans"/>
              <a:cs typeface="Open Sans"/>
              <a:sym typeface="Open Sans"/>
            </a:endParaRPr>
          </a:p>
          <a:p>
            <a:pPr lvl="0" marL="457200" indent="-228600">
              <a:buSzPct val="100000"/>
              <a:buFont typeface="Helvetica"/>
              <a:buAutoNum type="arabicPeriod" startAt="1"/>
              <a:defRPr sz="1800"/>
            </a:pPr>
            <a:r>
              <a:rPr sz="1400">
                <a:latin typeface="Open Sans"/>
                <a:ea typeface="Open Sans"/>
                <a:cs typeface="Open Sans"/>
                <a:sym typeface="Open Sans"/>
              </a:rPr>
              <a:t>Feel free to do with the code as you like, and if you want to follow along, run the following command, which will set your project to the beginning.</a:t>
            </a:r>
            <a:endParaRPr sz="1400">
              <a:latin typeface="Open Sans"/>
              <a:ea typeface="Open Sans"/>
              <a:cs typeface="Open Sans"/>
              <a:sym typeface="Open Sans"/>
            </a:endParaRPr>
          </a:p>
          <a:p>
            <a:pPr lvl="1" marL="914400" indent="-228600">
              <a:buSzPct val="100000"/>
              <a:buFont typeface="Helvetica"/>
              <a:buAutoNum type="alphaLcPeriod" startAt="1"/>
              <a:defRPr sz="1800"/>
            </a:pPr>
            <a:r>
              <a:rPr sz="1400">
                <a:latin typeface="Open Sans"/>
                <a:ea typeface="Open Sans"/>
                <a:cs typeface="Open Sans"/>
                <a:sym typeface="Open Sans"/>
              </a:rPr>
              <a:t>git checkout 6d6b5de0674b45dcd0380649d7352569bf00072f</a:t>
            </a:r>
            <a:endParaRPr sz="1400">
              <a:latin typeface="Open Sans"/>
              <a:ea typeface="Open Sans"/>
              <a:cs typeface="Open Sans"/>
              <a:sym typeface="Open Sans"/>
            </a:endParaRPr>
          </a:p>
          <a:p>
            <a:pPr lvl="0" marL="457200" indent="-228600">
              <a:buSzPct val="100000"/>
              <a:buFont typeface="Helvetica"/>
              <a:buAutoNum type="arabicPeriod" startAt="1"/>
              <a:defRPr sz="1800"/>
            </a:pPr>
            <a:r>
              <a:rPr sz="1400">
                <a:latin typeface="Open Sans"/>
                <a:ea typeface="Open Sans"/>
                <a:cs typeface="Open Sans"/>
                <a:sym typeface="Open Sans"/>
              </a:rPr>
              <a:t>As we move through the workshop, we will show the necessary changes needed for each step of the project. Please feel free to code with us or just listen.</a:t>
            </a:r>
            <a:endParaRPr sz="1400">
              <a:latin typeface="Open Sans"/>
              <a:ea typeface="Open Sans"/>
              <a:cs typeface="Open Sans"/>
              <a:sym typeface="Open Sans"/>
            </a:endParaRPr>
          </a:p>
          <a:p>
            <a:pPr lvl="0" marL="457200" indent="-228600">
              <a:buSzPct val="100000"/>
              <a:buFont typeface="Helvetica"/>
              <a:buAutoNum type="arabicPeriod" startAt="5"/>
              <a:defRPr sz="1800"/>
            </a:pPr>
            <a:r>
              <a:rPr b="1" sz="1400">
                <a:latin typeface="Open Sans"/>
                <a:ea typeface="Open Sans"/>
                <a:cs typeface="Open Sans"/>
                <a:sym typeface="Open Sans"/>
              </a:rPr>
              <a:t>If you just choose to listen</a:t>
            </a:r>
            <a:r>
              <a:rPr sz="1400">
                <a:latin typeface="Open Sans"/>
                <a:ea typeface="Open Sans"/>
                <a:cs typeface="Open Sans"/>
                <a:sym typeface="Open Sans"/>
              </a:rPr>
              <a:t>, the next slide provides git commands to keep your code up to date as we move through the presentation. Each command is coupled with the title of where we are in the workshop.</a:t>
            </a:r>
          </a:p>
        </p:txBody>
      </p:sp>
      <p:sp>
        <p:nvSpPr>
          <p:cNvPr id="950" name="Shape 950"/>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Github Setup</a:t>
            </a:r>
          </a:p>
        </p:txBody>
      </p:sp>
    </p:spTree>
  </p:cSld>
  <p:clrMapOvr>
    <a:masterClrMapping/>
  </p:clrMapOvr>
  <p:transitio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4" name="Shape 954"/>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pPr>
            <a:r>
              <a:rPr sz="1400"/>
              <a:t>Git hashes</a:t>
            </a:r>
          </a:p>
        </p:txBody>
      </p:sp>
      <p:graphicFrame>
        <p:nvGraphicFramePr>
          <p:cNvPr id="955" name="Table 955"/>
          <p:cNvGraphicFramePr/>
          <p:nvPr/>
        </p:nvGraphicFramePr>
        <p:xfrm>
          <a:off x="-2383150" y="1498824"/>
          <a:ext cx="8455150" cy="300000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98000"/>
                <a:gridCol w="3057150"/>
              </a:tblGrid>
              <a:tr h="428571">
                <a:tc>
                  <a:txBody>
                    <a:bodyPr/>
                    <a:lstStyle/>
                    <a:p>
                      <a:pPr lvl="0" algn="l">
                        <a:defRPr b="0" i="0" sz="1800"/>
                      </a:pPr>
                      <a:r>
                        <a:rPr b="1" i="1" sz="1400"/>
                        <a:t>Git Command</a:t>
                      </a:r>
                    </a:p>
                  </a:txBody>
                  <a:tcPr marL="91425" marR="91425" marT="91425" marB="91425" anchor="t" anchorCtr="0" horzOverflow="overflow"/>
                </a:tc>
                <a:tc>
                  <a:txBody>
                    <a:bodyPr/>
                    <a:lstStyle/>
                    <a:p>
                      <a:pPr lvl="0" algn="l">
                        <a:defRPr b="0" i="0" sz="1800"/>
                      </a:pPr>
                      <a:r>
                        <a:rPr b="1" i="1" sz="1400"/>
                        <a:t>Workshop Stage</a:t>
                      </a:r>
                    </a:p>
                  </a:txBody>
                  <a:tcPr marL="91425" marR="91425" marT="91425" marB="91425" anchor="t" anchorCtr="0" horzOverflow="overflow"/>
                </a:tc>
              </a:tr>
              <a:tr h="428571">
                <a:tc>
                  <a:txBody>
                    <a:bodyPr/>
                    <a:lstStyle/>
                    <a:p>
                      <a:pPr lvl="0" algn="l">
                        <a:defRPr b="0" i="0" sz="1800"/>
                      </a:pPr>
                      <a:r>
                        <a:rPr b="1" i="1" sz="1400"/>
                        <a:t>git checkout 6d6b5de0674b45dcd0380649d7352569bf00072f</a:t>
                      </a:r>
                    </a:p>
                  </a:txBody>
                  <a:tcPr marL="91425" marR="91425" marT="91425" marB="91425" anchor="t" anchorCtr="0" horzOverflow="overflow"/>
                </a:tc>
                <a:tc>
                  <a:txBody>
                    <a:bodyPr/>
                    <a:lstStyle/>
                    <a:p>
                      <a:pPr lvl="0" algn="l">
                        <a:defRPr b="0" i="0" sz="1800"/>
                      </a:pPr>
                      <a:r>
                        <a:rPr b="1" i="1" sz="1400"/>
                        <a:t>Starter Project </a:t>
                      </a:r>
                    </a:p>
                  </a:txBody>
                  <a:tcPr marL="91425" marR="91425" marT="91425" marB="91425" anchor="t" anchorCtr="0" horzOverflow="overflow"/>
                </a:tc>
              </a:tr>
              <a:tr h="428571">
                <a:tc>
                  <a:txBody>
                    <a:bodyPr/>
                    <a:lstStyle/>
                    <a:p>
                      <a:pPr lvl="0" algn="l">
                        <a:defRPr b="0" i="0" sz="1800"/>
                      </a:pPr>
                      <a:r>
                        <a:rPr b="1" i="1" sz="1400"/>
                        <a:t>git checkout ed93d67aef63b5a273b8064c49bb89a935e50ddb</a:t>
                      </a:r>
                    </a:p>
                  </a:txBody>
                  <a:tcPr marL="91425" marR="91425" marT="91425" marB="91425" anchor="t" anchorCtr="0" horzOverflow="overflow"/>
                </a:tc>
                <a:tc>
                  <a:txBody>
                    <a:bodyPr/>
                    <a:lstStyle/>
                    <a:p>
                      <a:pPr lvl="0" algn="l">
                        <a:defRPr b="0" i="0" sz="1800"/>
                      </a:pPr>
                      <a:r>
                        <a:rPr b="1" i="1" sz="1400"/>
                        <a:t>Show the Firebase Messages</a:t>
                      </a:r>
                    </a:p>
                  </a:txBody>
                  <a:tcPr marL="91425" marR="91425" marT="91425" marB="91425" anchor="t" anchorCtr="0" horzOverflow="overflow"/>
                </a:tc>
              </a:tr>
              <a:tr h="428571">
                <a:tc>
                  <a:txBody>
                    <a:bodyPr/>
                    <a:lstStyle/>
                    <a:p>
                      <a:pPr lvl="0" algn="l">
                        <a:defRPr b="0" i="0" sz="1800"/>
                      </a:pPr>
                      <a:r>
                        <a:rPr b="1" i="1" sz="1400"/>
                        <a:t>git checkout df9915737183f9afa37e48eee23f3cd5faabbde7</a:t>
                      </a:r>
                    </a:p>
                  </a:txBody>
                  <a:tcPr marL="91425" marR="91425" marT="91425" marB="91425" anchor="t" anchorCtr="0" horzOverflow="overflow"/>
                </a:tc>
                <a:tc>
                  <a:txBody>
                    <a:bodyPr/>
                    <a:lstStyle/>
                    <a:p>
                      <a:pPr lvl="0" algn="l">
                        <a:defRPr b="0" i="0" sz="1800"/>
                      </a:pPr>
                      <a:r>
                        <a:rPr b="1" i="1" sz="1400"/>
                        <a:t>Making a Component</a:t>
                      </a:r>
                    </a:p>
                  </a:txBody>
                  <a:tcPr marL="91425" marR="91425" marT="91425" marB="91425" anchor="t" anchorCtr="0" horzOverflow="overflow"/>
                </a:tc>
              </a:tr>
              <a:tr h="428571">
                <a:tc>
                  <a:txBody>
                    <a:bodyPr/>
                    <a:lstStyle/>
                    <a:p>
                      <a:pPr lvl="0" algn="l">
                        <a:defRPr b="0" i="0" sz="1800"/>
                      </a:pPr>
                      <a:r>
                        <a:rPr b="1" i="1" sz="1400"/>
                        <a:t>git checkout a5eb99de3c4f8cff1c19e97d5ac2ca771da279ae</a:t>
                      </a:r>
                    </a:p>
                  </a:txBody>
                  <a:tcPr marL="91425" marR="91425" marT="91425" marB="91425" anchor="t" anchorCtr="0" horzOverflow="overflow"/>
                </a:tc>
                <a:tc>
                  <a:txBody>
                    <a:bodyPr/>
                    <a:lstStyle/>
                    <a:p>
                      <a:pPr lvl="0" algn="l">
                        <a:defRPr b="0" i="0" sz="1800"/>
                      </a:pPr>
                      <a:r>
                        <a:rPr b="1" i="1" sz="1400"/>
                        <a:t>Adding New Messages</a:t>
                      </a:r>
                    </a:p>
                  </a:txBody>
                  <a:tcPr marL="91425" marR="91425" marT="91425" marB="91425" anchor="t" anchorCtr="0" horzOverflow="overflow"/>
                </a:tc>
              </a:tr>
              <a:tr h="428571">
                <a:tc>
                  <a:txBody>
                    <a:bodyPr/>
                    <a:lstStyle/>
                    <a:p>
                      <a:pPr lvl="0" algn="l">
                        <a:defRPr b="0" i="0" sz="1800"/>
                      </a:pPr>
                      <a:r>
                        <a:rPr b="1" i="1" sz="1400"/>
                        <a:t>git checkout 964bffed1defcf672b1aeb47c30732cadc9a7723</a:t>
                      </a:r>
                    </a:p>
                  </a:txBody>
                  <a:tcPr marL="91425" marR="91425" marT="91425" marB="91425" anchor="t" anchorCtr="0" horzOverflow="overflow"/>
                </a:tc>
                <a:tc>
                  <a:txBody>
                    <a:bodyPr/>
                    <a:lstStyle/>
                    <a:p>
                      <a:pPr lvl="0" algn="l">
                        <a:defRPr b="0" i="0" sz="1800"/>
                      </a:pPr>
                      <a:r>
                        <a:rPr b="1" i="1" sz="1400"/>
                        <a:t>Styling the Interface</a:t>
                      </a:r>
                    </a:p>
                  </a:txBody>
                  <a:tcPr marL="91425" marR="91425" marT="91425" marB="91425" anchor="t" anchorCtr="0" horzOverflow="overflow"/>
                </a:tc>
              </a:tr>
              <a:tr h="428571">
                <a:tc>
                  <a:txBody>
                    <a:bodyPr/>
                    <a:lstStyle/>
                    <a:p>
                      <a:pPr lvl="0" algn="l">
                        <a:defRPr b="0" i="0" sz="1800"/>
                      </a:pPr>
                      <a:r>
                        <a:rPr b="1" i="1" sz="1400"/>
                        <a:t>git checkout f6b49e6946135564012021a4f348dd508fa6217c</a:t>
                      </a:r>
                    </a:p>
                  </a:txBody>
                  <a:tcPr marL="91425" marR="91425" marT="91425" marB="91425" anchor="t" anchorCtr="0" horzOverflow="overflow"/>
                </a:tc>
                <a:tc>
                  <a:txBody>
                    <a:bodyPr/>
                    <a:lstStyle/>
                    <a:p>
                      <a:pPr lvl="0" algn="l">
                        <a:defRPr b="0" i="0" sz="1800"/>
                      </a:pPr>
                      <a:r>
                        <a:rPr b="1" i="1" sz="1400"/>
                        <a:t>Adding Emoji Support</a:t>
                      </a:r>
                    </a:p>
                  </a:txBody>
                  <a:tcPr marL="91425" marR="91425" marT="91425" marB="91425" anchor="t" anchorCtr="0" horzOverflow="overflow"/>
                </a:tc>
              </a:tr>
            </a:tbl>
          </a:graphicData>
        </a:graphic>
      </p:graphicFrame>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20" name="Group 320"/>
          <p:cNvGrpSpPr/>
          <p:nvPr/>
        </p:nvGrpSpPr>
        <p:grpSpPr>
          <a:xfrm>
            <a:off x="596550" y="1126249"/>
            <a:ext cx="6034200" cy="3890802"/>
            <a:chOff x="0" y="0"/>
            <a:chExt cx="6034199" cy="3890800"/>
          </a:xfrm>
        </p:grpSpPr>
        <p:grpSp>
          <p:nvGrpSpPr>
            <p:cNvPr id="318" name="Group 318"/>
            <p:cNvGrpSpPr/>
            <p:nvPr/>
          </p:nvGrpSpPr>
          <p:grpSpPr>
            <a:xfrm>
              <a:off x="0" y="-1"/>
              <a:ext cx="6034200" cy="3890802"/>
              <a:chOff x="0" y="0"/>
              <a:chExt cx="6034199" cy="3890800"/>
            </a:xfrm>
          </p:grpSpPr>
          <p:grpSp>
            <p:nvGrpSpPr>
              <p:cNvPr id="316" name="Group 316"/>
              <p:cNvGrpSpPr/>
              <p:nvPr/>
            </p:nvGrpSpPr>
            <p:grpSpPr>
              <a:xfrm>
                <a:off x="0" y="-1"/>
                <a:ext cx="6034200" cy="3890802"/>
                <a:chOff x="0" y="0"/>
                <a:chExt cx="6034199" cy="3890800"/>
              </a:xfrm>
            </p:grpSpPr>
            <p:sp>
              <p:nvSpPr>
                <p:cNvPr id="285" name="Shape 285"/>
                <p:cNvSpPr/>
                <p:nvPr/>
              </p:nvSpPr>
              <p:spPr>
                <a:xfrm>
                  <a:off x="0" y="67000"/>
                  <a:ext cx="6034200" cy="259501"/>
                </a:xfrm>
                <a:prstGeom prst="rect">
                  <a:avLst/>
                </a:prstGeom>
                <a:solidFill>
                  <a:srgbClr val="3D85C6"/>
                </a:solidFill>
                <a:ln w="9525" cap="flat">
                  <a:solidFill>
                    <a:srgbClr val="595959"/>
                  </a:solidFill>
                  <a:prstDash val="solid"/>
                  <a:round/>
                </a:ln>
                <a:effectLst/>
              </p:spPr>
              <p:txBody>
                <a:bodyPr wrap="square" lIns="0" tIns="0" rIns="0" bIns="0" numCol="1" anchor="ctr">
                  <a:noAutofit/>
                </a:bodyPr>
                <a:lstStyle/>
                <a:p>
                  <a:pPr lvl="0"/>
                </a:p>
              </p:txBody>
            </p:sp>
            <p:sp>
              <p:nvSpPr>
                <p:cNvPr id="286" name="Shape 286"/>
                <p:cNvSpPr/>
                <p:nvPr/>
              </p:nvSpPr>
              <p:spPr>
                <a:xfrm>
                  <a:off x="2308024" y="708279"/>
                  <a:ext cx="3408901" cy="2874899"/>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287" name="Shape 287"/>
                <p:cNvSpPr/>
                <p:nvPr/>
              </p:nvSpPr>
              <p:spPr>
                <a:xfrm>
                  <a:off x="299094" y="688728"/>
                  <a:ext cx="1695901" cy="2894401"/>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grpSp>
              <p:nvGrpSpPr>
                <p:cNvPr id="315" name="Group 315"/>
                <p:cNvGrpSpPr/>
                <p:nvPr/>
              </p:nvGrpSpPr>
              <p:grpSpPr>
                <a:xfrm>
                  <a:off x="0" y="0"/>
                  <a:ext cx="6034200" cy="3890801"/>
                  <a:chOff x="0" y="0"/>
                  <a:chExt cx="6034199" cy="3890800"/>
                </a:xfrm>
              </p:grpSpPr>
              <p:sp>
                <p:nvSpPr>
                  <p:cNvPr id="288" name="Shape 288"/>
                  <p:cNvSpPr/>
                  <p:nvPr/>
                </p:nvSpPr>
                <p:spPr>
                  <a:xfrm>
                    <a:off x="0" y="67000"/>
                    <a:ext cx="6034200" cy="3823801"/>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grpSp>
                <p:nvGrpSpPr>
                  <p:cNvPr id="297" name="Group 297"/>
                  <p:cNvGrpSpPr/>
                  <p:nvPr/>
                </p:nvGrpSpPr>
                <p:grpSpPr>
                  <a:xfrm>
                    <a:off x="2317799" y="678949"/>
                    <a:ext cx="3408901" cy="2894402"/>
                    <a:chOff x="0" y="0"/>
                    <a:chExt cx="3408900" cy="2894400"/>
                  </a:xfrm>
                </p:grpSpPr>
                <p:sp>
                  <p:nvSpPr>
                    <p:cNvPr id="289" name="Shape 289"/>
                    <p:cNvSpPr/>
                    <p:nvPr/>
                  </p:nvSpPr>
                  <p:spPr>
                    <a:xfrm>
                      <a:off x="-1" y="-1"/>
                      <a:ext cx="3408902" cy="2894402"/>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290" name="Shape 290"/>
                    <p:cNvSpPr/>
                    <p:nvPr/>
                  </p:nvSpPr>
                  <p:spPr>
                    <a:xfrm>
                      <a:off x="8000" y="2343650"/>
                      <a:ext cx="33984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nvGrpSpPr>
                    <p:cNvPr id="293" name="Group 293"/>
                    <p:cNvGrpSpPr/>
                    <p:nvPr/>
                  </p:nvGrpSpPr>
                  <p:grpSpPr>
                    <a:xfrm>
                      <a:off x="2651225" y="2431542"/>
                      <a:ext cx="615601" cy="355666"/>
                      <a:chOff x="0" y="0"/>
                      <a:chExt cx="615600" cy="355664"/>
                    </a:xfrm>
                  </p:grpSpPr>
                  <p:sp>
                    <p:nvSpPr>
                      <p:cNvPr id="291" name="Shape 291"/>
                      <p:cNvSpPr/>
                      <p:nvPr/>
                    </p:nvSpPr>
                    <p:spPr>
                      <a:xfrm>
                        <a:off x="0" y="48082"/>
                        <a:ext cx="615601" cy="259501"/>
                      </a:xfrm>
                      <a:prstGeom prst="roundRect">
                        <a:avLst>
                          <a:gd name="adj" fmla="val 16667"/>
                        </a:avLst>
                      </a:prstGeom>
                      <a:solidFill>
                        <a:srgbClr val="3D85C6"/>
                      </a:solidFill>
                      <a:ln w="9525" cap="flat">
                        <a:solidFill>
                          <a:srgbClr val="595959"/>
                        </a:solidFill>
                        <a:prstDash val="solid"/>
                        <a:round/>
                      </a:ln>
                      <a:effectLst/>
                    </p:spPr>
                    <p:txBody>
                      <a:bodyPr wrap="square" lIns="0" tIns="0" rIns="0" bIns="0" numCol="1" anchor="ctr">
                        <a:noAutofit/>
                      </a:bodyPr>
                      <a:lstStyle/>
                      <a:p>
                        <a:pPr lvl="0" algn="ctr"/>
                      </a:p>
                    </p:txBody>
                  </p:sp>
                  <p:sp>
                    <p:nvSpPr>
                      <p:cNvPr id="292" name="Shape 292"/>
                      <p:cNvSpPr/>
                      <p:nvPr/>
                    </p:nvSpPr>
                    <p:spPr>
                      <a:xfrm>
                        <a:off x="12667" y="0"/>
                        <a:ext cx="590266" cy="3556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200">
                            <a:solidFill>
                              <a:srgbClr val="FFFFFF"/>
                            </a:solidFill>
                          </a:defRPr>
                        </a:lvl1pPr>
                      </a:lstStyle>
                      <a:p>
                        <a:pPr lvl="0">
                          <a:defRPr sz="1800">
                            <a:solidFill>
                              <a:srgbClr val="000000"/>
                            </a:solidFill>
                          </a:defRPr>
                        </a:pPr>
                        <a:r>
                          <a:rPr sz="1200">
                            <a:solidFill>
                              <a:srgbClr val="FFFFFF"/>
                            </a:solidFill>
                          </a:rPr>
                          <a:t>Send</a:t>
                        </a:r>
                      </a:p>
                    </p:txBody>
                  </p:sp>
                </p:grpSp>
                <p:sp>
                  <p:nvSpPr>
                    <p:cNvPr id="294" name="Shape 294"/>
                    <p:cNvSpPr/>
                    <p:nvPr/>
                  </p:nvSpPr>
                  <p:spPr>
                    <a:xfrm>
                      <a:off x="73650" y="2750525"/>
                      <a:ext cx="24708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295" name="Shape 295"/>
                    <p:cNvSpPr/>
                    <p:nvPr/>
                  </p:nvSpPr>
                  <p:spPr>
                    <a:xfrm>
                      <a:off x="73649" y="88845"/>
                      <a:ext cx="1264202" cy="356101"/>
                    </a:xfrm>
                    <a:prstGeom prst="roundRect">
                      <a:avLst>
                        <a:gd name="adj" fmla="val 16667"/>
                      </a:avLst>
                    </a:prstGeom>
                    <a:solidFill>
                      <a:srgbClr val="9FC5E8"/>
                    </a:solidFill>
                    <a:ln w="12700" cap="flat">
                      <a:noFill/>
                      <a:miter lim="400000"/>
                    </a:ln>
                    <a:effectLst/>
                  </p:spPr>
                  <p:txBody>
                    <a:bodyPr wrap="square" lIns="0" tIns="0" rIns="0" bIns="0" numCol="1" anchor="ctr">
                      <a:noAutofit/>
                    </a:bodyPr>
                    <a:lstStyle/>
                    <a:p>
                      <a:pPr lvl="0"/>
                    </a:p>
                  </p:txBody>
                </p:sp>
                <p:sp>
                  <p:nvSpPr>
                    <p:cNvPr id="296" name="Shape 296"/>
                    <p:cNvSpPr/>
                    <p:nvPr/>
                  </p:nvSpPr>
                  <p:spPr>
                    <a:xfrm>
                      <a:off x="1387025" y="520345"/>
                      <a:ext cx="1879801" cy="356101"/>
                    </a:xfrm>
                    <a:prstGeom prst="roundRect">
                      <a:avLst>
                        <a:gd name="adj" fmla="val 16667"/>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grpSp>
              <p:grpSp>
                <p:nvGrpSpPr>
                  <p:cNvPr id="301" name="Group 301"/>
                  <p:cNvGrpSpPr/>
                  <p:nvPr/>
                </p:nvGrpSpPr>
                <p:grpSpPr>
                  <a:xfrm>
                    <a:off x="0" y="0"/>
                    <a:ext cx="6034200" cy="424151"/>
                    <a:chOff x="0" y="0"/>
                    <a:chExt cx="6034199" cy="424149"/>
                  </a:xfrm>
                </p:grpSpPr>
                <p:sp>
                  <p:nvSpPr>
                    <p:cNvPr id="298" name="Shape 298"/>
                    <p:cNvSpPr/>
                    <p:nvPr/>
                  </p:nvSpPr>
                  <p:spPr>
                    <a:xfrm>
                      <a:off x="0" y="60036"/>
                      <a:ext cx="6034200" cy="259501"/>
                    </a:xfrm>
                    <a:prstGeom prst="rect">
                      <a:avLst/>
                    </a:prstGeom>
                    <a:solidFill>
                      <a:srgbClr val="3D85C6"/>
                    </a:solidFill>
                    <a:ln w="9525" cap="flat">
                      <a:solidFill>
                        <a:srgbClr val="595959"/>
                      </a:solidFill>
                      <a:prstDash val="solid"/>
                      <a:round/>
                    </a:ln>
                    <a:effectLst/>
                  </p:spPr>
                  <p:txBody>
                    <a:bodyPr wrap="square" lIns="0" tIns="0" rIns="0" bIns="0" numCol="1" anchor="ctr">
                      <a:noAutofit/>
                    </a:bodyPr>
                    <a:lstStyle/>
                    <a:p>
                      <a:pPr lvl="0"/>
                    </a:p>
                  </p:txBody>
                </p:sp>
                <p:pic>
                  <p:nvPicPr>
                    <p:cNvPr id="299" name="image02.png"/>
                    <p:cNvPicPr/>
                    <p:nvPr/>
                  </p:nvPicPr>
                  <p:blipFill>
                    <a:blip r:embed="rId3">
                      <a:extLst/>
                    </a:blip>
                    <a:stretch>
                      <a:fillRect/>
                    </a:stretch>
                  </p:blipFill>
                  <p:spPr>
                    <a:xfrm>
                      <a:off x="5549399" y="67002"/>
                      <a:ext cx="259501" cy="259501"/>
                    </a:xfrm>
                    <a:prstGeom prst="rect">
                      <a:avLst/>
                    </a:prstGeom>
                    <a:ln w="12700" cap="flat">
                      <a:noFill/>
                      <a:miter lim="400000"/>
                    </a:ln>
                    <a:effectLst/>
                  </p:spPr>
                </p:pic>
                <p:sp>
                  <p:nvSpPr>
                    <p:cNvPr id="300" name="Shape 300"/>
                    <p:cNvSpPr/>
                    <p:nvPr/>
                  </p:nvSpPr>
                  <p:spPr>
                    <a:xfrm>
                      <a:off x="278524" y="0"/>
                      <a:ext cx="1695901" cy="4241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b="1">
                          <a:solidFill>
                            <a:srgbClr val="FFFFFF"/>
                          </a:solidFill>
                          <a:latin typeface="Comic Sans MS"/>
                          <a:ea typeface="Comic Sans MS"/>
                          <a:cs typeface="Comic Sans MS"/>
                          <a:sym typeface="Comic Sans MS"/>
                        </a:defRPr>
                      </a:lvl1pPr>
                    </a:lstStyle>
                    <a:p>
                      <a:pPr lvl="0">
                        <a:defRPr b="0" sz="1800">
                          <a:solidFill>
                            <a:srgbClr val="000000"/>
                          </a:solidFill>
                        </a:defRPr>
                      </a:pPr>
                      <a:r>
                        <a:rPr b="1" sz="1400">
                          <a:solidFill>
                            <a:srgbClr val="FFFFFF"/>
                          </a:solidFill>
                        </a:rPr>
                        <a:t>Chat Box</a:t>
                      </a:r>
                    </a:p>
                  </p:txBody>
                </p:sp>
              </p:grpSp>
              <p:grpSp>
                <p:nvGrpSpPr>
                  <p:cNvPr id="314" name="Group 314"/>
                  <p:cNvGrpSpPr/>
                  <p:nvPr/>
                </p:nvGrpSpPr>
                <p:grpSpPr>
                  <a:xfrm>
                    <a:off x="308874" y="678949"/>
                    <a:ext cx="1695901" cy="3177176"/>
                    <a:chOff x="0" y="0"/>
                    <a:chExt cx="1695899" cy="3177174"/>
                  </a:xfrm>
                </p:grpSpPr>
                <p:sp>
                  <p:nvSpPr>
                    <p:cNvPr id="302" name="Shape 302"/>
                    <p:cNvSpPr/>
                    <p:nvPr/>
                  </p:nvSpPr>
                  <p:spPr>
                    <a:xfrm>
                      <a:off x="0" y="0"/>
                      <a:ext cx="1695900" cy="2894401"/>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303" name="Shape 303"/>
                    <p:cNvSpPr/>
                    <p:nvPr/>
                  </p:nvSpPr>
                  <p:spPr>
                    <a:xfrm>
                      <a:off x="4525" y="5202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304" name="Shape 304"/>
                    <p:cNvSpPr/>
                    <p:nvPr/>
                  </p:nvSpPr>
                  <p:spPr>
                    <a:xfrm>
                      <a:off x="4525" y="10536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305" name="Shape 305"/>
                    <p:cNvSpPr/>
                    <p:nvPr/>
                  </p:nvSpPr>
                  <p:spPr>
                    <a:xfrm>
                      <a:off x="4525" y="15870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306" name="Shape 306"/>
                    <p:cNvSpPr/>
                    <p:nvPr/>
                  </p:nvSpPr>
                  <p:spPr>
                    <a:xfrm>
                      <a:off x="4525" y="21204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307" name="Shape 307"/>
                    <p:cNvSpPr/>
                    <p:nvPr/>
                  </p:nvSpPr>
                  <p:spPr>
                    <a:xfrm>
                      <a:off x="4525" y="26538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308" name="Shape 308"/>
                    <p:cNvSpPr/>
                    <p:nvPr/>
                  </p:nvSpPr>
                  <p:spPr>
                    <a:xfrm>
                      <a:off x="21978" y="5583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309" name="Shape 309"/>
                    <p:cNvSpPr/>
                    <p:nvPr/>
                  </p:nvSpPr>
                  <p:spPr>
                    <a:xfrm>
                      <a:off x="21978" y="249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310" name="Shape 310"/>
                    <p:cNvSpPr/>
                    <p:nvPr/>
                  </p:nvSpPr>
                  <p:spPr>
                    <a:xfrm>
                      <a:off x="21978" y="10917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311" name="Shape 311"/>
                    <p:cNvSpPr/>
                    <p:nvPr/>
                  </p:nvSpPr>
                  <p:spPr>
                    <a:xfrm>
                      <a:off x="21978" y="16251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312" name="Shape 312"/>
                    <p:cNvSpPr/>
                    <p:nvPr/>
                  </p:nvSpPr>
                  <p:spPr>
                    <a:xfrm>
                      <a:off x="21978" y="21585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pic>
                  <p:nvPicPr>
                    <p:cNvPr id="313" name="image01.png"/>
                    <p:cNvPicPr/>
                    <p:nvPr/>
                  </p:nvPicPr>
                  <p:blipFill>
                    <a:blip r:embed="rId4">
                      <a:extLst/>
                    </a:blip>
                    <a:stretch>
                      <a:fillRect/>
                    </a:stretch>
                  </p:blipFill>
                  <p:spPr>
                    <a:xfrm>
                      <a:off x="583499" y="2511441"/>
                      <a:ext cx="531950" cy="531975"/>
                    </a:xfrm>
                    <a:prstGeom prst="rect">
                      <a:avLst/>
                    </a:prstGeom>
                    <a:ln w="12700" cap="flat">
                      <a:noFill/>
                      <a:miter lim="400000"/>
                    </a:ln>
                    <a:effectLst/>
                  </p:spPr>
                </p:pic>
              </p:grpSp>
            </p:grpSp>
          </p:grpSp>
          <p:sp>
            <p:nvSpPr>
              <p:cNvPr id="317" name="Shape 317"/>
              <p:cNvSpPr/>
              <p:nvPr/>
            </p:nvSpPr>
            <p:spPr>
              <a:xfrm>
                <a:off x="2310703" y="722095"/>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grpSp>
        <p:sp>
          <p:nvSpPr>
            <p:cNvPr id="319" name="Shape 319"/>
            <p:cNvSpPr/>
            <p:nvPr/>
          </p:nvSpPr>
          <p:spPr>
            <a:xfrm>
              <a:off x="2391449" y="1683770"/>
              <a:ext cx="2793301" cy="750601"/>
            </a:xfrm>
            <a:prstGeom prst="roundRect">
              <a:avLst>
                <a:gd name="adj" fmla="val 16667"/>
              </a:avLst>
            </a:prstGeom>
            <a:solidFill>
              <a:srgbClr val="9FC5E8"/>
            </a:solidFill>
            <a:ln w="12700" cap="flat">
              <a:noFill/>
              <a:miter lim="400000"/>
            </a:ln>
            <a:effectLst/>
          </p:spPr>
          <p:txBody>
            <a:bodyPr wrap="square" lIns="0" tIns="0" rIns="0" bIns="0" numCol="1" anchor="ctr">
              <a:noAutofit/>
            </a:bodyPr>
            <a:lstStyle/>
            <a:p>
              <a:pPr lvl="0"/>
            </a:p>
          </p:txBody>
        </p:sp>
      </p:grpSp>
      <p:sp>
        <p:nvSpPr>
          <p:cNvPr id="331" name="Shape 331"/>
          <p:cNvSpPr/>
          <p:nvPr/>
        </p:nvSpPr>
        <p:spPr>
          <a:xfrm>
            <a:off x="6635400" y="2524410"/>
            <a:ext cx="779760" cy="112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w="19050">
            <a:solidFill>
              <a:srgbClr val="CC0000"/>
            </a:solidFill>
            <a:round/>
            <a:tailEnd type="triangle"/>
          </a:ln>
        </p:spPr>
        <p:txBody>
          <a:bodyPr/>
          <a:lstStyle/>
          <a:p>
            <a:pPr lvl="0"/>
          </a:p>
        </p:txBody>
      </p:sp>
      <p:sp>
        <p:nvSpPr>
          <p:cNvPr id="322" name="Shape 322"/>
          <p:cNvSpPr/>
          <p:nvPr/>
        </p:nvSpPr>
        <p:spPr>
          <a:xfrm>
            <a:off x="6766025" y="3441274"/>
            <a:ext cx="1310400"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latin typeface="Open Sans"/>
                <a:ea typeface="Open Sans"/>
                <a:cs typeface="Open Sans"/>
                <a:sym typeface="Open Sans"/>
              </a:defRPr>
            </a:lvl1pPr>
          </a:lstStyle>
          <a:p>
            <a:pPr lvl="0">
              <a:defRPr sz="1800"/>
            </a:pPr>
            <a:r>
              <a:rPr sz="1400"/>
              <a:t>set state </a:t>
            </a:r>
          </a:p>
        </p:txBody>
      </p:sp>
      <p:sp>
        <p:nvSpPr>
          <p:cNvPr id="323" name="Shape 323"/>
          <p:cNvSpPr/>
          <p:nvPr/>
        </p:nvSpPr>
        <p:spPr>
          <a:xfrm>
            <a:off x="5222349" y="3699435"/>
            <a:ext cx="964501" cy="356101"/>
          </a:xfrm>
          <a:prstGeom prst="roundRect">
            <a:avLst>
              <a:gd name="adj" fmla="val 16667"/>
            </a:avLst>
          </a:prstGeom>
          <a:solidFill>
            <a:srgbClr val="EEEEEE"/>
          </a:solidFill>
          <a:ln>
            <a:solidFill>
              <a:srgbClr val="595959"/>
            </a:solidFill>
            <a:round/>
          </a:ln>
        </p:spPr>
        <p:txBody>
          <a:bodyPr lIns="0" tIns="0" rIns="0" bIns="0" anchor="ctr"/>
          <a:lstStyle/>
          <a:p>
            <a:pPr lvl="0"/>
          </a:p>
        </p:txBody>
      </p:sp>
      <p:sp>
        <p:nvSpPr>
          <p:cNvPr id="324" name="Shape 324"/>
          <p:cNvSpPr/>
          <p:nvPr/>
        </p:nvSpPr>
        <p:spPr>
          <a:xfrm flipH="1" flipV="1">
            <a:off x="6656899" y="2354600"/>
            <a:ext cx="754501" cy="50101"/>
          </a:xfrm>
          <a:prstGeom prst="line">
            <a:avLst/>
          </a:prstGeom>
          <a:ln w="19050">
            <a:solidFill>
              <a:srgbClr val="CC0000"/>
            </a:solidFill>
            <a:round/>
            <a:tailEnd type="triangle"/>
          </a:ln>
        </p:spPr>
        <p:txBody>
          <a:bodyPr lIns="0" tIns="0" rIns="0" bIns="0"/>
          <a:lstStyle/>
          <a:p>
            <a:pPr lvl="0" defTabSz="457200">
              <a:defRPr sz="1200">
                <a:latin typeface="+mn-lt"/>
                <a:ea typeface="+mn-ea"/>
                <a:cs typeface="+mn-cs"/>
                <a:sym typeface="Helvetica"/>
              </a:defRPr>
            </a:pPr>
          </a:p>
        </p:txBody>
      </p:sp>
      <p:sp>
        <p:nvSpPr>
          <p:cNvPr id="325" name="Shape 325"/>
          <p:cNvSpPr/>
          <p:nvPr/>
        </p:nvSpPr>
        <p:spPr>
          <a:xfrm rot="206695">
            <a:off x="6552260" y="1968583"/>
            <a:ext cx="1003513"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latin typeface="Open Sans"/>
                <a:ea typeface="Open Sans"/>
                <a:cs typeface="Open Sans"/>
                <a:sym typeface="Open Sans"/>
              </a:defRPr>
            </a:lvl1pPr>
          </a:lstStyle>
          <a:p>
            <a:pPr lvl="0">
              <a:defRPr sz="1800"/>
            </a:pPr>
            <a:r>
              <a:rPr sz="1400"/>
              <a:t>re-render</a:t>
            </a:r>
          </a:p>
        </p:txBody>
      </p:sp>
      <p:sp>
        <p:nvSpPr>
          <p:cNvPr id="326" name="Shape 326"/>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What is React - Re-Rendering	</a:t>
            </a:r>
          </a:p>
        </p:txBody>
      </p:sp>
      <p:grpSp>
        <p:nvGrpSpPr>
          <p:cNvPr id="329" name="Group 329"/>
          <p:cNvGrpSpPr/>
          <p:nvPr/>
        </p:nvGrpSpPr>
        <p:grpSpPr>
          <a:xfrm>
            <a:off x="7411400" y="1569350"/>
            <a:ext cx="1670701" cy="1670701"/>
            <a:chOff x="0" y="0"/>
            <a:chExt cx="1670699" cy="1670699"/>
          </a:xfrm>
        </p:grpSpPr>
        <p:sp>
          <p:nvSpPr>
            <p:cNvPr id="327" name="Shape 327"/>
            <p:cNvSpPr/>
            <p:nvPr/>
          </p:nvSpPr>
          <p:spPr>
            <a:xfrm>
              <a:off x="0" y="0"/>
              <a:ext cx="1670700" cy="16707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EEEEE"/>
            </a:solidFill>
            <a:ln w="9525" cap="flat">
              <a:solidFill>
                <a:srgbClr val="595959"/>
              </a:solidFill>
              <a:prstDash val="solid"/>
              <a:round/>
            </a:ln>
            <a:effectLst/>
          </p:spPr>
          <p:txBody>
            <a:bodyPr wrap="square" lIns="0" tIns="0" rIns="0" bIns="0" numCol="1" anchor="ctr">
              <a:noAutofit/>
            </a:bodyPr>
            <a:lstStyle/>
            <a:p>
              <a:pPr lvl="0" algn="ctr"/>
            </a:p>
          </p:txBody>
        </p:sp>
        <p:sp>
          <p:nvSpPr>
            <p:cNvPr id="328" name="Shape 328"/>
            <p:cNvSpPr/>
            <p:nvPr/>
          </p:nvSpPr>
          <p:spPr>
            <a:xfrm>
              <a:off x="244667" y="635974"/>
              <a:ext cx="1181366"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latin typeface="Open Sans"/>
                  <a:ea typeface="Open Sans"/>
                  <a:cs typeface="Open Sans"/>
                  <a:sym typeface="Open Sans"/>
                </a:defRPr>
              </a:lvl1pPr>
            </a:lstStyle>
            <a:p>
              <a:pPr lvl="0">
                <a:defRPr sz="1800"/>
              </a:pPr>
              <a:r>
                <a:rPr sz="1400"/>
                <a:t>State</a:t>
              </a:r>
            </a:p>
          </p:txBody>
        </p:sp>
      </p:grpSp>
      <p:sp>
        <p:nvSpPr>
          <p:cNvPr id="330" name="Shape 330"/>
          <p:cNvSpPr/>
          <p:nvPr/>
        </p:nvSpPr>
        <p:spPr>
          <a:xfrm>
            <a:off x="2907253" y="2771643"/>
            <a:ext cx="482701" cy="101867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spcBef>
                <a:spcPts val="800"/>
              </a:spcBef>
              <a:defRPr sz="2100"/>
            </a:lvl1pPr>
          </a:lstStyle>
          <a:p>
            <a:pPr lvl="0">
              <a:defRPr sz="1800"/>
            </a:pPr>
            <a:r>
              <a:rPr sz="2100"/>
              <a:t>🐼</a:t>
            </a:r>
            <a:endParaRPr sz="2100"/>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37" name="Group 337"/>
          <p:cNvGrpSpPr/>
          <p:nvPr/>
        </p:nvGrpSpPr>
        <p:grpSpPr>
          <a:xfrm>
            <a:off x="7178775" y="3641199"/>
            <a:ext cx="1896899" cy="1422601"/>
            <a:chOff x="0" y="0"/>
            <a:chExt cx="1896898" cy="1422600"/>
          </a:xfrm>
        </p:grpSpPr>
        <p:sp>
          <p:nvSpPr>
            <p:cNvPr id="335" name="Shape 335"/>
            <p:cNvSpPr/>
            <p:nvPr/>
          </p:nvSpPr>
          <p:spPr>
            <a:xfrm>
              <a:off x="0" y="0"/>
              <a:ext cx="1896899" cy="1422600"/>
            </a:xfrm>
            <a:prstGeom prst="rect">
              <a:avLst/>
            </a:prstGeom>
            <a:solidFill>
              <a:srgbClr val="EEEEEE"/>
            </a:solidFill>
            <a:ln w="9525" cap="flat">
              <a:solidFill>
                <a:srgbClr val="595959"/>
              </a:solidFill>
              <a:prstDash val="solid"/>
              <a:round/>
            </a:ln>
            <a:effectLst/>
          </p:spPr>
          <p:txBody>
            <a:bodyPr wrap="square" lIns="0" tIns="0" rIns="0" bIns="0" numCol="1" anchor="b">
              <a:noAutofit/>
            </a:bodyPr>
            <a:lstStyle/>
            <a:p>
              <a:pPr lvl="0" algn="r"/>
            </a:p>
          </p:txBody>
        </p:sp>
        <p:sp>
          <p:nvSpPr>
            <p:cNvPr id="336" name="Shape 336"/>
            <p:cNvSpPr/>
            <p:nvPr/>
          </p:nvSpPr>
          <p:spPr>
            <a:xfrm>
              <a:off x="0" y="1023850"/>
              <a:ext cx="1896899"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b">
              <a:spAutoFit/>
            </a:bodyPr>
            <a:lstStyle>
              <a:lvl1pPr algn="r">
                <a:defRPr>
                  <a:latin typeface="Open Sans"/>
                  <a:ea typeface="Open Sans"/>
                  <a:cs typeface="Open Sans"/>
                  <a:sym typeface="Open Sans"/>
                </a:defRPr>
              </a:lvl1pPr>
            </a:lstStyle>
            <a:p>
              <a:pPr lvl="0">
                <a:defRPr sz="1800"/>
              </a:pPr>
              <a:r>
                <a:rPr sz="1400"/>
                <a:t>React.js</a:t>
              </a:r>
            </a:p>
          </p:txBody>
        </p:sp>
      </p:grpSp>
      <p:grpSp>
        <p:nvGrpSpPr>
          <p:cNvPr id="340" name="Group 340"/>
          <p:cNvGrpSpPr/>
          <p:nvPr/>
        </p:nvGrpSpPr>
        <p:grpSpPr>
          <a:xfrm>
            <a:off x="7331161" y="3717399"/>
            <a:ext cx="1310418" cy="868982"/>
            <a:chOff x="0" y="0"/>
            <a:chExt cx="1310417" cy="868980"/>
          </a:xfrm>
        </p:grpSpPr>
        <p:sp>
          <p:nvSpPr>
            <p:cNvPr id="338" name="Shape 338"/>
            <p:cNvSpPr/>
            <p:nvPr/>
          </p:nvSpPr>
          <p:spPr>
            <a:xfrm>
              <a:off x="0" y="0"/>
              <a:ext cx="1310418" cy="868981"/>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339" name="Shape 339"/>
            <p:cNvSpPr/>
            <p:nvPr/>
          </p:nvSpPr>
          <p:spPr>
            <a:xfrm>
              <a:off x="0" y="153560"/>
              <a:ext cx="1310418"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a:latin typeface="Open Sans"/>
                  <a:ea typeface="Open Sans"/>
                  <a:cs typeface="Open Sans"/>
                  <a:sym typeface="Open Sans"/>
                </a:defRPr>
              </a:lvl1pPr>
            </a:lstStyle>
            <a:p>
              <a:pPr lvl="0">
                <a:defRPr sz="1800"/>
              </a:pPr>
              <a:r>
                <a:rPr sz="1400"/>
                <a:t>Virtual DOM</a:t>
              </a:r>
            </a:p>
          </p:txBody>
        </p:sp>
      </p:grpSp>
      <p:sp>
        <p:nvSpPr>
          <p:cNvPr id="341" name="Shape 341"/>
          <p:cNvSpPr/>
          <p:nvPr/>
        </p:nvSpPr>
        <p:spPr>
          <a:xfrm>
            <a:off x="8246750" y="3207724"/>
            <a:ext cx="1" cy="508501"/>
          </a:xfrm>
          <a:prstGeom prst="line">
            <a:avLst/>
          </a:prstGeom>
          <a:ln w="19050">
            <a:solidFill>
              <a:srgbClr val="CC0000"/>
            </a:solidFill>
            <a:round/>
            <a:tailEnd type="triangle"/>
          </a:ln>
        </p:spPr>
        <p:txBody>
          <a:bodyPr lIns="0" tIns="0" rIns="0" bIns="0"/>
          <a:lstStyle/>
          <a:p>
            <a:pPr lvl="0" defTabSz="457200">
              <a:defRPr sz="1200">
                <a:latin typeface="+mn-lt"/>
                <a:ea typeface="+mn-ea"/>
                <a:cs typeface="+mn-cs"/>
                <a:sym typeface="Helvetica"/>
              </a:defRPr>
            </a:pPr>
          </a:p>
        </p:txBody>
      </p:sp>
      <p:grpSp>
        <p:nvGrpSpPr>
          <p:cNvPr id="375" name="Group 375"/>
          <p:cNvGrpSpPr/>
          <p:nvPr/>
        </p:nvGrpSpPr>
        <p:grpSpPr>
          <a:xfrm>
            <a:off x="596550" y="1126249"/>
            <a:ext cx="6034200" cy="3890802"/>
            <a:chOff x="0" y="0"/>
            <a:chExt cx="6034199" cy="3890800"/>
          </a:xfrm>
        </p:grpSpPr>
        <p:grpSp>
          <p:nvGrpSpPr>
            <p:cNvPr id="373" name="Group 373"/>
            <p:cNvGrpSpPr/>
            <p:nvPr/>
          </p:nvGrpSpPr>
          <p:grpSpPr>
            <a:xfrm>
              <a:off x="0" y="-1"/>
              <a:ext cx="6034200" cy="3890802"/>
              <a:chOff x="0" y="0"/>
              <a:chExt cx="6034199" cy="3890800"/>
            </a:xfrm>
          </p:grpSpPr>
          <p:sp>
            <p:nvSpPr>
              <p:cNvPr id="342" name="Shape 342"/>
              <p:cNvSpPr/>
              <p:nvPr/>
            </p:nvSpPr>
            <p:spPr>
              <a:xfrm>
                <a:off x="0" y="67000"/>
                <a:ext cx="6034200" cy="259501"/>
              </a:xfrm>
              <a:prstGeom prst="rect">
                <a:avLst/>
              </a:prstGeom>
              <a:solidFill>
                <a:srgbClr val="3D85C6"/>
              </a:solidFill>
              <a:ln w="9525" cap="flat">
                <a:solidFill>
                  <a:srgbClr val="595959"/>
                </a:solidFill>
                <a:prstDash val="solid"/>
                <a:round/>
              </a:ln>
              <a:effectLst/>
            </p:spPr>
            <p:txBody>
              <a:bodyPr wrap="square" lIns="0" tIns="0" rIns="0" bIns="0" numCol="1" anchor="ctr">
                <a:noAutofit/>
              </a:bodyPr>
              <a:lstStyle/>
              <a:p>
                <a:pPr lvl="0"/>
              </a:p>
            </p:txBody>
          </p:sp>
          <p:sp>
            <p:nvSpPr>
              <p:cNvPr id="343" name="Shape 343"/>
              <p:cNvSpPr/>
              <p:nvPr/>
            </p:nvSpPr>
            <p:spPr>
              <a:xfrm>
                <a:off x="2308024" y="708279"/>
                <a:ext cx="3408901" cy="2874899"/>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344" name="Shape 344"/>
              <p:cNvSpPr/>
              <p:nvPr/>
            </p:nvSpPr>
            <p:spPr>
              <a:xfrm>
                <a:off x="299094" y="688728"/>
                <a:ext cx="1695901" cy="2894401"/>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grpSp>
            <p:nvGrpSpPr>
              <p:cNvPr id="372" name="Group 372"/>
              <p:cNvGrpSpPr/>
              <p:nvPr/>
            </p:nvGrpSpPr>
            <p:grpSpPr>
              <a:xfrm>
                <a:off x="0" y="0"/>
                <a:ext cx="6034200" cy="3890801"/>
                <a:chOff x="0" y="0"/>
                <a:chExt cx="6034199" cy="3890800"/>
              </a:xfrm>
            </p:grpSpPr>
            <p:sp>
              <p:nvSpPr>
                <p:cNvPr id="345" name="Shape 345"/>
                <p:cNvSpPr/>
                <p:nvPr/>
              </p:nvSpPr>
              <p:spPr>
                <a:xfrm>
                  <a:off x="0" y="67000"/>
                  <a:ext cx="6034200" cy="3823801"/>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grpSp>
              <p:nvGrpSpPr>
                <p:cNvPr id="354" name="Group 354"/>
                <p:cNvGrpSpPr/>
                <p:nvPr/>
              </p:nvGrpSpPr>
              <p:grpSpPr>
                <a:xfrm>
                  <a:off x="2317799" y="678949"/>
                  <a:ext cx="3408901" cy="2894402"/>
                  <a:chOff x="0" y="0"/>
                  <a:chExt cx="3408900" cy="2894400"/>
                </a:xfrm>
              </p:grpSpPr>
              <p:sp>
                <p:nvSpPr>
                  <p:cNvPr id="346" name="Shape 346"/>
                  <p:cNvSpPr/>
                  <p:nvPr/>
                </p:nvSpPr>
                <p:spPr>
                  <a:xfrm>
                    <a:off x="-1" y="-1"/>
                    <a:ext cx="3408902" cy="2894402"/>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347" name="Shape 347"/>
                  <p:cNvSpPr/>
                  <p:nvPr/>
                </p:nvSpPr>
                <p:spPr>
                  <a:xfrm>
                    <a:off x="8000" y="2343650"/>
                    <a:ext cx="33984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nvGrpSpPr>
                  <p:cNvPr id="350" name="Group 350"/>
                  <p:cNvGrpSpPr/>
                  <p:nvPr/>
                </p:nvGrpSpPr>
                <p:grpSpPr>
                  <a:xfrm>
                    <a:off x="2651225" y="2431542"/>
                    <a:ext cx="615601" cy="355666"/>
                    <a:chOff x="0" y="0"/>
                    <a:chExt cx="615600" cy="355664"/>
                  </a:xfrm>
                </p:grpSpPr>
                <p:sp>
                  <p:nvSpPr>
                    <p:cNvPr id="348" name="Shape 348"/>
                    <p:cNvSpPr/>
                    <p:nvPr/>
                  </p:nvSpPr>
                  <p:spPr>
                    <a:xfrm>
                      <a:off x="0" y="48082"/>
                      <a:ext cx="615601" cy="259501"/>
                    </a:xfrm>
                    <a:prstGeom prst="roundRect">
                      <a:avLst>
                        <a:gd name="adj" fmla="val 16667"/>
                      </a:avLst>
                    </a:prstGeom>
                    <a:solidFill>
                      <a:srgbClr val="3D85C6"/>
                    </a:solidFill>
                    <a:ln w="9525" cap="flat">
                      <a:solidFill>
                        <a:srgbClr val="595959"/>
                      </a:solidFill>
                      <a:prstDash val="solid"/>
                      <a:round/>
                    </a:ln>
                    <a:effectLst/>
                  </p:spPr>
                  <p:txBody>
                    <a:bodyPr wrap="square" lIns="0" tIns="0" rIns="0" bIns="0" numCol="1" anchor="ctr">
                      <a:noAutofit/>
                    </a:bodyPr>
                    <a:lstStyle/>
                    <a:p>
                      <a:pPr lvl="0" algn="ctr"/>
                    </a:p>
                  </p:txBody>
                </p:sp>
                <p:sp>
                  <p:nvSpPr>
                    <p:cNvPr id="349" name="Shape 349"/>
                    <p:cNvSpPr/>
                    <p:nvPr/>
                  </p:nvSpPr>
                  <p:spPr>
                    <a:xfrm>
                      <a:off x="12667" y="0"/>
                      <a:ext cx="590266" cy="3556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200">
                          <a:solidFill>
                            <a:srgbClr val="FFFFFF"/>
                          </a:solidFill>
                        </a:defRPr>
                      </a:lvl1pPr>
                    </a:lstStyle>
                    <a:p>
                      <a:pPr lvl="0">
                        <a:defRPr sz="1800">
                          <a:solidFill>
                            <a:srgbClr val="000000"/>
                          </a:solidFill>
                        </a:defRPr>
                      </a:pPr>
                      <a:r>
                        <a:rPr sz="1200">
                          <a:solidFill>
                            <a:srgbClr val="FFFFFF"/>
                          </a:solidFill>
                        </a:rPr>
                        <a:t>Send</a:t>
                      </a:r>
                    </a:p>
                  </p:txBody>
                </p:sp>
              </p:grpSp>
              <p:sp>
                <p:nvSpPr>
                  <p:cNvPr id="351" name="Shape 351"/>
                  <p:cNvSpPr/>
                  <p:nvPr/>
                </p:nvSpPr>
                <p:spPr>
                  <a:xfrm>
                    <a:off x="73650" y="2750525"/>
                    <a:ext cx="24708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352" name="Shape 352"/>
                  <p:cNvSpPr/>
                  <p:nvPr/>
                </p:nvSpPr>
                <p:spPr>
                  <a:xfrm>
                    <a:off x="73649" y="88845"/>
                    <a:ext cx="1264202" cy="356101"/>
                  </a:xfrm>
                  <a:prstGeom prst="roundRect">
                    <a:avLst>
                      <a:gd name="adj" fmla="val 16667"/>
                    </a:avLst>
                  </a:prstGeom>
                  <a:solidFill>
                    <a:srgbClr val="9FC5E8"/>
                  </a:solidFill>
                  <a:ln w="12700" cap="flat">
                    <a:noFill/>
                    <a:miter lim="400000"/>
                  </a:ln>
                  <a:effectLst/>
                </p:spPr>
                <p:txBody>
                  <a:bodyPr wrap="square" lIns="0" tIns="0" rIns="0" bIns="0" numCol="1" anchor="ctr">
                    <a:noAutofit/>
                  </a:bodyPr>
                  <a:lstStyle/>
                  <a:p>
                    <a:pPr lvl="0"/>
                  </a:p>
                </p:txBody>
              </p:sp>
              <p:sp>
                <p:nvSpPr>
                  <p:cNvPr id="353" name="Shape 353"/>
                  <p:cNvSpPr/>
                  <p:nvPr/>
                </p:nvSpPr>
                <p:spPr>
                  <a:xfrm>
                    <a:off x="1387025" y="520345"/>
                    <a:ext cx="1879801" cy="356101"/>
                  </a:xfrm>
                  <a:prstGeom prst="roundRect">
                    <a:avLst>
                      <a:gd name="adj" fmla="val 16667"/>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grpSp>
            <p:grpSp>
              <p:nvGrpSpPr>
                <p:cNvPr id="358" name="Group 358"/>
                <p:cNvGrpSpPr/>
                <p:nvPr/>
              </p:nvGrpSpPr>
              <p:grpSpPr>
                <a:xfrm>
                  <a:off x="0" y="0"/>
                  <a:ext cx="6034200" cy="424151"/>
                  <a:chOff x="0" y="0"/>
                  <a:chExt cx="6034199" cy="424149"/>
                </a:xfrm>
              </p:grpSpPr>
              <p:sp>
                <p:nvSpPr>
                  <p:cNvPr id="355" name="Shape 355"/>
                  <p:cNvSpPr/>
                  <p:nvPr/>
                </p:nvSpPr>
                <p:spPr>
                  <a:xfrm>
                    <a:off x="0" y="60036"/>
                    <a:ext cx="6034200" cy="259501"/>
                  </a:xfrm>
                  <a:prstGeom prst="rect">
                    <a:avLst/>
                  </a:prstGeom>
                  <a:solidFill>
                    <a:srgbClr val="3D85C6"/>
                  </a:solidFill>
                  <a:ln w="9525" cap="flat">
                    <a:solidFill>
                      <a:srgbClr val="595959"/>
                    </a:solidFill>
                    <a:prstDash val="solid"/>
                    <a:round/>
                  </a:ln>
                  <a:effectLst/>
                </p:spPr>
                <p:txBody>
                  <a:bodyPr wrap="square" lIns="0" tIns="0" rIns="0" bIns="0" numCol="1" anchor="ctr">
                    <a:noAutofit/>
                  </a:bodyPr>
                  <a:lstStyle/>
                  <a:p>
                    <a:pPr lvl="0"/>
                  </a:p>
                </p:txBody>
              </p:sp>
              <p:pic>
                <p:nvPicPr>
                  <p:cNvPr id="356" name="image02.png"/>
                  <p:cNvPicPr/>
                  <p:nvPr/>
                </p:nvPicPr>
                <p:blipFill>
                  <a:blip r:embed="rId3">
                    <a:extLst/>
                  </a:blip>
                  <a:stretch>
                    <a:fillRect/>
                  </a:stretch>
                </p:blipFill>
                <p:spPr>
                  <a:xfrm>
                    <a:off x="5549399" y="67002"/>
                    <a:ext cx="259501" cy="259501"/>
                  </a:xfrm>
                  <a:prstGeom prst="rect">
                    <a:avLst/>
                  </a:prstGeom>
                  <a:ln w="12700" cap="flat">
                    <a:noFill/>
                    <a:miter lim="400000"/>
                  </a:ln>
                  <a:effectLst/>
                </p:spPr>
              </p:pic>
              <p:sp>
                <p:nvSpPr>
                  <p:cNvPr id="357" name="Shape 357"/>
                  <p:cNvSpPr/>
                  <p:nvPr/>
                </p:nvSpPr>
                <p:spPr>
                  <a:xfrm>
                    <a:off x="278524" y="0"/>
                    <a:ext cx="1695901" cy="4241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b="1">
                        <a:solidFill>
                          <a:srgbClr val="FFFFFF"/>
                        </a:solidFill>
                        <a:latin typeface="Comic Sans MS"/>
                        <a:ea typeface="Comic Sans MS"/>
                        <a:cs typeface="Comic Sans MS"/>
                        <a:sym typeface="Comic Sans MS"/>
                      </a:defRPr>
                    </a:lvl1pPr>
                  </a:lstStyle>
                  <a:p>
                    <a:pPr lvl="0">
                      <a:defRPr b="0" sz="1800">
                        <a:solidFill>
                          <a:srgbClr val="000000"/>
                        </a:solidFill>
                      </a:defRPr>
                    </a:pPr>
                    <a:r>
                      <a:rPr b="1" sz="1400">
                        <a:solidFill>
                          <a:srgbClr val="FFFFFF"/>
                        </a:solidFill>
                      </a:rPr>
                      <a:t>Chat Box</a:t>
                    </a:r>
                  </a:p>
                </p:txBody>
              </p:sp>
            </p:grpSp>
            <p:grpSp>
              <p:nvGrpSpPr>
                <p:cNvPr id="371" name="Group 371"/>
                <p:cNvGrpSpPr/>
                <p:nvPr/>
              </p:nvGrpSpPr>
              <p:grpSpPr>
                <a:xfrm>
                  <a:off x="308874" y="678949"/>
                  <a:ext cx="1695901" cy="3177176"/>
                  <a:chOff x="0" y="0"/>
                  <a:chExt cx="1695899" cy="3177174"/>
                </a:xfrm>
              </p:grpSpPr>
              <p:sp>
                <p:nvSpPr>
                  <p:cNvPr id="359" name="Shape 359"/>
                  <p:cNvSpPr/>
                  <p:nvPr/>
                </p:nvSpPr>
                <p:spPr>
                  <a:xfrm>
                    <a:off x="0" y="0"/>
                    <a:ext cx="1695900" cy="2894401"/>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p>
                </p:txBody>
              </p:sp>
              <p:sp>
                <p:nvSpPr>
                  <p:cNvPr id="360" name="Shape 360"/>
                  <p:cNvSpPr/>
                  <p:nvPr/>
                </p:nvSpPr>
                <p:spPr>
                  <a:xfrm>
                    <a:off x="4525" y="5202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361" name="Shape 361"/>
                  <p:cNvSpPr/>
                  <p:nvPr/>
                </p:nvSpPr>
                <p:spPr>
                  <a:xfrm>
                    <a:off x="4525" y="10536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362" name="Shape 362"/>
                  <p:cNvSpPr/>
                  <p:nvPr/>
                </p:nvSpPr>
                <p:spPr>
                  <a:xfrm>
                    <a:off x="4525" y="15870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363" name="Shape 363"/>
                  <p:cNvSpPr/>
                  <p:nvPr/>
                </p:nvSpPr>
                <p:spPr>
                  <a:xfrm>
                    <a:off x="4525" y="21204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364" name="Shape 364"/>
                  <p:cNvSpPr/>
                  <p:nvPr/>
                </p:nvSpPr>
                <p:spPr>
                  <a:xfrm>
                    <a:off x="4525" y="2653825"/>
                    <a:ext cx="1689901" cy="1"/>
                  </a:xfrm>
                  <a:prstGeom prst="line">
                    <a:avLst/>
                  </a:prstGeom>
                  <a:noFill/>
                  <a:ln w="9525" cap="flat">
                    <a:solidFill>
                      <a:srgbClr val="595959"/>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365" name="Shape 365"/>
                  <p:cNvSpPr/>
                  <p:nvPr/>
                </p:nvSpPr>
                <p:spPr>
                  <a:xfrm>
                    <a:off x="21978" y="5583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366" name="Shape 366"/>
                  <p:cNvSpPr/>
                  <p:nvPr/>
                </p:nvSpPr>
                <p:spPr>
                  <a:xfrm>
                    <a:off x="21978" y="249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367" name="Shape 367"/>
                  <p:cNvSpPr/>
                  <p:nvPr/>
                </p:nvSpPr>
                <p:spPr>
                  <a:xfrm>
                    <a:off x="21978" y="10917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368" name="Shape 368"/>
                  <p:cNvSpPr/>
                  <p:nvPr/>
                </p:nvSpPr>
                <p:spPr>
                  <a:xfrm>
                    <a:off x="21978" y="16251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sp>
                <p:nvSpPr>
                  <p:cNvPr id="369" name="Shape 369"/>
                  <p:cNvSpPr/>
                  <p:nvPr/>
                </p:nvSpPr>
                <p:spPr>
                  <a:xfrm>
                    <a:off x="21978" y="2158500"/>
                    <a:ext cx="482701" cy="1018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spcBef>
                        <a:spcPts val="800"/>
                      </a:spcBef>
                      <a:defRPr sz="2100"/>
                    </a:lvl1pPr>
                  </a:lstStyle>
                  <a:p>
                    <a:pPr lvl="0">
                      <a:defRPr sz="1800"/>
                    </a:pPr>
                    <a:r>
                      <a:rPr sz="2100"/>
                      <a:t>👻</a:t>
                    </a:r>
                    <a:endParaRPr sz="2100"/>
                  </a:p>
                </p:txBody>
              </p:sp>
              <p:pic>
                <p:nvPicPr>
                  <p:cNvPr id="370" name="image01.png"/>
                  <p:cNvPicPr/>
                  <p:nvPr/>
                </p:nvPicPr>
                <p:blipFill>
                  <a:blip r:embed="rId4">
                    <a:extLst/>
                  </a:blip>
                  <a:stretch>
                    <a:fillRect/>
                  </a:stretch>
                </p:blipFill>
                <p:spPr>
                  <a:xfrm>
                    <a:off x="583499" y="2511441"/>
                    <a:ext cx="531950" cy="531975"/>
                  </a:xfrm>
                  <a:prstGeom prst="rect">
                    <a:avLst/>
                  </a:prstGeom>
                  <a:ln w="12700" cap="flat">
                    <a:noFill/>
                    <a:miter lim="400000"/>
                  </a:ln>
                  <a:effectLst/>
                </p:spPr>
              </p:pic>
            </p:grpSp>
          </p:grpSp>
        </p:grpSp>
        <p:sp>
          <p:nvSpPr>
            <p:cNvPr id="374" name="Shape 374"/>
            <p:cNvSpPr/>
            <p:nvPr/>
          </p:nvSpPr>
          <p:spPr>
            <a:xfrm>
              <a:off x="2391449" y="1683770"/>
              <a:ext cx="2793301" cy="750601"/>
            </a:xfrm>
            <a:prstGeom prst="roundRect">
              <a:avLst>
                <a:gd name="adj" fmla="val 16667"/>
              </a:avLst>
            </a:prstGeom>
            <a:solidFill>
              <a:srgbClr val="9FC5E8"/>
            </a:solidFill>
            <a:ln w="12700" cap="flat">
              <a:noFill/>
              <a:miter lim="400000"/>
            </a:ln>
            <a:effectLst/>
          </p:spPr>
          <p:txBody>
            <a:bodyPr wrap="square" lIns="0" tIns="0" rIns="0" bIns="0" numCol="1" anchor="ctr">
              <a:noAutofit/>
            </a:bodyPr>
            <a:lstStyle/>
            <a:p>
              <a:pPr lvl="0"/>
            </a:p>
          </p:txBody>
        </p:sp>
      </p:grpSp>
      <p:grpSp>
        <p:nvGrpSpPr>
          <p:cNvPr id="378" name="Group 378"/>
          <p:cNvGrpSpPr/>
          <p:nvPr/>
        </p:nvGrpSpPr>
        <p:grpSpPr>
          <a:xfrm>
            <a:off x="7411400" y="1569350"/>
            <a:ext cx="1670701" cy="1670701"/>
            <a:chOff x="0" y="0"/>
            <a:chExt cx="1670699" cy="1670699"/>
          </a:xfrm>
        </p:grpSpPr>
        <p:sp>
          <p:nvSpPr>
            <p:cNvPr id="376" name="Shape 376"/>
            <p:cNvSpPr/>
            <p:nvPr/>
          </p:nvSpPr>
          <p:spPr>
            <a:xfrm>
              <a:off x="0" y="0"/>
              <a:ext cx="1670700" cy="16707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EEEEE"/>
            </a:solidFill>
            <a:ln w="9525" cap="flat">
              <a:solidFill>
                <a:srgbClr val="595959"/>
              </a:solidFill>
              <a:prstDash val="solid"/>
              <a:round/>
            </a:ln>
            <a:effectLst/>
          </p:spPr>
          <p:txBody>
            <a:bodyPr wrap="square" lIns="0" tIns="0" rIns="0" bIns="0" numCol="1" anchor="ctr">
              <a:noAutofit/>
            </a:bodyPr>
            <a:lstStyle/>
            <a:p>
              <a:pPr lvl="0" algn="ctr"/>
            </a:p>
          </p:txBody>
        </p:sp>
        <p:sp>
          <p:nvSpPr>
            <p:cNvPr id="377" name="Shape 377"/>
            <p:cNvSpPr/>
            <p:nvPr/>
          </p:nvSpPr>
          <p:spPr>
            <a:xfrm>
              <a:off x="244667" y="635974"/>
              <a:ext cx="1181366"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latin typeface="Open Sans"/>
                  <a:ea typeface="Open Sans"/>
                  <a:cs typeface="Open Sans"/>
                  <a:sym typeface="Open Sans"/>
                </a:defRPr>
              </a:lvl1pPr>
            </a:lstStyle>
            <a:p>
              <a:pPr lvl="0">
                <a:defRPr sz="1800"/>
              </a:pPr>
              <a:r>
                <a:rPr sz="1400"/>
                <a:t>State</a:t>
              </a:r>
            </a:p>
          </p:txBody>
        </p:sp>
      </p:grpSp>
      <p:sp>
        <p:nvSpPr>
          <p:cNvPr id="391" name="Shape 391"/>
          <p:cNvSpPr/>
          <p:nvPr/>
        </p:nvSpPr>
        <p:spPr>
          <a:xfrm>
            <a:off x="6635400" y="2524410"/>
            <a:ext cx="779760" cy="112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w="19050">
            <a:solidFill>
              <a:srgbClr val="CC0000"/>
            </a:solidFill>
            <a:round/>
            <a:tailEnd type="triangle"/>
          </a:ln>
        </p:spPr>
        <p:txBody>
          <a:bodyPr/>
          <a:lstStyle/>
          <a:p>
            <a:pPr lvl="0"/>
          </a:p>
        </p:txBody>
      </p:sp>
      <p:sp>
        <p:nvSpPr>
          <p:cNvPr id="380" name="Shape 380"/>
          <p:cNvSpPr/>
          <p:nvPr/>
        </p:nvSpPr>
        <p:spPr>
          <a:xfrm rot="19033870">
            <a:off x="6552232" y="3159986"/>
            <a:ext cx="964447"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latin typeface="Open Sans"/>
                <a:ea typeface="Open Sans"/>
                <a:cs typeface="Open Sans"/>
                <a:sym typeface="Open Sans"/>
              </a:defRPr>
            </a:lvl1pPr>
          </a:lstStyle>
          <a:p>
            <a:pPr lvl="0">
              <a:defRPr sz="1800"/>
            </a:pPr>
            <a:r>
              <a:rPr sz="1400"/>
              <a:t>set state</a:t>
            </a:r>
          </a:p>
        </p:txBody>
      </p:sp>
      <p:sp>
        <p:nvSpPr>
          <p:cNvPr id="381" name="Shape 381"/>
          <p:cNvSpPr/>
          <p:nvPr/>
        </p:nvSpPr>
        <p:spPr>
          <a:xfrm>
            <a:off x="5222349" y="3699435"/>
            <a:ext cx="964501" cy="356101"/>
          </a:xfrm>
          <a:prstGeom prst="roundRect">
            <a:avLst>
              <a:gd name="adj" fmla="val 16667"/>
            </a:avLst>
          </a:prstGeom>
          <a:solidFill>
            <a:srgbClr val="EEEEEE"/>
          </a:solidFill>
          <a:ln>
            <a:solidFill>
              <a:srgbClr val="595959"/>
            </a:solidFill>
            <a:round/>
          </a:ln>
        </p:spPr>
        <p:txBody>
          <a:bodyPr lIns="0" tIns="0" rIns="0" bIns="0" anchor="ctr"/>
          <a:lstStyle/>
          <a:p>
            <a:pPr lvl="0"/>
          </a:p>
        </p:txBody>
      </p:sp>
      <p:sp>
        <p:nvSpPr>
          <p:cNvPr id="382" name="Shape 382"/>
          <p:cNvSpPr/>
          <p:nvPr/>
        </p:nvSpPr>
        <p:spPr>
          <a:xfrm flipH="1" flipV="1">
            <a:off x="6326975" y="4688625"/>
            <a:ext cx="851701" cy="180301"/>
          </a:xfrm>
          <a:prstGeom prst="line">
            <a:avLst/>
          </a:prstGeom>
          <a:ln w="19050">
            <a:solidFill>
              <a:srgbClr val="CC0000"/>
            </a:solidFill>
            <a:round/>
            <a:tailEnd type="triangle"/>
          </a:ln>
        </p:spPr>
        <p:txBody>
          <a:bodyPr lIns="0" tIns="0" rIns="0" bIns="0"/>
          <a:lstStyle/>
          <a:p>
            <a:pPr lvl="0" defTabSz="457200">
              <a:defRPr sz="1200">
                <a:latin typeface="+mn-lt"/>
                <a:ea typeface="+mn-ea"/>
                <a:cs typeface="+mn-cs"/>
                <a:sym typeface="Helvetica"/>
              </a:defRPr>
            </a:pPr>
          </a:p>
        </p:txBody>
      </p:sp>
      <p:sp>
        <p:nvSpPr>
          <p:cNvPr id="383" name="Shape 383"/>
          <p:cNvSpPr/>
          <p:nvPr/>
        </p:nvSpPr>
        <p:spPr>
          <a:xfrm rot="823605">
            <a:off x="6264042" y="4437748"/>
            <a:ext cx="1091063"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a:latin typeface="Open Sans"/>
                <a:ea typeface="Open Sans"/>
                <a:cs typeface="Open Sans"/>
                <a:sym typeface="Open Sans"/>
              </a:defRPr>
            </a:lvl1pPr>
          </a:lstStyle>
          <a:p>
            <a:pPr lvl="0">
              <a:defRPr sz="1800"/>
            </a:pPr>
            <a:r>
              <a:rPr sz="1400"/>
              <a:t>re- render</a:t>
            </a:r>
          </a:p>
        </p:txBody>
      </p:sp>
      <p:sp>
        <p:nvSpPr>
          <p:cNvPr id="384" name="Shape 384"/>
          <p:cNvSpPr/>
          <p:nvPr>
            <p:ph type="title"/>
          </p:nvPr>
        </p:nvSpPr>
        <p:spPr>
          <a:xfrm>
            <a:off x="311699" y="445025"/>
            <a:ext cx="8520602" cy="5727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Open Sans"/>
                <a:ea typeface="Open Sans"/>
                <a:cs typeface="Open Sans"/>
                <a:sym typeface="Open Sans"/>
              </a:defRPr>
            </a:lvl1pPr>
          </a:lstStyle>
          <a:p>
            <a:pPr lvl="0">
              <a:defRPr sz="1800"/>
            </a:pPr>
            <a:r>
              <a:rPr sz="1400"/>
              <a:t>What is React - Re-Rendering</a:t>
            </a:r>
          </a:p>
        </p:txBody>
      </p:sp>
      <p:sp>
        <p:nvSpPr>
          <p:cNvPr id="392" name="Shape 392"/>
          <p:cNvSpPr/>
          <p:nvPr/>
        </p:nvSpPr>
        <p:spPr>
          <a:xfrm>
            <a:off x="8246750" y="453759"/>
            <a:ext cx="1" cy="11108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400" y="14400"/>
                  <a:pt x="7200" y="7200"/>
                  <a:pt x="0" y="0"/>
                </a:cubicBezTo>
              </a:path>
            </a:pathLst>
          </a:custGeom>
          <a:ln w="28575">
            <a:solidFill>
              <a:srgbClr val="595959"/>
            </a:solidFill>
            <a:round/>
            <a:tailEnd type="triangle"/>
          </a:ln>
        </p:spPr>
        <p:txBody>
          <a:bodyPr/>
          <a:lstStyle/>
          <a:p>
            <a:pPr lvl="0"/>
          </a:p>
        </p:txBody>
      </p:sp>
      <p:grpSp>
        <p:nvGrpSpPr>
          <p:cNvPr id="388" name="Group 388"/>
          <p:cNvGrpSpPr/>
          <p:nvPr/>
        </p:nvGrpSpPr>
        <p:grpSpPr>
          <a:xfrm>
            <a:off x="7509350" y="54900"/>
            <a:ext cx="1474801" cy="398750"/>
            <a:chOff x="0" y="0"/>
            <a:chExt cx="1474799" cy="398749"/>
          </a:xfrm>
        </p:grpSpPr>
        <p:sp>
          <p:nvSpPr>
            <p:cNvPr id="386" name="Shape 386"/>
            <p:cNvSpPr/>
            <p:nvPr/>
          </p:nvSpPr>
          <p:spPr>
            <a:xfrm>
              <a:off x="0" y="21324"/>
              <a:ext cx="1474800" cy="356101"/>
            </a:xfrm>
            <a:prstGeom prst="rect">
              <a:avLst/>
            </a:prstGeom>
            <a:solidFill>
              <a:srgbClr val="EEEEEE"/>
            </a:solidFill>
            <a:ln w="9525" cap="flat">
              <a:solidFill>
                <a:srgbClr val="595959"/>
              </a:solidFill>
              <a:prstDash val="solid"/>
              <a:round/>
            </a:ln>
            <a:effectLst/>
          </p:spPr>
          <p:txBody>
            <a:bodyPr wrap="square" lIns="0" tIns="0" rIns="0" bIns="0" numCol="1" anchor="ctr">
              <a:noAutofit/>
            </a:bodyPr>
            <a:lstStyle/>
            <a:p>
              <a:pPr lvl="0" algn="ctr"/>
            </a:p>
          </p:txBody>
        </p:sp>
        <p:sp>
          <p:nvSpPr>
            <p:cNvPr id="387" name="Shape 387"/>
            <p:cNvSpPr/>
            <p:nvPr/>
          </p:nvSpPr>
          <p:spPr>
            <a:xfrm>
              <a:off x="0" y="0"/>
              <a:ext cx="1474800" cy="398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latin typeface="Open Sans"/>
                  <a:ea typeface="Open Sans"/>
                  <a:cs typeface="Open Sans"/>
                  <a:sym typeface="Open Sans"/>
                </a:defRPr>
              </a:lvl1pPr>
            </a:lstStyle>
            <a:p>
              <a:pPr lvl="0">
                <a:defRPr sz="1800"/>
              </a:pPr>
              <a:r>
                <a:rPr sz="1400"/>
                <a:t>Database</a:t>
              </a:r>
            </a:p>
          </p:txBody>
        </p:sp>
      </p:grpSp>
      <p:sp>
        <p:nvSpPr>
          <p:cNvPr id="389" name="Shape 389"/>
          <p:cNvSpPr/>
          <p:nvPr/>
        </p:nvSpPr>
        <p:spPr>
          <a:xfrm>
            <a:off x="2907253" y="1848344"/>
            <a:ext cx="482701" cy="101867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spcBef>
                <a:spcPts val="800"/>
              </a:spcBef>
              <a:defRPr sz="2100"/>
            </a:lvl1pPr>
          </a:lstStyle>
          <a:p>
            <a:pPr lvl="0">
              <a:defRPr sz="1800"/>
            </a:pPr>
            <a:r>
              <a:rPr sz="2100"/>
              <a:t>🐼</a:t>
            </a:r>
            <a:endParaRPr sz="2100"/>
          </a:p>
        </p:txBody>
      </p:sp>
      <p:sp>
        <p:nvSpPr>
          <p:cNvPr id="390" name="Shape 390"/>
          <p:cNvSpPr/>
          <p:nvPr/>
        </p:nvSpPr>
        <p:spPr>
          <a:xfrm>
            <a:off x="2907253" y="2771643"/>
            <a:ext cx="482701" cy="101867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spcBef>
                <a:spcPts val="800"/>
              </a:spcBef>
              <a:defRPr sz="2100"/>
            </a:lvl1pPr>
          </a:lstStyle>
          <a:p>
            <a:pPr lvl="0">
              <a:defRPr sz="1800"/>
            </a:pPr>
            <a:r>
              <a:rPr sz="2100"/>
              <a:t>🐼</a:t>
            </a:r>
            <a:endParaRPr sz="2100"/>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337"/>
                                        </p:tgtEl>
                                        <p:attrNameLst>
                                          <p:attrName>style.visibility</p:attrName>
                                        </p:attrNameLst>
                                      </p:cBhvr>
                                      <p:to>
                                        <p:strVal val="visible"/>
                                      </p:to>
                                    </p:set>
                                    <p:animEffect filter="fade" transition="in">
                                      <p:cBhvr>
                                        <p:cTn id="7" dur="500"/>
                                        <p:tgtEl>
                                          <p:spTgt spid="337"/>
                                        </p:tgtEl>
                                      </p:cBhvr>
                                    </p:animEffect>
                                  </p:childTnLst>
                                </p:cTn>
                              </p:par>
                            </p:childTnLst>
                          </p:cTn>
                        </p:par>
                        <p:par>
                          <p:cTn id="8" fill="hold">
                            <p:stCondLst>
                              <p:cond delay="500"/>
                            </p:stCondLst>
                            <p:childTnLst>
                              <p:par>
                                <p:cTn id="9" nodeType="afterEffect" presetClass="entr" presetSubtype="0" presetID="10" grpId="2" fill="hold">
                                  <p:stCondLst>
                                    <p:cond delay="0"/>
                                  </p:stCondLst>
                                  <p:iterate type="el" backwards="0">
                                    <p:tmAbs val="0"/>
                                  </p:iterate>
                                  <p:childTnLst>
                                    <p:set>
                                      <p:cBhvr>
                                        <p:cTn id="10" fill="hold"/>
                                        <p:tgtEl>
                                          <p:spTgt spid="340"/>
                                        </p:tgtEl>
                                        <p:attrNameLst>
                                          <p:attrName>style.visibility</p:attrName>
                                        </p:attrNameLst>
                                      </p:cBhvr>
                                      <p:to>
                                        <p:strVal val="visible"/>
                                      </p:to>
                                    </p:set>
                                    <p:animEffect filter="fade" transition="in">
                                      <p:cBhvr>
                                        <p:cTn id="11" dur="500"/>
                                        <p:tgtEl>
                                          <p:spTgt spid="340"/>
                                        </p:tgtEl>
                                      </p:cBhvr>
                                    </p:animEffect>
                                  </p:childTnLst>
                                </p:cTn>
                              </p:par>
                            </p:childTnLst>
                          </p:cTn>
                        </p:par>
                        <p:par>
                          <p:cTn id="12" fill="hold">
                            <p:stCondLst>
                              <p:cond delay="1000"/>
                            </p:stCondLst>
                            <p:childTnLst>
                              <p:par>
                                <p:cTn id="13" nodeType="afterEffect" presetClass="entr" presetSubtype="0" presetID="10" grpId="3" fill="hold">
                                  <p:stCondLst>
                                    <p:cond delay="0"/>
                                  </p:stCondLst>
                                  <p:iterate type="el" backwards="0">
                                    <p:tmAbs val="0"/>
                                  </p:iterate>
                                  <p:childTnLst>
                                    <p:set>
                                      <p:cBhvr>
                                        <p:cTn id="14" fill="hold"/>
                                        <p:tgtEl>
                                          <p:spTgt spid="388"/>
                                        </p:tgtEl>
                                        <p:attrNameLst>
                                          <p:attrName>style.visibility</p:attrName>
                                        </p:attrNameLst>
                                      </p:cBhvr>
                                      <p:to>
                                        <p:strVal val="visible"/>
                                      </p:to>
                                    </p:set>
                                    <p:animEffect filter="fade" transition="in">
                                      <p:cBhvr>
                                        <p:cTn id="15" dur="1000"/>
                                        <p:tgtEl>
                                          <p:spTgt spid="388"/>
                                        </p:tgtEl>
                                      </p:cBhvr>
                                    </p:animEffect>
                                  </p:childTnLst>
                                </p:cTn>
                              </p:par>
                            </p:childTnLst>
                          </p:cTn>
                        </p:par>
                        <p:par>
                          <p:cTn id="16" fill="hold">
                            <p:stCondLst>
                              <p:cond delay="2000"/>
                            </p:stCondLst>
                            <p:childTnLst>
                              <p:par>
                                <p:cTn id="17" nodeType="afterEffect" presetClass="entr" presetSubtype="0" presetID="10" grpId="4" fill="hold">
                                  <p:stCondLst>
                                    <p:cond delay="0"/>
                                  </p:stCondLst>
                                  <p:iterate type="el" backwards="0">
                                    <p:tmAbs val="0"/>
                                  </p:iterate>
                                  <p:childTnLst>
                                    <p:set>
                                      <p:cBhvr>
                                        <p:cTn id="18" fill="hold"/>
                                        <p:tgtEl>
                                          <p:spTgt spid="392"/>
                                        </p:tgtEl>
                                        <p:attrNameLst>
                                          <p:attrName>style.visibility</p:attrName>
                                        </p:attrNameLst>
                                      </p:cBhvr>
                                      <p:to>
                                        <p:strVal val="visible"/>
                                      </p:to>
                                    </p:set>
                                    <p:animEffect filter="fade" transition="in">
                                      <p:cBhvr>
                                        <p:cTn id="19" dur="1000"/>
                                        <p:tgtEl>
                                          <p:spTgt spid="392"/>
                                        </p:tgtEl>
                                      </p:cBhvr>
                                    </p:animEffect>
                                  </p:childTnLst>
                                </p:cTn>
                              </p:par>
                            </p:childTnLst>
                          </p:cTn>
                        </p:par>
                        <p:par>
                          <p:cTn id="20" fill="hold">
                            <p:stCondLst>
                              <p:cond delay="3000"/>
                            </p:stCondLst>
                            <p:childTnLst>
                              <p:par>
                                <p:cTn id="21" nodeType="afterEffect" presetClass="entr" presetSubtype="0" presetID="10" grpId="5" fill="hold">
                                  <p:stCondLst>
                                    <p:cond delay="0"/>
                                  </p:stCondLst>
                                  <p:iterate type="el" backwards="0">
                                    <p:tmAbs val="0"/>
                                  </p:iterate>
                                  <p:childTnLst>
                                    <p:set>
                                      <p:cBhvr>
                                        <p:cTn id="22" fill="hold"/>
                                        <p:tgtEl>
                                          <p:spTgt spid="341"/>
                                        </p:tgtEl>
                                        <p:attrNameLst>
                                          <p:attrName>style.visibility</p:attrName>
                                        </p:attrNameLst>
                                      </p:cBhvr>
                                      <p:to>
                                        <p:strVal val="visible"/>
                                      </p:to>
                                    </p:set>
                                    <p:animEffect filter="fade" transition="in">
                                      <p:cBhvr>
                                        <p:cTn id="23" dur="500"/>
                                        <p:tgtEl>
                                          <p:spTgt spid="341"/>
                                        </p:tgtEl>
                                      </p:cBhvr>
                                    </p:animEffect>
                                  </p:childTnLst>
                                </p:cTn>
                              </p:par>
                            </p:childTnLst>
                          </p:cTn>
                        </p:par>
                      </p:childTnLst>
                    </p:cTn>
                  </p:par>
                  <p:par>
                    <p:cTn id="24" fill="hold">
                      <p:stCondLst>
                        <p:cond delay="indefinite"/>
                      </p:stCondLst>
                      <p:childTnLst>
                        <p:par>
                          <p:cTn id="25" fill="hold">
                            <p:stCondLst>
                              <p:cond delay="0"/>
                            </p:stCondLst>
                            <p:childTnLst>
                              <p:par>
                                <p:cTn id="26" nodeType="clickEffect" presetClass="entr" presetSubtype="0" presetID="10" grpId="6" fill="hold">
                                  <p:stCondLst>
                                    <p:cond delay="0"/>
                                  </p:stCondLst>
                                  <p:iterate type="el" backwards="0">
                                    <p:tmAbs val="0"/>
                                  </p:iterate>
                                  <p:childTnLst>
                                    <p:set>
                                      <p:cBhvr>
                                        <p:cTn id="27" fill="hold"/>
                                        <p:tgtEl>
                                          <p:spTgt spid="383"/>
                                        </p:tgtEl>
                                        <p:attrNameLst>
                                          <p:attrName>style.visibility</p:attrName>
                                        </p:attrNameLst>
                                      </p:cBhvr>
                                      <p:to>
                                        <p:strVal val="visible"/>
                                      </p:to>
                                    </p:set>
                                    <p:animEffect filter="fade" transition="in">
                                      <p:cBhvr>
                                        <p:cTn id="28" dur="500"/>
                                        <p:tgtEl>
                                          <p:spTgt spid="383"/>
                                        </p:tgtEl>
                                      </p:cBhvr>
                                    </p:animEffect>
                                  </p:childTnLst>
                                </p:cTn>
                              </p:par>
                            </p:childTnLst>
                          </p:cTn>
                        </p:par>
                        <p:par>
                          <p:cTn id="29" fill="hold">
                            <p:stCondLst>
                              <p:cond delay="500"/>
                            </p:stCondLst>
                            <p:childTnLst>
                              <p:par>
                                <p:cTn id="30" nodeType="afterEffect" presetClass="entr" presetSubtype="0" presetID="10" grpId="7" fill="hold">
                                  <p:stCondLst>
                                    <p:cond delay="0"/>
                                  </p:stCondLst>
                                  <p:iterate type="el" backwards="0">
                                    <p:tmAbs val="0"/>
                                  </p:iterate>
                                  <p:childTnLst>
                                    <p:set>
                                      <p:cBhvr>
                                        <p:cTn id="31" fill="hold"/>
                                        <p:tgtEl>
                                          <p:spTgt spid="382"/>
                                        </p:tgtEl>
                                        <p:attrNameLst>
                                          <p:attrName>style.visibility</p:attrName>
                                        </p:attrNameLst>
                                      </p:cBhvr>
                                      <p:to>
                                        <p:strVal val="visible"/>
                                      </p:to>
                                    </p:set>
                                    <p:animEffect filter="fade" transition="in">
                                      <p:cBhvr>
                                        <p:cTn id="32" dur="5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1" grpId="5"/>
      <p:bldP build="whole" bldLvl="1" animBg="1" rev="0" advAuto="0" spid="392" grpId="4"/>
      <p:bldP build="whole" bldLvl="1" animBg="1" rev="0" advAuto="0" spid="388" grpId="3"/>
      <p:bldP build="whole" bldLvl="1" animBg="1" rev="0" advAuto="0" spid="383" grpId="6"/>
      <p:bldP build="whole" bldLvl="1" animBg="1" rev="0" advAuto="0" spid="337" grpId="1"/>
      <p:bldP build="whole" bldLvl="1" animBg="1" rev="0" advAuto="0" spid="340" grpId="2"/>
      <p:bldP build="whole" bldLvl="1" animBg="1" rev="0" advAuto="0" spid="382" grpId="7"/>
    </p:bldLst>
  </p:timing>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FFAB40"/>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AB40"/>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FFAB40"/>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AB40"/>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