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embeddedFontLs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Fuad Balash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9BFC3B-3DF0-445E-8E1A-5C7CE8F5553C}">
  <a:tblStyle styleId="{EF9BFC3B-3DF0-445E-8E1A-5C7CE8F5553C}"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OpenSans-italic.fntdata"/><Relationship Id="rId30" Type="http://schemas.openxmlformats.org/officeDocument/2006/relationships/slide" Target="slides/slide24.xml"/><Relationship Id="rId74" Type="http://schemas.openxmlformats.org/officeDocument/2006/relationships/font" Target="fonts/OpenSans-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OpenSans-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23T03:01:39.896">
    <p:pos x="6000" y="0"/>
    <p:text>You will need to update this with the new code that uses the Component class syntax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ki/User:Perhelion" TargetMode="External"/><Relationship Id="rId3" Type="http://schemas.openxmlformats.org/officeDocument/2006/relationships/hyperlink" Target="https://creativecommons.org/licenses/by-sa/3.0/deed.en" TargetMode="External"/><Relationship Id="rId4" Type="http://schemas.openxmlformats.org/officeDocument/2006/relationships/hyperlink" Target="https://commons.wikimedia.org/wiki/File:Blue_computer_icon.sv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On Windows you will run the command in the Node js Command Prompt that was installed with Node.js</a:t>
            </a:r>
          </a:p>
          <a:p>
            <a:pPr lvl="0" rtl="0">
              <a:spcBef>
                <a:spcPts val="0"/>
              </a:spcBef>
              <a:buNone/>
            </a:pPr>
            <a:r>
              <a:rPr lang="en"/>
              <a:t>On mac and linux you can use the command prompt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diagram describes the flow and tools that we use for building our project. And returning code a browser can handle.</a:t>
            </a:r>
          </a:p>
          <a:p>
            <a:pPr lvl="0" rtl="0">
              <a:spcBef>
                <a:spcPts val="0"/>
              </a:spcBef>
              <a:buNone/>
            </a:pPr>
            <a:r>
              <a:rPr lang="en"/>
              <a:t>npm (Node.js Package Manager) - takes care of getting your project dependencies</a:t>
            </a:r>
          </a:p>
          <a:p>
            <a:pPr lvl="0" rtl="0">
              <a:spcBef>
                <a:spcPts val="0"/>
              </a:spcBef>
              <a:buClr>
                <a:schemeClr val="dk1"/>
              </a:buClr>
              <a:buSzPct val="100000"/>
              <a:buFont typeface="Arial"/>
              <a:buNone/>
            </a:pPr>
            <a:r>
              <a:rPr lang="en"/>
              <a:t>Our code</a:t>
            </a:r>
          </a:p>
          <a:p>
            <a:pPr lvl="0" rtl="0">
              <a:spcBef>
                <a:spcPts val="0"/>
              </a:spcBef>
              <a:buNone/>
            </a:pPr>
            <a:r>
              <a:rPr lang="en"/>
              <a:t>Webpack - A JS library that builds your project, and hosts it (locally)</a:t>
            </a:r>
          </a:p>
          <a:p>
            <a:pPr lvl="0" rtl="0">
              <a:spcBef>
                <a:spcPts val="0"/>
              </a:spcBef>
              <a:buNone/>
            </a:pPr>
            <a:r>
              <a:t/>
            </a:r>
            <a:endParaRPr/>
          </a:p>
          <a:p>
            <a:pPr lvl="0" rtl="0">
              <a:spcBef>
                <a:spcPts val="0"/>
              </a:spcBef>
              <a:buClr>
                <a:schemeClr val="dk1"/>
              </a:buClr>
              <a:buSzPct val="100000"/>
              <a:buFont typeface="Arial"/>
              <a:buNone/>
            </a:pPr>
            <a:r>
              <a:rPr lang="en">
                <a:solidFill>
                  <a:schemeClr val="dk1"/>
                </a:solidFill>
              </a:rPr>
              <a:t>package.json - tells npm which dependencies your project needs (also defines build targets)</a:t>
            </a:r>
          </a:p>
          <a:p>
            <a:pPr lvl="0" rtl="0">
              <a:spcBef>
                <a:spcPts val="0"/>
              </a:spcBef>
              <a:buClr>
                <a:schemeClr val="dk1"/>
              </a:buClr>
              <a:buSzPct val="100000"/>
              <a:buFont typeface="Arial"/>
              <a:buNone/>
            </a:pPr>
            <a:r>
              <a:rPr lang="en"/>
              <a:t>webpack.config.js - Tells Webpack how to build your project</a:t>
            </a:r>
          </a:p>
          <a:p>
            <a:pPr lvl="0" rtl="0">
              <a:spcBef>
                <a:spcPts val="0"/>
              </a:spcBef>
              <a:buClr>
                <a:schemeClr val="dk1"/>
              </a:buClr>
              <a:buSzPct val="100000"/>
              <a:buFont typeface="Arial"/>
              <a:buNone/>
            </a:pPr>
            <a:r>
              <a:t/>
            </a:r>
            <a:endParaRPr/>
          </a:p>
          <a:p>
            <a:pPr lvl="0" rtl="0">
              <a:spcBef>
                <a:spcPts val="0"/>
              </a:spcBef>
              <a:buNone/>
            </a:pPr>
            <a:r>
              <a:rPr lang="en"/>
              <a:t>Computer Image from </a:t>
            </a:r>
            <a:r>
              <a:rPr lang="en" sz="1000" u="sng">
                <a:solidFill>
                  <a:srgbClr val="0B0080"/>
                </a:solidFill>
                <a:highlight>
                  <a:srgbClr val="F8F9FA"/>
                </a:highlight>
                <a:hlinkClick r:id="rId2"/>
              </a:rPr>
              <a:t>Perhelion</a:t>
            </a:r>
            <a:r>
              <a:rPr lang="en"/>
              <a:t>, </a:t>
            </a:r>
            <a:r>
              <a:rPr lang="en" u="sng">
                <a:solidFill>
                  <a:schemeClr val="hlink"/>
                </a:solidFill>
                <a:hlinkClick r:id="rId3"/>
              </a:rPr>
              <a:t>licensed under CCA-Share Alike 3</a:t>
            </a:r>
            <a:r>
              <a:rPr lang="en"/>
              <a:t>  from </a:t>
            </a:r>
            <a:r>
              <a:rPr lang="en" u="sng">
                <a:solidFill>
                  <a:schemeClr val="hlink"/>
                </a:solidFill>
                <a:hlinkClick r:id="rId4"/>
              </a:rPr>
              <a:t>Wikimedia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Here are the different files we will be writing and where they fall in this process</a:t>
            </a:r>
          </a:p>
          <a:p>
            <a:pPr lvl="0" rtl="0">
              <a:spcBef>
                <a:spcPts val="0"/>
              </a:spcBef>
              <a:buNone/>
            </a:pPr>
            <a:r>
              <a:rPr lang="en"/>
              <a:t>Package.json is used for configuring npm and what it pulls</a:t>
            </a:r>
          </a:p>
          <a:p>
            <a:pPr lvl="0" rtl="0">
              <a:spcBef>
                <a:spcPts val="0"/>
              </a:spcBef>
              <a:buNone/>
            </a:pPr>
            <a:r>
              <a:rPr lang="en"/>
              <a:t>Webpack.config.js controls how webpack builds our project</a:t>
            </a:r>
          </a:p>
          <a:p>
            <a:pPr lvl="0" rtl="0">
              <a:spcBef>
                <a:spcPts val="0"/>
              </a:spcBef>
              <a:buNone/>
            </a:pPr>
            <a:r>
              <a:rPr lang="en"/>
              <a:t>Babel - a library for compiling jsx into js that will work on any browser.</a:t>
            </a:r>
          </a:p>
          <a:p>
            <a:pPr lvl="0" rtl="0">
              <a:spcBef>
                <a:spcPts val="0"/>
              </a:spcBef>
              <a:buNone/>
            </a:pPr>
            <a:r>
              <a:rPr lang="en"/>
              <a:t>And our code and the outputs of webpack. (next slide)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React.createClass is deprecated in the newest version of React.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Introduce Everyone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Kills the connection to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38000"/>
              </a:lnSpc>
              <a:spcBef>
                <a:spcPts val="0"/>
              </a:spcBef>
              <a:buNone/>
            </a:pPr>
            <a:r>
              <a:rPr lang="en">
                <a:solidFill>
                  <a:schemeClr val="dk1"/>
                </a:solidFill>
                <a:highlight>
                  <a:srgbClr val="FFFFFF"/>
                </a:highlight>
              </a:rPr>
              <a:t>Emphasize that we want people to follow along more than typing along during the workshop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Stop for 1-2 minutes to ask for questions or wait for them to catch up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000"/>
              </a:spcBef>
              <a:spcAft>
                <a:spcPts val="1600"/>
              </a:spcAft>
              <a:buNone/>
            </a:pPr>
            <a:r>
              <a:rPr lang="en" sz="1000">
                <a:latin typeface="Open Sans"/>
                <a:ea typeface="Open Sans"/>
                <a:cs typeface="Open Sans"/>
                <a:sym typeface="Open Sans"/>
              </a:rPr>
              <a:t>Link to handout: https://docs.google.com/document/d/1PFxSwu9vYmv1dOBGvVwo4xHQJ82-fv8E83LvsqO2VqQ/edit</a:t>
            </a:r>
          </a:p>
          <a:p>
            <a:pPr lvl="0" rtl="0">
              <a:lnSpc>
                <a:spcPct val="115000"/>
              </a:lnSpc>
              <a:spcBef>
                <a:spcPts val="1000"/>
              </a:spcBef>
              <a:spcAft>
                <a:spcPts val="1600"/>
              </a:spcAft>
              <a:buNone/>
            </a:pPr>
            <a:r>
              <a:t/>
            </a:r>
            <a:endParaRPr sz="1000">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a:p>
            <a:pPr lvl="0" rtl="0">
              <a:spcBef>
                <a:spcPts val="0"/>
              </a:spcBef>
              <a:buClr>
                <a:srgbClr val="000000"/>
              </a:buClr>
              <a:buSzPct val="100000"/>
              <a:buFont typeface="Arial"/>
              <a:buNone/>
            </a:pPr>
            <a:r>
              <a:t/>
            </a:r>
            <a:endParaRPr/>
          </a:p>
          <a:p>
            <a:pPr lvl="0" rtl="0">
              <a:spcBef>
                <a:spcPts val="0"/>
              </a:spcBef>
              <a:buClr>
                <a:srgbClr val="000000"/>
              </a:buClr>
              <a:buSzPct val="100000"/>
              <a:buFont typeface="Arial"/>
              <a:buNone/>
            </a:pPr>
            <a:r>
              <a:rPr lang="en"/>
              <a:t>Go over why components are useful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Let’s say you have a complex view, with lots of different entry points (like facebook’s UI, or Appian’s).</a:t>
            </a:r>
          </a:p>
          <a:p>
            <a:pPr lvl="0">
              <a:spcBef>
                <a:spcPts val="0"/>
              </a:spcBef>
              <a:buNone/>
            </a:pPr>
            <a:r>
              <a:t/>
            </a:r>
            <a:endParaRPr/>
          </a:p>
          <a:p>
            <a:pPr lvl="0" rtl="0">
              <a:spcBef>
                <a:spcPts val="0"/>
              </a:spcBef>
              <a:buNone/>
            </a:pPr>
            <a:r>
              <a:rPr lang="en"/>
              <a:t>We are going to refer to this UI in the browser as the DOM (Document Object Model).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Shape 7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2" name="Shape 7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4" name="Shape 7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Shape 7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8" name="Shape 7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Keeping the state of your UI consistent quickly becomes a challenge! Making a post should put the new post on the screen, sending notifications to others and updating the list of people you have messages with.</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Shape 8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0" name="Shape 8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8" name="Shape 8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4" name="Shape 8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6" name="Shape 8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Shape 8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2" name="Shape 8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React simplifies this by centralizing where your ‘logic’ for the view lives.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Shape 8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6" name="Shape 8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Shape 8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0" name="Shape 8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Also checks the type.</a:t>
            </a:r>
          </a:p>
          <a:p>
            <a:pPr lvl="0" rtl="0">
              <a:spcBef>
                <a:spcPts val="0"/>
              </a:spcBef>
              <a:buNone/>
            </a:pPr>
            <a:r>
              <a:rPr lang="en"/>
              <a:t>Use === as a </a:t>
            </a:r>
            <a:r>
              <a:rPr lang="en"/>
              <a:t>default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000"/>
              </a:spcBef>
              <a:spcAft>
                <a:spcPts val="1600"/>
              </a:spcAft>
              <a:buNone/>
            </a:pPr>
            <a:r>
              <a:rPr lang="en" sz="1000">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000"/>
              </a:spcBef>
              <a:spcAft>
                <a:spcPts val="1600"/>
              </a:spcAft>
              <a:buNone/>
            </a:pPr>
            <a:r>
              <a:rPr lang="en" sz="1000">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Shape 9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5" name="Shape 9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 Rather than views modifying other views, they instead change the central logic which triggers a rebuild of the whole UI with the new data.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Rather than views modifying other views, they instead change the central logic which triggers a rebuild of the whole UI with the new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this sounds pretty expensive, to mitigate this React takes the View that you build and diffs it against what is currently on the screen and only updates the parts of the UI that changed.</a:t>
            </a:r>
          </a:p>
          <a:p>
            <a:pPr lvl="0" rtl="0">
              <a:spcBef>
                <a:spcPts val="0"/>
              </a:spcBef>
              <a:buNone/>
            </a:pPr>
            <a:r>
              <a:t/>
            </a:r>
            <a:endParaRPr/>
          </a:p>
          <a:p>
            <a:pPr lvl="0" rtl="0">
              <a:spcBef>
                <a:spcPts val="0"/>
              </a:spcBef>
              <a:buNone/>
            </a:pPr>
            <a:r>
              <a:rPr lang="en"/>
              <a:t>This is called the React lifecycle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ap.pn/2myptQi" TargetMode="External"/><Relationship Id="rId4" Type="http://schemas.openxmlformats.org/officeDocument/2006/relationships/hyperlink" Target="http://ap.pn/2lGZ07W" TargetMode="External"/><Relationship Id="rId10" Type="http://schemas.openxmlformats.org/officeDocument/2006/relationships/hyperlink" Target="http://www.storybench.org/install-babel-packages-sublime-text-3/" TargetMode="External"/><Relationship Id="rId9" Type="http://schemas.openxmlformats.org/officeDocument/2006/relationships/hyperlink" Target="https://www.sublimetext.com/" TargetMode="External"/><Relationship Id="rId5" Type="http://schemas.openxmlformats.org/officeDocument/2006/relationships/hyperlink" Target="https://nodejs.org/en/download/" TargetMode="External"/><Relationship Id="rId6" Type="http://schemas.openxmlformats.org/officeDocument/2006/relationships/hyperlink" Target="http://ap.pn/2ynVJR6" TargetMode="External"/><Relationship Id="rId7" Type="http://schemas.openxmlformats.org/officeDocument/2006/relationships/hyperlink" Target="#slide=id.g19203ad576_0_971" TargetMode="External"/><Relationship Id="rId8" Type="http://schemas.openxmlformats.org/officeDocument/2006/relationships/hyperlink" Target="https://www.sublimetex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ap.pn/2myptQi" TargetMode="External"/><Relationship Id="rId4" Type="http://schemas.openxmlformats.org/officeDocument/2006/relationships/hyperlink" Target="http://ap.pn/2lGZ07W" TargetMode="External"/><Relationship Id="rId10" Type="http://schemas.openxmlformats.org/officeDocument/2006/relationships/hyperlink" Target="http://www.storybench.org/install-babel-packages-sublime-text-3/" TargetMode="External"/><Relationship Id="rId9" Type="http://schemas.openxmlformats.org/officeDocument/2006/relationships/hyperlink" Target="https://www.sublimetext.com/" TargetMode="External"/><Relationship Id="rId5" Type="http://schemas.openxmlformats.org/officeDocument/2006/relationships/hyperlink" Target="https://nodejs.org/en/download/" TargetMode="External"/><Relationship Id="rId6" Type="http://schemas.openxmlformats.org/officeDocument/2006/relationships/hyperlink" Target="http://ap.pn/2ynVJR6" TargetMode="External"/><Relationship Id="rId7" Type="http://schemas.openxmlformats.org/officeDocument/2006/relationships/hyperlink" Target="#slide=id.g19203ad576_0_971" TargetMode="External"/><Relationship Id="rId8" Type="http://schemas.openxmlformats.org/officeDocument/2006/relationships/hyperlink" Target="https://www.sublimetex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facebook.github.io/react/docs/component-specs.html#lifecycle-metho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FuadBalashov/ReactWorkshop/commit/843430c80affd1ce1e06b711215c0e48f9f0738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FuadBalashov/ReactWorkshop/commit/07594b3639dd8384d6c8a625951a8861abe763f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FuadBalashov/ReactWorkshop/commit/0f599b3520be0aed92abd86fb9489993881696f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png"/><Relationship Id="rId4" Type="http://schemas.openxmlformats.org/officeDocument/2006/relationships/hyperlink" Target="https://reactjs.org/docs/events.html#supported-event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7.png"/><Relationship Id="rId4" Type="http://schemas.openxmlformats.org/officeDocument/2006/relationships/image" Target="../media/image41.png"/><Relationship Id="rId5"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github.com/FuadBalashov/ReactWorkshop/commit/935d724cd67028dd2f42556e408faf69ab386b03" TargetMode="External"/><Relationship Id="rId4" Type="http://schemas.openxmlformats.org/officeDocument/2006/relationships/hyperlink" Target="https://github.com/appian/hackathons/blob/master/workshops/react/emogies.m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FuadBalashov/ReactWorkshop/commit/54c1f6acee633a26c6b5be55125015034d190917"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7.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3.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github.com/FuadBalashov/ReactWorkshop/commit/63045bc9d64d80a6a172077764727b5ac81ee33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0.png"/><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destroyallsoftware.com/talks/wa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mailto:git@github.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2164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lang="en">
                <a:latin typeface="Open Sans"/>
                <a:ea typeface="Open Sans"/>
                <a:cs typeface="Open Sans"/>
                <a:sym typeface="Open Sans"/>
              </a:rPr>
              <a:t>Setup</a:t>
            </a:r>
          </a:p>
        </p:txBody>
      </p:sp>
      <p:sp>
        <p:nvSpPr>
          <p:cNvPr id="55" name="Shape 55"/>
          <p:cNvSpPr txBox="1"/>
          <p:nvPr>
            <p:ph idx="1" type="body"/>
          </p:nvPr>
        </p:nvSpPr>
        <p:spPr>
          <a:xfrm>
            <a:off x="311700" y="742313"/>
            <a:ext cx="8520600" cy="3799200"/>
          </a:xfrm>
          <a:prstGeom prst="rect">
            <a:avLst/>
          </a:prstGeom>
        </p:spPr>
        <p:txBody>
          <a:bodyPr anchorCtr="0" anchor="t" bIns="91425" lIns="91425" rIns="91425" wrap="square" tIns="91425">
            <a:noAutofit/>
          </a:bodyPr>
          <a:lstStyle/>
          <a:p>
            <a:pPr indent="-342900" lvl="0" marL="457200" rtl="0">
              <a:spcBef>
                <a:spcPts val="0"/>
              </a:spcBef>
              <a:spcAft>
                <a:spcPts val="0"/>
              </a:spcAft>
              <a:buFont typeface="Open Sans"/>
              <a:buAutoNum type="arabicPeriod"/>
            </a:pPr>
            <a:r>
              <a:rPr lang="en">
                <a:latin typeface="Open Sans"/>
                <a:ea typeface="Open Sans"/>
                <a:cs typeface="Open Sans"/>
                <a:sym typeface="Open Sans"/>
              </a:rPr>
              <a:t>Open these slides @ </a:t>
            </a:r>
            <a:r>
              <a:rPr lang="en" u="sng">
                <a:solidFill>
                  <a:schemeClr val="hlink"/>
                </a:solidFill>
                <a:latin typeface="Open Sans"/>
                <a:ea typeface="Open Sans"/>
                <a:cs typeface="Open Sans"/>
                <a:sym typeface="Open Sans"/>
                <a:hlinkClick r:id="rId3"/>
              </a:rPr>
              <a:t>http://ap.pn/2myptQi</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Skip the setup with CodeSandbox: </a:t>
            </a:r>
            <a:r>
              <a:rPr lang="en" u="sng">
                <a:solidFill>
                  <a:schemeClr val="hlink"/>
                </a:solidFill>
                <a:latin typeface="Open Sans"/>
                <a:ea typeface="Open Sans"/>
                <a:cs typeface="Open Sans"/>
                <a:sym typeface="Open Sans"/>
                <a:hlinkClick r:id="rId4"/>
              </a:rPr>
              <a:t>http://ap.pn/2lGZ07W</a:t>
            </a:r>
            <a:r>
              <a:rPr lang="en">
                <a:latin typeface="Open Sans"/>
                <a:ea typeface="Open Sans"/>
                <a:cs typeface="Open Sans"/>
                <a:sym typeface="Open Sans"/>
              </a:rPr>
              <a:t> </a:t>
            </a:r>
            <a:r>
              <a:rPr lang="en" sz="1200">
                <a:latin typeface="Open Sans"/>
                <a:ea typeface="Open Sans"/>
                <a:cs typeface="Open Sans"/>
                <a:sym typeface="Open Sans"/>
              </a:rPr>
              <a:t>(styling may not work)</a:t>
            </a:r>
          </a:p>
          <a:p>
            <a:pPr lvl="0" rtl="0">
              <a:spcBef>
                <a:spcPts val="0"/>
              </a:spcBef>
              <a:spcAft>
                <a:spcPts val="0"/>
              </a:spcAft>
              <a:buNone/>
            </a:pPr>
            <a:r>
              <a:rPr lang="en">
                <a:latin typeface="Open Sans"/>
                <a:ea typeface="Open Sans"/>
                <a:cs typeface="Open Sans"/>
                <a:sym typeface="Open Sans"/>
              </a:rPr>
              <a:t>	</a:t>
            </a:r>
            <a:r>
              <a:rPr b="1" lang="en">
                <a:latin typeface="Open Sans"/>
                <a:ea typeface="Open Sans"/>
                <a:cs typeface="Open Sans"/>
                <a:sym typeface="Open Sans"/>
              </a:rPr>
              <a:t>OR</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Download and install Node.js with the defaults:</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https://nodejs.org/en/download/</a:t>
            </a:r>
            <a:r>
              <a:rPr lang="en" u="sng">
                <a:solidFill>
                  <a:schemeClr val="hlink"/>
                </a:solidFill>
                <a:latin typeface="Open Sans"/>
                <a:ea typeface="Open Sans"/>
                <a:cs typeface="Open Sans"/>
                <a:sym typeface="Open Sans"/>
              </a:rPr>
              <a:t> </a:t>
            </a:r>
          </a:p>
          <a:p>
            <a:pPr indent="457200" lvl="0" marL="457200" rtl="0">
              <a:spcBef>
                <a:spcPts val="0"/>
              </a:spcBef>
              <a:spcAft>
                <a:spcPts val="0"/>
              </a:spcAft>
              <a:buNone/>
            </a:pPr>
            <a:r>
              <a:rPr lang="en" sz="1400">
                <a:latin typeface="Open Sans"/>
                <a:ea typeface="Open Sans"/>
                <a:cs typeface="Open Sans"/>
                <a:sym typeface="Open Sans"/>
              </a:rPr>
              <a:t>Note: Windows users may use the Node.js command prompt</a:t>
            </a:r>
          </a:p>
          <a:p>
            <a:pPr indent="-342900" lvl="0" marL="457200" rtl="0">
              <a:spcBef>
                <a:spcPts val="0"/>
              </a:spcBef>
              <a:buFont typeface="Open Sans"/>
              <a:buAutoNum type="arabicPeriod"/>
            </a:pPr>
            <a:r>
              <a:rPr lang="en">
                <a:latin typeface="Open Sans"/>
                <a:ea typeface="Open Sans"/>
                <a:cs typeface="Open Sans"/>
                <a:sym typeface="Open Sans"/>
              </a:rPr>
              <a:t>Download and unzip the starter project</a:t>
            </a:r>
            <a:r>
              <a:rPr lang="en"/>
              <a:t>: </a:t>
            </a:r>
            <a:r>
              <a:rPr lang="en" u="sng">
                <a:solidFill>
                  <a:schemeClr val="accent5"/>
                </a:solidFill>
                <a:latin typeface="Open Sans"/>
                <a:ea typeface="Open Sans"/>
                <a:cs typeface="Open Sans"/>
                <a:sym typeface="Open Sans"/>
                <a:hlinkClick r:id="rId6"/>
              </a:rPr>
              <a:t>http://ap.pn/2ynVJR6</a:t>
            </a:r>
            <a:r>
              <a:rPr lang="en">
                <a:latin typeface="Open Sans"/>
                <a:ea typeface="Open Sans"/>
                <a:cs typeface="Open Sans"/>
                <a:sym typeface="Open Sans"/>
              </a:rPr>
              <a:t> </a:t>
            </a:r>
          </a:p>
          <a:p>
            <a:pPr indent="-317500" lvl="1" marL="914400" rtl="0">
              <a:spcBef>
                <a:spcPts val="0"/>
              </a:spcBef>
              <a:buFont typeface="Open Sans"/>
              <a:buAutoNum type="alphaLcPeriod"/>
            </a:pPr>
            <a:r>
              <a:rPr lang="en">
                <a:latin typeface="Open Sans"/>
                <a:ea typeface="Open Sans"/>
                <a:cs typeface="Open Sans"/>
                <a:sym typeface="Open Sans"/>
              </a:rPr>
              <a:t>For Github instructions, </a:t>
            </a:r>
            <a:r>
              <a:rPr lang="en" u="sng">
                <a:solidFill>
                  <a:schemeClr val="accent5"/>
                </a:solidFill>
                <a:latin typeface="Open Sans"/>
                <a:ea typeface="Open Sans"/>
                <a:cs typeface="Open Sans"/>
                <a:sym typeface="Open Sans"/>
                <a:hlinkClick r:id="rId7"/>
              </a:rPr>
              <a:t>click here</a:t>
            </a:r>
          </a:p>
          <a:p>
            <a:pPr indent="-342900" lvl="0" marL="457200" rtl="0">
              <a:spcBef>
                <a:spcPts val="0"/>
              </a:spcBef>
              <a:buFont typeface="Open Sans"/>
              <a:buAutoNum type="arabicPeriod"/>
            </a:pPr>
            <a:r>
              <a:rPr lang="en">
                <a:latin typeface="Open Sans"/>
                <a:ea typeface="Open Sans"/>
                <a:cs typeface="Open Sans"/>
                <a:sym typeface="Open Sans"/>
              </a:rPr>
              <a:t>Download and install the latest version of </a:t>
            </a:r>
            <a:r>
              <a:rPr lang="en" u="sng">
                <a:solidFill>
                  <a:schemeClr val="hlink"/>
                </a:solidFill>
                <a:latin typeface="Open Sans"/>
                <a:ea typeface="Open Sans"/>
                <a:cs typeface="Open Sans"/>
                <a:sym typeface="Open Sans"/>
                <a:hlinkClick r:id="rId8"/>
              </a:rPr>
              <a:t>Sublime</a:t>
            </a:r>
            <a:r>
              <a:rPr lang="en">
                <a:latin typeface="Open Sans"/>
                <a:ea typeface="Open Sans"/>
                <a:cs typeface="Open Sans"/>
                <a:sym typeface="Open Sans"/>
              </a:rPr>
              <a:t> (or preferred editor):</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9"/>
              </a:rPr>
              <a:t>https://www.sublimetext.com/</a:t>
            </a:r>
            <a:r>
              <a:rPr lang="en">
                <a:latin typeface="Open Sans"/>
                <a:ea typeface="Open Sans"/>
                <a:cs typeface="Open Sans"/>
                <a:sym typeface="Open Sans"/>
              </a:rPr>
              <a:t> </a:t>
            </a:r>
          </a:p>
          <a:p>
            <a:pPr indent="-342900" lvl="0" marL="457200" rtl="0">
              <a:spcBef>
                <a:spcPts val="0"/>
              </a:spcBef>
              <a:buFont typeface="Open Sans"/>
              <a:buAutoNum type="arabicPeriod"/>
            </a:pPr>
            <a:r>
              <a:rPr lang="en">
                <a:latin typeface="Open Sans"/>
                <a:ea typeface="Open Sans"/>
                <a:cs typeface="Open Sans"/>
                <a:sym typeface="Open Sans"/>
              </a:rPr>
              <a:t>Open Sublime or IDE of choice </a:t>
            </a:r>
            <a:r>
              <a:rPr lang="en" sz="1400">
                <a:latin typeface="Open Sans"/>
                <a:ea typeface="Open Sans"/>
                <a:cs typeface="Open Sans"/>
                <a:sym typeface="Open Sans"/>
              </a:rPr>
              <a:t> (remaining steps are optional)</a:t>
            </a:r>
          </a:p>
          <a:p>
            <a:pPr indent="-317500" lvl="1" marL="914400" rtl="0">
              <a:spcBef>
                <a:spcPts val="0"/>
              </a:spcBef>
              <a:buFont typeface="Open Sans"/>
              <a:buAutoNum type="alphaLcPeriod"/>
            </a:pPr>
            <a:r>
              <a:rPr lang="en" u="sng">
                <a:solidFill>
                  <a:schemeClr val="hlink"/>
                </a:solidFill>
                <a:latin typeface="Open Sans"/>
                <a:ea typeface="Open Sans"/>
                <a:cs typeface="Open Sans"/>
                <a:sym typeface="Open Sans"/>
                <a:hlinkClick r:id="rId10"/>
              </a:rPr>
              <a:t>Install “Package Control” and “Babel”</a:t>
            </a:r>
          </a:p>
          <a:p>
            <a:pPr indent="-317500" lvl="1" marL="914400" rtl="0">
              <a:spcBef>
                <a:spcPts val="0"/>
              </a:spcBef>
              <a:buFont typeface="Open Sans"/>
              <a:buAutoNum type="alphaLcPeriod"/>
            </a:pPr>
            <a:r>
              <a:rPr lang="en">
                <a:latin typeface="Open Sans"/>
                <a:ea typeface="Open Sans"/>
                <a:cs typeface="Open Sans"/>
                <a:sym typeface="Open Sans"/>
              </a:rPr>
              <a:t>Change the syntax highlighting to Javascript (Babel)</a:t>
            </a:r>
          </a:p>
          <a:p>
            <a:pPr indent="-317500" lvl="2" marL="1371600" rtl="0">
              <a:spcBef>
                <a:spcPts val="0"/>
              </a:spcBef>
              <a:buFont typeface="Open Sans"/>
              <a:buAutoNum type="romanLcPeriod"/>
            </a:pPr>
            <a:r>
              <a:rPr lang="en">
                <a:latin typeface="Open Sans"/>
                <a:ea typeface="Open Sans"/>
                <a:cs typeface="Open Sans"/>
                <a:sym typeface="Open Sans"/>
              </a:rPr>
              <a:t>View &gt; Syntax &gt; Babel &gt; Javascript (Babel)</a:t>
            </a:r>
          </a:p>
          <a:p>
            <a:pPr indent="-317500" lvl="1" marL="914400" rtl="0">
              <a:spcBef>
                <a:spcPts val="0"/>
              </a:spcBef>
              <a:buFont typeface="Open Sans"/>
              <a:buAutoNum type="alphaLcPeriod"/>
            </a:pPr>
            <a:r>
              <a:rPr lang="en">
                <a:latin typeface="Open Sans"/>
                <a:ea typeface="Open Sans"/>
                <a:cs typeface="Open Sans"/>
                <a:sym typeface="Open Sans"/>
              </a:rPr>
              <a:t>Go to File &gt; Open... &gt; select the starter project folder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2164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a:t>
            </a:r>
          </a:p>
        </p:txBody>
      </p:sp>
      <p:sp>
        <p:nvSpPr>
          <p:cNvPr id="376" name="Shape 376"/>
          <p:cNvSpPr txBox="1"/>
          <p:nvPr>
            <p:ph idx="1" type="body"/>
          </p:nvPr>
        </p:nvSpPr>
        <p:spPr>
          <a:xfrm>
            <a:off x="311700" y="742313"/>
            <a:ext cx="8520600" cy="3799200"/>
          </a:xfrm>
          <a:prstGeom prst="rect">
            <a:avLst/>
          </a:prstGeom>
        </p:spPr>
        <p:txBody>
          <a:bodyPr anchorCtr="0" anchor="t" bIns="91425" lIns="91425" rIns="91425" wrap="square" tIns="91425">
            <a:noAutofit/>
          </a:bodyPr>
          <a:lstStyle/>
          <a:p>
            <a:pPr indent="-342900" lvl="0" marL="457200" rtl="0">
              <a:spcBef>
                <a:spcPts val="0"/>
              </a:spcBef>
              <a:spcAft>
                <a:spcPts val="0"/>
              </a:spcAft>
              <a:buFont typeface="Open Sans"/>
              <a:buAutoNum type="arabicPeriod"/>
            </a:pPr>
            <a:r>
              <a:rPr lang="en">
                <a:latin typeface="Open Sans"/>
                <a:ea typeface="Open Sans"/>
                <a:cs typeface="Open Sans"/>
                <a:sym typeface="Open Sans"/>
              </a:rPr>
              <a:t>Open these slides @ </a:t>
            </a:r>
            <a:r>
              <a:rPr lang="en" u="sng">
                <a:solidFill>
                  <a:schemeClr val="hlink"/>
                </a:solidFill>
                <a:latin typeface="Open Sans"/>
                <a:ea typeface="Open Sans"/>
                <a:cs typeface="Open Sans"/>
                <a:sym typeface="Open Sans"/>
                <a:hlinkClick r:id="rId3"/>
              </a:rPr>
              <a:t>http://ap.pn/2myptQi</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Skip the setup with CodeSandbox: </a:t>
            </a:r>
            <a:r>
              <a:rPr lang="en" u="sng">
                <a:solidFill>
                  <a:schemeClr val="hlink"/>
                </a:solidFill>
                <a:latin typeface="Open Sans"/>
                <a:ea typeface="Open Sans"/>
                <a:cs typeface="Open Sans"/>
                <a:sym typeface="Open Sans"/>
                <a:hlinkClick r:id="rId4"/>
              </a:rPr>
              <a:t>http://ap.pn/2lGZ07W</a:t>
            </a:r>
            <a:r>
              <a:rPr lang="en">
                <a:latin typeface="Open Sans"/>
                <a:ea typeface="Open Sans"/>
                <a:cs typeface="Open Sans"/>
                <a:sym typeface="Open Sans"/>
              </a:rPr>
              <a:t> </a:t>
            </a:r>
            <a:r>
              <a:rPr lang="en" sz="1200">
                <a:latin typeface="Open Sans"/>
                <a:ea typeface="Open Sans"/>
                <a:cs typeface="Open Sans"/>
                <a:sym typeface="Open Sans"/>
              </a:rPr>
              <a:t>(styling may not work)</a:t>
            </a:r>
          </a:p>
          <a:p>
            <a:pPr lvl="0" rtl="0">
              <a:spcBef>
                <a:spcPts val="0"/>
              </a:spcBef>
              <a:spcAft>
                <a:spcPts val="0"/>
              </a:spcAft>
              <a:buNone/>
            </a:pPr>
            <a:r>
              <a:rPr lang="en">
                <a:latin typeface="Open Sans"/>
                <a:ea typeface="Open Sans"/>
                <a:cs typeface="Open Sans"/>
                <a:sym typeface="Open Sans"/>
              </a:rPr>
              <a:t>	</a:t>
            </a:r>
            <a:r>
              <a:rPr b="1" lang="en">
                <a:latin typeface="Open Sans"/>
                <a:ea typeface="Open Sans"/>
                <a:cs typeface="Open Sans"/>
                <a:sym typeface="Open Sans"/>
              </a:rPr>
              <a:t>OR</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Download and install Node.js with the defaults:</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https://nodejs.org/en/download/</a:t>
            </a:r>
            <a:r>
              <a:rPr lang="en" u="sng">
                <a:solidFill>
                  <a:schemeClr val="hlink"/>
                </a:solidFill>
                <a:latin typeface="Open Sans"/>
                <a:ea typeface="Open Sans"/>
                <a:cs typeface="Open Sans"/>
                <a:sym typeface="Open Sans"/>
              </a:rPr>
              <a:t> </a:t>
            </a:r>
          </a:p>
          <a:p>
            <a:pPr indent="457200" lvl="0" marL="457200" rtl="0">
              <a:spcBef>
                <a:spcPts val="0"/>
              </a:spcBef>
              <a:spcAft>
                <a:spcPts val="0"/>
              </a:spcAft>
              <a:buNone/>
            </a:pPr>
            <a:r>
              <a:rPr lang="en" sz="1400">
                <a:latin typeface="Open Sans"/>
                <a:ea typeface="Open Sans"/>
                <a:cs typeface="Open Sans"/>
                <a:sym typeface="Open Sans"/>
              </a:rPr>
              <a:t>Note: Windows users may use the Node.js command prompt</a:t>
            </a:r>
          </a:p>
          <a:p>
            <a:pPr indent="-342900" lvl="0" marL="457200" rtl="0">
              <a:spcBef>
                <a:spcPts val="0"/>
              </a:spcBef>
              <a:buFont typeface="Open Sans"/>
              <a:buAutoNum type="arabicPeriod"/>
            </a:pPr>
            <a:r>
              <a:rPr lang="en">
                <a:latin typeface="Open Sans"/>
                <a:ea typeface="Open Sans"/>
                <a:cs typeface="Open Sans"/>
                <a:sym typeface="Open Sans"/>
              </a:rPr>
              <a:t>Download and unzip the starter project</a:t>
            </a:r>
            <a:r>
              <a:rPr lang="en"/>
              <a:t>: </a:t>
            </a:r>
            <a:r>
              <a:rPr lang="en" u="sng">
                <a:solidFill>
                  <a:schemeClr val="accent5"/>
                </a:solidFill>
                <a:latin typeface="Open Sans"/>
                <a:ea typeface="Open Sans"/>
                <a:cs typeface="Open Sans"/>
                <a:sym typeface="Open Sans"/>
                <a:hlinkClick r:id="rId6"/>
              </a:rPr>
              <a:t>http://ap.pn/2ynVJR6</a:t>
            </a:r>
            <a:r>
              <a:rPr lang="en">
                <a:latin typeface="Open Sans"/>
                <a:ea typeface="Open Sans"/>
                <a:cs typeface="Open Sans"/>
                <a:sym typeface="Open Sans"/>
              </a:rPr>
              <a:t> </a:t>
            </a:r>
          </a:p>
          <a:p>
            <a:pPr indent="-317500" lvl="1" marL="914400" rtl="0">
              <a:spcBef>
                <a:spcPts val="0"/>
              </a:spcBef>
              <a:buFont typeface="Open Sans"/>
              <a:buAutoNum type="alphaLcPeriod"/>
            </a:pPr>
            <a:r>
              <a:rPr lang="en">
                <a:latin typeface="Open Sans"/>
                <a:ea typeface="Open Sans"/>
                <a:cs typeface="Open Sans"/>
                <a:sym typeface="Open Sans"/>
              </a:rPr>
              <a:t>For Github instructions, </a:t>
            </a:r>
            <a:r>
              <a:rPr lang="en" u="sng">
                <a:solidFill>
                  <a:schemeClr val="accent5"/>
                </a:solidFill>
                <a:latin typeface="Open Sans"/>
                <a:ea typeface="Open Sans"/>
                <a:cs typeface="Open Sans"/>
                <a:sym typeface="Open Sans"/>
                <a:hlinkClick r:id="rId7"/>
              </a:rPr>
              <a:t>click here</a:t>
            </a:r>
          </a:p>
          <a:p>
            <a:pPr indent="-342900" lvl="0" marL="457200" rtl="0">
              <a:spcBef>
                <a:spcPts val="0"/>
              </a:spcBef>
              <a:buFont typeface="Open Sans"/>
              <a:buAutoNum type="arabicPeriod"/>
            </a:pPr>
            <a:r>
              <a:rPr lang="en">
                <a:latin typeface="Open Sans"/>
                <a:ea typeface="Open Sans"/>
                <a:cs typeface="Open Sans"/>
                <a:sym typeface="Open Sans"/>
              </a:rPr>
              <a:t>Download and install the latest version of </a:t>
            </a:r>
            <a:r>
              <a:rPr lang="en" u="sng">
                <a:solidFill>
                  <a:schemeClr val="hlink"/>
                </a:solidFill>
                <a:latin typeface="Open Sans"/>
                <a:ea typeface="Open Sans"/>
                <a:cs typeface="Open Sans"/>
                <a:sym typeface="Open Sans"/>
                <a:hlinkClick r:id="rId8"/>
              </a:rPr>
              <a:t>Sublime</a:t>
            </a:r>
            <a:r>
              <a:rPr lang="en">
                <a:latin typeface="Open Sans"/>
                <a:ea typeface="Open Sans"/>
                <a:cs typeface="Open Sans"/>
                <a:sym typeface="Open Sans"/>
              </a:rPr>
              <a:t> (or preferred editor):</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9"/>
              </a:rPr>
              <a:t>https://www.sublimetext.com/</a:t>
            </a:r>
            <a:r>
              <a:rPr lang="en">
                <a:latin typeface="Open Sans"/>
                <a:ea typeface="Open Sans"/>
                <a:cs typeface="Open Sans"/>
                <a:sym typeface="Open Sans"/>
              </a:rPr>
              <a:t> </a:t>
            </a:r>
          </a:p>
          <a:p>
            <a:pPr indent="-342900" lvl="0" marL="457200" rtl="0">
              <a:spcBef>
                <a:spcPts val="0"/>
              </a:spcBef>
              <a:buFont typeface="Open Sans"/>
              <a:buAutoNum type="arabicPeriod"/>
            </a:pPr>
            <a:r>
              <a:rPr lang="en">
                <a:latin typeface="Open Sans"/>
                <a:ea typeface="Open Sans"/>
                <a:cs typeface="Open Sans"/>
                <a:sym typeface="Open Sans"/>
              </a:rPr>
              <a:t>Open Sublime or IDE of choice </a:t>
            </a:r>
            <a:r>
              <a:rPr lang="en" sz="1400">
                <a:latin typeface="Open Sans"/>
                <a:ea typeface="Open Sans"/>
                <a:cs typeface="Open Sans"/>
                <a:sym typeface="Open Sans"/>
              </a:rPr>
              <a:t> (remaining steps are optional)</a:t>
            </a:r>
          </a:p>
          <a:p>
            <a:pPr indent="-317500" lvl="1" marL="914400" rtl="0">
              <a:spcBef>
                <a:spcPts val="0"/>
              </a:spcBef>
              <a:buFont typeface="Open Sans"/>
              <a:buAutoNum type="alphaLcPeriod"/>
            </a:pPr>
            <a:r>
              <a:rPr lang="en" u="sng">
                <a:solidFill>
                  <a:schemeClr val="hlink"/>
                </a:solidFill>
                <a:latin typeface="Open Sans"/>
                <a:ea typeface="Open Sans"/>
                <a:cs typeface="Open Sans"/>
                <a:sym typeface="Open Sans"/>
                <a:hlinkClick r:id="rId10"/>
              </a:rPr>
              <a:t>Install “Package Control” and “Babel”</a:t>
            </a:r>
          </a:p>
          <a:p>
            <a:pPr indent="-317500" lvl="1" marL="914400" rtl="0">
              <a:spcBef>
                <a:spcPts val="0"/>
              </a:spcBef>
              <a:buFont typeface="Open Sans"/>
              <a:buAutoNum type="alphaLcPeriod"/>
            </a:pPr>
            <a:r>
              <a:rPr lang="en">
                <a:latin typeface="Open Sans"/>
                <a:ea typeface="Open Sans"/>
                <a:cs typeface="Open Sans"/>
                <a:sym typeface="Open Sans"/>
              </a:rPr>
              <a:t>Change the syntax highlighting to Javascript (Babel)</a:t>
            </a:r>
          </a:p>
          <a:p>
            <a:pPr indent="-317500" lvl="2" marL="1371600" rtl="0">
              <a:spcBef>
                <a:spcPts val="0"/>
              </a:spcBef>
              <a:buFont typeface="Open Sans"/>
              <a:buAutoNum type="romanLcPeriod"/>
            </a:pPr>
            <a:r>
              <a:rPr lang="en">
                <a:latin typeface="Open Sans"/>
                <a:ea typeface="Open Sans"/>
                <a:cs typeface="Open Sans"/>
                <a:sym typeface="Open Sans"/>
              </a:rPr>
              <a:t>View &gt; Syntax &gt; Babel &gt; Javascript (Babel)</a:t>
            </a:r>
          </a:p>
          <a:p>
            <a:pPr indent="-317500" lvl="1" marL="914400" rtl="0">
              <a:spcBef>
                <a:spcPts val="0"/>
              </a:spcBef>
              <a:buFont typeface="Open Sans"/>
              <a:buAutoNum type="alphaLcPeriod"/>
            </a:pPr>
            <a:r>
              <a:rPr lang="en">
                <a:latin typeface="Open Sans"/>
                <a:ea typeface="Open Sans"/>
                <a:cs typeface="Open Sans"/>
                <a:sym typeface="Open Sans"/>
              </a:rPr>
              <a:t>Go to File &gt; Open... &gt; select the starter project folder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Dependencies and Builds</a:t>
            </a:r>
          </a:p>
        </p:txBody>
      </p:sp>
      <p:sp>
        <p:nvSpPr>
          <p:cNvPr id="382" name="Shape 382"/>
          <p:cNvSpPr txBox="1"/>
          <p:nvPr>
            <p:ph idx="1" type="body"/>
          </p:nvPr>
        </p:nvSpPr>
        <p:spPr>
          <a:xfrm>
            <a:off x="311700" y="1214525"/>
            <a:ext cx="3117300" cy="3416400"/>
          </a:xfrm>
          <a:prstGeom prst="rect">
            <a:avLst/>
          </a:prstGeom>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Run</a:t>
            </a:r>
            <a:r>
              <a:rPr lang="en">
                <a:latin typeface="Courier New"/>
                <a:ea typeface="Courier New"/>
                <a:cs typeface="Courier New"/>
                <a:sym typeface="Courier New"/>
              </a:rPr>
              <a:t> npm install</a:t>
            </a:r>
            <a:r>
              <a:rPr lang="en">
                <a:latin typeface="Open Sans"/>
                <a:ea typeface="Open Sans"/>
                <a:cs typeface="Open Sans"/>
                <a:sym typeface="Open Sans"/>
              </a:rPr>
              <a:t> in the command line from the root of your project.</a:t>
            </a:r>
          </a:p>
          <a:p>
            <a:pPr lvl="0" rtl="0" algn="ctr">
              <a:spcBef>
                <a:spcPts val="0"/>
              </a:spcBef>
              <a:buClr>
                <a:schemeClr val="dk1"/>
              </a:buClr>
              <a:buSzPct val="61111"/>
              <a:buFont typeface="Arial"/>
              <a:buNone/>
            </a:pPr>
            <a:r>
              <a:rPr lang="en">
                <a:latin typeface="Open Sans"/>
                <a:ea typeface="Open Sans"/>
                <a:cs typeface="Open Sans"/>
                <a:sym typeface="Open Sans"/>
              </a:rPr>
              <a:t>This will download all the dependencies that are in your</a:t>
            </a:r>
            <a:r>
              <a:rPr lang="en"/>
              <a:t> </a:t>
            </a:r>
            <a:r>
              <a:rPr lang="en">
                <a:latin typeface="Courier New"/>
                <a:ea typeface="Courier New"/>
                <a:cs typeface="Courier New"/>
                <a:sym typeface="Courier New"/>
              </a:rPr>
              <a:t>package.json</a:t>
            </a:r>
            <a:r>
              <a:rPr lang="en">
                <a:latin typeface="Open Sans"/>
                <a:ea typeface="Open Sans"/>
                <a:cs typeface="Open Sans"/>
                <a:sym typeface="Open Sans"/>
              </a:rPr>
              <a:t> file.</a:t>
            </a:r>
          </a:p>
        </p:txBody>
      </p:sp>
      <p:pic>
        <p:nvPicPr>
          <p:cNvPr id="383" name="Shape 383"/>
          <p:cNvPicPr preferRelativeResize="0"/>
          <p:nvPr/>
        </p:nvPicPr>
        <p:blipFill>
          <a:blip r:embed="rId3">
            <a:alphaModFix/>
          </a:blip>
          <a:stretch>
            <a:fillRect/>
          </a:stretch>
        </p:blipFill>
        <p:spPr>
          <a:xfrm>
            <a:off x="3429000" y="1101000"/>
            <a:ext cx="571500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 - Dependencies and Builds</a:t>
            </a:r>
          </a:p>
        </p:txBody>
      </p:sp>
      <p:sp>
        <p:nvSpPr>
          <p:cNvPr id="389" name="Shape 389"/>
          <p:cNvSpPr/>
          <p:nvPr/>
        </p:nvSpPr>
        <p:spPr>
          <a:xfrm>
            <a:off x="921950" y="1132403"/>
            <a:ext cx="1124604" cy="8019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Libs</a:t>
            </a:r>
          </a:p>
        </p:txBody>
      </p:sp>
      <p:sp>
        <p:nvSpPr>
          <p:cNvPr id="390" name="Shape 390"/>
          <p:cNvSpPr/>
          <p:nvPr/>
        </p:nvSpPr>
        <p:spPr>
          <a:xfrm>
            <a:off x="689413" y="3853175"/>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Our Code</a:t>
            </a:r>
          </a:p>
        </p:txBody>
      </p:sp>
      <p:sp>
        <p:nvSpPr>
          <p:cNvPr id="391" name="Shape 391"/>
          <p:cNvSpPr/>
          <p:nvPr/>
        </p:nvSpPr>
        <p:spPr>
          <a:xfrm>
            <a:off x="6711463" y="2427525"/>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chemeClr val="dk1"/>
                </a:solidFill>
                <a:latin typeface="Open Sans"/>
                <a:ea typeface="Open Sans"/>
                <a:cs typeface="Open Sans"/>
                <a:sym typeface="Open Sans"/>
              </a:rPr>
              <a:t>Output Files:</a:t>
            </a:r>
          </a:p>
          <a:p>
            <a:pPr lvl="0" rtl="0" algn="ctr">
              <a:spcBef>
                <a:spcPts val="0"/>
              </a:spcBef>
              <a:buNone/>
            </a:pPr>
            <a:r>
              <a:rPr lang="en">
                <a:solidFill>
                  <a:schemeClr val="dk1"/>
                </a:solidFill>
                <a:latin typeface="Open Sans"/>
                <a:ea typeface="Open Sans"/>
                <a:cs typeface="Open Sans"/>
                <a:sym typeface="Open Sans"/>
              </a:rPr>
              <a:t>js, html, css</a:t>
            </a:r>
          </a:p>
        </p:txBody>
      </p:sp>
      <p:cxnSp>
        <p:nvCxnSpPr>
          <p:cNvPr id="392" name="Shape 392"/>
          <p:cNvCxnSpPr/>
          <p:nvPr/>
        </p:nvCxnSpPr>
        <p:spPr>
          <a:xfrm>
            <a:off x="1484240" y="1934303"/>
            <a:ext cx="0" cy="621600"/>
          </a:xfrm>
          <a:prstGeom prst="straightConnector1">
            <a:avLst/>
          </a:prstGeom>
          <a:noFill/>
          <a:ln cap="flat" cmpd="sng" w="19050">
            <a:solidFill>
              <a:schemeClr val="dk2"/>
            </a:solidFill>
            <a:prstDash val="solid"/>
            <a:round/>
            <a:headEnd len="lg" w="lg" type="none"/>
            <a:tailEnd len="lg" w="lg" type="triangle"/>
          </a:ln>
        </p:spPr>
      </p:cxnSp>
      <p:pic>
        <p:nvPicPr>
          <p:cNvPr id="393" name="Shape 393"/>
          <p:cNvPicPr preferRelativeResize="0"/>
          <p:nvPr/>
        </p:nvPicPr>
        <p:blipFill>
          <a:blip r:embed="rId3">
            <a:alphaModFix/>
          </a:blip>
          <a:stretch>
            <a:fillRect/>
          </a:stretch>
        </p:blipFill>
        <p:spPr>
          <a:xfrm>
            <a:off x="586849" y="2431478"/>
            <a:ext cx="1794825" cy="973129"/>
          </a:xfrm>
          <a:prstGeom prst="rect">
            <a:avLst/>
          </a:prstGeom>
          <a:noFill/>
          <a:ln>
            <a:noFill/>
          </a:ln>
        </p:spPr>
      </p:pic>
      <p:cxnSp>
        <p:nvCxnSpPr>
          <p:cNvPr id="394" name="Shape 394"/>
          <p:cNvCxnSpPr/>
          <p:nvPr/>
        </p:nvCxnSpPr>
        <p:spPr>
          <a:xfrm>
            <a:off x="2389642" y="2918053"/>
            <a:ext cx="1388400" cy="0"/>
          </a:xfrm>
          <a:prstGeom prst="straightConnector1">
            <a:avLst/>
          </a:prstGeom>
          <a:noFill/>
          <a:ln cap="flat" cmpd="sng" w="19050">
            <a:solidFill>
              <a:schemeClr val="dk2"/>
            </a:solidFill>
            <a:prstDash val="solid"/>
            <a:round/>
            <a:headEnd len="lg" w="lg" type="none"/>
            <a:tailEnd len="lg" w="lg" type="triangle"/>
          </a:ln>
        </p:spPr>
      </p:cxnSp>
      <p:cxnSp>
        <p:nvCxnSpPr>
          <p:cNvPr id="395" name="Shape 395"/>
          <p:cNvCxnSpPr>
            <a:stCxn id="396" idx="3"/>
          </p:cNvCxnSpPr>
          <p:nvPr/>
        </p:nvCxnSpPr>
        <p:spPr>
          <a:xfrm>
            <a:off x="5697200" y="2841828"/>
            <a:ext cx="933900" cy="0"/>
          </a:xfrm>
          <a:prstGeom prst="straightConnector1">
            <a:avLst/>
          </a:prstGeom>
          <a:noFill/>
          <a:ln cap="flat" cmpd="sng" w="19050">
            <a:solidFill>
              <a:schemeClr val="dk2"/>
            </a:solidFill>
            <a:prstDash val="solid"/>
            <a:round/>
            <a:headEnd len="lg" w="lg" type="none"/>
            <a:tailEnd len="lg" w="lg" type="triangle"/>
          </a:ln>
        </p:spPr>
      </p:cxnSp>
      <p:cxnSp>
        <p:nvCxnSpPr>
          <p:cNvPr id="397" name="Shape 397"/>
          <p:cNvCxnSpPr/>
          <p:nvPr/>
        </p:nvCxnSpPr>
        <p:spPr>
          <a:xfrm flipH="1" rot="10800000">
            <a:off x="2455942" y="3514903"/>
            <a:ext cx="1255800" cy="660900"/>
          </a:xfrm>
          <a:prstGeom prst="straightConnector1">
            <a:avLst/>
          </a:prstGeom>
          <a:noFill/>
          <a:ln cap="flat" cmpd="sng" w="19050">
            <a:solidFill>
              <a:schemeClr val="dk2"/>
            </a:solidFill>
            <a:prstDash val="solid"/>
            <a:round/>
            <a:headEnd len="lg" w="lg" type="none"/>
            <a:tailEnd len="lg" w="lg" type="triangle"/>
          </a:ln>
        </p:spPr>
      </p:cxnSp>
      <p:pic>
        <p:nvPicPr>
          <p:cNvPr id="396" name="Shape 396"/>
          <p:cNvPicPr preferRelativeResize="0"/>
          <p:nvPr/>
        </p:nvPicPr>
        <p:blipFill>
          <a:blip r:embed="rId4">
            <a:alphaModFix/>
          </a:blip>
          <a:stretch>
            <a:fillRect/>
          </a:stretch>
        </p:blipFill>
        <p:spPr>
          <a:xfrm>
            <a:off x="3778052" y="2511378"/>
            <a:ext cx="1919148" cy="660900"/>
          </a:xfrm>
          <a:prstGeom prst="rect">
            <a:avLst/>
          </a:prstGeom>
          <a:noFill/>
          <a:ln>
            <a:noFill/>
          </a:ln>
        </p:spPr>
      </p:pic>
      <p:pic>
        <p:nvPicPr>
          <p:cNvPr id="398" name="Shape 398"/>
          <p:cNvPicPr preferRelativeResize="0"/>
          <p:nvPr/>
        </p:nvPicPr>
        <p:blipFill>
          <a:blip r:embed="rId5">
            <a:alphaModFix/>
          </a:blip>
          <a:stretch>
            <a:fillRect/>
          </a:stretch>
        </p:blipFill>
        <p:spPr>
          <a:xfrm>
            <a:off x="7074100" y="1233475"/>
            <a:ext cx="1124600" cy="112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p:nvPr/>
        </p:nvSpPr>
        <p:spPr>
          <a:xfrm>
            <a:off x="1881525" y="3101500"/>
            <a:ext cx="1388394" cy="621594"/>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rgbClr val="CC0000"/>
                </a:solidFill>
                <a:latin typeface="Open Sans"/>
                <a:ea typeface="Open Sans"/>
                <a:cs typeface="Open Sans"/>
                <a:sym typeface="Open Sans"/>
              </a:rPr>
              <a:t>package.json</a:t>
            </a:r>
          </a:p>
        </p:txBody>
      </p:sp>
      <p:sp>
        <p:nvSpPr>
          <p:cNvPr id="404" name="Shape 4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Setup - Dependencies and Builds</a:t>
            </a:r>
          </a:p>
        </p:txBody>
      </p:sp>
      <p:grpSp>
        <p:nvGrpSpPr>
          <p:cNvPr id="405" name="Shape 405"/>
          <p:cNvGrpSpPr/>
          <p:nvPr/>
        </p:nvGrpSpPr>
        <p:grpSpPr>
          <a:xfrm>
            <a:off x="921950" y="1132403"/>
            <a:ext cx="1124604" cy="801900"/>
            <a:chOff x="921938" y="2517103"/>
            <a:chExt cx="1124604" cy="801900"/>
          </a:xfrm>
        </p:grpSpPr>
        <p:sp>
          <p:nvSpPr>
            <p:cNvPr id="406" name="Shape 406"/>
            <p:cNvSpPr/>
            <p:nvPr/>
          </p:nvSpPr>
          <p:spPr>
            <a:xfrm>
              <a:off x="921938" y="2517103"/>
              <a:ext cx="1124604" cy="8019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pic>
          <p:nvPicPr>
            <p:cNvPr id="407" name="Shape 407"/>
            <p:cNvPicPr preferRelativeResize="0"/>
            <p:nvPr/>
          </p:nvPicPr>
          <p:blipFill>
            <a:blip r:embed="rId3">
              <a:alphaModFix/>
            </a:blip>
            <a:stretch>
              <a:fillRect/>
            </a:stretch>
          </p:blipFill>
          <p:spPr>
            <a:xfrm>
              <a:off x="1021413" y="2784073"/>
              <a:ext cx="783275" cy="355751"/>
            </a:xfrm>
            <a:prstGeom prst="rect">
              <a:avLst/>
            </a:prstGeom>
            <a:noFill/>
            <a:ln>
              <a:noFill/>
            </a:ln>
          </p:spPr>
        </p:pic>
      </p:grpSp>
      <p:sp>
        <p:nvSpPr>
          <p:cNvPr id="408" name="Shape 408"/>
          <p:cNvSpPr/>
          <p:nvPr/>
        </p:nvSpPr>
        <p:spPr>
          <a:xfrm>
            <a:off x="976713" y="3901775"/>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CC0000"/>
                </a:solidFill>
                <a:latin typeface="Open Sans"/>
                <a:ea typeface="Open Sans"/>
                <a:cs typeface="Open Sans"/>
                <a:sym typeface="Open Sans"/>
              </a:rPr>
              <a:t>App.jsx</a:t>
            </a:r>
          </a:p>
          <a:p>
            <a:pPr lvl="0" rtl="0" algn="ctr">
              <a:spcBef>
                <a:spcPts val="0"/>
              </a:spcBef>
              <a:buNone/>
            </a:pPr>
            <a:r>
              <a:rPr lang="en">
                <a:solidFill>
                  <a:srgbClr val="CC0000"/>
                </a:solidFill>
                <a:latin typeface="Open Sans"/>
                <a:ea typeface="Open Sans"/>
                <a:cs typeface="Open Sans"/>
                <a:sym typeface="Open Sans"/>
              </a:rPr>
              <a:t>main.js</a:t>
            </a:r>
          </a:p>
          <a:p>
            <a:pPr lvl="0" rtl="0" algn="ctr">
              <a:spcBef>
                <a:spcPts val="0"/>
              </a:spcBef>
              <a:buNone/>
            </a:pPr>
            <a:r>
              <a:rPr lang="en">
                <a:solidFill>
                  <a:srgbClr val="CC0000"/>
                </a:solidFill>
                <a:latin typeface="Open Sans"/>
                <a:ea typeface="Open Sans"/>
                <a:cs typeface="Open Sans"/>
                <a:sym typeface="Open Sans"/>
              </a:rPr>
              <a:t>index.html</a:t>
            </a:r>
          </a:p>
        </p:txBody>
      </p:sp>
      <p:sp>
        <p:nvSpPr>
          <p:cNvPr id="409" name="Shape 409"/>
          <p:cNvSpPr/>
          <p:nvPr/>
        </p:nvSpPr>
        <p:spPr>
          <a:xfrm>
            <a:off x="6765263" y="2469450"/>
            <a:ext cx="1589652" cy="113346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CC0000"/>
                </a:solidFill>
                <a:latin typeface="Open Sans"/>
                <a:ea typeface="Open Sans"/>
                <a:cs typeface="Open Sans"/>
                <a:sym typeface="Open Sans"/>
              </a:rPr>
              <a:t>index.js</a:t>
            </a:r>
          </a:p>
          <a:p>
            <a:pPr lvl="0" rtl="0" algn="ctr">
              <a:spcBef>
                <a:spcPts val="0"/>
              </a:spcBef>
              <a:buNone/>
            </a:pPr>
            <a:r>
              <a:rPr lang="en">
                <a:solidFill>
                  <a:srgbClr val="CC0000"/>
                </a:solidFill>
                <a:latin typeface="Open Sans"/>
                <a:ea typeface="Open Sans"/>
                <a:cs typeface="Open Sans"/>
                <a:sym typeface="Open Sans"/>
              </a:rPr>
              <a:t>index.html</a:t>
            </a:r>
          </a:p>
        </p:txBody>
      </p:sp>
      <p:cxnSp>
        <p:nvCxnSpPr>
          <p:cNvPr id="410" name="Shape 410"/>
          <p:cNvCxnSpPr/>
          <p:nvPr/>
        </p:nvCxnSpPr>
        <p:spPr>
          <a:xfrm>
            <a:off x="1484240" y="1934303"/>
            <a:ext cx="0" cy="621600"/>
          </a:xfrm>
          <a:prstGeom prst="straightConnector1">
            <a:avLst/>
          </a:prstGeom>
          <a:noFill/>
          <a:ln cap="flat" cmpd="sng" w="19050">
            <a:solidFill>
              <a:schemeClr val="dk2"/>
            </a:solidFill>
            <a:prstDash val="solid"/>
            <a:round/>
            <a:headEnd len="lg" w="lg" type="none"/>
            <a:tailEnd len="lg" w="lg" type="triangle"/>
          </a:ln>
        </p:spPr>
      </p:cxnSp>
      <p:pic>
        <p:nvPicPr>
          <p:cNvPr id="411" name="Shape 411"/>
          <p:cNvPicPr preferRelativeResize="0"/>
          <p:nvPr/>
        </p:nvPicPr>
        <p:blipFill>
          <a:blip r:embed="rId4">
            <a:alphaModFix/>
          </a:blip>
          <a:stretch>
            <a:fillRect/>
          </a:stretch>
        </p:blipFill>
        <p:spPr>
          <a:xfrm>
            <a:off x="586849" y="2431478"/>
            <a:ext cx="1794825" cy="973129"/>
          </a:xfrm>
          <a:prstGeom prst="rect">
            <a:avLst/>
          </a:prstGeom>
          <a:noFill/>
          <a:ln>
            <a:noFill/>
          </a:ln>
        </p:spPr>
      </p:pic>
      <p:cxnSp>
        <p:nvCxnSpPr>
          <p:cNvPr id="412" name="Shape 412"/>
          <p:cNvCxnSpPr/>
          <p:nvPr/>
        </p:nvCxnSpPr>
        <p:spPr>
          <a:xfrm>
            <a:off x="2389642" y="2841853"/>
            <a:ext cx="1388400" cy="0"/>
          </a:xfrm>
          <a:prstGeom prst="straightConnector1">
            <a:avLst/>
          </a:prstGeom>
          <a:noFill/>
          <a:ln cap="flat" cmpd="sng" w="19050">
            <a:solidFill>
              <a:schemeClr val="dk2"/>
            </a:solidFill>
            <a:prstDash val="solid"/>
            <a:round/>
            <a:headEnd len="lg" w="lg" type="none"/>
            <a:tailEnd len="lg" w="lg" type="triangle"/>
          </a:ln>
        </p:spPr>
      </p:cxnSp>
      <p:cxnSp>
        <p:nvCxnSpPr>
          <p:cNvPr id="413" name="Shape 413"/>
          <p:cNvCxnSpPr>
            <a:stCxn id="414" idx="3"/>
          </p:cNvCxnSpPr>
          <p:nvPr/>
        </p:nvCxnSpPr>
        <p:spPr>
          <a:xfrm>
            <a:off x="5697200" y="2841828"/>
            <a:ext cx="952500" cy="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a:stCxn id="408" idx="3"/>
          </p:cNvCxnSpPr>
          <p:nvPr/>
        </p:nvCxnSpPr>
        <p:spPr>
          <a:xfrm flipH="1" rot="10800000">
            <a:off x="2566365" y="3163505"/>
            <a:ext cx="1512000" cy="1305000"/>
          </a:xfrm>
          <a:prstGeom prst="straightConnector1">
            <a:avLst/>
          </a:prstGeom>
          <a:noFill/>
          <a:ln cap="flat" cmpd="sng" w="19050">
            <a:solidFill>
              <a:schemeClr val="dk2"/>
            </a:solidFill>
            <a:prstDash val="solid"/>
            <a:round/>
            <a:headEnd len="lg" w="lg" type="none"/>
            <a:tailEnd len="lg" w="lg" type="triangle"/>
          </a:ln>
        </p:spPr>
      </p:cxnSp>
      <p:sp>
        <p:nvSpPr>
          <p:cNvPr id="416" name="Shape 416"/>
          <p:cNvSpPr/>
          <p:nvPr/>
        </p:nvSpPr>
        <p:spPr>
          <a:xfrm>
            <a:off x="4489875" y="3049000"/>
            <a:ext cx="1699974" cy="621594"/>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rgbClr val="CC0000"/>
                </a:solidFill>
                <a:latin typeface="Open Sans"/>
                <a:ea typeface="Open Sans"/>
                <a:cs typeface="Open Sans"/>
                <a:sym typeface="Open Sans"/>
              </a:rPr>
              <a:t>webpack.config.js</a:t>
            </a:r>
          </a:p>
        </p:txBody>
      </p:sp>
      <p:pic>
        <p:nvPicPr>
          <p:cNvPr id="414" name="Shape 414"/>
          <p:cNvPicPr preferRelativeResize="0"/>
          <p:nvPr/>
        </p:nvPicPr>
        <p:blipFill>
          <a:blip r:embed="rId5">
            <a:alphaModFix/>
          </a:blip>
          <a:stretch>
            <a:fillRect/>
          </a:stretch>
        </p:blipFill>
        <p:spPr>
          <a:xfrm>
            <a:off x="3778052" y="2511378"/>
            <a:ext cx="1919148" cy="660900"/>
          </a:xfrm>
          <a:prstGeom prst="rect">
            <a:avLst/>
          </a:prstGeom>
          <a:noFill/>
          <a:ln>
            <a:noFill/>
          </a:ln>
        </p:spPr>
      </p:pic>
      <p:pic>
        <p:nvPicPr>
          <p:cNvPr id="417" name="Shape 417"/>
          <p:cNvPicPr preferRelativeResize="0"/>
          <p:nvPr/>
        </p:nvPicPr>
        <p:blipFill>
          <a:blip r:embed="rId6">
            <a:alphaModFix/>
          </a:blip>
          <a:stretch>
            <a:fillRect/>
          </a:stretch>
        </p:blipFill>
        <p:spPr>
          <a:xfrm>
            <a:off x="7074100" y="1233475"/>
            <a:ext cx="1124600" cy="112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Setup - Key Files to Success</a:t>
            </a:r>
          </a:p>
        </p:txBody>
      </p:sp>
      <p:sp>
        <p:nvSpPr>
          <p:cNvPr id="423" name="Shape 4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latin typeface="Courier New"/>
                <a:ea typeface="Courier New"/>
                <a:cs typeface="Courier New"/>
                <a:sym typeface="Courier New"/>
              </a:rPr>
              <a:t>App.jsx</a:t>
            </a:r>
            <a:r>
              <a:rPr lang="en">
                <a:latin typeface="Open Sans"/>
                <a:ea typeface="Open Sans"/>
                <a:cs typeface="Open Sans"/>
                <a:sym typeface="Open Sans"/>
              </a:rPr>
              <a:t>: Our first React component! It's the entry point for the application.</a:t>
            </a:r>
          </a:p>
          <a:p>
            <a:pPr lvl="0">
              <a:spcBef>
                <a:spcPts val="0"/>
              </a:spcBef>
              <a:buClr>
                <a:schemeClr val="dk1"/>
              </a:buClr>
              <a:buSzPct val="61111"/>
              <a:buFont typeface="Arial"/>
              <a:buNone/>
            </a:pPr>
            <a:r>
              <a:rPr lang="en">
                <a:latin typeface="Courier New"/>
                <a:ea typeface="Courier New"/>
                <a:cs typeface="Courier New"/>
                <a:sym typeface="Courier New"/>
              </a:rPr>
              <a:t>main.js</a:t>
            </a:r>
            <a:r>
              <a:rPr lang="en">
                <a:latin typeface="Open Sans"/>
                <a:ea typeface="Open Sans"/>
                <a:cs typeface="Open Sans"/>
                <a:sym typeface="Open Sans"/>
              </a:rPr>
              <a:t>: Calls our React code. Webpack turns this file into </a:t>
            </a:r>
            <a:r>
              <a:rPr lang="en">
                <a:latin typeface="Courier New"/>
                <a:ea typeface="Courier New"/>
                <a:cs typeface="Courier New"/>
                <a:sym typeface="Courier New"/>
              </a:rPr>
              <a:t>index.js</a:t>
            </a:r>
            <a:r>
              <a:rPr lang="en">
                <a:latin typeface="Open Sans"/>
                <a:ea typeface="Open Sans"/>
                <a:cs typeface="Open Sans"/>
                <a:sym typeface="Open Sans"/>
              </a:rPr>
              <a:t> for the browser to load.</a:t>
            </a:r>
          </a:p>
          <a:p>
            <a:pPr lvl="0">
              <a:spcBef>
                <a:spcPts val="0"/>
              </a:spcBef>
              <a:buClr>
                <a:schemeClr val="dk1"/>
              </a:buClr>
              <a:buSzPct val="61111"/>
              <a:buFont typeface="Arial"/>
              <a:buNone/>
            </a:pPr>
            <a:r>
              <a:rPr lang="en">
                <a:latin typeface="Courier New"/>
                <a:ea typeface="Courier New"/>
                <a:cs typeface="Courier New"/>
                <a:sym typeface="Courier New"/>
              </a:rPr>
              <a:t>index.html</a:t>
            </a:r>
            <a:r>
              <a:rPr lang="en">
                <a:latin typeface="Open Sans"/>
                <a:ea typeface="Open Sans"/>
                <a:cs typeface="Open Sans"/>
                <a:sym typeface="Open Sans"/>
              </a:rPr>
              <a:t>: The HTML that defines the content of the web page. It loads the JavaScript from </a:t>
            </a:r>
            <a:r>
              <a:rPr lang="en">
                <a:latin typeface="Courier New"/>
                <a:ea typeface="Courier New"/>
                <a:cs typeface="Courier New"/>
                <a:sym typeface="Courier New"/>
              </a:rPr>
              <a:t>index.js</a:t>
            </a:r>
            <a:r>
              <a:rPr lang="en">
                <a:latin typeface="Open Sans"/>
                <a:ea typeface="Open Sans"/>
                <a:cs typeface="Open Sans"/>
                <a:sym typeface="Open Sans"/>
              </a:rPr>
              <a:t>.</a:t>
            </a:r>
          </a:p>
          <a:p>
            <a:pPr lvl="0">
              <a:spcBef>
                <a:spcPts val="0"/>
              </a:spcBef>
              <a:buNone/>
            </a:pPr>
            <a:r>
              <a:t/>
            </a:r>
            <a:endParaRPr>
              <a:latin typeface="Courier New"/>
              <a:ea typeface="Courier New"/>
              <a:cs typeface="Courier New"/>
              <a:sym typeface="Courier New"/>
            </a:endParaRPr>
          </a:p>
          <a:p>
            <a:pPr lvl="0">
              <a:spcBef>
                <a:spcPts val="0"/>
              </a:spcBef>
              <a:buNone/>
            </a:pPr>
            <a:r>
              <a:t/>
            </a:r>
            <a:endParaRPr/>
          </a:p>
          <a:p>
            <a:pPr lvl="0" rtl="0">
              <a:spcBef>
                <a:spcPts val="0"/>
              </a:spcBef>
              <a:buNone/>
            </a:pPr>
            <a:r>
              <a:t/>
            </a:r>
            <a:endParaRPr/>
          </a:p>
        </p:txBody>
      </p:sp>
      <p:sp>
        <p:nvSpPr>
          <p:cNvPr id="424" name="Shape 424"/>
          <p:cNvSpPr/>
          <p:nvPr/>
        </p:nvSpPr>
        <p:spPr>
          <a:xfrm>
            <a:off x="3581425" y="3297514"/>
            <a:ext cx="1877202" cy="1259874"/>
          </a:xfrm>
          <a:prstGeom prst="flowChartDocument">
            <a:avLst/>
          </a:prstGeom>
          <a:solidFill>
            <a:srgbClr val="CFE2F3"/>
          </a:solidFill>
          <a:ln cap="flat" cmpd="sng" w="9525">
            <a:solidFill>
              <a:srgbClr val="595959"/>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index.html</a:t>
            </a:r>
          </a:p>
        </p:txBody>
      </p:sp>
      <p:sp>
        <p:nvSpPr>
          <p:cNvPr id="425" name="Shape 425"/>
          <p:cNvSpPr/>
          <p:nvPr/>
        </p:nvSpPr>
        <p:spPr>
          <a:xfrm>
            <a:off x="3774500" y="3728650"/>
            <a:ext cx="1108350" cy="621594"/>
          </a:xfrm>
          <a:prstGeom prst="flowChartDocument">
            <a:avLst/>
          </a:prstGeom>
          <a:solidFill>
            <a:srgbClr val="F4CCCC"/>
          </a:solidFill>
          <a:ln cap="flat" cmpd="sng" w="28575">
            <a:solidFill>
              <a:srgbClr val="0B5394"/>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latin typeface="Courier New"/>
                <a:ea typeface="Courier New"/>
                <a:cs typeface="Courier New"/>
                <a:sym typeface="Courier New"/>
              </a:rPr>
              <a:t>index.js</a:t>
            </a:r>
          </a:p>
        </p:txBody>
      </p:sp>
      <p:sp>
        <p:nvSpPr>
          <p:cNvPr id="426" name="Shape 426"/>
          <p:cNvSpPr/>
          <p:nvPr/>
        </p:nvSpPr>
        <p:spPr>
          <a:xfrm>
            <a:off x="1237900" y="3343500"/>
            <a:ext cx="1493802" cy="1391904"/>
          </a:xfrm>
          <a:prstGeom prst="flowChartDocument">
            <a:avLst/>
          </a:prstGeom>
          <a:solidFill>
            <a:srgbClr val="D9D2E9"/>
          </a:solidFill>
          <a:ln cap="flat" cmpd="sng" w="28575">
            <a:solidFill>
              <a:srgbClr val="0B5394"/>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main.js</a:t>
            </a:r>
          </a:p>
        </p:txBody>
      </p:sp>
      <p:sp>
        <p:nvSpPr>
          <p:cNvPr id="427" name="Shape 427"/>
          <p:cNvSpPr/>
          <p:nvPr/>
        </p:nvSpPr>
        <p:spPr>
          <a:xfrm>
            <a:off x="1413500" y="3712750"/>
            <a:ext cx="1061748" cy="893754"/>
          </a:xfrm>
          <a:prstGeom prst="flowChartDocument">
            <a:avLst/>
          </a:prstGeom>
          <a:solidFill>
            <a:srgbClr val="FFF2CC"/>
          </a:solidFill>
          <a:ln cap="flat" cmpd="sng" w="9525">
            <a:solidFill>
              <a:srgbClr val="595959"/>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App.jsx</a:t>
            </a:r>
          </a:p>
        </p:txBody>
      </p:sp>
      <p:pic>
        <p:nvPicPr>
          <p:cNvPr id="428" name="Shape 428"/>
          <p:cNvPicPr preferRelativeResize="0"/>
          <p:nvPr/>
        </p:nvPicPr>
        <p:blipFill rotWithShape="1">
          <a:blip r:embed="rId3">
            <a:alphaModFix/>
          </a:blip>
          <a:srcRect b="0" l="0" r="61557" t="0"/>
          <a:stretch/>
        </p:blipFill>
        <p:spPr>
          <a:xfrm>
            <a:off x="1526345" y="4039459"/>
            <a:ext cx="471300" cy="411674"/>
          </a:xfrm>
          <a:prstGeom prst="rect">
            <a:avLst/>
          </a:prstGeom>
          <a:noFill/>
          <a:ln>
            <a:noFill/>
          </a:ln>
        </p:spPr>
      </p:pic>
      <p:pic>
        <p:nvPicPr>
          <p:cNvPr id="429" name="Shape 429"/>
          <p:cNvPicPr preferRelativeResize="0"/>
          <p:nvPr/>
        </p:nvPicPr>
        <p:blipFill>
          <a:blip r:embed="rId4">
            <a:alphaModFix/>
          </a:blip>
          <a:stretch>
            <a:fillRect/>
          </a:stretch>
        </p:blipFill>
        <p:spPr>
          <a:xfrm>
            <a:off x="5732150" y="3297525"/>
            <a:ext cx="1124600" cy="1124600"/>
          </a:xfrm>
          <a:prstGeom prst="rect">
            <a:avLst/>
          </a:prstGeom>
          <a:noFill/>
          <a:ln>
            <a:noFill/>
          </a:ln>
        </p:spPr>
      </p:pic>
      <p:cxnSp>
        <p:nvCxnSpPr>
          <p:cNvPr id="430" name="Shape 430"/>
          <p:cNvCxnSpPr/>
          <p:nvPr/>
        </p:nvCxnSpPr>
        <p:spPr>
          <a:xfrm>
            <a:off x="2731702" y="4039452"/>
            <a:ext cx="1042800" cy="0"/>
          </a:xfrm>
          <a:prstGeom prst="straightConnector1">
            <a:avLst/>
          </a:prstGeom>
          <a:noFill/>
          <a:ln cap="flat" cmpd="sng" w="28575">
            <a:solidFill>
              <a:srgbClr val="0B5394"/>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spcBef>
                <a:spcPts val="0"/>
              </a:spcBef>
              <a:spcAft>
                <a:spcPts val="0"/>
              </a:spcAft>
              <a:buClr>
                <a:schemeClr val="dk1"/>
              </a:buClr>
              <a:buSzPct val="68750"/>
              <a:buFont typeface="Arial"/>
              <a:buNone/>
            </a:pPr>
            <a:r>
              <a:t/>
            </a:r>
            <a:endParaRPr b="1" sz="1600">
              <a:latin typeface="Consolas"/>
              <a:ea typeface="Consolas"/>
              <a:cs typeface="Consolas"/>
              <a:sym typeface="Consolas"/>
            </a:endParaRP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class App extends React.Component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constructor()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render() {}</a:t>
            </a:r>
          </a:p>
          <a:p>
            <a:pPr lvl="0" rtl="0">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36" name="Shape 436"/>
          <p:cNvSpPr txBox="1"/>
          <p:nvPr/>
        </p:nvSpPr>
        <p:spPr>
          <a:xfrm>
            <a:off x="311700" y="1405675"/>
            <a:ext cx="3304200" cy="2686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0"/>
              </a:spcAft>
              <a:buNone/>
            </a:pPr>
            <a:r>
              <a:rPr lang="en" sz="2200">
                <a:solidFill>
                  <a:schemeClr val="dk2"/>
                </a:solidFill>
                <a:latin typeface="Open Sans"/>
                <a:ea typeface="Open Sans"/>
                <a:cs typeface="Open Sans"/>
                <a:sym typeface="Open Sans"/>
              </a:rPr>
              <a:t>Each JSX file in our application will have 3 major sections:</a:t>
            </a:r>
          </a:p>
          <a:p>
            <a:pPr indent="-342900" lvl="0" marL="457200" rtl="0">
              <a:spcBef>
                <a:spcPts val="0"/>
              </a:spcBef>
              <a:spcAft>
                <a:spcPts val="1000"/>
              </a:spcAft>
              <a:buClr>
                <a:schemeClr val="dk2"/>
              </a:buClr>
              <a:buSzPct val="100000"/>
              <a:buFont typeface="Open Sans"/>
              <a:buAutoNum type="arabicPeriod"/>
            </a:pPr>
            <a:r>
              <a:rPr b="1" lang="en" sz="1800">
                <a:solidFill>
                  <a:schemeClr val="dk2"/>
                </a:solidFill>
                <a:latin typeface="Open Sans"/>
                <a:ea typeface="Open Sans"/>
                <a:cs typeface="Open Sans"/>
                <a:sym typeface="Open Sans"/>
              </a:rPr>
              <a:t>Imports</a:t>
            </a:r>
          </a:p>
          <a:p>
            <a:pPr indent="-342900" lvl="0" marL="457200" rtl="0">
              <a:spcBef>
                <a:spcPts val="0"/>
              </a:spcBef>
              <a:spcAft>
                <a:spcPts val="1000"/>
              </a:spcAft>
              <a:buClr>
                <a:schemeClr val="dk2"/>
              </a:buClr>
              <a:buSzPct val="100000"/>
              <a:buFont typeface="Open Sans"/>
              <a:buAutoNum type="arabicPeriod"/>
            </a:pPr>
            <a:r>
              <a:rPr b="1" lang="en" sz="1800">
                <a:solidFill>
                  <a:schemeClr val="dk2"/>
                </a:solidFill>
                <a:latin typeface="Open Sans"/>
                <a:ea typeface="Open Sans"/>
                <a:cs typeface="Open Sans"/>
                <a:sym typeface="Open Sans"/>
              </a:rPr>
              <a:t>Class</a:t>
            </a:r>
          </a:p>
          <a:p>
            <a:pPr indent="-342900" lvl="0" marL="457200" rtl="0">
              <a:spcBef>
                <a:spcPts val="0"/>
              </a:spcBef>
              <a:spcAft>
                <a:spcPts val="1000"/>
              </a:spcAft>
              <a:buClr>
                <a:schemeClr val="dk2"/>
              </a:buClr>
              <a:buSzPct val="100000"/>
              <a:buFont typeface="Open Sans"/>
              <a:buAutoNum type="arabicPeriod"/>
            </a:pPr>
            <a:r>
              <a:rPr b="1" lang="en" sz="1800">
                <a:solidFill>
                  <a:schemeClr val="dk2"/>
                </a:solidFill>
                <a:latin typeface="Open Sans"/>
                <a:ea typeface="Open Sans"/>
                <a:cs typeface="Open Sans"/>
                <a:sym typeface="Open Sans"/>
              </a:rPr>
              <a:t>Exports</a:t>
            </a:r>
          </a:p>
          <a:p>
            <a:pPr lvl="0" rtl="0">
              <a:spcBef>
                <a:spcPts val="0"/>
              </a:spcBef>
              <a:buNone/>
            </a:pPr>
            <a:r>
              <a:t/>
            </a:r>
            <a:endParaRPr sz="1800">
              <a:solidFill>
                <a:schemeClr val="dk2"/>
              </a:solidFill>
              <a:latin typeface="Open Sans"/>
              <a:ea typeface="Open Sans"/>
              <a:cs typeface="Open Sans"/>
              <a:sym typeface="Open Sans"/>
            </a:endParaRPr>
          </a:p>
        </p:txBody>
      </p:sp>
      <p:sp>
        <p:nvSpPr>
          <p:cNvPr id="437" name="Shape 4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Interlude - Files Breakdown</a:t>
            </a:r>
          </a:p>
        </p:txBody>
      </p:sp>
      <p:sp>
        <p:nvSpPr>
          <p:cNvPr id="438" name="Shape 438"/>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nvSpPr>
        <p:spPr>
          <a:xfrm>
            <a:off x="311700" y="1157025"/>
            <a:ext cx="3078000" cy="36321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800">
                <a:solidFill>
                  <a:srgbClr val="666666"/>
                </a:solidFill>
                <a:latin typeface="Open Sans"/>
                <a:ea typeface="Open Sans"/>
                <a:cs typeface="Open Sans"/>
                <a:sym typeface="Open Sans"/>
              </a:rPr>
              <a:t>Imports</a:t>
            </a:r>
            <a:r>
              <a:rPr lang="en" sz="1800">
                <a:solidFill>
                  <a:srgbClr val="666666"/>
                </a:solidFill>
                <a:latin typeface="Open Sans"/>
                <a:ea typeface="Open Sans"/>
                <a:cs typeface="Open Sans"/>
                <a:sym typeface="Open Sans"/>
              </a:rPr>
              <a:t> bring other modules into this file so we can use them.</a:t>
            </a:r>
          </a:p>
          <a:p>
            <a:pPr indent="0" lvl="0" marL="0" rtl="0">
              <a:spcBef>
                <a:spcPts val="0"/>
              </a:spcBef>
              <a:buNone/>
            </a:pPr>
            <a:r>
              <a:t/>
            </a:r>
            <a:endParaRPr sz="1800">
              <a:solidFill>
                <a:srgbClr val="666666"/>
              </a:solidFill>
              <a:latin typeface="Open Sans"/>
              <a:ea typeface="Open Sans"/>
              <a:cs typeface="Open Sans"/>
              <a:sym typeface="Open Sans"/>
            </a:endParaRPr>
          </a:p>
          <a:p>
            <a:pPr indent="-342900" lvl="0" marL="457200" rtl="0">
              <a:spcBef>
                <a:spcPts val="0"/>
              </a:spcBef>
              <a:buClr>
                <a:srgbClr val="666666"/>
              </a:buClr>
              <a:buSzPct val="100000"/>
              <a:buChar char="●"/>
            </a:pPr>
            <a:r>
              <a:rPr lang="en" sz="1800">
                <a:solidFill>
                  <a:srgbClr val="666666"/>
                </a:solidFill>
                <a:latin typeface="Open Sans"/>
                <a:ea typeface="Open Sans"/>
                <a:cs typeface="Open Sans"/>
                <a:sym typeface="Open Sans"/>
              </a:rPr>
              <a:t>We import</a:t>
            </a:r>
            <a:r>
              <a:rPr b="1" lang="en" sz="1800">
                <a:solidFill>
                  <a:srgbClr val="666666"/>
                </a:solidFill>
                <a:latin typeface="Open Sans"/>
                <a:ea typeface="Open Sans"/>
                <a:cs typeface="Open Sans"/>
                <a:sym typeface="Open Sans"/>
              </a:rPr>
              <a:t> </a:t>
            </a:r>
            <a:r>
              <a:rPr lang="en" sz="1800">
                <a:solidFill>
                  <a:srgbClr val="666666"/>
                </a:solidFill>
                <a:latin typeface="Open Sans"/>
                <a:ea typeface="Open Sans"/>
                <a:cs typeface="Open Sans"/>
                <a:sym typeface="Open Sans"/>
              </a:rPr>
              <a:t>React so we can make a React class in this file</a:t>
            </a:r>
          </a:p>
          <a:p>
            <a:pPr lvl="0" rtl="0">
              <a:spcBef>
                <a:spcPts val="0"/>
              </a:spcBef>
              <a:buNone/>
            </a:pPr>
            <a:r>
              <a:t/>
            </a:r>
            <a:endParaRPr sz="1800">
              <a:solidFill>
                <a:srgbClr val="666666"/>
              </a:solidFill>
              <a:latin typeface="Open Sans"/>
              <a:ea typeface="Open Sans"/>
              <a:cs typeface="Open Sans"/>
              <a:sym typeface="Open Sans"/>
            </a:endParaRPr>
          </a:p>
          <a:p>
            <a:pPr indent="-342900" lvl="0" marL="457200" rtl="0">
              <a:spcBef>
                <a:spcPts val="0"/>
              </a:spcBef>
              <a:buClr>
                <a:srgbClr val="666666"/>
              </a:buClr>
              <a:buSzPct val="100000"/>
              <a:buFont typeface="Open Sans"/>
              <a:buChar char="●"/>
            </a:pPr>
            <a:r>
              <a:rPr lang="en" sz="1800">
                <a:solidFill>
                  <a:srgbClr val="666666"/>
                </a:solidFill>
                <a:latin typeface="Open Sans"/>
                <a:ea typeface="Open Sans"/>
                <a:cs typeface="Open Sans"/>
                <a:sym typeface="Open Sans"/>
              </a:rPr>
              <a:t>We import Firebase so we can make calls to our server</a:t>
            </a:r>
          </a:p>
          <a:p>
            <a:pPr lvl="0" rtl="0">
              <a:spcBef>
                <a:spcPts val="0"/>
              </a:spcBef>
              <a:buNone/>
            </a:pPr>
            <a:r>
              <a:t/>
            </a:r>
            <a:endParaRPr sz="1800">
              <a:solidFill>
                <a:srgbClr val="666666"/>
              </a:solidFill>
              <a:latin typeface="Open Sans"/>
              <a:ea typeface="Open Sans"/>
              <a:cs typeface="Open Sans"/>
              <a:sym typeface="Open Sans"/>
            </a:endParaRPr>
          </a:p>
        </p:txBody>
      </p:sp>
      <p:sp>
        <p:nvSpPr>
          <p:cNvPr id="444" name="Shape 4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Files Breakdown - Imports</a:t>
            </a:r>
          </a:p>
        </p:txBody>
      </p:sp>
      <p:sp>
        <p:nvSpPr>
          <p:cNvPr id="445" name="Shape 445"/>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spcBef>
                <a:spcPts val="0"/>
              </a:spcBef>
              <a:spcAft>
                <a:spcPts val="0"/>
              </a:spcAft>
              <a:buClr>
                <a:schemeClr val="dk1"/>
              </a:buClr>
              <a:buSzPct val="68750"/>
              <a:buFont typeface="Arial"/>
              <a:buNone/>
            </a:pPr>
            <a:r>
              <a:t/>
            </a:r>
            <a:endParaRPr b="1" sz="1600">
              <a:latin typeface="Consolas"/>
              <a:ea typeface="Consolas"/>
              <a:cs typeface="Consolas"/>
              <a:sym typeface="Consolas"/>
            </a:endParaRP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class App extends React.Component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constructor() {}</a:t>
            </a:r>
          </a:p>
          <a:p>
            <a:pPr lvl="0" rtl="0">
              <a:spcBef>
                <a:spcPts val="0"/>
              </a:spcBef>
              <a:spcAft>
                <a:spcPts val="0"/>
              </a:spcAft>
              <a:buClr>
                <a:schemeClr val="dk1"/>
              </a:buClr>
              <a:buSzPct val="68750"/>
              <a:buFont typeface="Arial"/>
              <a:buNone/>
            </a:pPr>
            <a:r>
              <a:rPr b="1" lang="en" sz="1600">
                <a:latin typeface="Consolas"/>
                <a:ea typeface="Consolas"/>
                <a:cs typeface="Consolas"/>
                <a:sym typeface="Consolas"/>
              </a:rPr>
              <a:t>  render() {}</a:t>
            </a:r>
          </a:p>
          <a:p>
            <a:pPr lvl="0" rtl="0">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46" name="Shape 446"/>
          <p:cNvSpPr/>
          <p:nvPr/>
        </p:nvSpPr>
        <p:spPr>
          <a:xfrm>
            <a:off x="3788775" y="1417950"/>
            <a:ext cx="4990200" cy="695100"/>
          </a:xfrm>
          <a:prstGeom prst="rect">
            <a:avLst/>
          </a:prstGeom>
          <a:noFill/>
          <a:ln cap="flat" cmpd="sng" w="38100">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7" name="Shape 447"/>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nvSpPr>
        <p:spPr>
          <a:xfrm>
            <a:off x="476875" y="1017725"/>
            <a:ext cx="3078000" cy="36138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434343"/>
                </a:solidFill>
                <a:latin typeface="Open Sans"/>
                <a:ea typeface="Open Sans"/>
                <a:cs typeface="Open Sans"/>
                <a:sym typeface="Open Sans"/>
              </a:rPr>
              <a:t>Classes Instantiation:</a:t>
            </a: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rPr lang="en">
                <a:solidFill>
                  <a:srgbClr val="434343"/>
                </a:solidFill>
                <a:latin typeface="Open Sans"/>
                <a:ea typeface="Open Sans"/>
                <a:cs typeface="Open Sans"/>
                <a:sym typeface="Open Sans"/>
              </a:rPr>
              <a:t>Function structure:</a:t>
            </a: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lnSpc>
                <a:spcPct val="115000"/>
              </a:lnSpc>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Open Sans"/>
              <a:ea typeface="Open Sans"/>
              <a:cs typeface="Open Sans"/>
              <a:sym typeface="Open Sans"/>
            </a:endParaRPr>
          </a:p>
          <a:p>
            <a:pPr lvl="0" rtl="0">
              <a:spcBef>
                <a:spcPts val="0"/>
              </a:spcBef>
              <a:buNone/>
            </a:pPr>
            <a:r>
              <a:t/>
            </a:r>
            <a:endParaRPr>
              <a:solidFill>
                <a:srgbClr val="434343"/>
              </a:solidFill>
              <a:latin typeface="Consolas"/>
              <a:ea typeface="Consolas"/>
              <a:cs typeface="Consolas"/>
              <a:sym typeface="Consolas"/>
            </a:endParaRPr>
          </a:p>
        </p:txBody>
      </p:sp>
      <p:sp>
        <p:nvSpPr>
          <p:cNvPr id="453" name="Shape 453"/>
          <p:cNvSpPr/>
          <p:nvPr/>
        </p:nvSpPr>
        <p:spPr>
          <a:xfrm>
            <a:off x="570300" y="1405675"/>
            <a:ext cx="2385900" cy="538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chemeClr val="dk1"/>
                </a:solidFill>
                <a:latin typeface="Consolas"/>
                <a:ea typeface="Consolas"/>
                <a:cs typeface="Consolas"/>
                <a:sym typeface="Consolas"/>
              </a:rPr>
              <a:t>class X extends ...</a:t>
            </a:r>
          </a:p>
        </p:txBody>
      </p:sp>
      <p:sp>
        <p:nvSpPr>
          <p:cNvPr id="454" name="Shape 454"/>
          <p:cNvSpPr/>
          <p:nvPr/>
        </p:nvSpPr>
        <p:spPr>
          <a:xfrm>
            <a:off x="570300" y="2484851"/>
            <a:ext cx="1403700" cy="76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69850" lvl="0" marL="0" rtl="0">
              <a:spcBef>
                <a:spcPts val="0"/>
              </a:spcBef>
              <a:buClr>
                <a:schemeClr val="dk1"/>
              </a:buClr>
              <a:buFont typeface="Arial"/>
              <a:buNone/>
            </a:pPr>
            <a:r>
              <a:rPr lang="en">
                <a:solidFill>
                  <a:schemeClr val="dk1"/>
                </a:solidFill>
                <a:latin typeface="Consolas"/>
                <a:ea typeface="Consolas"/>
                <a:cs typeface="Consolas"/>
                <a:sym typeface="Consolas"/>
              </a:rPr>
              <a:t>funcName() { </a:t>
            </a:r>
          </a:p>
          <a:p>
            <a:pPr lvl="0" rtl="0">
              <a:spcBef>
                <a:spcPts val="0"/>
              </a:spcBef>
              <a:buClr>
                <a:schemeClr val="dk1"/>
              </a:buClr>
              <a:buFont typeface="Arial"/>
              <a:buNone/>
            </a:pPr>
            <a:r>
              <a:rPr lang="en">
                <a:solidFill>
                  <a:schemeClr val="dk1"/>
                </a:solidFill>
                <a:latin typeface="Consolas"/>
                <a:ea typeface="Consolas"/>
                <a:cs typeface="Consolas"/>
                <a:sym typeface="Consolas"/>
              </a:rPr>
              <a:t>  &lt;content&gt; </a:t>
            </a:r>
          </a:p>
          <a:p>
            <a:pPr lvl="0" rtl="0">
              <a:spcBef>
                <a:spcPts val="0"/>
              </a:spcBef>
              <a:buNone/>
            </a:pPr>
            <a:r>
              <a:rPr lang="en">
                <a:solidFill>
                  <a:schemeClr val="dk1"/>
                </a:solidFill>
                <a:latin typeface="Consolas"/>
                <a:ea typeface="Consolas"/>
                <a:cs typeface="Consolas"/>
                <a:sym typeface="Consolas"/>
              </a:rPr>
              <a:t>}</a:t>
            </a:r>
          </a:p>
        </p:txBody>
      </p:sp>
      <p:sp>
        <p:nvSpPr>
          <p:cNvPr id="455" name="Shape 455"/>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class App extends React.Component {</a:t>
            </a:r>
          </a:p>
          <a:p>
            <a:pPr lvl="0" rtl="0">
              <a:lnSpc>
                <a:spcPct val="115000"/>
              </a:lnSpc>
              <a:spcBef>
                <a:spcPts val="0"/>
              </a:spcBef>
              <a:spcAft>
                <a:spcPts val="0"/>
              </a:spcAft>
              <a:buNone/>
            </a:pPr>
            <a:r>
              <a:rPr b="1" lang="en" sz="1600">
                <a:latin typeface="Consolas"/>
                <a:ea typeface="Consolas"/>
                <a:cs typeface="Consolas"/>
                <a:sym typeface="Consolas"/>
              </a:rPr>
              <a:t>  constructor() {}</a:t>
            </a:r>
          </a:p>
          <a:p>
            <a:pPr lvl="0" rtl="0">
              <a:lnSpc>
                <a:spcPct val="115000"/>
              </a:lnSpc>
              <a:spcBef>
                <a:spcPts val="0"/>
              </a:spcBef>
              <a:spcAft>
                <a:spcPts val="0"/>
              </a:spcAft>
              <a:buNone/>
            </a:pPr>
            <a:r>
              <a:rPr b="1" lang="en" sz="1600">
                <a:latin typeface="Consolas"/>
                <a:ea typeface="Consolas"/>
                <a:cs typeface="Consolas"/>
                <a:sym typeface="Consolas"/>
              </a:rPr>
              <a:t>  render() {}</a:t>
            </a:r>
          </a:p>
          <a:p>
            <a:pPr lvl="0" rtl="0">
              <a:lnSpc>
                <a:spcPct val="115000"/>
              </a:lnSpc>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56" name="Shape 456"/>
          <p:cNvSpPr/>
          <p:nvPr/>
        </p:nvSpPr>
        <p:spPr>
          <a:xfrm>
            <a:off x="3788775" y="2172175"/>
            <a:ext cx="4990200" cy="1389600"/>
          </a:xfrm>
          <a:prstGeom prst="rect">
            <a:avLst/>
          </a:prstGeom>
          <a:noFill/>
          <a:ln cap="flat" cmpd="sng" w="38100">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57" name="Shape 4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Files Breakdown - Class</a:t>
            </a:r>
          </a:p>
        </p:txBody>
      </p:sp>
      <p:sp>
        <p:nvSpPr>
          <p:cNvPr id="458" name="Shape 458"/>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Files Breakdown - Exports</a:t>
            </a:r>
          </a:p>
        </p:txBody>
      </p:sp>
      <p:sp>
        <p:nvSpPr>
          <p:cNvPr id="464" name="Shape 464"/>
          <p:cNvSpPr txBox="1"/>
          <p:nvPr>
            <p:ph idx="1" type="body"/>
          </p:nvPr>
        </p:nvSpPr>
        <p:spPr>
          <a:xfrm>
            <a:off x="311700" y="1152475"/>
            <a:ext cx="31638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
                <a:latin typeface="Open Sans"/>
                <a:ea typeface="Open Sans"/>
                <a:cs typeface="Open Sans"/>
                <a:sym typeface="Open Sans"/>
              </a:rPr>
              <a:t>Exports</a:t>
            </a:r>
            <a:r>
              <a:rPr lang="en">
                <a:latin typeface="Open Sans"/>
                <a:ea typeface="Open Sans"/>
                <a:cs typeface="Open Sans"/>
                <a:sym typeface="Open Sans"/>
              </a:rPr>
              <a:t> allow other modules to reference this class. </a:t>
            </a:r>
          </a:p>
        </p:txBody>
      </p:sp>
      <p:sp>
        <p:nvSpPr>
          <p:cNvPr id="465" name="Shape 465"/>
          <p:cNvSpPr txBox="1"/>
          <p:nvPr>
            <p:ph idx="1" type="body"/>
          </p:nvPr>
        </p:nvSpPr>
        <p:spPr>
          <a:xfrm>
            <a:off x="3788775" y="1405675"/>
            <a:ext cx="4990200" cy="2686800"/>
          </a:xfrm>
          <a:prstGeom prst="rect">
            <a:avLst/>
          </a:prstGeom>
          <a:solidFill>
            <a:srgbClr val="F3F3F3"/>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nSpc>
                <a:spcPct val="115000"/>
              </a:lnSpc>
              <a:spcBef>
                <a:spcPts val="0"/>
              </a:spcBef>
              <a:spcAft>
                <a:spcPts val="0"/>
              </a:spcAft>
              <a:buNone/>
            </a:pPr>
            <a:r>
              <a:rPr b="1" lang="en" sz="1600">
                <a:latin typeface="Consolas"/>
                <a:ea typeface="Consolas"/>
                <a:cs typeface="Consolas"/>
                <a:sym typeface="Consolas"/>
              </a:rPr>
              <a:t>import React from 'react';</a:t>
            </a:r>
          </a:p>
          <a:p>
            <a:pPr lvl="0" rtl="0">
              <a:lnSpc>
                <a:spcPct val="115000"/>
              </a:lnSpc>
              <a:spcBef>
                <a:spcPts val="0"/>
              </a:spcBef>
              <a:spcAft>
                <a:spcPts val="0"/>
              </a:spcAft>
              <a:buNone/>
            </a:pPr>
            <a:r>
              <a:rPr b="1" lang="en" sz="1600">
                <a:latin typeface="Consolas"/>
                <a:ea typeface="Consolas"/>
                <a:cs typeface="Consolas"/>
                <a:sym typeface="Consolas"/>
              </a:rPr>
              <a:t>import Firebase from './firebase-wrapper';</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class App extends React.Component {</a:t>
            </a:r>
          </a:p>
          <a:p>
            <a:pPr lvl="0" rtl="0">
              <a:lnSpc>
                <a:spcPct val="115000"/>
              </a:lnSpc>
              <a:spcBef>
                <a:spcPts val="0"/>
              </a:spcBef>
              <a:spcAft>
                <a:spcPts val="0"/>
              </a:spcAft>
              <a:buNone/>
            </a:pPr>
            <a:r>
              <a:rPr b="1" lang="en" sz="1600">
                <a:latin typeface="Consolas"/>
                <a:ea typeface="Consolas"/>
                <a:cs typeface="Consolas"/>
                <a:sym typeface="Consolas"/>
              </a:rPr>
              <a:t>  constructor() {}</a:t>
            </a:r>
          </a:p>
          <a:p>
            <a:pPr lvl="0" rtl="0">
              <a:lnSpc>
                <a:spcPct val="115000"/>
              </a:lnSpc>
              <a:spcBef>
                <a:spcPts val="0"/>
              </a:spcBef>
              <a:spcAft>
                <a:spcPts val="0"/>
              </a:spcAft>
              <a:buNone/>
            </a:pPr>
            <a:r>
              <a:rPr b="1" lang="en" sz="1600">
                <a:latin typeface="Consolas"/>
                <a:ea typeface="Consolas"/>
                <a:cs typeface="Consolas"/>
                <a:sym typeface="Consolas"/>
              </a:rPr>
              <a:t>  render() {}</a:t>
            </a:r>
          </a:p>
          <a:p>
            <a:pPr lvl="0" rtl="0">
              <a:lnSpc>
                <a:spcPct val="115000"/>
              </a:lnSpc>
              <a:spcBef>
                <a:spcPts val="0"/>
              </a:spcBef>
              <a:spcAft>
                <a:spcPts val="0"/>
              </a:spcAft>
              <a:buNone/>
            </a:pPr>
            <a:r>
              <a:rPr b="1" lang="en" sz="1600">
                <a:latin typeface="Consolas"/>
                <a:ea typeface="Consolas"/>
                <a:cs typeface="Consolas"/>
                <a:sym typeface="Consolas"/>
              </a:rPr>
              <a:t>}</a:t>
            </a:r>
          </a:p>
          <a:p>
            <a:pPr lvl="0" rtl="0">
              <a:lnSpc>
                <a:spcPct val="115000"/>
              </a:lnSpc>
              <a:spcBef>
                <a:spcPts val="0"/>
              </a:spcBef>
              <a:spcAft>
                <a:spcPts val="0"/>
              </a:spcAft>
              <a:buNone/>
            </a:pPr>
            <a:r>
              <a:t/>
            </a:r>
            <a:endParaRPr b="1" sz="1600">
              <a:latin typeface="Consolas"/>
              <a:ea typeface="Consolas"/>
              <a:cs typeface="Consolas"/>
              <a:sym typeface="Consolas"/>
            </a:endParaRPr>
          </a:p>
          <a:p>
            <a:pPr lvl="0" rtl="0">
              <a:lnSpc>
                <a:spcPct val="115000"/>
              </a:lnSpc>
              <a:spcBef>
                <a:spcPts val="0"/>
              </a:spcBef>
              <a:spcAft>
                <a:spcPts val="0"/>
              </a:spcAft>
              <a:buNone/>
            </a:pPr>
            <a:r>
              <a:rPr b="1" lang="en" sz="1600">
                <a:latin typeface="Consolas"/>
                <a:ea typeface="Consolas"/>
                <a:cs typeface="Consolas"/>
                <a:sym typeface="Consolas"/>
              </a:rPr>
              <a:t>export default App;</a:t>
            </a:r>
          </a:p>
        </p:txBody>
      </p:sp>
      <p:sp>
        <p:nvSpPr>
          <p:cNvPr id="466" name="Shape 466"/>
          <p:cNvSpPr txBox="1"/>
          <p:nvPr/>
        </p:nvSpPr>
        <p:spPr>
          <a:xfrm>
            <a:off x="3783175" y="1078600"/>
            <a:ext cx="2189400" cy="3219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App.jsx</a:t>
            </a:r>
          </a:p>
        </p:txBody>
      </p:sp>
      <p:sp>
        <p:nvSpPr>
          <p:cNvPr id="467" name="Shape 467"/>
          <p:cNvSpPr/>
          <p:nvPr/>
        </p:nvSpPr>
        <p:spPr>
          <a:xfrm flipH="1" rot="10800000">
            <a:off x="3788775" y="3561925"/>
            <a:ext cx="4990200" cy="516300"/>
          </a:xfrm>
          <a:prstGeom prst="rect">
            <a:avLst/>
          </a:prstGeom>
          <a:noFill/>
          <a:ln cap="flat" cmpd="sng" w="38100">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nvSpPr>
        <p:spPr>
          <a:xfrm>
            <a:off x="121275" y="798350"/>
            <a:ext cx="2752200" cy="38583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chemeClr val="dk2"/>
                </a:solidFill>
                <a:latin typeface="Open Sans"/>
                <a:ea typeface="Open Sans"/>
                <a:cs typeface="Open Sans"/>
                <a:sym typeface="Open Sans"/>
              </a:rPr>
              <a:t>All web pages are made out of modular components. </a:t>
            </a:r>
          </a:p>
          <a:p>
            <a:pPr lvl="0">
              <a:spcBef>
                <a:spcPts val="0"/>
              </a:spcBef>
              <a:buNone/>
            </a:pPr>
            <a:r>
              <a:t/>
            </a:r>
            <a:endParaRPr sz="1800">
              <a:solidFill>
                <a:schemeClr val="dk2"/>
              </a:solidFill>
              <a:latin typeface="Open Sans"/>
              <a:ea typeface="Open Sans"/>
              <a:cs typeface="Open Sans"/>
              <a:sym typeface="Open Sans"/>
            </a:endParaRPr>
          </a:p>
          <a:p>
            <a:pPr lvl="0">
              <a:spcBef>
                <a:spcPts val="0"/>
              </a:spcBef>
              <a:buNone/>
            </a:pPr>
            <a:r>
              <a:rPr lang="en" sz="1800">
                <a:solidFill>
                  <a:schemeClr val="dk2"/>
                </a:solidFill>
                <a:latin typeface="Open Sans"/>
                <a:ea typeface="Open Sans"/>
                <a:cs typeface="Open Sans"/>
                <a:sym typeface="Open Sans"/>
              </a:rPr>
              <a:t>Our application:</a:t>
            </a:r>
          </a:p>
          <a:p>
            <a:pPr indent="-342900" lvl="0" marL="457200" rtl="0">
              <a:spcBef>
                <a:spcPts val="0"/>
              </a:spcBef>
              <a:buClr>
                <a:srgbClr val="A883F1"/>
              </a:buClr>
              <a:buSzPct val="100000"/>
              <a:buFont typeface="Open Sans"/>
              <a:buChar char="●"/>
            </a:pPr>
            <a:r>
              <a:rPr lang="en" sz="1800">
                <a:solidFill>
                  <a:srgbClr val="A883F1"/>
                </a:solidFill>
                <a:latin typeface="Open Sans"/>
                <a:ea typeface="Open Sans"/>
                <a:cs typeface="Open Sans"/>
                <a:sym typeface="Open Sans"/>
              </a:rPr>
              <a:t>The Application</a:t>
            </a:r>
          </a:p>
          <a:p>
            <a:pPr indent="-342900" lvl="0" marL="457200" rtl="0">
              <a:spcBef>
                <a:spcPts val="0"/>
              </a:spcBef>
              <a:buClr>
                <a:srgbClr val="E69138"/>
              </a:buClr>
              <a:buSzPct val="100000"/>
              <a:buFont typeface="Open Sans"/>
              <a:buChar char="●"/>
            </a:pPr>
            <a:r>
              <a:rPr lang="en" sz="1800">
                <a:solidFill>
                  <a:srgbClr val="E69138"/>
                </a:solidFill>
                <a:latin typeface="Open Sans"/>
                <a:ea typeface="Open Sans"/>
                <a:cs typeface="Open Sans"/>
                <a:sym typeface="Open Sans"/>
              </a:rPr>
              <a:t>Messages</a:t>
            </a:r>
          </a:p>
          <a:p>
            <a:pPr indent="-342900" lvl="0" marL="457200" rtl="0">
              <a:spcBef>
                <a:spcPts val="0"/>
              </a:spcBef>
              <a:buClr>
                <a:srgbClr val="38761D"/>
              </a:buClr>
              <a:buSzPct val="100000"/>
              <a:buFont typeface="Open Sans"/>
              <a:buChar char="●"/>
            </a:pPr>
            <a:r>
              <a:rPr lang="en" sz="1800">
                <a:solidFill>
                  <a:srgbClr val="38761D"/>
                </a:solidFill>
                <a:latin typeface="Open Sans"/>
                <a:ea typeface="Open Sans"/>
                <a:cs typeface="Open Sans"/>
                <a:sym typeface="Open Sans"/>
              </a:rPr>
              <a:t>The Input Box</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Corresponding classes:</a:t>
            </a:r>
          </a:p>
          <a:p>
            <a:pPr indent="-342900" lvl="0" marL="457200" rtl="0">
              <a:spcBef>
                <a:spcPts val="0"/>
              </a:spcBef>
              <a:buClr>
                <a:srgbClr val="A883F1"/>
              </a:buClr>
              <a:buSzPct val="100000"/>
              <a:buFont typeface="Open Sans"/>
              <a:buChar char="●"/>
            </a:pPr>
            <a:r>
              <a:rPr lang="en" sz="1800">
                <a:solidFill>
                  <a:srgbClr val="A883F1"/>
                </a:solidFill>
                <a:latin typeface="Open Sans"/>
                <a:ea typeface="Open Sans"/>
                <a:cs typeface="Open Sans"/>
                <a:sym typeface="Open Sans"/>
              </a:rPr>
              <a:t>App.jsx</a:t>
            </a:r>
          </a:p>
          <a:p>
            <a:pPr indent="-342900" lvl="0" marL="457200" rtl="0">
              <a:spcBef>
                <a:spcPts val="0"/>
              </a:spcBef>
              <a:buClr>
                <a:srgbClr val="E69138"/>
              </a:buClr>
              <a:buSzPct val="100000"/>
              <a:buFont typeface="Open Sans"/>
              <a:buChar char="●"/>
            </a:pPr>
            <a:r>
              <a:rPr lang="en" sz="1800">
                <a:solidFill>
                  <a:srgbClr val="E69138"/>
                </a:solidFill>
                <a:latin typeface="Open Sans"/>
                <a:ea typeface="Open Sans"/>
                <a:cs typeface="Open Sans"/>
                <a:sym typeface="Open Sans"/>
              </a:rPr>
              <a:t>Message.jsx</a:t>
            </a:r>
          </a:p>
          <a:p>
            <a:pPr indent="-342900" lvl="0" marL="457200" rtl="0">
              <a:spcBef>
                <a:spcPts val="0"/>
              </a:spcBef>
              <a:buClr>
                <a:srgbClr val="38761D"/>
              </a:buClr>
              <a:buSzPct val="100000"/>
              <a:buFont typeface="Open Sans"/>
              <a:buChar char="●"/>
            </a:pPr>
            <a:r>
              <a:rPr lang="en" sz="1800">
                <a:solidFill>
                  <a:srgbClr val="38761D"/>
                </a:solidFill>
                <a:latin typeface="Open Sans"/>
                <a:ea typeface="Open Sans"/>
                <a:cs typeface="Open Sans"/>
                <a:sym typeface="Open Sans"/>
              </a:rPr>
              <a:t>Input.jsx</a:t>
            </a:r>
          </a:p>
        </p:txBody>
      </p:sp>
      <p:grpSp>
        <p:nvGrpSpPr>
          <p:cNvPr id="473" name="Shape 473"/>
          <p:cNvGrpSpPr/>
          <p:nvPr/>
        </p:nvGrpSpPr>
        <p:grpSpPr>
          <a:xfrm>
            <a:off x="2972775" y="626350"/>
            <a:ext cx="6034200" cy="3890800"/>
            <a:chOff x="596550" y="592850"/>
            <a:chExt cx="6034200" cy="3890800"/>
          </a:xfrm>
        </p:grpSpPr>
        <p:grpSp>
          <p:nvGrpSpPr>
            <p:cNvPr id="474" name="Shape 474"/>
            <p:cNvGrpSpPr/>
            <p:nvPr/>
          </p:nvGrpSpPr>
          <p:grpSpPr>
            <a:xfrm>
              <a:off x="596550" y="592850"/>
              <a:ext cx="6034200" cy="3890800"/>
              <a:chOff x="596550" y="592850"/>
              <a:chExt cx="6034200" cy="3890800"/>
            </a:xfrm>
          </p:grpSpPr>
          <p:grpSp>
            <p:nvGrpSpPr>
              <p:cNvPr id="475" name="Shape 475"/>
              <p:cNvGrpSpPr/>
              <p:nvPr/>
            </p:nvGrpSpPr>
            <p:grpSpPr>
              <a:xfrm>
                <a:off x="596550" y="592850"/>
                <a:ext cx="6034200" cy="3890800"/>
                <a:chOff x="596550" y="592850"/>
                <a:chExt cx="6034200" cy="3890800"/>
              </a:xfrm>
            </p:grpSpPr>
            <p:sp>
              <p:nvSpPr>
                <p:cNvPr id="476" name="Shape 476"/>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77" name="Shape 477"/>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78" name="Shape 478"/>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479" name="Shape 479"/>
                <p:cNvGrpSpPr/>
                <p:nvPr/>
              </p:nvGrpSpPr>
              <p:grpSpPr>
                <a:xfrm>
                  <a:off x="596550" y="592850"/>
                  <a:ext cx="6034200" cy="3890800"/>
                  <a:chOff x="596550" y="592850"/>
                  <a:chExt cx="6034200" cy="3890800"/>
                </a:xfrm>
              </p:grpSpPr>
              <p:sp>
                <p:nvSpPr>
                  <p:cNvPr id="480" name="Shape 480"/>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481" name="Shape 481"/>
                  <p:cNvGrpSpPr/>
                  <p:nvPr/>
                </p:nvGrpSpPr>
                <p:grpSpPr>
                  <a:xfrm>
                    <a:off x="2914350" y="1271800"/>
                    <a:ext cx="3408900" cy="2894400"/>
                    <a:chOff x="2914350" y="1271800"/>
                    <a:chExt cx="3408900" cy="2894400"/>
                  </a:xfrm>
                </p:grpSpPr>
                <p:sp>
                  <p:nvSpPr>
                    <p:cNvPr id="482" name="Shape 482"/>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483" name="Shape 483"/>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484" name="Shape 484"/>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485" name="Shape 485"/>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486" name="Shape 486"/>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487" name="Shape 487"/>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488" name="Shape 488"/>
                  <p:cNvGrpSpPr/>
                  <p:nvPr/>
                </p:nvGrpSpPr>
                <p:grpSpPr>
                  <a:xfrm>
                    <a:off x="596550" y="592850"/>
                    <a:ext cx="6034200" cy="326502"/>
                    <a:chOff x="596550" y="592850"/>
                    <a:chExt cx="6034200" cy="326502"/>
                  </a:xfrm>
                </p:grpSpPr>
                <p:sp>
                  <p:nvSpPr>
                    <p:cNvPr id="489" name="Shape 489"/>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490" name="Shape 490"/>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491" name="Shape 491"/>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492" name="Shape 492"/>
                  <p:cNvGrpSpPr/>
                  <p:nvPr/>
                </p:nvGrpSpPr>
                <p:grpSpPr>
                  <a:xfrm>
                    <a:off x="905425" y="1271800"/>
                    <a:ext cx="1695900" cy="3043417"/>
                    <a:chOff x="905425" y="1271800"/>
                    <a:chExt cx="1695900" cy="3043417"/>
                  </a:xfrm>
                </p:grpSpPr>
                <p:sp>
                  <p:nvSpPr>
                    <p:cNvPr id="493" name="Shape 493"/>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94" name="Shape 494"/>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5" name="Shape 495"/>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6" name="Shape 496"/>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7" name="Shape 497"/>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498" name="Shape 498"/>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499" name="Shape 499"/>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500" name="Shape 500"/>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501" name="Shape 501"/>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502" name="Shape 502"/>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503" name="Shape 503"/>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504" name="Shape 504"/>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505" name="Shape 505"/>
              <p:cNvSpPr txBox="1"/>
              <p:nvPr/>
            </p:nvSpPr>
            <p:spPr>
              <a:xfrm>
                <a:off x="2907255" y="127935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sp>
          <p:nvSpPr>
            <p:cNvPr id="506" name="Shape 506"/>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sp>
        <p:nvSpPr>
          <p:cNvPr id="507" name="Shape 507"/>
          <p:cNvSpPr/>
          <p:nvPr/>
        </p:nvSpPr>
        <p:spPr>
          <a:xfrm>
            <a:off x="2886675" y="555450"/>
            <a:ext cx="6206400" cy="4101300"/>
          </a:xfrm>
          <a:prstGeom prst="rect">
            <a:avLst/>
          </a:prstGeom>
          <a:noFill/>
          <a:ln cap="flat" cmpd="sng" w="76200">
            <a:solidFill>
              <a:srgbClr val="A883F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08" name="Shape 508"/>
          <p:cNvSpPr/>
          <p:nvPr/>
        </p:nvSpPr>
        <p:spPr>
          <a:xfrm>
            <a:off x="5323950" y="2249900"/>
            <a:ext cx="2897700" cy="862200"/>
          </a:xfrm>
          <a:prstGeom prst="rect">
            <a:avLst/>
          </a:prstGeom>
          <a:noFill/>
          <a:ln cap="flat" cmpd="sng" w="38100">
            <a:solidFill>
              <a:srgbClr val="E69138"/>
            </a:solidFill>
            <a:prstDash val="lgDash"/>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chemeClr val="accent1"/>
              </a:solidFill>
            </a:endParaRPr>
          </a:p>
        </p:txBody>
      </p:sp>
      <p:sp>
        <p:nvSpPr>
          <p:cNvPr id="509" name="Shape 509"/>
          <p:cNvSpPr/>
          <p:nvPr/>
        </p:nvSpPr>
        <p:spPr>
          <a:xfrm>
            <a:off x="5235725" y="3573375"/>
            <a:ext cx="3537300" cy="701700"/>
          </a:xfrm>
          <a:prstGeom prst="rect">
            <a:avLst/>
          </a:prstGeom>
          <a:noFill/>
          <a:ln cap="flat" cmpd="sng" w="38100">
            <a:solidFill>
              <a:srgbClr val="38761D"/>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311700" y="1658975"/>
            <a:ext cx="8520600" cy="2538900"/>
          </a:xfrm>
          <a:prstGeom prst="rect">
            <a:avLst/>
          </a:prstGeom>
        </p:spPr>
        <p:txBody>
          <a:bodyPr anchorCtr="0" anchor="b" bIns="91425" lIns="91425" rIns="91425" wrap="square" tIns="91425">
            <a:noAutofit/>
          </a:bodyPr>
          <a:lstStyle/>
          <a:p>
            <a:pPr lvl="0" rtl="0">
              <a:spcBef>
                <a:spcPts val="0"/>
              </a:spcBef>
              <a:buNone/>
            </a:pPr>
            <a:r>
              <a:rPr lang="en">
                <a:solidFill>
                  <a:srgbClr val="FFFFFF"/>
                </a:solidFill>
                <a:latin typeface="Open Sans"/>
                <a:ea typeface="Open Sans"/>
                <a:cs typeface="Open Sans"/>
                <a:sym typeface="Open Sans"/>
              </a:rPr>
              <a:t>React Messaging App</a:t>
            </a:r>
          </a:p>
          <a:p>
            <a:pPr lvl="0" rtl="0">
              <a:spcBef>
                <a:spcPts val="0"/>
              </a:spcBef>
              <a:buNone/>
            </a:pPr>
            <a:r>
              <a:t/>
            </a:r>
            <a:endParaRPr sz="2400">
              <a:solidFill>
                <a:srgbClr val="FFFFFF"/>
              </a:solidFill>
              <a:latin typeface="Open Sans"/>
              <a:ea typeface="Open Sans"/>
              <a:cs typeface="Open Sans"/>
              <a:sym typeface="Open Sans"/>
            </a:endParaRPr>
          </a:p>
        </p:txBody>
      </p:sp>
      <p:pic>
        <p:nvPicPr>
          <p:cNvPr id="61" name="Shape 61"/>
          <p:cNvPicPr preferRelativeResize="0"/>
          <p:nvPr/>
        </p:nvPicPr>
        <p:blipFill>
          <a:blip r:embed="rId3">
            <a:alphaModFix/>
          </a:blip>
          <a:stretch>
            <a:fillRect/>
          </a:stretch>
        </p:blipFill>
        <p:spPr>
          <a:xfrm>
            <a:off x="3488502" y="772350"/>
            <a:ext cx="2167000" cy="1924525"/>
          </a:xfrm>
          <a:prstGeom prst="rect">
            <a:avLst/>
          </a:prstGeom>
          <a:noFill/>
          <a:ln>
            <a:noFill/>
          </a:ln>
        </p:spPr>
      </p:pic>
      <p:sp>
        <p:nvSpPr>
          <p:cNvPr id="62" name="Shape 62"/>
          <p:cNvSpPr txBox="1"/>
          <p:nvPr/>
        </p:nvSpPr>
        <p:spPr>
          <a:xfrm>
            <a:off x="1582492" y="4814298"/>
            <a:ext cx="5979000" cy="273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i="1" lang="en" sz="1100">
                <a:solidFill>
                  <a:srgbClr val="FFFFFF"/>
                </a:solidFill>
              </a:rPr>
              <a:t>(C) 2017 Appian Corporation.  Distribution with attribution permitted.  All other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React Component Lifecycle</a:t>
            </a:r>
          </a:p>
        </p:txBody>
      </p:sp>
      <p:sp>
        <p:nvSpPr>
          <p:cNvPr id="515" name="Shape 515"/>
          <p:cNvSpPr txBox="1"/>
          <p:nvPr/>
        </p:nvSpPr>
        <p:spPr>
          <a:xfrm>
            <a:off x="6285900" y="4737975"/>
            <a:ext cx="2858100" cy="429900"/>
          </a:xfrm>
          <a:prstGeom prst="rect">
            <a:avLst/>
          </a:prstGeom>
          <a:noFill/>
          <a:ln>
            <a:noFill/>
          </a:ln>
        </p:spPr>
        <p:txBody>
          <a:bodyPr anchorCtr="0" anchor="t" bIns="91425" lIns="91425" rIns="91425" wrap="square"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Docs for the lifecycle methods</a:t>
            </a:r>
          </a:p>
        </p:txBody>
      </p:sp>
      <p:cxnSp>
        <p:nvCxnSpPr>
          <p:cNvPr id="516" name="Shape 516"/>
          <p:cNvCxnSpPr/>
          <p:nvPr/>
        </p:nvCxnSpPr>
        <p:spPr>
          <a:xfrm>
            <a:off x="3016740" y="1338375"/>
            <a:ext cx="0" cy="3399600"/>
          </a:xfrm>
          <a:prstGeom prst="straightConnector1">
            <a:avLst/>
          </a:prstGeom>
          <a:noFill/>
          <a:ln cap="flat" cmpd="sng" w="9525">
            <a:solidFill>
              <a:schemeClr val="dk2"/>
            </a:solidFill>
            <a:prstDash val="solid"/>
            <a:round/>
            <a:headEnd len="lg" w="lg" type="none"/>
            <a:tailEnd len="lg" w="lg" type="none"/>
          </a:ln>
        </p:spPr>
      </p:cxnSp>
      <p:cxnSp>
        <p:nvCxnSpPr>
          <p:cNvPr id="517" name="Shape 517"/>
          <p:cNvCxnSpPr/>
          <p:nvPr/>
        </p:nvCxnSpPr>
        <p:spPr>
          <a:xfrm>
            <a:off x="6082325" y="1338375"/>
            <a:ext cx="0" cy="3399600"/>
          </a:xfrm>
          <a:prstGeom prst="straightConnector1">
            <a:avLst/>
          </a:prstGeom>
          <a:noFill/>
          <a:ln cap="flat" cmpd="sng" w="9525">
            <a:solidFill>
              <a:schemeClr val="dk2"/>
            </a:solidFill>
            <a:prstDash val="solid"/>
            <a:round/>
            <a:headEnd len="lg" w="lg" type="none"/>
            <a:tailEnd len="lg" w="lg" type="none"/>
          </a:ln>
        </p:spPr>
      </p:cxnSp>
      <p:grpSp>
        <p:nvGrpSpPr>
          <p:cNvPr id="518" name="Shape 518"/>
          <p:cNvGrpSpPr/>
          <p:nvPr/>
        </p:nvGrpSpPr>
        <p:grpSpPr>
          <a:xfrm>
            <a:off x="6082325" y="1250450"/>
            <a:ext cx="2925000" cy="1053075"/>
            <a:chOff x="6082325" y="1250450"/>
            <a:chExt cx="2925000" cy="1053075"/>
          </a:xfrm>
        </p:grpSpPr>
        <p:sp>
          <p:nvSpPr>
            <p:cNvPr id="519" name="Shape 519"/>
            <p:cNvSpPr txBox="1"/>
            <p:nvPr/>
          </p:nvSpPr>
          <p:spPr>
            <a:xfrm>
              <a:off x="6082325" y="1250450"/>
              <a:ext cx="29250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520" name="Shape 520"/>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grpSp>
      <p:sp>
        <p:nvSpPr>
          <p:cNvPr id="521" name="Shape 521"/>
          <p:cNvSpPr txBox="1"/>
          <p:nvPr/>
        </p:nvSpPr>
        <p:spPr>
          <a:xfrm>
            <a:off x="332150" y="1250450"/>
            <a:ext cx="2407500" cy="4983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cxnSp>
        <p:nvCxnSpPr>
          <p:cNvPr id="522" name="Shape 522"/>
          <p:cNvCxnSpPr/>
          <p:nvPr/>
        </p:nvCxnSpPr>
        <p:spPr>
          <a:xfrm>
            <a:off x="3956550" y="2813550"/>
            <a:ext cx="0" cy="263700"/>
          </a:xfrm>
          <a:prstGeom prst="straightConnector1">
            <a:avLst/>
          </a:prstGeom>
          <a:noFill/>
          <a:ln cap="flat" cmpd="sng" w="9525">
            <a:solidFill>
              <a:schemeClr val="dk2"/>
            </a:solidFill>
            <a:prstDash val="solid"/>
            <a:round/>
            <a:headEnd len="lg" w="lg" type="none"/>
            <a:tailEnd len="lg" w="lg" type="triangle"/>
          </a:ln>
        </p:spPr>
      </p:cxnSp>
      <p:grpSp>
        <p:nvGrpSpPr>
          <p:cNvPr id="523" name="Shape 523"/>
          <p:cNvGrpSpPr/>
          <p:nvPr/>
        </p:nvGrpSpPr>
        <p:grpSpPr>
          <a:xfrm>
            <a:off x="3087350" y="1250450"/>
            <a:ext cx="2860550" cy="3432375"/>
            <a:chOff x="3087350" y="1250450"/>
            <a:chExt cx="2860550" cy="3432375"/>
          </a:xfrm>
        </p:grpSpPr>
        <p:sp>
          <p:nvSpPr>
            <p:cNvPr id="524" name="Shape 524"/>
            <p:cNvSpPr txBox="1"/>
            <p:nvPr/>
          </p:nvSpPr>
          <p:spPr>
            <a:xfrm>
              <a:off x="3177125" y="1250450"/>
              <a:ext cx="26841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525" name="Shape 525"/>
            <p:cNvSpPr txBox="1"/>
            <p:nvPr/>
          </p:nvSpPr>
          <p:spPr>
            <a:xfrm>
              <a:off x="5115179" y="2768600"/>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false</a:t>
              </a:r>
            </a:p>
          </p:txBody>
        </p:sp>
        <p:sp>
          <p:nvSpPr>
            <p:cNvPr id="526" name="Shape 526"/>
            <p:cNvSpPr/>
            <p:nvPr/>
          </p:nvSpPr>
          <p:spPr>
            <a:xfrm>
              <a:off x="3087350" y="3657875"/>
              <a:ext cx="2858100"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27" name="Shape 527"/>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528" name="Shape 528"/>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529" name="Shape 529"/>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530" name="Shape 530"/>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cxnSp>
          <p:nvCxnSpPr>
            <p:cNvPr id="531" name="Shape 531"/>
            <p:cNvCxnSpPr>
              <a:stCxn id="530" idx="2"/>
              <a:endCxn id="529"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532" name="Shape 532"/>
            <p:cNvCxnSpPr>
              <a:stCxn id="528" idx="2"/>
              <a:endCxn id="526"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33" name="Shape 533"/>
            <p:cNvCxnSpPr>
              <a:stCxn id="526" idx="2"/>
              <a:endCxn id="527"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34" name="Shape 534"/>
            <p:cNvCxnSpPr/>
            <p:nvPr/>
          </p:nvCxnSpPr>
          <p:spPr>
            <a:xfrm>
              <a:off x="5099550" y="2813550"/>
              <a:ext cx="0" cy="175800"/>
            </a:xfrm>
            <a:prstGeom prst="straightConnector1">
              <a:avLst/>
            </a:prstGeom>
            <a:noFill/>
            <a:ln cap="flat" cmpd="sng" w="9525">
              <a:solidFill>
                <a:schemeClr val="dk2"/>
              </a:solidFill>
              <a:prstDash val="solid"/>
              <a:round/>
              <a:headEnd len="lg" w="lg" type="none"/>
              <a:tailEnd len="lg" w="lg" type="none"/>
            </a:ln>
          </p:spPr>
        </p:cxnSp>
        <p:sp>
          <p:nvSpPr>
            <p:cNvPr id="535" name="Shape 535"/>
            <p:cNvSpPr txBox="1"/>
            <p:nvPr/>
          </p:nvSpPr>
          <p:spPr>
            <a:xfrm>
              <a:off x="3972179" y="2768600"/>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true</a:t>
              </a:r>
            </a:p>
          </p:txBody>
        </p:sp>
        <p:sp>
          <p:nvSpPr>
            <p:cNvPr id="536" name="Shape 536"/>
            <p:cNvSpPr/>
            <p:nvPr/>
          </p:nvSpPr>
          <p:spPr>
            <a:xfrm>
              <a:off x="5027675" y="2929100"/>
              <a:ext cx="148200" cy="130200"/>
            </a:xfrm>
            <a:prstGeom prst="mathMultiply">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537" name="Shape 537"/>
          <p:cNvSpPr/>
          <p:nvPr/>
        </p:nvSpPr>
        <p:spPr>
          <a:xfrm>
            <a:off x="173850" y="258987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538" name="Shape 538"/>
          <p:cNvSpPr/>
          <p:nvPr/>
        </p:nvSpPr>
        <p:spPr>
          <a:xfrm>
            <a:off x="168025" y="327957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39" name="Shape 539"/>
          <p:cNvSpPr/>
          <p:nvPr/>
        </p:nvSpPr>
        <p:spPr>
          <a:xfrm>
            <a:off x="168025" y="39056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cxnSp>
        <p:nvCxnSpPr>
          <p:cNvPr id="540" name="Shape 540"/>
          <p:cNvCxnSpPr>
            <a:stCxn id="537" idx="2"/>
            <a:endCxn id="538" idx="0"/>
          </p:cNvCxnSpPr>
          <p:nvPr/>
        </p:nvCxnSpPr>
        <p:spPr>
          <a:xfrm flipH="1">
            <a:off x="1554300" y="2963975"/>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541" name="Shape 541"/>
          <p:cNvCxnSpPr>
            <a:stCxn id="538" idx="2"/>
            <a:endCxn id="539" idx="0"/>
          </p:cNvCxnSpPr>
          <p:nvPr/>
        </p:nvCxnSpPr>
        <p:spPr>
          <a:xfrm>
            <a:off x="1554175" y="3653675"/>
            <a:ext cx="0" cy="252000"/>
          </a:xfrm>
          <a:prstGeom prst="straightConnector1">
            <a:avLst/>
          </a:prstGeom>
          <a:noFill/>
          <a:ln cap="flat" cmpd="sng" w="9525">
            <a:solidFill>
              <a:schemeClr val="dk2"/>
            </a:solidFill>
            <a:prstDash val="solid"/>
            <a:round/>
            <a:headEnd len="lg" w="lg" type="none"/>
            <a:tailEnd len="lg" w="lg" type="triangle"/>
          </a:ln>
        </p:spPr>
      </p:cxnSp>
      <p:sp>
        <p:nvSpPr>
          <p:cNvPr id="542" name="Shape 542"/>
          <p:cNvSpPr/>
          <p:nvPr/>
        </p:nvSpPr>
        <p:spPr>
          <a:xfrm>
            <a:off x="170950" y="192286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constructor</a:t>
            </a:r>
          </a:p>
        </p:txBody>
      </p:sp>
      <p:cxnSp>
        <p:nvCxnSpPr>
          <p:cNvPr id="543" name="Shape 543"/>
          <p:cNvCxnSpPr>
            <a:stCxn id="542" idx="2"/>
            <a:endCxn id="537" idx="0"/>
          </p:cNvCxnSpPr>
          <p:nvPr/>
        </p:nvCxnSpPr>
        <p:spPr>
          <a:xfrm>
            <a:off x="1557100" y="2296960"/>
            <a:ext cx="3000" cy="292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 type="body"/>
          </p:nvPr>
        </p:nvSpPr>
        <p:spPr>
          <a:xfrm>
            <a:off x="3866825" y="0"/>
            <a:ext cx="5277300" cy="5143500"/>
          </a:xfrm>
          <a:prstGeom prst="rect">
            <a:avLst/>
          </a:prstGeom>
          <a:solidFill>
            <a:srgbClr val="F3F3F3"/>
          </a:solidFill>
        </p:spPr>
        <p:txBody>
          <a:bodyPr anchorCtr="0" anchor="ctr" bIns="91425" lIns="91425" rIns="91425" wrap="square" tIns="91425">
            <a:noAutofit/>
          </a:bodyPr>
          <a:lstStyle/>
          <a:p>
            <a:pPr lvl="0" rtl="0">
              <a:lnSpc>
                <a:spcPct val="100000"/>
              </a:lnSpc>
              <a:spcBef>
                <a:spcPts val="0"/>
              </a:spcBef>
              <a:spcAft>
                <a:spcPts val="0"/>
              </a:spcAft>
              <a:buNone/>
            </a:pPr>
            <a:r>
              <a:rPr b="1" lang="en" sz="1300">
                <a:latin typeface="Consolas"/>
                <a:ea typeface="Consolas"/>
                <a:cs typeface="Consolas"/>
                <a:sym typeface="Consolas"/>
              </a:rPr>
              <a:t>// Import React and other stuff</a:t>
            </a:r>
          </a:p>
          <a:p>
            <a:pPr lvl="0" rtl="0">
              <a:lnSpc>
                <a:spcPct val="100000"/>
              </a:lnSpc>
              <a:spcBef>
                <a:spcPts val="0"/>
              </a:spcBef>
              <a:spcAft>
                <a:spcPts val="0"/>
              </a:spcAft>
              <a:buNone/>
            </a:pPr>
            <a:r>
              <a:rPr b="1" lang="en" sz="1300">
                <a:latin typeface="Consolas"/>
                <a:ea typeface="Consolas"/>
                <a:cs typeface="Consolas"/>
                <a:sym typeface="Consolas"/>
              </a:rPr>
              <a:t>import React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class App extends React.Component{</a:t>
            </a:r>
          </a:p>
          <a:p>
            <a:pPr lvl="0" rtl="0">
              <a:lnSpc>
                <a:spcPct val="100000"/>
              </a:lnSpc>
              <a:spcBef>
                <a:spcPts val="0"/>
              </a:spcBef>
              <a:spcAft>
                <a:spcPts val="0"/>
              </a:spcAft>
              <a:buNone/>
            </a:pPr>
            <a:r>
              <a:rPr b="1" lang="en" sz="1300">
                <a:latin typeface="Consolas"/>
                <a:ea typeface="Consolas"/>
                <a:cs typeface="Consolas"/>
                <a:sym typeface="Consolas"/>
              </a:rPr>
              <a:t>  constructor(props) {</a:t>
            </a:r>
          </a:p>
          <a:p>
            <a:pPr lvl="0" rtl="0">
              <a:lnSpc>
                <a:spcPct val="100000"/>
              </a:lnSpc>
              <a:spcBef>
                <a:spcPts val="0"/>
              </a:spcBef>
              <a:spcAft>
                <a:spcPts val="0"/>
              </a:spcAft>
              <a:buNone/>
            </a:pPr>
            <a:r>
              <a:rPr b="1" lang="en" sz="1300">
                <a:latin typeface="Consolas"/>
                <a:ea typeface="Consolas"/>
                <a:cs typeface="Consolas"/>
                <a:sym typeface="Consolas"/>
              </a:rPr>
              <a:t>    super(props);</a:t>
            </a:r>
          </a:p>
          <a:p>
            <a:pPr lvl="0" rtl="0">
              <a:lnSpc>
                <a:spcPct val="100000"/>
              </a:lnSpc>
              <a:spcBef>
                <a:spcPts val="0"/>
              </a:spcBef>
              <a:spcAft>
                <a:spcPts val="0"/>
              </a:spcAft>
              <a:buNone/>
            </a:pPr>
            <a:r>
              <a:rPr b="1" lang="en" sz="1300">
                <a:latin typeface="Consolas"/>
                <a:ea typeface="Consolas"/>
                <a:cs typeface="Consolas"/>
                <a:sym typeface="Consolas"/>
              </a:rPr>
              <a:t>    this.state = {</a:t>
            </a:r>
          </a:p>
          <a:p>
            <a:pPr lvl="0" rtl="0">
              <a:lnSpc>
                <a:spcPct val="100000"/>
              </a:lnSpc>
              <a:spcBef>
                <a:spcPts val="0"/>
              </a:spcBef>
              <a:spcAft>
                <a:spcPts val="0"/>
              </a:spcAft>
              <a:buNone/>
            </a:pPr>
            <a:r>
              <a:rPr b="1" lang="en" sz="1300">
                <a:latin typeface="Consolas"/>
                <a:ea typeface="Consolas"/>
                <a:cs typeface="Consolas"/>
                <a:sym typeface="Consolas"/>
              </a:rPr>
              <a:t>      messages: [] // Initialize empty list of messages</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  componentWillMount() {</a:t>
            </a:r>
          </a:p>
          <a:p>
            <a:pPr lvl="0" rtl="0">
              <a:lnSpc>
                <a:spcPct val="100000"/>
              </a:lnSpc>
              <a:spcBef>
                <a:spcPts val="0"/>
              </a:spcBef>
              <a:spcAft>
                <a:spcPts val="0"/>
              </a:spcAft>
              <a:buNone/>
            </a:pPr>
            <a:r>
              <a:rPr b="1" lang="en" sz="1300">
                <a:latin typeface="Consolas"/>
                <a:ea typeface="Consolas"/>
                <a:cs typeface="Consolas"/>
                <a:sym typeface="Consolas"/>
              </a:rPr>
              <a:t>    // Turns on Firebase</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  componentWillUnmount() {</a:t>
            </a:r>
          </a:p>
          <a:p>
            <a:pPr lvl="0" rtl="0">
              <a:lnSpc>
                <a:spcPct val="100000"/>
              </a:lnSpc>
              <a:spcBef>
                <a:spcPts val="0"/>
              </a:spcBef>
              <a:spcAft>
                <a:spcPts val="0"/>
              </a:spcAft>
              <a:buNone/>
            </a:pPr>
            <a:r>
              <a:rPr b="1" lang="en" sz="1300">
                <a:latin typeface="Consolas"/>
                <a:ea typeface="Consolas"/>
                <a:cs typeface="Consolas"/>
                <a:sym typeface="Consolas"/>
              </a:rPr>
              <a:t>    // Turns off Firebase</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  render() {</a:t>
            </a:r>
          </a:p>
          <a:p>
            <a:pPr lvl="0" rtl="0">
              <a:lnSpc>
                <a:spcPct val="100000"/>
              </a:lnSpc>
              <a:spcBef>
                <a:spcPts val="0"/>
              </a:spcBef>
              <a:spcAft>
                <a:spcPts val="0"/>
              </a:spcAft>
              <a:buNone/>
            </a:pPr>
            <a:r>
              <a:rPr b="1" lang="en" sz="1300">
                <a:latin typeface="Consolas"/>
                <a:ea typeface="Consolas"/>
                <a:cs typeface="Consolas"/>
                <a:sym typeface="Consolas"/>
              </a:rPr>
              <a:t>    // shows your HTML/JSX content on the screen</a:t>
            </a:r>
          </a:p>
          <a:p>
            <a:pPr lvl="0" rtl="0">
              <a:lnSpc>
                <a:spcPct val="100000"/>
              </a:lnSpc>
              <a:spcBef>
                <a:spcPts val="0"/>
              </a:spcBef>
              <a:spcAft>
                <a:spcPts val="0"/>
              </a:spcAft>
              <a:buNone/>
            </a:pPr>
            <a:r>
              <a:rPr b="1" lang="en" sz="1300">
                <a:latin typeface="Consolas"/>
                <a:ea typeface="Consolas"/>
                <a:cs typeface="Consolas"/>
                <a:sym typeface="Consolas"/>
              </a:rPr>
              <a:t>  }</a:t>
            </a:r>
          </a:p>
          <a:p>
            <a:pPr lvl="0" rtl="0">
              <a:lnSpc>
                <a:spcPct val="100000"/>
              </a:lnSpc>
              <a:spcBef>
                <a:spcPts val="0"/>
              </a:spcBef>
              <a:spcAft>
                <a:spcPts val="0"/>
              </a:spcAft>
              <a:buNone/>
            </a:pPr>
            <a:r>
              <a:rPr b="1" lang="en" sz="1300">
                <a:latin typeface="Consolas"/>
                <a:ea typeface="Consolas"/>
                <a:cs typeface="Consolas"/>
                <a:sym typeface="Consolas"/>
              </a:rPr>
              <a:t>}</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export default App;</a:t>
            </a:r>
          </a:p>
        </p:txBody>
      </p:sp>
      <p:sp>
        <p:nvSpPr>
          <p:cNvPr id="549" name="Shape 549"/>
          <p:cNvSpPr/>
          <p:nvPr/>
        </p:nvSpPr>
        <p:spPr>
          <a:xfrm>
            <a:off x="4008125" y="883050"/>
            <a:ext cx="4994700" cy="21378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0" name="Shape 550"/>
          <p:cNvSpPr txBox="1"/>
          <p:nvPr/>
        </p:nvSpPr>
        <p:spPr>
          <a:xfrm>
            <a:off x="737725" y="186325"/>
            <a:ext cx="2377200" cy="1004100"/>
          </a:xfrm>
          <a:prstGeom prst="rect">
            <a:avLst/>
          </a:prstGeom>
          <a:noFill/>
          <a:ln>
            <a:noFill/>
          </a:ln>
        </p:spPr>
        <p:txBody>
          <a:bodyPr anchorCtr="0" anchor="t" bIns="91425" lIns="91425" rIns="91425" wrap="square" tIns="91425">
            <a:noAutofit/>
          </a:bodyPr>
          <a:lstStyle/>
          <a:p>
            <a:pPr lvl="0" rtl="0">
              <a:spcBef>
                <a:spcPts val="0"/>
              </a:spcBef>
              <a:buNone/>
            </a:pPr>
            <a:r>
              <a:rPr lang="en" sz="4800">
                <a:latin typeface="Open Sans"/>
                <a:ea typeface="Open Sans"/>
                <a:cs typeface="Open Sans"/>
                <a:sym typeface="Open Sans"/>
              </a:rPr>
              <a:t>App.jsx</a:t>
            </a:r>
          </a:p>
        </p:txBody>
      </p:sp>
      <p:sp>
        <p:nvSpPr>
          <p:cNvPr id="551" name="Shape 551"/>
          <p:cNvSpPr/>
          <p:nvPr/>
        </p:nvSpPr>
        <p:spPr>
          <a:xfrm>
            <a:off x="4078150" y="3812275"/>
            <a:ext cx="4294200" cy="6492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2" name="Shape 552"/>
          <p:cNvSpPr txBox="1"/>
          <p:nvPr/>
        </p:nvSpPr>
        <p:spPr>
          <a:xfrm>
            <a:off x="722563" y="1336975"/>
            <a:ext cx="2407500" cy="4983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sp>
        <p:nvSpPr>
          <p:cNvPr id="553" name="Shape 553"/>
          <p:cNvSpPr/>
          <p:nvPr/>
        </p:nvSpPr>
        <p:spPr>
          <a:xfrm>
            <a:off x="543075" y="26515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554" name="Shape 554"/>
          <p:cNvSpPr/>
          <p:nvPr/>
        </p:nvSpPr>
        <p:spPr>
          <a:xfrm>
            <a:off x="537250" y="33412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55" name="Shape 555"/>
          <p:cNvSpPr/>
          <p:nvPr/>
        </p:nvSpPr>
        <p:spPr>
          <a:xfrm>
            <a:off x="537250" y="396727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cxnSp>
        <p:nvCxnSpPr>
          <p:cNvPr id="556" name="Shape 556"/>
          <p:cNvCxnSpPr>
            <a:stCxn id="553" idx="2"/>
            <a:endCxn id="554" idx="0"/>
          </p:cNvCxnSpPr>
          <p:nvPr/>
        </p:nvCxnSpPr>
        <p:spPr>
          <a:xfrm flipH="1">
            <a:off x="1923525" y="3025625"/>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557" name="Shape 557"/>
          <p:cNvCxnSpPr>
            <a:stCxn id="554" idx="2"/>
            <a:endCxn id="555" idx="0"/>
          </p:cNvCxnSpPr>
          <p:nvPr/>
        </p:nvCxnSpPr>
        <p:spPr>
          <a:xfrm>
            <a:off x="1923400" y="3715325"/>
            <a:ext cx="0" cy="252000"/>
          </a:xfrm>
          <a:prstGeom prst="straightConnector1">
            <a:avLst/>
          </a:prstGeom>
          <a:noFill/>
          <a:ln cap="flat" cmpd="sng" w="9525">
            <a:solidFill>
              <a:schemeClr val="dk2"/>
            </a:solidFill>
            <a:prstDash val="solid"/>
            <a:round/>
            <a:headEnd len="lg" w="lg" type="none"/>
            <a:tailEnd len="lg" w="lg" type="triangle"/>
          </a:ln>
        </p:spPr>
      </p:cxnSp>
      <p:sp>
        <p:nvSpPr>
          <p:cNvPr id="558" name="Shape 558"/>
          <p:cNvSpPr/>
          <p:nvPr/>
        </p:nvSpPr>
        <p:spPr>
          <a:xfrm>
            <a:off x="540175" y="198451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constructor</a:t>
            </a:r>
          </a:p>
        </p:txBody>
      </p:sp>
      <p:cxnSp>
        <p:nvCxnSpPr>
          <p:cNvPr id="559" name="Shape 559"/>
          <p:cNvCxnSpPr>
            <a:stCxn id="558" idx="2"/>
            <a:endCxn id="553" idx="0"/>
          </p:cNvCxnSpPr>
          <p:nvPr/>
        </p:nvCxnSpPr>
        <p:spPr>
          <a:xfrm>
            <a:off x="1926325" y="2358610"/>
            <a:ext cx="3000" cy="292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idx="1" type="body"/>
          </p:nvPr>
        </p:nvSpPr>
        <p:spPr>
          <a:xfrm>
            <a:off x="3866825" y="0"/>
            <a:ext cx="5277300" cy="5143500"/>
          </a:xfrm>
          <a:prstGeom prst="rect">
            <a:avLst/>
          </a:prstGeom>
          <a:solidFill>
            <a:srgbClr val="F3F3F3"/>
          </a:solidFill>
        </p:spPr>
        <p:txBody>
          <a:bodyPr anchorCtr="0" anchor="ctr" bIns="91425" lIns="91425" rIns="91425" wrap="square" tIns="91425">
            <a:noAutofit/>
          </a:bodyPr>
          <a:lstStyle/>
          <a:p>
            <a:pPr lvl="0" rtl="0">
              <a:lnSpc>
                <a:spcPct val="100000"/>
              </a:lnSpc>
              <a:spcBef>
                <a:spcPts val="0"/>
              </a:spcBef>
              <a:spcAft>
                <a:spcPts val="0"/>
              </a:spcAft>
              <a:buNone/>
            </a:pPr>
            <a:r>
              <a:rPr b="1" lang="en" sz="1300">
                <a:latin typeface="Consolas"/>
                <a:ea typeface="Consolas"/>
                <a:cs typeface="Consolas"/>
                <a:sym typeface="Consolas"/>
              </a:rPr>
              <a:t>// Import React and other stuff</a:t>
            </a:r>
          </a:p>
          <a:p>
            <a:pPr lvl="0" rtl="0">
              <a:lnSpc>
                <a:spcPct val="100000"/>
              </a:lnSpc>
              <a:spcBef>
                <a:spcPts val="0"/>
              </a:spcBef>
              <a:spcAft>
                <a:spcPts val="0"/>
              </a:spcAft>
              <a:buNone/>
            </a:pPr>
            <a:r>
              <a:rPr b="1" lang="en" sz="1300">
                <a:latin typeface="Consolas"/>
                <a:ea typeface="Consolas"/>
                <a:cs typeface="Consolas"/>
                <a:sym typeface="Consolas"/>
              </a:rPr>
              <a:t>import React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class App extends React.Component{</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constructor(props)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super(props);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This.state =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messages: [] // Initialize empty list of messages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on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componentWillUnmount()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off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render()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shows your content on the screen</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export default App;</a:t>
            </a:r>
          </a:p>
        </p:txBody>
      </p:sp>
      <p:sp>
        <p:nvSpPr>
          <p:cNvPr id="565" name="Shape 565"/>
          <p:cNvSpPr/>
          <p:nvPr/>
        </p:nvSpPr>
        <p:spPr>
          <a:xfrm>
            <a:off x="4068875" y="3812275"/>
            <a:ext cx="3484200" cy="649200"/>
          </a:xfrm>
          <a:prstGeom prst="rect">
            <a:avLst/>
          </a:prstGeom>
          <a:noFill/>
          <a:ln cap="flat" cmpd="sng" w="28575">
            <a:solidFill>
              <a:srgbClr val="E6913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66" name="Shape 566"/>
          <p:cNvSpPr txBox="1"/>
          <p:nvPr/>
        </p:nvSpPr>
        <p:spPr>
          <a:xfrm>
            <a:off x="737725" y="186325"/>
            <a:ext cx="2377200" cy="1004100"/>
          </a:xfrm>
          <a:prstGeom prst="rect">
            <a:avLst/>
          </a:prstGeom>
          <a:noFill/>
          <a:ln>
            <a:noFill/>
          </a:ln>
        </p:spPr>
        <p:txBody>
          <a:bodyPr anchorCtr="0" anchor="t" bIns="91425" lIns="91425" rIns="91425" wrap="square" tIns="91425">
            <a:noAutofit/>
          </a:bodyPr>
          <a:lstStyle/>
          <a:p>
            <a:pPr lvl="0" rtl="0">
              <a:spcBef>
                <a:spcPts val="0"/>
              </a:spcBef>
              <a:buNone/>
            </a:pPr>
            <a:r>
              <a:rPr lang="en" sz="4800">
                <a:latin typeface="Open Sans"/>
                <a:ea typeface="Open Sans"/>
                <a:cs typeface="Open Sans"/>
                <a:sym typeface="Open Sans"/>
              </a:rPr>
              <a:t>App.jsx</a:t>
            </a:r>
          </a:p>
        </p:txBody>
      </p:sp>
      <p:grpSp>
        <p:nvGrpSpPr>
          <p:cNvPr id="567" name="Shape 567"/>
          <p:cNvGrpSpPr/>
          <p:nvPr/>
        </p:nvGrpSpPr>
        <p:grpSpPr>
          <a:xfrm>
            <a:off x="459625" y="1354950"/>
            <a:ext cx="2860550" cy="3432375"/>
            <a:chOff x="3087350" y="1250450"/>
            <a:chExt cx="2860550" cy="3432375"/>
          </a:xfrm>
        </p:grpSpPr>
        <p:sp>
          <p:nvSpPr>
            <p:cNvPr id="568" name="Shape 568"/>
            <p:cNvSpPr txBox="1"/>
            <p:nvPr/>
          </p:nvSpPr>
          <p:spPr>
            <a:xfrm>
              <a:off x="3177125" y="1250450"/>
              <a:ext cx="26841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569" name="Shape 569"/>
            <p:cNvSpPr/>
            <p:nvPr/>
          </p:nvSpPr>
          <p:spPr>
            <a:xfrm>
              <a:off x="3087350" y="3657875"/>
              <a:ext cx="2858100"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70" name="Shape 570"/>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571" name="Shape 571"/>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572" name="Shape 572"/>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573" name="Shape 573"/>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cxnSp>
          <p:nvCxnSpPr>
            <p:cNvPr id="574" name="Shape 574"/>
            <p:cNvCxnSpPr>
              <a:stCxn id="573" idx="2"/>
              <a:endCxn id="572"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575" name="Shape 575"/>
            <p:cNvCxnSpPr>
              <a:stCxn id="571" idx="2"/>
              <a:endCxn id="569"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76" name="Shape 576"/>
            <p:cNvCxnSpPr>
              <a:stCxn id="569" idx="2"/>
              <a:endCxn id="570"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grpSp>
      <p:sp>
        <p:nvSpPr>
          <p:cNvPr id="577" name="Shape 577"/>
          <p:cNvSpPr txBox="1"/>
          <p:nvPr/>
        </p:nvSpPr>
        <p:spPr>
          <a:xfrm>
            <a:off x="2295779" y="2872603"/>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false</a:t>
            </a:r>
          </a:p>
        </p:txBody>
      </p:sp>
      <p:cxnSp>
        <p:nvCxnSpPr>
          <p:cNvPr id="578" name="Shape 578"/>
          <p:cNvCxnSpPr/>
          <p:nvPr/>
        </p:nvCxnSpPr>
        <p:spPr>
          <a:xfrm>
            <a:off x="1137150" y="2917553"/>
            <a:ext cx="0" cy="263700"/>
          </a:xfrm>
          <a:prstGeom prst="straightConnector1">
            <a:avLst/>
          </a:prstGeom>
          <a:noFill/>
          <a:ln cap="flat" cmpd="sng" w="9525">
            <a:solidFill>
              <a:schemeClr val="dk2"/>
            </a:solidFill>
            <a:prstDash val="solid"/>
            <a:round/>
            <a:headEnd len="lg" w="lg" type="none"/>
            <a:tailEnd len="lg" w="lg" type="triangle"/>
          </a:ln>
        </p:spPr>
      </p:cxnSp>
      <p:cxnSp>
        <p:nvCxnSpPr>
          <p:cNvPr id="579" name="Shape 579"/>
          <p:cNvCxnSpPr/>
          <p:nvPr/>
        </p:nvCxnSpPr>
        <p:spPr>
          <a:xfrm>
            <a:off x="2280150" y="2917553"/>
            <a:ext cx="0" cy="175800"/>
          </a:xfrm>
          <a:prstGeom prst="straightConnector1">
            <a:avLst/>
          </a:prstGeom>
          <a:noFill/>
          <a:ln cap="flat" cmpd="sng" w="9525">
            <a:solidFill>
              <a:schemeClr val="dk2"/>
            </a:solidFill>
            <a:prstDash val="solid"/>
            <a:round/>
            <a:headEnd len="lg" w="lg" type="none"/>
            <a:tailEnd len="lg" w="lg" type="none"/>
          </a:ln>
        </p:spPr>
      </p:cxnSp>
      <p:sp>
        <p:nvSpPr>
          <p:cNvPr id="580" name="Shape 580"/>
          <p:cNvSpPr txBox="1"/>
          <p:nvPr/>
        </p:nvSpPr>
        <p:spPr>
          <a:xfrm>
            <a:off x="1152779" y="2872603"/>
            <a:ext cx="669900" cy="439500"/>
          </a:xfrm>
          <a:prstGeom prst="rect">
            <a:avLst/>
          </a:prstGeom>
          <a:noFill/>
          <a:ln>
            <a:noFill/>
          </a:ln>
        </p:spPr>
        <p:txBody>
          <a:bodyPr anchorCtr="0" anchor="t" bIns="91425" lIns="91425" rIns="91425" wrap="square" tIns="91425">
            <a:noAutofit/>
          </a:bodyPr>
          <a:lstStyle/>
          <a:p>
            <a:pPr lvl="0" rtl="0">
              <a:spcBef>
                <a:spcPts val="0"/>
              </a:spcBef>
              <a:buNone/>
            </a:pPr>
            <a:r>
              <a:rPr lang="en" sz="1200">
                <a:latin typeface="Open Sans"/>
                <a:ea typeface="Open Sans"/>
                <a:cs typeface="Open Sans"/>
                <a:sym typeface="Open Sans"/>
              </a:rPr>
              <a:t>true</a:t>
            </a:r>
          </a:p>
        </p:txBody>
      </p:sp>
      <p:sp>
        <p:nvSpPr>
          <p:cNvPr id="581" name="Shape 581"/>
          <p:cNvSpPr/>
          <p:nvPr/>
        </p:nvSpPr>
        <p:spPr>
          <a:xfrm>
            <a:off x="2208275" y="3033103"/>
            <a:ext cx="148200" cy="130200"/>
          </a:xfrm>
          <a:prstGeom prst="mathMultiply">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 type="body"/>
          </p:nvPr>
        </p:nvSpPr>
        <p:spPr>
          <a:xfrm>
            <a:off x="3866825" y="0"/>
            <a:ext cx="5277300" cy="5143500"/>
          </a:xfrm>
          <a:prstGeom prst="rect">
            <a:avLst/>
          </a:prstGeom>
          <a:solidFill>
            <a:srgbClr val="F3F3F3"/>
          </a:solidFill>
        </p:spPr>
        <p:txBody>
          <a:bodyPr anchorCtr="0" anchor="ctr" bIns="91425" lIns="91425" rIns="91425" wrap="square" tIns="91425">
            <a:noAutofit/>
          </a:bodyPr>
          <a:lstStyle/>
          <a:p>
            <a:pPr lvl="0" rtl="0">
              <a:lnSpc>
                <a:spcPct val="100000"/>
              </a:lnSpc>
              <a:spcBef>
                <a:spcPts val="0"/>
              </a:spcBef>
              <a:spcAft>
                <a:spcPts val="0"/>
              </a:spcAft>
              <a:buNone/>
            </a:pPr>
            <a:r>
              <a:rPr b="1" lang="en" sz="1300">
                <a:latin typeface="Consolas"/>
                <a:ea typeface="Consolas"/>
                <a:cs typeface="Consolas"/>
                <a:sym typeface="Consolas"/>
              </a:rPr>
              <a:t>// Import React and other stuff</a:t>
            </a:r>
          </a:p>
          <a:p>
            <a:pPr lvl="0" rtl="0">
              <a:lnSpc>
                <a:spcPct val="100000"/>
              </a:lnSpc>
              <a:spcBef>
                <a:spcPts val="0"/>
              </a:spcBef>
              <a:spcAft>
                <a:spcPts val="0"/>
              </a:spcAft>
              <a:buNone/>
            </a:pPr>
            <a:r>
              <a:rPr b="1" lang="en" sz="1300">
                <a:latin typeface="Consolas"/>
                <a:ea typeface="Consolas"/>
                <a:cs typeface="Consolas"/>
                <a:sym typeface="Consolas"/>
              </a:rPr>
              <a:t>import React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class App extends React.Component{</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constructor(props)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super(props);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This.state =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messages: [] // Initialize empty list of messages</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on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componentWillUnmount()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Turns off Firebase</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t/>
            </a:r>
            <a:endParaRPr b="1" sz="1300">
              <a:latin typeface="Consolas"/>
              <a:ea typeface="Consolas"/>
              <a:cs typeface="Consolas"/>
              <a:sym typeface="Consolas"/>
            </a:endParaRP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render()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 shows your content on the screen</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  }</a:t>
            </a:r>
          </a:p>
          <a:p>
            <a:pPr lvl="0" rtl="0">
              <a:lnSpc>
                <a:spcPct val="100000"/>
              </a:lnSpc>
              <a:spcBef>
                <a:spcPts val="0"/>
              </a:spcBef>
              <a:spcAft>
                <a:spcPts val="0"/>
              </a:spcAft>
              <a:buClr>
                <a:schemeClr val="dk1"/>
              </a:buClr>
              <a:buSzPct val="84615"/>
              <a:buFont typeface="Arial"/>
              <a:buNone/>
            </a:pPr>
            <a:r>
              <a:rPr b="1" lang="en" sz="1300">
                <a:latin typeface="Consolas"/>
                <a:ea typeface="Consolas"/>
                <a:cs typeface="Consolas"/>
                <a:sym typeface="Consolas"/>
              </a:rPr>
              <a:t>}</a:t>
            </a:r>
          </a:p>
          <a:p>
            <a:pPr lvl="0" rtl="0">
              <a:lnSpc>
                <a:spcPct val="100000"/>
              </a:lnSpc>
              <a:spcBef>
                <a:spcPts val="0"/>
              </a:spcBef>
              <a:spcAft>
                <a:spcPts val="0"/>
              </a:spcAft>
              <a:buNone/>
            </a:pPr>
            <a:r>
              <a:t/>
            </a:r>
            <a:endParaRPr b="1" sz="1300">
              <a:latin typeface="Consolas"/>
              <a:ea typeface="Consolas"/>
              <a:cs typeface="Consolas"/>
              <a:sym typeface="Consolas"/>
            </a:endParaRPr>
          </a:p>
          <a:p>
            <a:pPr lvl="0" rtl="0">
              <a:lnSpc>
                <a:spcPct val="100000"/>
              </a:lnSpc>
              <a:spcBef>
                <a:spcPts val="0"/>
              </a:spcBef>
              <a:spcAft>
                <a:spcPts val="0"/>
              </a:spcAft>
              <a:buNone/>
            </a:pPr>
            <a:r>
              <a:rPr b="1" lang="en" sz="1300">
                <a:latin typeface="Consolas"/>
                <a:ea typeface="Consolas"/>
                <a:cs typeface="Consolas"/>
                <a:sym typeface="Consolas"/>
              </a:rPr>
              <a:t>export default App;</a:t>
            </a:r>
          </a:p>
        </p:txBody>
      </p:sp>
      <p:sp>
        <p:nvSpPr>
          <p:cNvPr id="587" name="Shape 587"/>
          <p:cNvSpPr/>
          <p:nvPr/>
        </p:nvSpPr>
        <p:spPr>
          <a:xfrm>
            <a:off x="4068900" y="3081800"/>
            <a:ext cx="2325600" cy="707100"/>
          </a:xfrm>
          <a:prstGeom prst="rect">
            <a:avLst/>
          </a:prstGeom>
          <a:noFill/>
          <a:ln cap="flat" cmpd="sng" w="28575">
            <a:solidFill>
              <a:srgbClr val="85200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88" name="Shape 588"/>
          <p:cNvSpPr txBox="1"/>
          <p:nvPr/>
        </p:nvSpPr>
        <p:spPr>
          <a:xfrm>
            <a:off x="737725" y="186325"/>
            <a:ext cx="2377200" cy="1004100"/>
          </a:xfrm>
          <a:prstGeom prst="rect">
            <a:avLst/>
          </a:prstGeom>
          <a:noFill/>
          <a:ln>
            <a:noFill/>
          </a:ln>
        </p:spPr>
        <p:txBody>
          <a:bodyPr anchorCtr="0" anchor="t" bIns="91425" lIns="91425" rIns="91425" wrap="square" tIns="91425">
            <a:noAutofit/>
          </a:bodyPr>
          <a:lstStyle/>
          <a:p>
            <a:pPr lvl="0" rtl="0">
              <a:spcBef>
                <a:spcPts val="0"/>
              </a:spcBef>
              <a:buNone/>
            </a:pPr>
            <a:r>
              <a:rPr lang="en" sz="4800">
                <a:latin typeface="Open Sans"/>
                <a:ea typeface="Open Sans"/>
                <a:cs typeface="Open Sans"/>
                <a:sym typeface="Open Sans"/>
              </a:rPr>
              <a:t>App.jsx</a:t>
            </a:r>
          </a:p>
        </p:txBody>
      </p:sp>
      <p:grpSp>
        <p:nvGrpSpPr>
          <p:cNvPr id="589" name="Shape 589"/>
          <p:cNvGrpSpPr/>
          <p:nvPr/>
        </p:nvGrpSpPr>
        <p:grpSpPr>
          <a:xfrm>
            <a:off x="463825" y="2205975"/>
            <a:ext cx="2925000" cy="1053075"/>
            <a:chOff x="6082325" y="1250450"/>
            <a:chExt cx="2925000" cy="1053075"/>
          </a:xfrm>
        </p:grpSpPr>
        <p:sp>
          <p:nvSpPr>
            <p:cNvPr id="590" name="Shape 590"/>
            <p:cNvSpPr txBox="1"/>
            <p:nvPr/>
          </p:nvSpPr>
          <p:spPr>
            <a:xfrm>
              <a:off x="6082325" y="1250450"/>
              <a:ext cx="2925000" cy="498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591" name="Shape 591"/>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ctrTitle"/>
          </p:nvPr>
        </p:nvSpPr>
        <p:spPr>
          <a:xfrm>
            <a:off x="311708" y="1545450"/>
            <a:ext cx="8520600" cy="2052600"/>
          </a:xfrm>
          <a:prstGeom prst="rect">
            <a:avLst/>
          </a:prstGeom>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Let’s Jump Right In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Let’s run our app!</a:t>
            </a:r>
          </a:p>
        </p:txBody>
      </p:sp>
      <p:sp>
        <p:nvSpPr>
          <p:cNvPr id="602" name="Shape 602"/>
          <p:cNvSpPr txBox="1"/>
          <p:nvPr>
            <p:ph idx="1" type="body"/>
          </p:nvPr>
        </p:nvSpPr>
        <p:spPr>
          <a:xfrm>
            <a:off x="311700" y="1152475"/>
            <a:ext cx="3117300" cy="3613200"/>
          </a:xfrm>
          <a:prstGeom prst="rect">
            <a:avLst/>
          </a:prstGeom>
        </p:spPr>
        <p:txBody>
          <a:bodyPr anchorCtr="0" anchor="ctr" bIns="91425" lIns="91425" rIns="91425" wrap="square" tIns="91425">
            <a:noAutofit/>
          </a:bodyPr>
          <a:lstStyle/>
          <a:p>
            <a:pPr indent="-342900" lvl="0" marL="457200" rtl="0">
              <a:spcBef>
                <a:spcPts val="0"/>
              </a:spcBef>
              <a:buFont typeface="Open Sans"/>
              <a:buAutoNum type="arabicPeriod"/>
            </a:pPr>
            <a:r>
              <a:rPr lang="en">
                <a:latin typeface="Open Sans"/>
                <a:ea typeface="Open Sans"/>
                <a:cs typeface="Open Sans"/>
                <a:sym typeface="Open Sans"/>
              </a:rPr>
              <a:t>Once </a:t>
            </a:r>
            <a:r>
              <a:rPr lang="en">
                <a:latin typeface="Courier New"/>
                <a:ea typeface="Courier New"/>
                <a:cs typeface="Courier New"/>
                <a:sym typeface="Courier New"/>
              </a:rPr>
              <a:t>npm install</a:t>
            </a:r>
            <a:r>
              <a:rPr lang="en"/>
              <a:t> </a:t>
            </a:r>
            <a:r>
              <a:rPr lang="en">
                <a:latin typeface="Open Sans"/>
                <a:ea typeface="Open Sans"/>
                <a:cs typeface="Open Sans"/>
                <a:sym typeface="Open Sans"/>
              </a:rPr>
              <a:t>has installed all your packages, we can run </a:t>
            </a:r>
            <a:r>
              <a:rPr lang="en">
                <a:latin typeface="Courier New"/>
                <a:ea typeface="Courier New"/>
                <a:cs typeface="Courier New"/>
                <a:sym typeface="Courier New"/>
              </a:rPr>
              <a:t>npm run start</a:t>
            </a:r>
            <a:r>
              <a:rPr lang="en">
                <a:latin typeface="Open Sans"/>
                <a:ea typeface="Open Sans"/>
                <a:cs typeface="Open Sans"/>
                <a:sym typeface="Open Sans"/>
              </a:rPr>
              <a:t> from the command line. This will deploy our project.</a:t>
            </a:r>
            <a:br>
              <a:rPr lang="en">
                <a:latin typeface="Open Sans"/>
                <a:ea typeface="Open Sans"/>
                <a:cs typeface="Open Sans"/>
                <a:sym typeface="Open Sans"/>
              </a:rPr>
            </a:br>
          </a:p>
          <a:p>
            <a:pPr indent="-342900" lvl="0" marL="457200" rtl="0">
              <a:spcBef>
                <a:spcPts val="0"/>
              </a:spcBef>
              <a:buFont typeface="Open Sans"/>
              <a:buAutoNum type="arabicPeriod"/>
            </a:pPr>
            <a:r>
              <a:rPr lang="en">
                <a:latin typeface="Open Sans"/>
                <a:ea typeface="Open Sans"/>
                <a:cs typeface="Open Sans"/>
                <a:sym typeface="Open Sans"/>
              </a:rPr>
              <a:t>Go to localhost:8081 in your browser to see your app!</a:t>
            </a:r>
          </a:p>
        </p:txBody>
      </p:sp>
      <p:pic>
        <p:nvPicPr>
          <p:cNvPr id="603" name="Shape 603"/>
          <p:cNvPicPr preferRelativeResize="0"/>
          <p:nvPr/>
        </p:nvPicPr>
        <p:blipFill rotWithShape="1">
          <a:blip r:embed="rId3">
            <a:alphaModFix/>
          </a:blip>
          <a:srcRect b="0" l="0" r="5455" t="0"/>
          <a:stretch/>
        </p:blipFill>
        <p:spPr>
          <a:xfrm>
            <a:off x="3632875" y="955675"/>
            <a:ext cx="5403300"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Let’s run our app!</a:t>
            </a:r>
          </a:p>
        </p:txBody>
      </p:sp>
      <p:pic>
        <p:nvPicPr>
          <p:cNvPr id="609" name="Shape 609"/>
          <p:cNvPicPr preferRelativeResize="0"/>
          <p:nvPr/>
        </p:nvPicPr>
        <p:blipFill>
          <a:blip r:embed="rId3">
            <a:alphaModFix/>
          </a:blip>
          <a:stretch>
            <a:fillRect/>
          </a:stretch>
        </p:blipFill>
        <p:spPr>
          <a:xfrm>
            <a:off x="1663076" y="1173276"/>
            <a:ext cx="5817849" cy="339910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9285"/>
              <a:buFont typeface="Arial"/>
              <a:buNone/>
            </a:pPr>
            <a:r>
              <a:rPr lang="en">
                <a:latin typeface="Open Sans"/>
                <a:ea typeface="Open Sans"/>
                <a:cs typeface="Open Sans"/>
                <a:sym typeface="Open Sans"/>
              </a:rPr>
              <a:t>Showing the Messages</a:t>
            </a:r>
          </a:p>
          <a:p>
            <a:pPr lvl="0" rtl="0">
              <a:spcBef>
                <a:spcPts val="0"/>
              </a:spcBef>
              <a:buNone/>
            </a:pPr>
            <a:r>
              <a:t/>
            </a:r>
            <a:endParaRPr>
              <a:latin typeface="Open Sans"/>
              <a:ea typeface="Open Sans"/>
              <a:cs typeface="Open Sans"/>
              <a:sym typeface="Open Sans"/>
            </a:endParaRPr>
          </a:p>
        </p:txBody>
      </p:sp>
      <p:pic>
        <p:nvPicPr>
          <p:cNvPr id="615" name="Shape 615"/>
          <p:cNvPicPr preferRelativeResize="0"/>
          <p:nvPr/>
        </p:nvPicPr>
        <p:blipFill>
          <a:blip r:embed="rId3">
            <a:alphaModFix/>
          </a:blip>
          <a:stretch>
            <a:fillRect/>
          </a:stretch>
        </p:blipFill>
        <p:spPr>
          <a:xfrm>
            <a:off x="1914650" y="1172625"/>
            <a:ext cx="5314700" cy="279825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Showing the Messages</a:t>
            </a:r>
          </a:p>
        </p:txBody>
      </p:sp>
      <p:sp>
        <p:nvSpPr>
          <p:cNvPr id="621" name="Shape 6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We are going to use a mock database source and later Firebase to host the messages for our chat application.</a:t>
            </a:r>
          </a:p>
          <a:p>
            <a:pPr lvl="0" rtl="0">
              <a:spcBef>
                <a:spcPts val="0"/>
              </a:spcBef>
              <a:buNone/>
            </a:pPr>
            <a:r>
              <a:rPr lang="en">
                <a:latin typeface="Open Sans"/>
                <a:ea typeface="Open Sans"/>
                <a:cs typeface="Open Sans"/>
                <a:sym typeface="Open Sans"/>
              </a:rPr>
              <a:t>First, let’s display the pre-recorded messages from our database.</a:t>
            </a:r>
          </a:p>
          <a:p>
            <a:pPr lvl="0" rtl="0">
              <a:spcBef>
                <a:spcPts val="0"/>
              </a:spcBef>
              <a:buNone/>
            </a:pPr>
            <a:r>
              <a:rPr lang="en" u="sng">
                <a:solidFill>
                  <a:schemeClr val="hlink"/>
                </a:solidFill>
                <a:latin typeface="Open Sans"/>
                <a:ea typeface="Open Sans"/>
                <a:cs typeface="Open Sans"/>
                <a:sym typeface="Open Sans"/>
                <a:hlinkClick r:id="rId3"/>
              </a:rPr>
              <a:t>See the changes here!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Where Are the Messages Coming From?</a:t>
            </a:r>
          </a:p>
        </p:txBody>
      </p:sp>
      <p:sp>
        <p:nvSpPr>
          <p:cNvPr id="627" name="Shape 627"/>
          <p:cNvSpPr txBox="1"/>
          <p:nvPr>
            <p:ph idx="1" type="body"/>
          </p:nvPr>
        </p:nvSpPr>
        <p:spPr>
          <a:xfrm>
            <a:off x="311700" y="1152475"/>
            <a:ext cx="3628800" cy="3416400"/>
          </a:xfrm>
          <a:prstGeom prst="rect">
            <a:avLst/>
          </a:prstGeom>
        </p:spPr>
        <p:txBody>
          <a:bodyPr anchorCtr="0" anchor="t" bIns="91425" lIns="91425" rIns="91425" wrap="square" tIns="91425">
            <a:noAutofit/>
          </a:bodyPr>
          <a:lstStyle/>
          <a:p>
            <a:pPr lvl="0" rtl="0">
              <a:spcBef>
                <a:spcPts val="0"/>
              </a:spcBef>
              <a:buNone/>
            </a:pPr>
            <a:r>
              <a:rPr lang="en"/>
              <a:t>The messages are mocked in </a:t>
            </a:r>
            <a:r>
              <a:rPr lang="en">
                <a:latin typeface="Courier New"/>
                <a:ea typeface="Courier New"/>
                <a:cs typeface="Courier New"/>
                <a:sym typeface="Courier New"/>
              </a:rPr>
              <a:t>firebase-wrapper.js </a:t>
            </a:r>
          </a:p>
          <a:p>
            <a:pPr lvl="0" rtl="0">
              <a:spcBef>
                <a:spcPts val="0"/>
              </a:spcBef>
              <a:buNone/>
            </a:pPr>
            <a:r>
              <a:rPr lang="en">
                <a:latin typeface="Open Sans"/>
                <a:ea typeface="Open Sans"/>
                <a:cs typeface="Open Sans"/>
                <a:sym typeface="Open Sans"/>
              </a:rPr>
              <a:t>Before the App mounts on the DOM, we turn on Firebase and it will pre-populate these messages for us</a:t>
            </a:r>
          </a:p>
        </p:txBody>
      </p:sp>
      <p:pic>
        <p:nvPicPr>
          <p:cNvPr id="628" name="Shape 628"/>
          <p:cNvPicPr preferRelativeResize="0"/>
          <p:nvPr/>
        </p:nvPicPr>
        <p:blipFill>
          <a:blip r:embed="rId3">
            <a:alphaModFix/>
          </a:blip>
          <a:stretch>
            <a:fillRect/>
          </a:stretch>
        </p:blipFill>
        <p:spPr>
          <a:xfrm>
            <a:off x="4112875" y="1425950"/>
            <a:ext cx="5031116"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11700" y="1831200"/>
            <a:ext cx="8520600" cy="1481100"/>
          </a:xfrm>
          <a:prstGeom prst="rect">
            <a:avLst/>
          </a:prstGeom>
        </p:spPr>
        <p:txBody>
          <a:bodyPr anchorCtr="0" anchor="ctr" bIns="91425" lIns="91425" rIns="91425" wrap="square" tIns="91425">
            <a:noAutofit/>
          </a:bodyPr>
          <a:lstStyle/>
          <a:p>
            <a:pPr lvl="0">
              <a:spcBef>
                <a:spcPts val="0"/>
              </a:spcBef>
              <a:buNone/>
            </a:pPr>
            <a:r>
              <a:rPr lang="en" sz="6000">
                <a:latin typeface="Open Sans"/>
                <a:ea typeface="Open Sans"/>
                <a:cs typeface="Open Sans"/>
                <a:sym typeface="Open Sans"/>
              </a:rPr>
              <a:t>Why is React Useful?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pic>
        <p:nvPicPr>
          <p:cNvPr id="633" name="Shape 633"/>
          <p:cNvPicPr preferRelativeResize="0"/>
          <p:nvPr/>
        </p:nvPicPr>
        <p:blipFill>
          <a:blip r:embed="rId3">
            <a:alphaModFix/>
          </a:blip>
          <a:stretch>
            <a:fillRect/>
          </a:stretch>
        </p:blipFill>
        <p:spPr>
          <a:xfrm>
            <a:off x="1113375" y="1017725"/>
            <a:ext cx="7213351" cy="4023709"/>
          </a:xfrm>
          <a:prstGeom prst="rect">
            <a:avLst/>
          </a:prstGeom>
          <a:noFill/>
          <a:ln>
            <a:noFill/>
          </a:ln>
        </p:spPr>
      </p:pic>
      <p:sp>
        <p:nvSpPr>
          <p:cNvPr id="634" name="Shape 6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lang="en">
                <a:latin typeface="Open Sans"/>
                <a:ea typeface="Open Sans"/>
                <a:cs typeface="Open Sans"/>
                <a:sym typeface="Open Sans"/>
              </a:rPr>
              <a:t>Showing the Messages</a:t>
            </a:r>
          </a:p>
          <a:p>
            <a:pPr lvl="0" rtl="0">
              <a:spcBef>
                <a:spcPts val="0"/>
              </a:spcBef>
              <a:buNone/>
            </a:pPr>
            <a:r>
              <a:t/>
            </a:r>
            <a:endParaRPr>
              <a:latin typeface="Open Sans"/>
              <a:ea typeface="Open Sans"/>
              <a:cs typeface="Open Sans"/>
              <a:sym typeface="Open Sans"/>
            </a:endParaRPr>
          </a:p>
        </p:txBody>
      </p:sp>
      <p:sp>
        <p:nvSpPr>
          <p:cNvPr id="635" name="Shape 635"/>
          <p:cNvSpPr/>
          <p:nvPr/>
        </p:nvSpPr>
        <p:spPr>
          <a:xfrm>
            <a:off x="1831317" y="3886368"/>
            <a:ext cx="1405200" cy="4740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None/>
            </a:pPr>
            <a:r>
              <a:t/>
            </a:r>
            <a:endParaRPr>
              <a:solidFill>
                <a:srgbClr val="6AA84F"/>
              </a:solidFill>
            </a:endParaRPr>
          </a:p>
        </p:txBody>
      </p:sp>
      <p:sp>
        <p:nvSpPr>
          <p:cNvPr id="636" name="Shape 636"/>
          <p:cNvSpPr/>
          <p:nvPr/>
        </p:nvSpPr>
        <p:spPr>
          <a:xfrm>
            <a:off x="1831325" y="1845750"/>
            <a:ext cx="3870600" cy="6225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637" name="Shape 637"/>
          <p:cNvSpPr/>
          <p:nvPr/>
        </p:nvSpPr>
        <p:spPr>
          <a:xfrm>
            <a:off x="6024150" y="2020825"/>
            <a:ext cx="2302800" cy="1683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latin typeface="Open Sans"/>
                <a:ea typeface="Open Sans"/>
                <a:cs typeface="Open Sans"/>
                <a:sym typeface="Open Sans"/>
              </a:rPr>
              <a:t>Red lines should be removed</a:t>
            </a:r>
          </a:p>
        </p:txBody>
      </p:sp>
      <p:sp>
        <p:nvSpPr>
          <p:cNvPr id="638" name="Shape 638"/>
          <p:cNvSpPr/>
          <p:nvPr/>
        </p:nvSpPr>
        <p:spPr>
          <a:xfrm>
            <a:off x="6024025" y="2199925"/>
            <a:ext cx="2302800" cy="1683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latin typeface="Open Sans"/>
                <a:ea typeface="Open Sans"/>
                <a:cs typeface="Open Sans"/>
                <a:sym typeface="Open Sans"/>
              </a:rPr>
              <a:t>Green lines should be added</a:t>
            </a:r>
          </a:p>
        </p:txBody>
      </p:sp>
      <p:grpSp>
        <p:nvGrpSpPr>
          <p:cNvPr id="639" name="Shape 639"/>
          <p:cNvGrpSpPr/>
          <p:nvPr/>
        </p:nvGrpSpPr>
        <p:grpSpPr>
          <a:xfrm>
            <a:off x="4704775" y="2489250"/>
            <a:ext cx="4347900" cy="2111975"/>
            <a:chOff x="4704775" y="2489250"/>
            <a:chExt cx="4347900" cy="2111975"/>
          </a:xfrm>
        </p:grpSpPr>
        <p:sp>
          <p:nvSpPr>
            <p:cNvPr id="640" name="Shape 640"/>
            <p:cNvSpPr/>
            <p:nvPr/>
          </p:nvSpPr>
          <p:spPr>
            <a:xfrm>
              <a:off x="5356975" y="3731525"/>
              <a:ext cx="3695700" cy="86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message: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name: ‘HAL’,</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message: ‘I am a HAL 900 computer’,</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key: mockKey ++</a:t>
              </a:r>
            </a:p>
            <a:p>
              <a:pPr lvl="0" rtl="0">
                <a:spcBef>
                  <a:spcPts val="0"/>
                </a:spcBef>
                <a:buNone/>
              </a:pPr>
              <a:r>
                <a:rPr lang="en" sz="1200">
                  <a:solidFill>
                    <a:schemeClr val="dk1"/>
                  </a:solidFill>
                  <a:latin typeface="Courier New"/>
                  <a:ea typeface="Courier New"/>
                  <a:cs typeface="Courier New"/>
                  <a:sym typeface="Courier New"/>
                </a:rPr>
                <a:t>}</a:t>
              </a:r>
            </a:p>
          </p:txBody>
        </p:sp>
        <p:cxnSp>
          <p:nvCxnSpPr>
            <p:cNvPr id="641" name="Shape 641"/>
            <p:cNvCxnSpPr/>
            <p:nvPr/>
          </p:nvCxnSpPr>
          <p:spPr>
            <a:xfrm>
              <a:off x="4704775" y="2489250"/>
              <a:ext cx="851700" cy="1200600"/>
            </a:xfrm>
            <a:prstGeom prst="straightConnector1">
              <a:avLst/>
            </a:prstGeom>
            <a:noFill/>
            <a:ln cap="flat" cmpd="sng" w="19050">
              <a:solidFill>
                <a:schemeClr val="dk2"/>
              </a:solidFill>
              <a:prstDash val="solid"/>
              <a:round/>
              <a:headEnd len="lg" w="lg" type="none"/>
              <a:tailEnd len="lg" w="lg" type="triangle"/>
            </a:ln>
          </p:spPr>
        </p:cxnSp>
        <p:sp>
          <p:nvSpPr>
            <p:cNvPr id="642" name="Shape 642"/>
            <p:cNvSpPr txBox="1"/>
            <p:nvPr/>
          </p:nvSpPr>
          <p:spPr>
            <a:xfrm>
              <a:off x="5538000" y="3135550"/>
              <a:ext cx="2852700" cy="572700"/>
            </a:xfrm>
            <a:prstGeom prst="rect">
              <a:avLst/>
            </a:prstGeom>
            <a:noFill/>
            <a:ln>
              <a:noFill/>
            </a:ln>
          </p:spPr>
          <p:txBody>
            <a:bodyPr anchorCtr="0" anchor="t" bIns="91425" lIns="91425" rIns="91425" wrap="square" tIns="91425">
              <a:noAutofit/>
            </a:bodyPr>
            <a:lstStyle/>
            <a:p>
              <a:pPr lvl="0" rtl="0">
                <a:spcBef>
                  <a:spcPts val="0"/>
                </a:spcBef>
                <a:buNone/>
              </a:pPr>
              <a:r>
                <a:rPr lang="en"/>
                <a:t>Each message has fields called: name, message, and key</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Common React/JS mistakes and Best Practices</a:t>
            </a:r>
          </a:p>
        </p:txBody>
      </p:sp>
      <p:sp>
        <p:nvSpPr>
          <p:cNvPr id="648" name="Shape 64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1000"/>
              </a:spcBef>
              <a:buFont typeface="Open Sans"/>
              <a:buChar char="●"/>
            </a:pPr>
            <a:r>
              <a:rPr lang="en">
                <a:latin typeface="Open Sans"/>
                <a:ea typeface="Open Sans"/>
                <a:cs typeface="Open Sans"/>
                <a:sym typeface="Open Sans"/>
              </a:rPr>
              <a:t>Syntax errors, like missing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Open Sans"/>
                <a:ea typeface="Open Sans"/>
                <a:cs typeface="Open Sans"/>
                <a:sym typeface="Open Sans"/>
              </a:rPr>
              <a:t> or </a:t>
            </a:r>
            <a:r>
              <a:rPr lang="en">
                <a:highlight>
                  <a:srgbClr val="EFEFEF"/>
                </a:highlight>
                <a:latin typeface="Consolas"/>
                <a:ea typeface="Consolas"/>
                <a:cs typeface="Consolas"/>
                <a:sym typeface="Consolas"/>
              </a:rPr>
              <a:t>(</a:t>
            </a:r>
          </a:p>
          <a:p>
            <a:pPr indent="-342900" lvl="0" marL="457200" rtl="0">
              <a:spcBef>
                <a:spcPts val="1000"/>
              </a:spcBef>
              <a:buFont typeface="Open Sans"/>
              <a:buChar char="●"/>
            </a:pPr>
            <a:r>
              <a:rPr lang="en">
                <a:latin typeface="Open Sans"/>
                <a:ea typeface="Open Sans"/>
                <a:cs typeface="Open Sans"/>
                <a:sym typeface="Open Sans"/>
              </a:rPr>
              <a:t>Mixing up </a:t>
            </a:r>
            <a:r>
              <a:rPr lang="en">
                <a:highlight>
                  <a:srgbClr val="EFEFEF"/>
                </a:highlight>
                <a:latin typeface="Consolas"/>
                <a:ea typeface="Consolas"/>
                <a:cs typeface="Consolas"/>
                <a:sym typeface="Consolas"/>
              </a:rPr>
              <a:t>,</a:t>
            </a:r>
            <a:r>
              <a:rPr lang="en">
                <a:latin typeface="Open Sans"/>
                <a:ea typeface="Open Sans"/>
                <a:cs typeface="Open Sans"/>
                <a:sym typeface="Open Sans"/>
              </a:rPr>
              <a:t> with </a:t>
            </a:r>
            <a:r>
              <a:rPr lang="en">
                <a:highlight>
                  <a:srgbClr val="EFEFEF"/>
                </a:highlight>
                <a:latin typeface="Consolas"/>
                <a:ea typeface="Consolas"/>
                <a:cs typeface="Consolas"/>
                <a:sym typeface="Consolas"/>
              </a:rPr>
              <a:t>.</a:t>
            </a:r>
            <a:r>
              <a:rPr lang="en">
                <a:latin typeface="Open Sans"/>
                <a:ea typeface="Open Sans"/>
                <a:cs typeface="Open Sans"/>
                <a:sym typeface="Open Sans"/>
              </a:rPr>
              <a:t>  OR </a:t>
            </a:r>
            <a:r>
              <a:rPr lang="en">
                <a:highlight>
                  <a:srgbClr val="EFEFEF"/>
                </a:highlight>
                <a:latin typeface="Consolas"/>
                <a:ea typeface="Consolas"/>
                <a:cs typeface="Consolas"/>
                <a:sym typeface="Consolas"/>
              </a:rPr>
              <a:t>(</a:t>
            </a:r>
            <a:r>
              <a:rPr lang="en">
                <a:latin typeface="Open Sans"/>
                <a:ea typeface="Open Sans"/>
                <a:cs typeface="Open Sans"/>
                <a:sym typeface="Open Sans"/>
              </a:rPr>
              <a:t> with </a:t>
            </a:r>
            <a:r>
              <a:rPr lang="en">
                <a:highlight>
                  <a:srgbClr val="EFEFEF"/>
                </a:highlight>
                <a:latin typeface="Consolas"/>
                <a:ea typeface="Consolas"/>
                <a:cs typeface="Consolas"/>
                <a:sym typeface="Consolas"/>
              </a:rPr>
              <a:t>{</a:t>
            </a:r>
          </a:p>
          <a:p>
            <a:pPr indent="-342900" lvl="0" marL="457200" rtl="0">
              <a:spcBef>
                <a:spcPts val="1000"/>
              </a:spcBef>
              <a:buFont typeface="Open Sans"/>
              <a:buChar char="●"/>
            </a:pPr>
            <a:r>
              <a:rPr lang="en">
                <a:latin typeface="Open Sans"/>
                <a:ea typeface="Open Sans"/>
                <a:cs typeface="Open Sans"/>
                <a:sym typeface="Open Sans"/>
              </a:rPr>
              <a:t>Misspellig or mis-caSing variable names</a:t>
            </a:r>
          </a:p>
          <a:p>
            <a:pPr indent="-342900" lvl="0" marL="457200" rtl="0">
              <a:spcBef>
                <a:spcPts val="1000"/>
              </a:spcBef>
              <a:buFont typeface="Open Sans"/>
              <a:buChar char="●"/>
            </a:pPr>
            <a:r>
              <a:rPr lang="en">
                <a:latin typeface="Open Sans"/>
                <a:ea typeface="Open Sans"/>
                <a:cs typeface="Open Sans"/>
                <a:sym typeface="Open Sans"/>
              </a:rPr>
              <a:t>Missing keywords like var, const, let or import</a:t>
            </a:r>
          </a:p>
          <a:p>
            <a:pPr lvl="0" rtl="0">
              <a:spcBef>
                <a:spcPts val="1000"/>
              </a:spcBef>
              <a:buNone/>
            </a:pPr>
            <a:r>
              <a:t/>
            </a:r>
            <a:endParaRPr>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graphicFrame>
        <p:nvGraphicFramePr>
          <p:cNvPr id="653" name="Shape 653"/>
          <p:cNvGraphicFramePr/>
          <p:nvPr/>
        </p:nvGraphicFramePr>
        <p:xfrm>
          <a:off x="1225900" y="1629388"/>
          <a:ext cx="3000000" cy="3000000"/>
        </p:xfrm>
        <a:graphic>
          <a:graphicData uri="http://schemas.openxmlformats.org/drawingml/2006/table">
            <a:tbl>
              <a:tblPr>
                <a:noFill/>
                <a:tableStyleId>{EF9BFC3B-3DF0-445E-8E1A-5C7CE8F5553C}</a:tableStyleId>
              </a:tblPr>
              <a:tblGrid>
                <a:gridCol w="1294600"/>
                <a:gridCol w="5397600"/>
              </a:tblGrid>
              <a:tr h="658050">
                <a:tc>
                  <a:txBody>
                    <a:bodyPr>
                      <a:noAutofit/>
                    </a:bodyPr>
                    <a:lstStyle/>
                    <a:p>
                      <a:pPr lvl="0" rtl="0" algn="ctr">
                        <a:spcBef>
                          <a:spcPts val="0"/>
                        </a:spcBef>
                        <a:buNone/>
                      </a:pPr>
                      <a:r>
                        <a:rPr b="1" lang="en" sz="2000">
                          <a:latin typeface="Consolas"/>
                          <a:ea typeface="Consolas"/>
                          <a:cs typeface="Consolas"/>
                          <a:sym typeface="Consolas"/>
                        </a:rPr>
                        <a:t>const</a:t>
                      </a:r>
                    </a:p>
                  </a:txBody>
                  <a:tcPr marT="91425" marB="91425" marR="91425" marL="91425" anchor="ctr"/>
                </a:tc>
                <a:tc>
                  <a:txBody>
                    <a:bodyPr>
                      <a:noAutofit/>
                    </a:bodyPr>
                    <a:lstStyle/>
                    <a:p>
                      <a:pPr lvl="0" rtl="0">
                        <a:lnSpc>
                          <a:spcPct val="115000"/>
                        </a:lnSpc>
                        <a:spcBef>
                          <a:spcPts val="0"/>
                        </a:spcBef>
                        <a:buNone/>
                      </a:pPr>
                      <a:r>
                        <a:rPr lang="en" sz="2000">
                          <a:solidFill>
                            <a:schemeClr val="dk1"/>
                          </a:solidFill>
                          <a:latin typeface="Open Sans"/>
                          <a:ea typeface="Open Sans"/>
                          <a:cs typeface="Open Sans"/>
                          <a:sym typeface="Open Sans"/>
                        </a:rPr>
                        <a:t>V</a:t>
                      </a:r>
                      <a:r>
                        <a:rPr lang="en" sz="2000">
                          <a:solidFill>
                            <a:schemeClr val="dk1"/>
                          </a:solidFill>
                          <a:latin typeface="Open Sans"/>
                          <a:ea typeface="Open Sans"/>
                          <a:cs typeface="Open Sans"/>
                          <a:sym typeface="Open Sans"/>
                        </a:rPr>
                        <a:t>ariable is instantiated once and cannot be changed.</a:t>
                      </a:r>
                    </a:p>
                  </a:txBody>
                  <a:tcPr marT="91425" marB="91425" marR="91425" marL="91425"/>
                </a:tc>
              </a:tr>
              <a:tr h="712425">
                <a:tc>
                  <a:txBody>
                    <a:bodyPr>
                      <a:noAutofit/>
                    </a:bodyPr>
                    <a:lstStyle/>
                    <a:p>
                      <a:pPr indent="0" lvl="0" marL="0" marR="0" rtl="0" algn="ctr">
                        <a:lnSpc>
                          <a:spcPct val="100000"/>
                        </a:lnSpc>
                        <a:spcBef>
                          <a:spcPts val="0"/>
                        </a:spcBef>
                        <a:spcAft>
                          <a:spcPts val="0"/>
                        </a:spcAft>
                        <a:buNone/>
                      </a:pPr>
                      <a:r>
                        <a:rPr b="1" lang="en" sz="2000">
                          <a:latin typeface="Consolas"/>
                          <a:ea typeface="Consolas"/>
                          <a:cs typeface="Consolas"/>
                          <a:sym typeface="Consolas"/>
                        </a:rPr>
                        <a:t>let</a:t>
                      </a:r>
                    </a:p>
                  </a:txBody>
                  <a:tcPr marT="91425" marB="91425" marR="91425" marL="91425" anchor="ctr"/>
                </a:tc>
                <a:tc>
                  <a:txBody>
                    <a:bodyPr>
                      <a:noAutofit/>
                    </a:bodyPr>
                    <a:lstStyle/>
                    <a:p>
                      <a:pPr lvl="0" rtl="0">
                        <a:lnSpc>
                          <a:spcPct val="115000"/>
                        </a:lnSpc>
                        <a:spcBef>
                          <a:spcPts val="0"/>
                        </a:spcBef>
                        <a:buNone/>
                      </a:pPr>
                      <a:r>
                        <a:rPr lang="en" sz="2000">
                          <a:solidFill>
                            <a:schemeClr val="dk1"/>
                          </a:solidFill>
                          <a:latin typeface="Open Sans"/>
                          <a:ea typeface="Open Sans"/>
                          <a:cs typeface="Open Sans"/>
                          <a:sym typeface="Open Sans"/>
                        </a:rPr>
                        <a:t>V</a:t>
                      </a:r>
                      <a:r>
                        <a:rPr lang="en" sz="2000">
                          <a:solidFill>
                            <a:schemeClr val="dk1"/>
                          </a:solidFill>
                          <a:latin typeface="Open Sans"/>
                          <a:ea typeface="Open Sans"/>
                          <a:cs typeface="Open Sans"/>
                          <a:sym typeface="Open Sans"/>
                        </a:rPr>
                        <a:t>ariable can be changed and is scoped to the nearest enclosing block</a:t>
                      </a:r>
                    </a:p>
                  </a:txBody>
                  <a:tcPr marT="91425" marB="91425" marR="91425" marL="91425"/>
                </a:tc>
              </a:tr>
              <a:tr h="998625">
                <a:tc>
                  <a:txBody>
                    <a:bodyPr>
                      <a:noAutofit/>
                    </a:bodyPr>
                    <a:lstStyle/>
                    <a:p>
                      <a:pPr lvl="0" rtl="0" algn="ctr">
                        <a:spcBef>
                          <a:spcPts val="0"/>
                        </a:spcBef>
                        <a:buNone/>
                      </a:pPr>
                      <a:r>
                        <a:rPr b="1" lang="en" sz="2000">
                          <a:solidFill>
                            <a:schemeClr val="dk1"/>
                          </a:solidFill>
                          <a:latin typeface="Consolas"/>
                          <a:ea typeface="Consolas"/>
                          <a:cs typeface="Consolas"/>
                          <a:sym typeface="Consolas"/>
                        </a:rPr>
                        <a:t>var </a:t>
                      </a:r>
                    </a:p>
                  </a:txBody>
                  <a:tcPr marT="91425" marB="91425" marR="91425" marL="91425" anchor="ctr"/>
                </a:tc>
                <a:tc>
                  <a:txBody>
                    <a:bodyPr>
                      <a:noAutofit/>
                    </a:bodyPr>
                    <a:lstStyle/>
                    <a:p>
                      <a:pPr lvl="0" rtl="0">
                        <a:lnSpc>
                          <a:spcPct val="115000"/>
                        </a:lnSpc>
                        <a:spcBef>
                          <a:spcPts val="0"/>
                        </a:spcBef>
                        <a:buNone/>
                      </a:pPr>
                      <a:r>
                        <a:rPr lang="en" sz="2000">
                          <a:solidFill>
                            <a:schemeClr val="dk1"/>
                          </a:solidFill>
                          <a:latin typeface="Open Sans"/>
                          <a:ea typeface="Open Sans"/>
                          <a:cs typeface="Open Sans"/>
                          <a:sym typeface="Open Sans"/>
                        </a:rPr>
                        <a:t>V</a:t>
                      </a:r>
                      <a:r>
                        <a:rPr lang="en" sz="2000">
                          <a:solidFill>
                            <a:schemeClr val="dk1"/>
                          </a:solidFill>
                          <a:latin typeface="Open Sans"/>
                          <a:ea typeface="Open Sans"/>
                          <a:cs typeface="Open Sans"/>
                          <a:sym typeface="Open Sans"/>
                        </a:rPr>
                        <a:t>ariable can be changed and scoped to the nearest function block</a:t>
                      </a:r>
                    </a:p>
                  </a:txBody>
                  <a:tcPr marT="91425" marB="91425" marR="91425" marL="91425"/>
                </a:tc>
              </a:tr>
            </a:tbl>
          </a:graphicData>
        </a:graphic>
      </p:graphicFrame>
      <p:sp>
        <p:nvSpPr>
          <p:cNvPr id="654" name="Shape 6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Interlude - Const, Let, Var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Interlude - Scoping</a:t>
            </a:r>
          </a:p>
        </p:txBody>
      </p:sp>
      <p:sp>
        <p:nvSpPr>
          <p:cNvPr id="660" name="Shape 660"/>
          <p:cNvSpPr txBox="1"/>
          <p:nvPr>
            <p:ph idx="1" type="body"/>
          </p:nvPr>
        </p:nvSpPr>
        <p:spPr>
          <a:xfrm>
            <a:off x="2750700" y="1498850"/>
            <a:ext cx="2948700" cy="3064200"/>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lnSpc>
                <a:spcPct val="100000"/>
              </a:lnSpc>
              <a:spcBef>
                <a:spcPts val="0"/>
              </a:spcBef>
              <a:spcAft>
                <a:spcPts val="0"/>
              </a:spcAft>
              <a:buNone/>
            </a:pPr>
            <a:r>
              <a:rPr b="1" lang="en" sz="1600">
                <a:latin typeface="Consolas"/>
                <a:ea typeface="Consolas"/>
                <a:cs typeface="Consolas"/>
                <a:sym typeface="Consolas"/>
              </a:rPr>
              <a:t>function() {</a:t>
            </a:r>
          </a:p>
          <a:p>
            <a:pPr lvl="0" rtl="0">
              <a:lnSpc>
                <a:spcPct val="100000"/>
              </a:lnSpc>
              <a:spcBef>
                <a:spcPts val="0"/>
              </a:spcBef>
              <a:spcAft>
                <a:spcPts val="0"/>
              </a:spcAft>
              <a:buNone/>
            </a:pPr>
            <a:r>
              <a:rPr b="1" lang="en" sz="1600">
                <a:latin typeface="Consolas"/>
                <a:ea typeface="Consolas"/>
                <a:cs typeface="Consolas"/>
                <a:sym typeface="Consolas"/>
              </a:rPr>
              <a:t>   if (true) {</a:t>
            </a:r>
          </a:p>
          <a:p>
            <a:pPr lvl="0" rtl="0">
              <a:lnSpc>
                <a:spcPct val="100000"/>
              </a:lnSpc>
              <a:spcBef>
                <a:spcPts val="0"/>
              </a:spcBef>
              <a:spcAft>
                <a:spcPts val="0"/>
              </a:spcAft>
              <a:buNone/>
            </a:pPr>
            <a:r>
              <a:rPr b="1" lang="en" sz="1600">
                <a:latin typeface="Consolas"/>
                <a:ea typeface="Consolas"/>
                <a:cs typeface="Consolas"/>
                <a:sym typeface="Consolas"/>
              </a:rPr>
              <a:t>      let b = 'b';</a:t>
            </a:r>
          </a:p>
          <a:p>
            <a:pPr lvl="0" rtl="0">
              <a:lnSpc>
                <a:spcPct val="100000"/>
              </a:lnSpc>
              <a:spcBef>
                <a:spcPts val="0"/>
              </a:spcBef>
              <a:spcAft>
                <a:spcPts val="0"/>
              </a:spcAft>
              <a:buClr>
                <a:schemeClr val="dk1"/>
              </a:buClr>
              <a:buSzPct val="68750"/>
              <a:buFont typeface="Arial"/>
              <a:buNone/>
            </a:pPr>
            <a:r>
              <a:rPr b="1" lang="en" sz="1600">
                <a:latin typeface="Consolas"/>
                <a:ea typeface="Consolas"/>
                <a:cs typeface="Consolas"/>
                <a:sym typeface="Consolas"/>
              </a:rPr>
              <a:t>      var c = 'c';</a:t>
            </a:r>
          </a:p>
          <a:p>
            <a:pPr lvl="0" rtl="0">
              <a:lnSpc>
                <a:spcPct val="100000"/>
              </a:lnSpc>
              <a:spcBef>
                <a:spcPts val="0"/>
              </a:spcBef>
              <a:spcAft>
                <a:spcPts val="0"/>
              </a:spcAft>
              <a:buNone/>
            </a:pPr>
            <a:r>
              <a:rPr b="1" lang="en" sz="1600">
                <a:latin typeface="Consolas"/>
                <a:ea typeface="Consolas"/>
                <a:cs typeface="Consolas"/>
                <a:sym typeface="Consolas"/>
              </a:rPr>
              <a:t>        </a:t>
            </a:r>
          </a:p>
          <a:p>
            <a:pPr lvl="0" rtl="0">
              <a:lnSpc>
                <a:spcPct val="100000"/>
              </a:lnSpc>
              <a:spcBef>
                <a:spcPts val="0"/>
              </a:spcBef>
              <a:spcAft>
                <a:spcPts val="0"/>
              </a:spcAft>
              <a:buNone/>
            </a:pPr>
            <a:r>
              <a:rPr b="1" lang="en" sz="1600">
                <a:latin typeface="Consolas"/>
                <a:ea typeface="Consolas"/>
                <a:cs typeface="Consolas"/>
                <a:sym typeface="Consolas"/>
              </a:rPr>
              <a:t>      </a:t>
            </a:r>
            <a:r>
              <a:rPr b="1" lang="en" sz="1600">
                <a:solidFill>
                  <a:srgbClr val="38761D"/>
                </a:solidFill>
                <a:latin typeface="Consolas"/>
                <a:ea typeface="Consolas"/>
                <a:cs typeface="Consolas"/>
                <a:sym typeface="Consolas"/>
              </a:rPr>
              <a:t>console.log(b);</a:t>
            </a:r>
          </a:p>
          <a:p>
            <a:pPr lvl="0" rtl="0">
              <a:lnSpc>
                <a:spcPct val="100000"/>
              </a:lnSpc>
              <a:spcBef>
                <a:spcPts val="0"/>
              </a:spcBef>
              <a:spcAft>
                <a:spcPts val="0"/>
              </a:spcAft>
              <a:buNone/>
            </a:pPr>
            <a:r>
              <a:rPr b="1" lang="en" sz="1600">
                <a:solidFill>
                  <a:srgbClr val="38761D"/>
                </a:solidFill>
                <a:latin typeface="Consolas"/>
                <a:ea typeface="Consolas"/>
                <a:cs typeface="Consolas"/>
                <a:sym typeface="Consolas"/>
              </a:rPr>
              <a:t>      console.log(c);</a:t>
            </a:r>
          </a:p>
          <a:p>
            <a:pPr lvl="0" rtl="0">
              <a:lnSpc>
                <a:spcPct val="100000"/>
              </a:lnSpc>
              <a:spcBef>
                <a:spcPts val="0"/>
              </a:spcBef>
              <a:spcAft>
                <a:spcPts val="0"/>
              </a:spcAft>
              <a:buNone/>
            </a:pPr>
            <a:r>
              <a:rPr b="1" lang="en" sz="1600">
                <a:latin typeface="Consolas"/>
                <a:ea typeface="Consolas"/>
                <a:cs typeface="Consolas"/>
                <a:sym typeface="Consolas"/>
              </a:rPr>
              <a:t>  }</a:t>
            </a:r>
          </a:p>
          <a:p>
            <a:pPr lvl="0" rtl="0">
              <a:lnSpc>
                <a:spcPct val="100000"/>
              </a:lnSpc>
              <a:spcBef>
                <a:spcPts val="0"/>
              </a:spcBef>
              <a:spcAft>
                <a:spcPts val="0"/>
              </a:spcAft>
              <a:buNone/>
            </a:pPr>
            <a:r>
              <a:rPr b="1" lang="en" sz="1600">
                <a:latin typeface="Consolas"/>
                <a:ea typeface="Consolas"/>
                <a:cs typeface="Consolas"/>
                <a:sym typeface="Consolas"/>
              </a:rPr>
              <a:t>  </a:t>
            </a:r>
            <a:r>
              <a:rPr b="1" lang="en" sz="1600">
                <a:solidFill>
                  <a:srgbClr val="A61C00"/>
                </a:solidFill>
                <a:latin typeface="Consolas"/>
                <a:ea typeface="Consolas"/>
                <a:cs typeface="Consolas"/>
                <a:sym typeface="Consolas"/>
              </a:rPr>
              <a:t>console.log(b);</a:t>
            </a:r>
          </a:p>
          <a:p>
            <a:pPr lvl="0" rtl="0">
              <a:lnSpc>
                <a:spcPct val="100000"/>
              </a:lnSpc>
              <a:spcBef>
                <a:spcPts val="0"/>
              </a:spcBef>
              <a:spcAft>
                <a:spcPts val="0"/>
              </a:spcAft>
              <a:buNone/>
            </a:pPr>
            <a:r>
              <a:rPr b="1" lang="en" sz="1600">
                <a:latin typeface="Consolas"/>
                <a:ea typeface="Consolas"/>
                <a:cs typeface="Consolas"/>
                <a:sym typeface="Consolas"/>
              </a:rPr>
              <a:t>  </a:t>
            </a:r>
            <a:r>
              <a:rPr b="1" lang="en" sz="1600">
                <a:solidFill>
                  <a:srgbClr val="38761D"/>
                </a:solidFill>
                <a:latin typeface="Consolas"/>
                <a:ea typeface="Consolas"/>
                <a:cs typeface="Consolas"/>
                <a:sym typeface="Consolas"/>
              </a:rPr>
              <a:t>console.log(c);</a:t>
            </a:r>
          </a:p>
          <a:p>
            <a:pPr lvl="0" rtl="0">
              <a:lnSpc>
                <a:spcPct val="100000"/>
              </a:lnSpc>
              <a:spcBef>
                <a:spcPts val="0"/>
              </a:spcBef>
              <a:spcAft>
                <a:spcPts val="0"/>
              </a:spcAft>
              <a:buNone/>
            </a:pPr>
            <a:r>
              <a:rPr b="1" lang="en" sz="1600">
                <a:latin typeface="Consolas"/>
                <a:ea typeface="Consolas"/>
                <a:cs typeface="Consolas"/>
                <a:sym typeface="Consolas"/>
              </a:rPr>
              <a:t>}</a:t>
            </a:r>
          </a:p>
        </p:txBody>
      </p:sp>
      <p:pic>
        <p:nvPicPr>
          <p:cNvPr descr="File:Echo curation alt check mark.svg - Wikimedia Commons" id="661" name="Shape 661"/>
          <p:cNvPicPr preferRelativeResize="0"/>
          <p:nvPr/>
        </p:nvPicPr>
        <p:blipFill rotWithShape="1">
          <a:blip r:embed="rId3">
            <a:alphaModFix/>
          </a:blip>
          <a:srcRect b="22311" l="20773" r="0" t="0"/>
          <a:stretch/>
        </p:blipFill>
        <p:spPr>
          <a:xfrm>
            <a:off x="5236450" y="2896813"/>
            <a:ext cx="273574" cy="268275"/>
          </a:xfrm>
          <a:prstGeom prst="rect">
            <a:avLst/>
          </a:prstGeom>
          <a:noFill/>
          <a:ln>
            <a:noFill/>
          </a:ln>
        </p:spPr>
      </p:pic>
      <p:pic>
        <p:nvPicPr>
          <p:cNvPr descr="File:Echo curation alt check mark.svg - Wikimedia Commons" id="662" name="Shape 662"/>
          <p:cNvPicPr preferRelativeResize="0"/>
          <p:nvPr/>
        </p:nvPicPr>
        <p:blipFill rotWithShape="1">
          <a:blip r:embed="rId3">
            <a:alphaModFix/>
          </a:blip>
          <a:srcRect b="22311" l="20773" r="0" t="0"/>
          <a:stretch/>
        </p:blipFill>
        <p:spPr>
          <a:xfrm>
            <a:off x="5236450" y="3125413"/>
            <a:ext cx="273574" cy="268275"/>
          </a:xfrm>
          <a:prstGeom prst="rect">
            <a:avLst/>
          </a:prstGeom>
          <a:noFill/>
          <a:ln>
            <a:noFill/>
          </a:ln>
        </p:spPr>
      </p:pic>
      <p:pic>
        <p:nvPicPr>
          <p:cNvPr descr="File:Echo curation alt check mark.svg - Wikimedia Commons" id="663" name="Shape 663"/>
          <p:cNvPicPr preferRelativeResize="0"/>
          <p:nvPr/>
        </p:nvPicPr>
        <p:blipFill rotWithShape="1">
          <a:blip r:embed="rId3">
            <a:alphaModFix/>
          </a:blip>
          <a:srcRect b="22311" l="20773" r="0" t="0"/>
          <a:stretch/>
        </p:blipFill>
        <p:spPr>
          <a:xfrm>
            <a:off x="5236450" y="3899238"/>
            <a:ext cx="273574" cy="268275"/>
          </a:xfrm>
          <a:prstGeom prst="rect">
            <a:avLst/>
          </a:prstGeom>
          <a:noFill/>
          <a:ln>
            <a:noFill/>
          </a:ln>
        </p:spPr>
      </p:pic>
      <p:pic>
        <p:nvPicPr>
          <p:cNvPr id="664" name="Shape 664"/>
          <p:cNvPicPr preferRelativeResize="0"/>
          <p:nvPr/>
        </p:nvPicPr>
        <p:blipFill>
          <a:blip r:embed="rId4">
            <a:alphaModFix/>
          </a:blip>
          <a:stretch>
            <a:fillRect/>
          </a:stretch>
        </p:blipFill>
        <p:spPr>
          <a:xfrm>
            <a:off x="5268175" y="3689125"/>
            <a:ext cx="210125" cy="210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Making A Component</a:t>
            </a:r>
          </a:p>
        </p:txBody>
      </p:sp>
      <p:sp>
        <p:nvSpPr>
          <p:cNvPr id="670" name="Shape 6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You can make React components to modularize the UI</a:t>
            </a:r>
          </a:p>
          <a:p>
            <a:pPr lvl="0" rtl="0">
              <a:spcBef>
                <a:spcPts val="0"/>
              </a:spcBef>
              <a:buNone/>
            </a:pPr>
            <a:r>
              <a:rPr lang="en">
                <a:latin typeface="Open Sans"/>
                <a:ea typeface="Open Sans"/>
                <a:cs typeface="Open Sans"/>
                <a:sym typeface="Open Sans"/>
              </a:rPr>
              <a:t>We are going to make each message a component</a:t>
            </a:r>
          </a:p>
          <a:p>
            <a:pPr lvl="0" rtl="0">
              <a:spcBef>
                <a:spcPts val="0"/>
              </a:spcBef>
              <a:buNone/>
            </a:pPr>
            <a:r>
              <a:rPr lang="en" u="sng">
                <a:solidFill>
                  <a:schemeClr val="hlink"/>
                </a:solidFill>
                <a:latin typeface="Open Sans"/>
                <a:ea typeface="Open Sans"/>
                <a:cs typeface="Open Sans"/>
                <a:sym typeface="Open Sans"/>
                <a:hlinkClick r:id="rId3"/>
              </a:rPr>
              <a:t>See the changes here!</a:t>
            </a:r>
          </a:p>
          <a:p>
            <a:pPr lvl="0" rtl="0">
              <a:spcBef>
                <a:spcPts val="0"/>
              </a:spcBef>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Making A Component</a:t>
            </a:r>
          </a:p>
        </p:txBody>
      </p:sp>
      <p:pic>
        <p:nvPicPr>
          <p:cNvPr id="676" name="Shape 676"/>
          <p:cNvPicPr preferRelativeResize="0"/>
          <p:nvPr/>
        </p:nvPicPr>
        <p:blipFill>
          <a:blip r:embed="rId3">
            <a:alphaModFix/>
          </a:blip>
          <a:stretch>
            <a:fillRect/>
          </a:stretch>
        </p:blipFill>
        <p:spPr>
          <a:xfrm>
            <a:off x="152400" y="1290600"/>
            <a:ext cx="8839203" cy="301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Shape 6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The </a:t>
            </a:r>
            <a:r>
              <a:rPr i="1" lang="en">
                <a:latin typeface="Open Sans"/>
                <a:ea typeface="Open Sans"/>
                <a:cs typeface="Open Sans"/>
                <a:sym typeface="Open Sans"/>
              </a:rPr>
              <a:t>this</a:t>
            </a:r>
            <a:r>
              <a:rPr lang="en">
                <a:latin typeface="Open Sans"/>
                <a:ea typeface="Open Sans"/>
                <a:cs typeface="Open Sans"/>
                <a:sym typeface="Open Sans"/>
              </a:rPr>
              <a:t> Keyword</a:t>
            </a:r>
          </a:p>
        </p:txBody>
      </p:sp>
      <p:sp>
        <p:nvSpPr>
          <p:cNvPr id="682" name="Shape 682"/>
          <p:cNvSpPr txBox="1"/>
          <p:nvPr>
            <p:ph idx="1" type="body"/>
          </p:nvPr>
        </p:nvSpPr>
        <p:spPr>
          <a:xfrm>
            <a:off x="311700" y="1152475"/>
            <a:ext cx="38607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a:t>
            </a:r>
            <a:r>
              <a:rPr i="1" lang="en">
                <a:latin typeface="Open Sans"/>
                <a:ea typeface="Open Sans"/>
                <a:cs typeface="Open Sans"/>
                <a:sym typeface="Open Sans"/>
              </a:rPr>
              <a:t>this</a:t>
            </a:r>
            <a:r>
              <a:rPr lang="en">
                <a:latin typeface="Open Sans"/>
                <a:ea typeface="Open Sans"/>
                <a:cs typeface="Open Sans"/>
                <a:sym typeface="Open Sans"/>
              </a:rPr>
              <a:t>?! </a:t>
            </a:r>
          </a:p>
          <a:p>
            <a:pPr lvl="0" rtl="0">
              <a:spcBef>
                <a:spcPts val="0"/>
              </a:spcBef>
              <a:buNone/>
            </a:pPr>
            <a:r>
              <a:rPr i="1" lang="en">
                <a:latin typeface="Open Sans"/>
                <a:ea typeface="Open Sans"/>
                <a:cs typeface="Open Sans"/>
                <a:sym typeface="Open Sans"/>
              </a:rPr>
              <a:t>This</a:t>
            </a:r>
            <a:r>
              <a:rPr lang="en">
                <a:latin typeface="Open Sans"/>
                <a:ea typeface="Open Sans"/>
                <a:cs typeface="Open Sans"/>
                <a:sym typeface="Open Sans"/>
              </a:rPr>
              <a:t> is a way to access different variables and methods that are bound to your component. It's essentially a reference to the class itself!</a:t>
            </a:r>
          </a:p>
          <a:p>
            <a:pPr lvl="0" rtl="0">
              <a:spcBef>
                <a:spcPts val="0"/>
              </a:spcBef>
              <a:buNone/>
            </a:pPr>
            <a:r>
              <a:rPr lang="en">
                <a:latin typeface="Open Sans"/>
                <a:ea typeface="Open Sans"/>
                <a:cs typeface="Open Sans"/>
                <a:sym typeface="Open Sans"/>
              </a:rPr>
              <a:t>For now, we're only accessing variables in the props. Later, you'll see us access functions defined in the component.</a:t>
            </a:r>
          </a:p>
        </p:txBody>
      </p:sp>
      <p:pic>
        <p:nvPicPr>
          <p:cNvPr id="683" name="Shape 683"/>
          <p:cNvPicPr preferRelativeResize="0"/>
          <p:nvPr/>
        </p:nvPicPr>
        <p:blipFill>
          <a:blip r:embed="rId3">
            <a:alphaModFix/>
          </a:blip>
          <a:stretch>
            <a:fillRect/>
          </a:stretch>
        </p:blipFill>
        <p:spPr>
          <a:xfrm>
            <a:off x="3568000" y="588125"/>
            <a:ext cx="5505975" cy="360650"/>
          </a:xfrm>
          <a:prstGeom prst="rect">
            <a:avLst/>
          </a:prstGeom>
          <a:noFill/>
          <a:ln>
            <a:noFill/>
          </a:ln>
        </p:spPr>
      </p:pic>
      <p:sp>
        <p:nvSpPr>
          <p:cNvPr id="684" name="Shape 684"/>
          <p:cNvSpPr/>
          <p:nvPr/>
        </p:nvSpPr>
        <p:spPr>
          <a:xfrm>
            <a:off x="6555100" y="629400"/>
            <a:ext cx="648900" cy="2781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85" name="Shape 685"/>
          <p:cNvSpPr txBox="1"/>
          <p:nvPr/>
        </p:nvSpPr>
        <p:spPr>
          <a:xfrm>
            <a:off x="4396500" y="2297875"/>
            <a:ext cx="4708200" cy="572700"/>
          </a:xfrm>
          <a:prstGeom prst="rect">
            <a:avLst/>
          </a:prstGeom>
          <a:noFill/>
          <a:ln>
            <a:noFill/>
          </a:ln>
        </p:spPr>
        <p:txBody>
          <a:bodyPr anchorCtr="0" anchor="ctr" bIns="91425" lIns="91425" rIns="91425" wrap="square" tIns="91425">
            <a:noAutofit/>
          </a:bodyPr>
          <a:lstStyle/>
          <a:p>
            <a:pPr lvl="0" rtl="0">
              <a:spcBef>
                <a:spcPts val="0"/>
              </a:spcBef>
              <a:buNone/>
            </a:pPr>
            <a:r>
              <a:rPr lang="en">
                <a:solidFill>
                  <a:srgbClr val="005CC5"/>
                </a:solidFill>
                <a:highlight>
                  <a:srgbClr val="FFFFFF"/>
                </a:highlight>
                <a:latin typeface="Consolas"/>
                <a:ea typeface="Consolas"/>
                <a:cs typeface="Consolas"/>
                <a:sym typeface="Consolas"/>
              </a:rPr>
              <a:t>this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myFunction</a:t>
            </a:r>
            <a:r>
              <a:rPr lang="en">
                <a:solidFill>
                  <a:srgbClr val="D73A49"/>
                </a:solidFill>
                <a:highlight>
                  <a:srgbClr val="FFFFFF"/>
                </a:highlight>
                <a:latin typeface="Consolas"/>
                <a:ea typeface="Consolas"/>
                <a:cs typeface="Consolas"/>
                <a:sym typeface="Consolas"/>
              </a:rPr>
              <a:t> =</a:t>
            </a:r>
            <a:r>
              <a:rPr lang="en">
                <a:solidFill>
                  <a:srgbClr val="005CC5"/>
                </a:solidFill>
                <a:highlight>
                  <a:srgbClr val="FFFFFF"/>
                </a:highlight>
                <a:latin typeface="Consolas"/>
                <a:ea typeface="Consolas"/>
                <a:cs typeface="Consolas"/>
                <a:sym typeface="Consolas"/>
              </a:rPr>
              <a:t> this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myFunction</a:t>
            </a:r>
            <a:r>
              <a:rPr lang="en">
                <a:solidFill>
                  <a:srgbClr val="D73A49"/>
                </a:solidFill>
                <a:highlight>
                  <a:srgbClr val="FFFFFF"/>
                </a:highlight>
                <a:latin typeface="Consolas"/>
                <a:ea typeface="Consolas"/>
                <a:cs typeface="Consolas"/>
                <a:sym typeface="Consolas"/>
              </a:rPr>
              <a:t>.</a:t>
            </a:r>
            <a:r>
              <a:rPr lang="en">
                <a:solidFill>
                  <a:srgbClr val="6F42C1"/>
                </a:solidFill>
                <a:highlight>
                  <a:srgbClr val="FFFFFF"/>
                </a:highlight>
                <a:latin typeface="Consolas"/>
                <a:ea typeface="Consolas"/>
                <a:cs typeface="Consolas"/>
                <a:sym typeface="Consolas"/>
              </a:rPr>
              <a:t>bind</a:t>
            </a:r>
            <a:r>
              <a:rPr lang="en">
                <a:solidFill>
                  <a:srgbClr val="24292E"/>
                </a:solidFill>
                <a:highlight>
                  <a:srgbClr val="FFFFFF"/>
                </a:highlight>
                <a:latin typeface="Consolas"/>
                <a:ea typeface="Consolas"/>
                <a:cs typeface="Consolas"/>
                <a:sym typeface="Consolas"/>
              </a:rPr>
              <a:t>(</a:t>
            </a:r>
            <a:r>
              <a:rPr lang="en">
                <a:solidFill>
                  <a:srgbClr val="005CC5"/>
                </a:solidFill>
                <a:highlight>
                  <a:srgbClr val="FFFFFF"/>
                </a:highlight>
                <a:latin typeface="Consolas"/>
                <a:ea typeface="Consolas"/>
                <a:cs typeface="Consolas"/>
                <a:sym typeface="Consolas"/>
              </a:rPr>
              <a:t>this</a:t>
            </a:r>
            <a:r>
              <a:rPr lang="en">
                <a:solidFill>
                  <a:srgbClr val="24292E"/>
                </a:solidFill>
                <a:highlight>
                  <a:srgbClr val="FFFFFF"/>
                </a:highlight>
                <a:latin typeface="Consolas"/>
                <a:ea typeface="Consolas"/>
                <a:cs typeface="Consolas"/>
                <a:sym typeface="Consolas"/>
              </a:rPr>
              <a:t>);</a:t>
            </a:r>
          </a:p>
        </p:txBody>
      </p:sp>
      <p:sp>
        <p:nvSpPr>
          <p:cNvPr id="686" name="Shape 686"/>
          <p:cNvSpPr txBox="1"/>
          <p:nvPr/>
        </p:nvSpPr>
        <p:spPr>
          <a:xfrm>
            <a:off x="4396488" y="2818800"/>
            <a:ext cx="3782400" cy="572700"/>
          </a:xfrm>
          <a:prstGeom prst="rect">
            <a:avLst/>
          </a:prstGeom>
          <a:noFill/>
          <a:ln>
            <a:noFill/>
          </a:ln>
        </p:spPr>
        <p:txBody>
          <a:bodyPr anchorCtr="0" anchor="ctr" bIns="91425" lIns="91425" rIns="91425" wrap="square" tIns="91425">
            <a:noAutofit/>
          </a:bodyPr>
          <a:lstStyle/>
          <a:p>
            <a:pPr lvl="0" rtl="0">
              <a:spcBef>
                <a:spcPts val="0"/>
              </a:spcBef>
              <a:buNone/>
            </a:pPr>
            <a:r>
              <a:rPr lang="en">
                <a:solidFill>
                  <a:srgbClr val="005CC5"/>
                </a:solidFill>
                <a:highlight>
                  <a:srgbClr val="FFFFFF"/>
                </a:highlight>
                <a:latin typeface="Consolas"/>
                <a:ea typeface="Consolas"/>
                <a:cs typeface="Consolas"/>
                <a:sym typeface="Consolas"/>
              </a:rPr>
              <a:t>this</a:t>
            </a:r>
            <a:r>
              <a:rPr lang="en">
                <a:solidFill>
                  <a:srgbClr val="D73A49"/>
                </a:solidFill>
                <a:highlight>
                  <a:srgbClr val="FFFFFF"/>
                </a:highlight>
                <a:latin typeface="Consolas"/>
                <a:ea typeface="Consolas"/>
                <a:cs typeface="Consolas"/>
                <a:sym typeface="Consolas"/>
              </a:rPr>
              <a:t>.</a:t>
            </a:r>
            <a:r>
              <a:rPr lang="en">
                <a:solidFill>
                  <a:srgbClr val="6F42C1"/>
                </a:solidFill>
                <a:highlight>
                  <a:srgbClr val="FFFFFF"/>
                </a:highlight>
                <a:latin typeface="Consolas"/>
                <a:ea typeface="Consolas"/>
                <a:cs typeface="Consolas"/>
                <a:sym typeface="Consolas"/>
              </a:rPr>
              <a:t>setState</a:t>
            </a:r>
            <a:r>
              <a:rPr lang="en">
                <a:solidFill>
                  <a:srgbClr val="24292E"/>
                </a:solidFill>
                <a:highlight>
                  <a:srgbClr val="FFFFFF"/>
                </a:highlight>
                <a:latin typeface="Consolas"/>
                <a:ea typeface="Consolas"/>
                <a:cs typeface="Consolas"/>
                <a:sym typeface="Consolas"/>
              </a:rPr>
              <a:t>({</a:t>
            </a:r>
            <a:r>
              <a:rPr lang="en">
                <a:solidFill>
                  <a:srgbClr val="032F62"/>
                </a:solidFill>
                <a:highlight>
                  <a:srgbClr val="FFFFFF"/>
                </a:highlight>
                <a:latin typeface="Consolas"/>
                <a:ea typeface="Consolas"/>
                <a:cs typeface="Consolas"/>
                <a:sym typeface="Consolas"/>
              </a:rPr>
              <a:t>name</a:t>
            </a:r>
            <a:r>
              <a:rPr lang="en">
                <a:solidFill>
                  <a:srgbClr val="005CC5"/>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032F62"/>
                </a:solidFill>
                <a:highlight>
                  <a:srgbClr val="FFFFFF"/>
                </a:highlight>
                <a:latin typeface="Consolas"/>
                <a:ea typeface="Consolas"/>
                <a:cs typeface="Consolas"/>
                <a:sym typeface="Consolas"/>
              </a:rPr>
              <a:t>'Some Value'</a:t>
            </a:r>
            <a:r>
              <a:rPr lang="en">
                <a:solidFill>
                  <a:srgbClr val="24292E"/>
                </a:solidFill>
                <a:highlight>
                  <a:srgbClr val="FFFFFF"/>
                </a:highlight>
                <a:latin typeface="Consolas"/>
                <a:ea typeface="Consolas"/>
                <a:cs typeface="Consolas"/>
                <a:sym typeface="Consolas"/>
              </a:rPr>
              <a:t>});</a:t>
            </a:r>
          </a:p>
        </p:txBody>
      </p:sp>
      <p:sp>
        <p:nvSpPr>
          <p:cNvPr id="687" name="Shape 687"/>
          <p:cNvSpPr txBox="1"/>
          <p:nvPr>
            <p:ph idx="1" type="body"/>
          </p:nvPr>
        </p:nvSpPr>
        <p:spPr>
          <a:xfrm>
            <a:off x="4396500" y="1828675"/>
            <a:ext cx="2109600" cy="469200"/>
          </a:xfrm>
          <a:prstGeom prst="rect">
            <a:avLst/>
          </a:prstGeom>
        </p:spPr>
        <p:txBody>
          <a:bodyPr anchorCtr="0" anchor="t" bIns="91425" lIns="91425" rIns="91425" wrap="square" tIns="91425">
            <a:noAutofit/>
          </a:bodyPr>
          <a:lstStyle/>
          <a:p>
            <a:pPr lvl="0" rtl="0">
              <a:spcBef>
                <a:spcPts val="0"/>
              </a:spcBef>
              <a:buNone/>
            </a:pPr>
            <a:r>
              <a:rPr b="1" lang="en">
                <a:latin typeface="Open Sans"/>
                <a:ea typeface="Open Sans"/>
                <a:cs typeface="Open Sans"/>
                <a:sym typeface="Open Sans"/>
              </a:rPr>
              <a:t>Other Examples: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Open Sans"/>
                <a:ea typeface="Open Sans"/>
                <a:cs typeface="Open Sans"/>
                <a:sym typeface="Open Sans"/>
              </a:rPr>
              <a:t>The Props</a:t>
            </a:r>
          </a:p>
        </p:txBody>
      </p:sp>
      <p:sp>
        <p:nvSpPr>
          <p:cNvPr id="693" name="Shape 693"/>
          <p:cNvSpPr txBox="1"/>
          <p:nvPr>
            <p:ph idx="1" type="body"/>
          </p:nvPr>
        </p:nvSpPr>
        <p:spPr>
          <a:xfrm>
            <a:off x="464100" y="1076275"/>
            <a:ext cx="8520600" cy="35625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b="1" lang="en">
                <a:latin typeface="Open Sans"/>
                <a:ea typeface="Open Sans"/>
                <a:cs typeface="Open Sans"/>
                <a:sym typeface="Open Sans"/>
              </a:rPr>
              <a:t>Props</a:t>
            </a:r>
            <a:r>
              <a:rPr lang="en">
                <a:latin typeface="Open Sans"/>
                <a:ea typeface="Open Sans"/>
                <a:cs typeface="Open Sans"/>
                <a:sym typeface="Open Sans"/>
              </a:rPr>
              <a:t> are values that are passed into a component from a parent component</a:t>
            </a:r>
          </a:p>
          <a:p>
            <a:pPr indent="-342900" lvl="0" marL="457200" rtl="0">
              <a:lnSpc>
                <a:spcPct val="115000"/>
              </a:lnSpc>
              <a:spcBef>
                <a:spcPts val="0"/>
              </a:spcBef>
              <a:spcAft>
                <a:spcPts val="0"/>
              </a:spcAft>
              <a:buFont typeface="Open Sans"/>
            </a:pPr>
            <a:r>
              <a:rPr lang="en">
                <a:latin typeface="Open Sans"/>
                <a:ea typeface="Open Sans"/>
                <a:cs typeface="Open Sans"/>
                <a:sym typeface="Open Sans"/>
              </a:rPr>
              <a:t>They are </a:t>
            </a:r>
            <a:r>
              <a:rPr b="1" lang="en">
                <a:latin typeface="Open Sans"/>
                <a:ea typeface="Open Sans"/>
                <a:cs typeface="Open Sans"/>
                <a:sym typeface="Open Sans"/>
              </a:rPr>
              <a:t>immutable, static </a:t>
            </a:r>
            <a:r>
              <a:rPr lang="en">
                <a:latin typeface="Open Sans"/>
                <a:ea typeface="Open Sans"/>
                <a:cs typeface="Open Sans"/>
                <a:sym typeface="Open Sans"/>
              </a:rPr>
              <a:t>fields on the component’s class</a:t>
            </a: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lvl="0" rtl="0">
              <a:lnSpc>
                <a:spcPct val="115000"/>
              </a:lnSpc>
              <a:spcBef>
                <a:spcPts val="0"/>
              </a:spcBef>
              <a:spcAft>
                <a:spcPts val="0"/>
              </a:spcAft>
              <a:buNone/>
            </a:pPr>
            <a:r>
              <a:t/>
            </a:r>
            <a:endParaRPr>
              <a:latin typeface="Open Sans"/>
              <a:ea typeface="Open Sans"/>
              <a:cs typeface="Open Sans"/>
              <a:sym typeface="Open Sans"/>
            </a:endParaRPr>
          </a:p>
          <a:p>
            <a:pPr indent="-342900" lvl="0" marL="457200" rtl="0">
              <a:lnSpc>
                <a:spcPct val="115000"/>
              </a:lnSpc>
              <a:spcBef>
                <a:spcPts val="0"/>
              </a:spcBef>
              <a:spcAft>
                <a:spcPts val="0"/>
              </a:spcAft>
              <a:buFont typeface="Open Sans"/>
            </a:pPr>
            <a:r>
              <a:rPr lang="en">
                <a:latin typeface="Open Sans"/>
                <a:ea typeface="Open Sans"/>
                <a:cs typeface="Open Sans"/>
                <a:sym typeface="Open Sans"/>
              </a:rPr>
              <a:t>Each class must define its props and their types in the following format:</a:t>
            </a:r>
          </a:p>
        </p:txBody>
      </p:sp>
      <p:pic>
        <p:nvPicPr>
          <p:cNvPr id="694" name="Shape 694"/>
          <p:cNvPicPr preferRelativeResize="0"/>
          <p:nvPr/>
        </p:nvPicPr>
        <p:blipFill>
          <a:blip r:embed="rId4">
            <a:alphaModFix/>
          </a:blip>
          <a:stretch>
            <a:fillRect/>
          </a:stretch>
        </p:blipFill>
        <p:spPr>
          <a:xfrm>
            <a:off x="3568000" y="588125"/>
            <a:ext cx="5505975" cy="360650"/>
          </a:xfrm>
          <a:prstGeom prst="rect">
            <a:avLst/>
          </a:prstGeom>
          <a:noFill/>
          <a:ln>
            <a:noFill/>
          </a:ln>
        </p:spPr>
      </p:pic>
      <p:sp>
        <p:nvSpPr>
          <p:cNvPr id="695" name="Shape 695"/>
          <p:cNvSpPr/>
          <p:nvPr/>
        </p:nvSpPr>
        <p:spPr>
          <a:xfrm>
            <a:off x="7235900" y="629400"/>
            <a:ext cx="669300" cy="2781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696" name="Shape 696"/>
          <p:cNvGrpSpPr/>
          <p:nvPr/>
        </p:nvGrpSpPr>
        <p:grpSpPr>
          <a:xfrm>
            <a:off x="1341888" y="1825102"/>
            <a:ext cx="6131421" cy="1584322"/>
            <a:chOff x="1277513" y="1841925"/>
            <a:chExt cx="7000937" cy="1808999"/>
          </a:xfrm>
        </p:grpSpPr>
        <p:pic>
          <p:nvPicPr>
            <p:cNvPr id="697" name="Shape 697"/>
            <p:cNvPicPr preferRelativeResize="0"/>
            <p:nvPr/>
          </p:nvPicPr>
          <p:blipFill rotWithShape="1">
            <a:blip r:embed="rId5">
              <a:alphaModFix/>
            </a:blip>
            <a:srcRect b="67661" l="0" r="0" t="0"/>
            <a:stretch/>
          </p:blipFill>
          <p:spPr>
            <a:xfrm>
              <a:off x="1277513" y="1841925"/>
              <a:ext cx="6893775" cy="1459649"/>
            </a:xfrm>
            <a:prstGeom prst="rect">
              <a:avLst/>
            </a:prstGeom>
            <a:noFill/>
            <a:ln>
              <a:noFill/>
            </a:ln>
          </p:spPr>
        </p:pic>
        <p:pic>
          <p:nvPicPr>
            <p:cNvPr id="698" name="Shape 698"/>
            <p:cNvPicPr preferRelativeResize="0"/>
            <p:nvPr/>
          </p:nvPicPr>
          <p:blipFill rotWithShape="1">
            <a:blip r:embed="rId5">
              <a:alphaModFix/>
            </a:blip>
            <a:srcRect b="0" l="0" r="0" t="90985"/>
            <a:stretch/>
          </p:blipFill>
          <p:spPr>
            <a:xfrm>
              <a:off x="1324900" y="3240500"/>
              <a:ext cx="6953549" cy="410424"/>
            </a:xfrm>
            <a:prstGeom prst="rect">
              <a:avLst/>
            </a:prstGeom>
            <a:noFill/>
            <a:ln>
              <a:noFill/>
            </a:ln>
          </p:spPr>
        </p:pic>
      </p:grpSp>
      <p:sp>
        <p:nvSpPr>
          <p:cNvPr id="699" name="Shape 699"/>
          <p:cNvSpPr/>
          <p:nvPr/>
        </p:nvSpPr>
        <p:spPr>
          <a:xfrm>
            <a:off x="2783275" y="3772975"/>
            <a:ext cx="3230400" cy="106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static propTypes = {</a:t>
            </a:r>
          </a:p>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&lt;prop name&gt;: &lt;variable type&gt;,</a:t>
            </a:r>
          </a:p>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&lt;prop name&gt;: &lt;variable type&gt;,</a:t>
            </a:r>
          </a:p>
          <a:p>
            <a:pPr lv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p>
          <a:p>
            <a:pPr lv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Destructuring Assignments</a:t>
            </a:r>
          </a:p>
        </p:txBody>
      </p:sp>
      <p:sp>
        <p:nvSpPr>
          <p:cNvPr id="705" name="Shape 70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Consolas"/>
                <a:ea typeface="Consolas"/>
                <a:cs typeface="Consolas"/>
                <a:sym typeface="Consolas"/>
              </a:rPr>
              <a:t>const {name, message} = this.props.message;</a:t>
            </a:r>
          </a:p>
          <a:p>
            <a:pPr lvl="0" rtl="0">
              <a:spcBef>
                <a:spcPts val="0"/>
              </a:spcBef>
              <a:buNone/>
            </a:pPr>
            <a:r>
              <a:t/>
            </a:r>
            <a:endParaRPr/>
          </a:p>
          <a:p>
            <a:pPr lvl="0" rtl="0" algn="l">
              <a:spcBef>
                <a:spcPts val="0"/>
              </a:spcBef>
              <a:buNone/>
            </a:pPr>
            <a:r>
              <a:rPr b="1" lang="en"/>
              <a:t>is the same as:</a:t>
            </a:r>
          </a:p>
          <a:p>
            <a:pPr lvl="0" rtl="0">
              <a:spcBef>
                <a:spcPts val="0"/>
              </a:spcBef>
              <a:buNone/>
            </a:pPr>
            <a:r>
              <a:t/>
            </a:r>
            <a:endParaRPr>
              <a:latin typeface="Consolas"/>
              <a:ea typeface="Consolas"/>
              <a:cs typeface="Consolas"/>
              <a:sym typeface="Consolas"/>
            </a:endParaRPr>
          </a:p>
          <a:p>
            <a:pPr lvl="0" rtl="0">
              <a:spcBef>
                <a:spcPts val="0"/>
              </a:spcBef>
              <a:buNone/>
            </a:pPr>
            <a:r>
              <a:rPr lang="en">
                <a:latin typeface="Consolas"/>
                <a:ea typeface="Consolas"/>
                <a:cs typeface="Consolas"/>
                <a:sym typeface="Consolas"/>
              </a:rPr>
              <a:t>const name = this.props.message.name;</a:t>
            </a:r>
          </a:p>
          <a:p>
            <a:pPr lvl="0" rtl="0">
              <a:spcBef>
                <a:spcPts val="0"/>
              </a:spcBef>
              <a:buNone/>
            </a:pPr>
            <a:r>
              <a:rPr lang="en">
                <a:latin typeface="Consolas"/>
                <a:ea typeface="Consolas"/>
                <a:cs typeface="Consolas"/>
                <a:sym typeface="Consolas"/>
              </a:rPr>
              <a:t>const message = this.props.message.message;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Making A Component - Integration</a:t>
            </a:r>
          </a:p>
        </p:txBody>
      </p:sp>
      <p:grpSp>
        <p:nvGrpSpPr>
          <p:cNvPr id="711" name="Shape 711"/>
          <p:cNvGrpSpPr/>
          <p:nvPr/>
        </p:nvGrpSpPr>
        <p:grpSpPr>
          <a:xfrm>
            <a:off x="1355314" y="1017737"/>
            <a:ext cx="6433358" cy="4094221"/>
            <a:chOff x="860250" y="1352850"/>
            <a:chExt cx="5906498" cy="3758925"/>
          </a:xfrm>
        </p:grpSpPr>
        <p:pic>
          <p:nvPicPr>
            <p:cNvPr id="712" name="Shape 712"/>
            <p:cNvPicPr preferRelativeResize="0"/>
            <p:nvPr/>
          </p:nvPicPr>
          <p:blipFill rotWithShape="1">
            <a:blip r:embed="rId3">
              <a:alphaModFix/>
            </a:blip>
            <a:srcRect b="21623" l="0" r="0" t="0"/>
            <a:stretch/>
          </p:blipFill>
          <p:spPr>
            <a:xfrm>
              <a:off x="860250" y="1352850"/>
              <a:ext cx="5899298" cy="1577201"/>
            </a:xfrm>
            <a:prstGeom prst="rect">
              <a:avLst/>
            </a:prstGeom>
            <a:noFill/>
            <a:ln>
              <a:noFill/>
            </a:ln>
          </p:spPr>
        </p:pic>
        <p:sp>
          <p:nvSpPr>
            <p:cNvPr id="713" name="Shape 713"/>
            <p:cNvSpPr/>
            <p:nvPr/>
          </p:nvSpPr>
          <p:spPr>
            <a:xfrm>
              <a:off x="1449875" y="2029600"/>
              <a:ext cx="2572200" cy="9006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pic>
          <p:nvPicPr>
            <p:cNvPr id="714" name="Shape 714"/>
            <p:cNvPicPr preferRelativeResize="0"/>
            <p:nvPr/>
          </p:nvPicPr>
          <p:blipFill>
            <a:blip r:embed="rId4">
              <a:alphaModFix/>
            </a:blip>
            <a:stretch>
              <a:fillRect/>
            </a:stretch>
          </p:blipFill>
          <p:spPr>
            <a:xfrm>
              <a:off x="867450" y="2991600"/>
              <a:ext cx="5899298" cy="2120133"/>
            </a:xfrm>
            <a:prstGeom prst="rect">
              <a:avLst/>
            </a:prstGeom>
            <a:noFill/>
            <a:ln>
              <a:noFill/>
            </a:ln>
          </p:spPr>
        </p:pic>
        <p:sp>
          <p:nvSpPr>
            <p:cNvPr id="715" name="Shape 715"/>
            <p:cNvSpPr/>
            <p:nvPr/>
          </p:nvSpPr>
          <p:spPr>
            <a:xfrm>
              <a:off x="1492025" y="3672375"/>
              <a:ext cx="2289300" cy="145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16" name="Shape 716"/>
            <p:cNvSpPr/>
            <p:nvPr/>
          </p:nvSpPr>
          <p:spPr>
            <a:xfrm>
              <a:off x="1492025" y="4605975"/>
              <a:ext cx="3188100" cy="505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cxnSp>
          <p:nvCxnSpPr>
            <p:cNvPr id="717" name="Shape 717"/>
            <p:cNvCxnSpPr/>
            <p:nvPr/>
          </p:nvCxnSpPr>
          <p:spPr>
            <a:xfrm flipH="1">
              <a:off x="3947825" y="2928550"/>
              <a:ext cx="46500" cy="1677300"/>
            </a:xfrm>
            <a:prstGeom prst="straightConnector1">
              <a:avLst/>
            </a:prstGeom>
            <a:noFill/>
            <a:ln cap="flat" cmpd="sng" w="28575">
              <a:solidFill>
                <a:srgbClr val="38761D"/>
              </a:solidFill>
              <a:prstDash val="solid"/>
              <a:round/>
              <a:headEnd len="lg" w="lg" type="none"/>
              <a:tailEnd len="lg" w="lg"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2907255" y="181275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nvGrpSpPr>
          <p:cNvPr id="73" name="Shape 73"/>
          <p:cNvGrpSpPr/>
          <p:nvPr/>
        </p:nvGrpSpPr>
        <p:grpSpPr>
          <a:xfrm>
            <a:off x="596550" y="1126250"/>
            <a:ext cx="6034200" cy="3890800"/>
            <a:chOff x="596550" y="592850"/>
            <a:chExt cx="6034200" cy="3890800"/>
          </a:xfrm>
        </p:grpSpPr>
        <p:sp>
          <p:nvSpPr>
            <p:cNvPr id="74" name="Shape 74"/>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77" name="Shape 77"/>
            <p:cNvGrpSpPr/>
            <p:nvPr/>
          </p:nvGrpSpPr>
          <p:grpSpPr>
            <a:xfrm>
              <a:off x="596550" y="592850"/>
              <a:ext cx="6034200" cy="3890800"/>
              <a:chOff x="596550" y="592850"/>
              <a:chExt cx="6034200" cy="3890800"/>
            </a:xfrm>
          </p:grpSpPr>
          <p:sp>
            <p:nvSpPr>
              <p:cNvPr id="78" name="Shape 78"/>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rgbClr val="000000"/>
                  </a:buClr>
                  <a:buFont typeface="Arial"/>
                  <a:buNone/>
                </a:pPr>
                <a:r>
                  <a:t/>
                </a:r>
                <a:endParaRPr/>
              </a:p>
            </p:txBody>
          </p:sp>
          <p:grpSp>
            <p:nvGrpSpPr>
              <p:cNvPr id="79" name="Shape 79"/>
              <p:cNvGrpSpPr/>
              <p:nvPr/>
            </p:nvGrpSpPr>
            <p:grpSpPr>
              <a:xfrm>
                <a:off x="2914350" y="1271800"/>
                <a:ext cx="3408900" cy="2894400"/>
                <a:chOff x="2914350" y="1271800"/>
                <a:chExt cx="3408900" cy="2894400"/>
              </a:xfrm>
            </p:grpSpPr>
            <p:sp>
              <p:nvSpPr>
                <p:cNvPr id="80" name="Shape 80"/>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81" name="Shape 81"/>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82" name="Shape 82"/>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83" name="Shape 83"/>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84" name="Shape 84"/>
                <p:cNvSpPr/>
                <p:nvPr/>
              </p:nvSpPr>
              <p:spPr>
                <a:xfrm>
                  <a:off x="3464125" y="1444750"/>
                  <a:ext cx="2717100" cy="755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85" name="Shape 85"/>
                <p:cNvSpPr/>
                <p:nvPr/>
              </p:nvSpPr>
              <p:spPr>
                <a:xfrm>
                  <a:off x="2988000" y="23610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a:off x="4301375" y="27925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87" name="Shape 87"/>
              <p:cNvGrpSpPr/>
              <p:nvPr/>
            </p:nvGrpSpPr>
            <p:grpSpPr>
              <a:xfrm>
                <a:off x="596550" y="592850"/>
                <a:ext cx="6034200" cy="326502"/>
                <a:chOff x="596550" y="592850"/>
                <a:chExt cx="6034200" cy="326502"/>
              </a:xfrm>
            </p:grpSpPr>
            <p:sp>
              <p:nvSpPr>
                <p:cNvPr id="88" name="Shape 88"/>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89" name="Shape 89"/>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90" name="Shape 90"/>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91" name="Shape 91"/>
              <p:cNvGrpSpPr/>
              <p:nvPr/>
            </p:nvGrpSpPr>
            <p:grpSpPr>
              <a:xfrm>
                <a:off x="905425" y="1271800"/>
                <a:ext cx="1695900" cy="3043417"/>
                <a:chOff x="905425" y="1271800"/>
                <a:chExt cx="1695900" cy="3043417"/>
              </a:xfrm>
            </p:grpSpPr>
            <p:sp>
              <p:nvSpPr>
                <p:cNvPr id="92" name="Shape 92"/>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93" name="Shape 93"/>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94" name="Shape 94"/>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95" name="Shape 95"/>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96" name="Shape 96"/>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97" name="Shape 97"/>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98" name="Shape 98"/>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99" name="Shape 99"/>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0" name="Shape 100"/>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1" name="Shape 101"/>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102" name="Shape 102"/>
                <p:cNvPicPr preferRelativeResize="0"/>
                <p:nvPr/>
              </p:nvPicPr>
              <p:blipFill>
                <a:blip r:embed="rId4">
                  <a:alphaModFix/>
                </a:blip>
                <a:stretch>
                  <a:fillRect/>
                </a:stretch>
              </p:blipFill>
              <p:spPr>
                <a:xfrm>
                  <a:off x="1488925" y="3783242"/>
                  <a:ext cx="531950" cy="531975"/>
                </a:xfrm>
                <a:prstGeom prst="rect">
                  <a:avLst/>
                </a:prstGeom>
                <a:noFill/>
                <a:ln>
                  <a:noFill/>
                </a:ln>
              </p:spPr>
            </p:pic>
            <p:sp>
              <p:nvSpPr>
                <p:cNvPr id="103" name="Shape 103"/>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p:txBody>
            </p:sp>
          </p:grpSp>
        </p:grpSp>
      </p:grpSp>
      <p:sp>
        <p:nvSpPr>
          <p:cNvPr id="104" name="Shape 104"/>
          <p:cNvSpPr txBox="1"/>
          <p:nvPr/>
        </p:nvSpPr>
        <p:spPr>
          <a:xfrm>
            <a:off x="2907255" y="2842427"/>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p:txBody>
      </p:sp>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Components and the DOM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pic>
        <p:nvPicPr>
          <p:cNvPr id="723" name="Shape 723"/>
          <p:cNvPicPr preferRelativeResize="0"/>
          <p:nvPr/>
        </p:nvPicPr>
        <p:blipFill>
          <a:blip r:embed="rId3">
            <a:alphaModFix/>
          </a:blip>
          <a:stretch>
            <a:fillRect/>
          </a:stretch>
        </p:blipFill>
        <p:spPr>
          <a:xfrm>
            <a:off x="2021325" y="1363500"/>
            <a:ext cx="5101351" cy="2950475"/>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
        <p:nvSpPr>
          <p:cNvPr id="729" name="Shape 729"/>
          <p:cNvSpPr txBox="1"/>
          <p:nvPr>
            <p:ph idx="1" type="body"/>
          </p:nvPr>
        </p:nvSpPr>
        <p:spPr>
          <a:xfrm>
            <a:off x="311700" y="1152475"/>
            <a:ext cx="86802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For both </a:t>
            </a:r>
            <a:r>
              <a:rPr b="1" lang="en">
                <a:latin typeface="Open Sans"/>
                <a:ea typeface="Open Sans"/>
                <a:cs typeface="Open Sans"/>
                <a:sym typeface="Open Sans"/>
              </a:rPr>
              <a:t>name</a:t>
            </a:r>
            <a:r>
              <a:rPr lang="en">
                <a:latin typeface="Open Sans"/>
                <a:ea typeface="Open Sans"/>
                <a:cs typeface="Open Sans"/>
                <a:sym typeface="Open Sans"/>
              </a:rPr>
              <a:t> and </a:t>
            </a:r>
            <a:r>
              <a:rPr b="1" lang="en">
                <a:latin typeface="Open Sans"/>
                <a:ea typeface="Open Sans"/>
                <a:cs typeface="Open Sans"/>
                <a:sym typeface="Open Sans"/>
              </a:rPr>
              <a:t>message</a:t>
            </a:r>
            <a:r>
              <a:rPr lang="en">
                <a:latin typeface="Open Sans"/>
                <a:ea typeface="Open Sans"/>
                <a:cs typeface="Open Sans"/>
                <a:sym typeface="Open Sans"/>
              </a:rPr>
              <a:t> we need both an </a:t>
            </a:r>
            <a:r>
              <a:rPr b="1" lang="en">
                <a:latin typeface="Open Sans"/>
                <a:ea typeface="Open Sans"/>
                <a:cs typeface="Open Sans"/>
                <a:sym typeface="Open Sans"/>
              </a:rPr>
              <a:t>input</a:t>
            </a:r>
            <a:r>
              <a:rPr lang="en">
                <a:latin typeface="Open Sans"/>
                <a:ea typeface="Open Sans"/>
                <a:cs typeface="Open Sans"/>
                <a:sym typeface="Open Sans"/>
              </a:rPr>
              <a:t> and a </a:t>
            </a:r>
            <a:r>
              <a:rPr b="1" lang="en">
                <a:latin typeface="Open Sans"/>
                <a:ea typeface="Open Sans"/>
                <a:cs typeface="Open Sans"/>
                <a:sym typeface="Open Sans"/>
              </a:rPr>
              <a:t>label</a:t>
            </a:r>
          </a:p>
          <a:p>
            <a:pPr lvl="0" rtl="0">
              <a:spcBef>
                <a:spcPts val="0"/>
              </a:spcBef>
              <a:buNone/>
            </a:pPr>
            <a:r>
              <a:rPr lang="en">
                <a:latin typeface="Open Sans"/>
                <a:ea typeface="Open Sans"/>
                <a:cs typeface="Open Sans"/>
                <a:sym typeface="Open Sans"/>
              </a:rPr>
              <a:t>Our message will be sent to the server when we hit Enter, then the message field will be cleared.</a:t>
            </a:r>
          </a:p>
          <a:p>
            <a:pPr lvl="0" rtl="0">
              <a:spcBef>
                <a:spcPts val="0"/>
              </a:spcBef>
              <a:buNone/>
            </a:pPr>
            <a:r>
              <a:rPr lang="en" u="sng">
                <a:solidFill>
                  <a:schemeClr val="hlink"/>
                </a:solidFill>
                <a:latin typeface="Open Sans"/>
                <a:ea typeface="Open Sans"/>
                <a:cs typeface="Open Sans"/>
                <a:sym typeface="Open Sans"/>
                <a:hlinkClick r:id="rId3"/>
              </a:rPr>
              <a:t>See the changes here!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pic>
        <p:nvPicPr>
          <p:cNvPr id="734" name="Shape 734"/>
          <p:cNvPicPr preferRelativeResize="0"/>
          <p:nvPr/>
        </p:nvPicPr>
        <p:blipFill>
          <a:blip r:embed="rId3">
            <a:alphaModFix/>
          </a:blip>
          <a:stretch>
            <a:fillRect/>
          </a:stretch>
        </p:blipFill>
        <p:spPr>
          <a:xfrm>
            <a:off x="462950" y="2953875"/>
            <a:ext cx="8218109" cy="1065000"/>
          </a:xfrm>
          <a:prstGeom prst="rect">
            <a:avLst/>
          </a:prstGeom>
          <a:noFill/>
          <a:ln cap="flat" cmpd="sng" w="9525">
            <a:solidFill>
              <a:srgbClr val="D9D9D9"/>
            </a:solidFill>
            <a:prstDash val="solid"/>
            <a:round/>
            <a:headEnd len="med" w="med" type="none"/>
            <a:tailEnd len="med" w="med" type="none"/>
          </a:ln>
        </p:spPr>
      </p:pic>
      <p:sp>
        <p:nvSpPr>
          <p:cNvPr id="735" name="Shape 7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pic>
        <p:nvPicPr>
          <p:cNvPr id="736" name="Shape 736"/>
          <p:cNvPicPr preferRelativeResize="0"/>
          <p:nvPr/>
        </p:nvPicPr>
        <p:blipFill rotWithShape="1">
          <a:blip r:embed="rId4">
            <a:alphaModFix/>
          </a:blip>
          <a:srcRect b="61563" l="0" r="0" t="0"/>
          <a:stretch/>
        </p:blipFill>
        <p:spPr>
          <a:xfrm>
            <a:off x="469775" y="1187400"/>
            <a:ext cx="8204449" cy="1520599"/>
          </a:xfrm>
          <a:prstGeom prst="rect">
            <a:avLst/>
          </a:prstGeom>
          <a:noFill/>
          <a:ln cap="flat" cmpd="sng" w="9525">
            <a:solidFill>
              <a:srgbClr val="CCCCCC"/>
            </a:solidFill>
            <a:prstDash val="solid"/>
            <a:round/>
            <a:headEnd len="med" w="med" type="none"/>
            <a:tailEnd len="med" w="med" type="none"/>
          </a:ln>
        </p:spPr>
      </p:pic>
      <p:sp>
        <p:nvSpPr>
          <p:cNvPr id="737" name="Shape 737"/>
          <p:cNvSpPr/>
          <p:nvPr/>
        </p:nvSpPr>
        <p:spPr>
          <a:xfrm>
            <a:off x="1387050" y="2289100"/>
            <a:ext cx="2900700" cy="223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38" name="Shape 738"/>
          <p:cNvSpPr/>
          <p:nvPr/>
        </p:nvSpPr>
        <p:spPr>
          <a:xfrm>
            <a:off x="1325187" y="3314700"/>
            <a:ext cx="3614400" cy="5352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pic>
        <p:nvPicPr>
          <p:cNvPr id="743" name="Shape 743"/>
          <p:cNvPicPr preferRelativeResize="0"/>
          <p:nvPr/>
        </p:nvPicPr>
        <p:blipFill rotWithShape="1">
          <a:blip r:embed="rId3">
            <a:alphaModFix/>
          </a:blip>
          <a:srcRect b="69599" l="0" r="0" t="0"/>
          <a:stretch/>
        </p:blipFill>
        <p:spPr>
          <a:xfrm>
            <a:off x="894325" y="1054825"/>
            <a:ext cx="7355350" cy="372300"/>
          </a:xfrm>
          <a:prstGeom prst="rect">
            <a:avLst/>
          </a:prstGeom>
          <a:noFill/>
          <a:ln cap="flat" cmpd="sng" w="9525">
            <a:solidFill>
              <a:srgbClr val="EFEFEF"/>
            </a:solidFill>
            <a:prstDash val="solid"/>
            <a:round/>
            <a:headEnd len="med" w="med" type="none"/>
            <a:tailEnd len="med" w="med" type="none"/>
          </a:ln>
        </p:spPr>
      </p:pic>
      <p:pic>
        <p:nvPicPr>
          <p:cNvPr id="744" name="Shape 744"/>
          <p:cNvPicPr preferRelativeResize="0"/>
          <p:nvPr/>
        </p:nvPicPr>
        <p:blipFill>
          <a:blip r:embed="rId4">
            <a:alphaModFix/>
          </a:blip>
          <a:stretch>
            <a:fillRect/>
          </a:stretch>
        </p:blipFill>
        <p:spPr>
          <a:xfrm>
            <a:off x="894325" y="1427124"/>
            <a:ext cx="7355352" cy="3629049"/>
          </a:xfrm>
          <a:prstGeom prst="rect">
            <a:avLst/>
          </a:prstGeom>
          <a:noFill/>
          <a:ln cap="flat" cmpd="sng" w="9525">
            <a:solidFill>
              <a:srgbClr val="EFEFEF"/>
            </a:solidFill>
            <a:prstDash val="solid"/>
            <a:round/>
            <a:headEnd len="med" w="med" type="none"/>
            <a:tailEnd len="med" w="med" type="none"/>
          </a:ln>
        </p:spPr>
      </p:pic>
      <p:sp>
        <p:nvSpPr>
          <p:cNvPr id="745" name="Shape 745"/>
          <p:cNvSpPr/>
          <p:nvPr/>
        </p:nvSpPr>
        <p:spPr>
          <a:xfrm>
            <a:off x="1674175" y="1427125"/>
            <a:ext cx="4103100"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46" name="Shape 7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Shape 751"/>
          <p:cNvSpPr txBox="1"/>
          <p:nvPr/>
        </p:nvSpPr>
        <p:spPr>
          <a:xfrm>
            <a:off x="311700" y="1370400"/>
            <a:ext cx="3139800" cy="28185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2"/>
                </a:solidFill>
                <a:latin typeface="Open Sans"/>
                <a:ea typeface="Open Sans"/>
                <a:cs typeface="Open Sans"/>
                <a:sym typeface="Open Sans"/>
              </a:rPr>
              <a:t>Change state variables with:</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t/>
            </a:r>
            <a:endParaRPr sz="1800">
              <a:solidFill>
                <a:schemeClr val="dk2"/>
              </a:solidFill>
              <a:latin typeface="Consolas"/>
              <a:ea typeface="Consolas"/>
              <a:cs typeface="Consolas"/>
              <a:sym typeface="Consolas"/>
            </a:endParaRP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Calling this function causes the component to re-render</a:t>
            </a:r>
          </a:p>
        </p:txBody>
      </p:sp>
      <p:sp>
        <p:nvSpPr>
          <p:cNvPr id="752" name="Shape 752"/>
          <p:cNvSpPr/>
          <p:nvPr/>
        </p:nvSpPr>
        <p:spPr>
          <a:xfrm>
            <a:off x="791125" y="2163150"/>
            <a:ext cx="2081700" cy="10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800">
                <a:solidFill>
                  <a:schemeClr val="dk1"/>
                </a:solidFill>
                <a:latin typeface="Consolas"/>
                <a:ea typeface="Consolas"/>
                <a:cs typeface="Consolas"/>
                <a:sym typeface="Consolas"/>
              </a:rPr>
              <a:t>this.setState({</a:t>
            </a:r>
          </a:p>
          <a:p>
            <a:pPr lvl="0" rtl="0">
              <a:spcBef>
                <a:spcPts val="0"/>
              </a:spcBef>
              <a:buNone/>
            </a:pPr>
            <a:r>
              <a:rPr lang="en" sz="1800">
                <a:solidFill>
                  <a:schemeClr val="dk1"/>
                </a:solidFill>
                <a:latin typeface="Consolas"/>
                <a:ea typeface="Consolas"/>
                <a:cs typeface="Consolas"/>
                <a:sym typeface="Consolas"/>
              </a:rPr>
              <a:t>  name: value</a:t>
            </a:r>
          </a:p>
          <a:p>
            <a:pPr lvl="0" rtl="0">
              <a:spcBef>
                <a:spcPts val="0"/>
              </a:spcBef>
              <a:buNone/>
            </a:pPr>
            <a:r>
              <a:rPr lang="en" sz="1800">
                <a:solidFill>
                  <a:schemeClr val="dk1"/>
                </a:solidFill>
                <a:latin typeface="Consolas"/>
                <a:ea typeface="Consolas"/>
                <a:cs typeface="Consolas"/>
                <a:sym typeface="Consolas"/>
              </a:rPr>
              <a:t>})</a:t>
            </a:r>
          </a:p>
        </p:txBody>
      </p:sp>
      <p:pic>
        <p:nvPicPr>
          <p:cNvPr id="753" name="Shape 753"/>
          <p:cNvPicPr preferRelativeResize="0"/>
          <p:nvPr/>
        </p:nvPicPr>
        <p:blipFill>
          <a:blip r:embed="rId3">
            <a:alphaModFix/>
          </a:blip>
          <a:stretch>
            <a:fillRect/>
          </a:stretch>
        </p:blipFill>
        <p:spPr>
          <a:xfrm>
            <a:off x="3740525" y="1729513"/>
            <a:ext cx="5403475" cy="2043575"/>
          </a:xfrm>
          <a:prstGeom prst="rect">
            <a:avLst/>
          </a:prstGeom>
          <a:noFill/>
          <a:ln>
            <a:noFill/>
          </a:ln>
        </p:spPr>
      </p:pic>
      <p:sp>
        <p:nvSpPr>
          <p:cNvPr id="754" name="Shape 7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 - Changing State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pic>
        <p:nvPicPr>
          <p:cNvPr id="759" name="Shape 759"/>
          <p:cNvPicPr preferRelativeResize="0"/>
          <p:nvPr/>
        </p:nvPicPr>
        <p:blipFill>
          <a:blip r:embed="rId3">
            <a:alphaModFix/>
          </a:blip>
          <a:stretch>
            <a:fillRect/>
          </a:stretch>
        </p:blipFill>
        <p:spPr>
          <a:xfrm>
            <a:off x="901875" y="1422775"/>
            <a:ext cx="7347677" cy="2826627"/>
          </a:xfrm>
          <a:prstGeom prst="rect">
            <a:avLst/>
          </a:prstGeom>
          <a:noFill/>
          <a:ln>
            <a:noFill/>
          </a:ln>
        </p:spPr>
      </p:pic>
      <p:sp>
        <p:nvSpPr>
          <p:cNvPr id="760" name="Shape 760"/>
          <p:cNvSpPr/>
          <p:nvPr/>
        </p:nvSpPr>
        <p:spPr>
          <a:xfrm>
            <a:off x="1279950" y="1898100"/>
            <a:ext cx="2467500" cy="1959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61" name="Shape 761"/>
          <p:cNvSpPr/>
          <p:nvPr/>
        </p:nvSpPr>
        <p:spPr>
          <a:xfrm>
            <a:off x="1279950" y="3163275"/>
            <a:ext cx="6969600" cy="6174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pic>
        <p:nvPicPr>
          <p:cNvPr id="762" name="Shape 762"/>
          <p:cNvPicPr preferRelativeResize="0"/>
          <p:nvPr/>
        </p:nvPicPr>
        <p:blipFill>
          <a:blip r:embed="rId4">
            <a:alphaModFix/>
          </a:blip>
          <a:stretch>
            <a:fillRect/>
          </a:stretch>
        </p:blipFill>
        <p:spPr>
          <a:xfrm>
            <a:off x="894325" y="1085723"/>
            <a:ext cx="7355352" cy="337054"/>
          </a:xfrm>
          <a:prstGeom prst="rect">
            <a:avLst/>
          </a:prstGeom>
          <a:noFill/>
          <a:ln>
            <a:noFill/>
          </a:ln>
        </p:spPr>
      </p:pic>
      <p:sp>
        <p:nvSpPr>
          <p:cNvPr id="763" name="Shape 7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pic>
        <p:nvPicPr>
          <p:cNvPr id="768" name="Shape 768"/>
          <p:cNvPicPr preferRelativeResize="0"/>
          <p:nvPr/>
        </p:nvPicPr>
        <p:blipFill>
          <a:blip r:embed="rId3">
            <a:alphaModFix/>
          </a:blip>
          <a:stretch>
            <a:fillRect/>
          </a:stretch>
        </p:blipFill>
        <p:spPr>
          <a:xfrm>
            <a:off x="1294687" y="1176776"/>
            <a:ext cx="6554623" cy="3635800"/>
          </a:xfrm>
          <a:prstGeom prst="rect">
            <a:avLst/>
          </a:prstGeom>
          <a:noFill/>
          <a:ln>
            <a:noFill/>
          </a:ln>
        </p:spPr>
      </p:pic>
      <p:sp>
        <p:nvSpPr>
          <p:cNvPr id="769" name="Shape 769"/>
          <p:cNvSpPr/>
          <p:nvPr/>
        </p:nvSpPr>
        <p:spPr>
          <a:xfrm>
            <a:off x="2008600" y="2087225"/>
            <a:ext cx="3014400" cy="2101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70" name="Shape 7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
        <p:nvSpPr>
          <p:cNvPr id="771" name="Shape 771"/>
          <p:cNvSpPr txBox="1"/>
          <p:nvPr/>
        </p:nvSpPr>
        <p:spPr>
          <a:xfrm>
            <a:off x="4675200" y="4749800"/>
            <a:ext cx="4459200" cy="317400"/>
          </a:xfrm>
          <a:prstGeom prst="rect">
            <a:avLst/>
          </a:prstGeom>
          <a:noFill/>
          <a:ln>
            <a:noFill/>
          </a:ln>
        </p:spPr>
        <p:txBody>
          <a:bodyPr anchorCtr="0" anchor="t" bIns="91425" lIns="91425" rIns="91425" wrap="square" tIns="91425">
            <a:noAutofit/>
          </a:bodyPr>
          <a:lstStyle/>
          <a:p>
            <a:pPr lvl="0" rtl="0">
              <a:spcBef>
                <a:spcPts val="0"/>
              </a:spcBef>
              <a:buNone/>
            </a:pPr>
            <a:r>
              <a:rPr lang="en" sz="1800" u="sng">
                <a:solidFill>
                  <a:schemeClr val="hlink"/>
                </a:solidFill>
                <a:hlinkClick r:id="rId4"/>
              </a:rPr>
              <a:t>Check out all supported html events here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Shape 776"/>
          <p:cNvSpPr txBox="1"/>
          <p:nvPr>
            <p:ph type="title"/>
          </p:nvPr>
        </p:nvSpPr>
        <p:spPr>
          <a:xfrm>
            <a:off x="213700" y="4476350"/>
            <a:ext cx="8520600" cy="572700"/>
          </a:xfrm>
          <a:prstGeom prst="rect">
            <a:avLst/>
          </a:prstGeom>
        </p:spPr>
        <p:txBody>
          <a:bodyPr anchorCtr="0" anchor="t" bIns="91425" lIns="91425" rIns="91425" wrap="square" tIns="91425">
            <a:noAutofit/>
          </a:bodyPr>
          <a:lstStyle/>
          <a:p>
            <a:pPr lvl="0" rtl="0" algn="ctr">
              <a:spcBef>
                <a:spcPts val="0"/>
              </a:spcBef>
              <a:buNone/>
            </a:pPr>
            <a:r>
              <a:rPr lang="en">
                <a:latin typeface="Open Sans"/>
                <a:ea typeface="Open Sans"/>
                <a:cs typeface="Open Sans"/>
                <a:sym typeface="Open Sans"/>
              </a:rPr>
              <a:t>...because we’re not done!</a:t>
            </a:r>
          </a:p>
        </p:txBody>
      </p:sp>
      <p:pic>
        <p:nvPicPr>
          <p:cNvPr id="777" name="Shape 777"/>
          <p:cNvPicPr preferRelativeResize="0"/>
          <p:nvPr/>
        </p:nvPicPr>
        <p:blipFill>
          <a:blip r:embed="rId3">
            <a:alphaModFix/>
          </a:blip>
          <a:stretch>
            <a:fillRect/>
          </a:stretch>
        </p:blipFill>
        <p:spPr>
          <a:xfrm>
            <a:off x="1755000" y="304800"/>
            <a:ext cx="5633989" cy="4171549"/>
          </a:xfrm>
          <a:prstGeom prst="rect">
            <a:avLst/>
          </a:prstGeom>
          <a:noFill/>
          <a:ln>
            <a:noFill/>
          </a:ln>
        </p:spPr>
      </p:pic>
      <p:sp>
        <p:nvSpPr>
          <p:cNvPr id="778" name="Shape 778"/>
          <p:cNvSpPr txBox="1"/>
          <p:nvPr/>
        </p:nvSpPr>
        <p:spPr>
          <a:xfrm>
            <a:off x="1817850" y="2433200"/>
            <a:ext cx="5508300" cy="983100"/>
          </a:xfrm>
          <a:prstGeom prst="rect">
            <a:avLst/>
          </a:prstGeom>
          <a:noFill/>
          <a:ln>
            <a:noFill/>
          </a:ln>
        </p:spPr>
        <p:txBody>
          <a:bodyPr anchorCtr="0" anchor="t" bIns="91425" lIns="91425" rIns="91425" wrap="square" tIns="91425">
            <a:noAutofit/>
          </a:bodyPr>
          <a:lstStyle/>
          <a:p>
            <a:pPr lvl="0" rtl="0" algn="ctr">
              <a:spcBef>
                <a:spcPts val="0"/>
              </a:spcBef>
              <a:buNone/>
            </a:pPr>
            <a:r>
              <a:rPr lang="en" sz="3000"/>
              <a:t>Hold on, I can’t type anything!</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New Messages</a:t>
            </a:r>
          </a:p>
        </p:txBody>
      </p:sp>
      <p:sp>
        <p:nvSpPr>
          <p:cNvPr id="784" name="Shape 784"/>
          <p:cNvSpPr/>
          <p:nvPr/>
        </p:nvSpPr>
        <p:spPr>
          <a:xfrm>
            <a:off x="1387050" y="3130288"/>
            <a:ext cx="4156800" cy="524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785" name="Shape 785"/>
          <p:cNvSpPr txBox="1"/>
          <p:nvPr/>
        </p:nvSpPr>
        <p:spPr>
          <a:xfrm>
            <a:off x="3383825" y="2800254"/>
            <a:ext cx="4513500" cy="741900"/>
          </a:xfrm>
          <a:prstGeom prst="rect">
            <a:avLst/>
          </a:prstGeom>
          <a:noFill/>
          <a:ln>
            <a:noFill/>
          </a:ln>
        </p:spPr>
        <p:txBody>
          <a:bodyPr anchorCtr="0" anchor="t" bIns="91425" lIns="91425" rIns="91425" wrap="square" tIns="91425">
            <a:noAutofit/>
          </a:bodyPr>
          <a:lstStyle/>
          <a:p>
            <a:pPr lvl="0" rtl="0" algn="r">
              <a:spcBef>
                <a:spcPts val="0"/>
              </a:spcBef>
              <a:buNone/>
            </a:pPr>
            <a:r>
              <a:rPr lang="en"/>
              <a:t>Bind functions that you pass to other components!</a:t>
            </a:r>
          </a:p>
          <a:p>
            <a:pPr lvl="0" rtl="0" algn="r">
              <a:spcBef>
                <a:spcPts val="0"/>
              </a:spcBef>
              <a:buNone/>
            </a:pPr>
            <a:r>
              <a:rPr lang="en"/>
              <a:t>Otherwise they won’t work.</a:t>
            </a:r>
          </a:p>
        </p:txBody>
      </p:sp>
      <p:grpSp>
        <p:nvGrpSpPr>
          <p:cNvPr id="786" name="Shape 786"/>
          <p:cNvGrpSpPr/>
          <p:nvPr/>
        </p:nvGrpSpPr>
        <p:grpSpPr>
          <a:xfrm>
            <a:off x="469775" y="1111200"/>
            <a:ext cx="8204449" cy="3625776"/>
            <a:chOff x="469775" y="1111200"/>
            <a:chExt cx="8204449" cy="3625776"/>
          </a:xfrm>
        </p:grpSpPr>
        <p:pic>
          <p:nvPicPr>
            <p:cNvPr id="787" name="Shape 787"/>
            <p:cNvPicPr preferRelativeResize="0"/>
            <p:nvPr/>
          </p:nvPicPr>
          <p:blipFill rotWithShape="1">
            <a:blip r:embed="rId3">
              <a:alphaModFix/>
            </a:blip>
            <a:srcRect b="8349" l="0" r="0" t="0"/>
            <a:stretch/>
          </p:blipFill>
          <p:spPr>
            <a:xfrm>
              <a:off x="469775" y="1111200"/>
              <a:ext cx="8204449" cy="3625776"/>
            </a:xfrm>
            <a:prstGeom prst="rect">
              <a:avLst/>
            </a:prstGeom>
            <a:noFill/>
            <a:ln>
              <a:noFill/>
            </a:ln>
          </p:spPr>
        </p:pic>
        <p:pic>
          <p:nvPicPr>
            <p:cNvPr id="788" name="Shape 788"/>
            <p:cNvPicPr preferRelativeResize="0"/>
            <p:nvPr/>
          </p:nvPicPr>
          <p:blipFill>
            <a:blip r:embed="rId4">
              <a:alphaModFix/>
            </a:blip>
            <a:stretch>
              <a:fillRect/>
            </a:stretch>
          </p:blipFill>
          <p:spPr>
            <a:xfrm>
              <a:off x="1072637" y="3669625"/>
              <a:ext cx="5925716" cy="1032000"/>
            </a:xfrm>
            <a:prstGeom prst="rect">
              <a:avLst/>
            </a:prstGeom>
            <a:noFill/>
            <a:ln>
              <a:noFill/>
            </a:ln>
          </p:spPr>
        </p:pic>
        <p:pic>
          <p:nvPicPr>
            <p:cNvPr id="789" name="Shape 789"/>
            <p:cNvPicPr preferRelativeResize="0"/>
            <p:nvPr/>
          </p:nvPicPr>
          <p:blipFill rotWithShape="1">
            <a:blip r:embed="rId5">
              <a:alphaModFix/>
            </a:blip>
            <a:srcRect b="71533" l="0" r="0" t="0"/>
            <a:stretch/>
          </p:blipFill>
          <p:spPr>
            <a:xfrm>
              <a:off x="627675" y="3856475"/>
              <a:ext cx="324100" cy="149600"/>
            </a:xfrm>
            <a:prstGeom prst="rect">
              <a:avLst/>
            </a:prstGeom>
            <a:noFill/>
            <a:ln>
              <a:noFill/>
            </a:ln>
          </p:spPr>
        </p:pic>
        <p:pic>
          <p:nvPicPr>
            <p:cNvPr id="790" name="Shape 790"/>
            <p:cNvPicPr preferRelativeResize="0"/>
            <p:nvPr/>
          </p:nvPicPr>
          <p:blipFill rotWithShape="1">
            <a:blip r:embed="rId5">
              <a:alphaModFix/>
            </a:blip>
            <a:srcRect b="71533" l="0" r="59610" t="0"/>
            <a:stretch/>
          </p:blipFill>
          <p:spPr>
            <a:xfrm>
              <a:off x="908275" y="3842800"/>
              <a:ext cx="130900" cy="721875"/>
            </a:xfrm>
            <a:prstGeom prst="rect">
              <a:avLst/>
            </a:prstGeom>
            <a:noFill/>
            <a:ln>
              <a:noFill/>
            </a:ln>
          </p:spPr>
        </p:pic>
        <p:pic>
          <p:nvPicPr>
            <p:cNvPr id="791" name="Shape 791"/>
            <p:cNvPicPr preferRelativeResize="0"/>
            <p:nvPr/>
          </p:nvPicPr>
          <p:blipFill rotWithShape="1">
            <a:blip r:embed="rId5">
              <a:alphaModFix/>
            </a:blip>
            <a:srcRect b="71533" l="0" r="59610" t="0"/>
            <a:stretch/>
          </p:blipFill>
          <p:spPr>
            <a:xfrm>
              <a:off x="500458" y="3842800"/>
              <a:ext cx="267650" cy="721875"/>
            </a:xfrm>
            <a:prstGeom prst="rect">
              <a:avLst/>
            </a:prstGeom>
            <a:noFill/>
            <a:ln>
              <a:noFill/>
            </a:ln>
          </p:spPr>
        </p:pic>
        <p:pic>
          <p:nvPicPr>
            <p:cNvPr id="792" name="Shape 792"/>
            <p:cNvPicPr preferRelativeResize="0"/>
            <p:nvPr/>
          </p:nvPicPr>
          <p:blipFill rotWithShape="1">
            <a:blip r:embed="rId5">
              <a:alphaModFix/>
            </a:blip>
            <a:srcRect b="71533" l="0" r="59610" t="0"/>
            <a:stretch/>
          </p:blipFill>
          <p:spPr>
            <a:xfrm>
              <a:off x="768100" y="3993175"/>
              <a:ext cx="164850" cy="572700"/>
            </a:xfrm>
            <a:prstGeom prst="rect">
              <a:avLst/>
            </a:prstGeom>
            <a:noFill/>
            <a:ln>
              <a:noFill/>
            </a:ln>
          </p:spPr>
        </p:pic>
        <p:pic>
          <p:nvPicPr>
            <p:cNvPr id="793" name="Shape 793"/>
            <p:cNvPicPr preferRelativeResize="0"/>
            <p:nvPr/>
          </p:nvPicPr>
          <p:blipFill rotWithShape="1">
            <a:blip r:embed="rId5">
              <a:alphaModFix/>
            </a:blip>
            <a:srcRect b="71533" l="0" r="59610" t="0"/>
            <a:stretch/>
          </p:blipFill>
          <p:spPr>
            <a:xfrm>
              <a:off x="732700" y="3818600"/>
              <a:ext cx="186825" cy="48550"/>
            </a:xfrm>
            <a:prstGeom prst="rect">
              <a:avLst/>
            </a:prstGeom>
            <a:noFill/>
            <a:ln>
              <a:noFill/>
            </a:ln>
          </p:spPr>
        </p:pic>
        <p:pic>
          <p:nvPicPr>
            <p:cNvPr id="794" name="Shape 794"/>
            <p:cNvPicPr preferRelativeResize="0"/>
            <p:nvPr/>
          </p:nvPicPr>
          <p:blipFill rotWithShape="1">
            <a:blip r:embed="rId5">
              <a:alphaModFix/>
            </a:blip>
            <a:srcRect b="71533" l="0" r="59610" t="0"/>
            <a:stretch/>
          </p:blipFill>
          <p:spPr>
            <a:xfrm>
              <a:off x="6822650" y="3669625"/>
              <a:ext cx="1841425" cy="990300"/>
            </a:xfrm>
            <a:prstGeom prst="rect">
              <a:avLst/>
            </a:prstGeom>
            <a:noFill/>
            <a:ln>
              <a:noFill/>
            </a:ln>
          </p:spPr>
        </p:pic>
        <p:pic>
          <p:nvPicPr>
            <p:cNvPr id="795" name="Shape 795"/>
            <p:cNvPicPr preferRelativeResize="0"/>
            <p:nvPr/>
          </p:nvPicPr>
          <p:blipFill rotWithShape="1">
            <a:blip r:embed="rId4">
              <a:alphaModFix/>
            </a:blip>
            <a:srcRect b="0" l="0" r="94722" t="0"/>
            <a:stretch/>
          </p:blipFill>
          <p:spPr>
            <a:xfrm>
              <a:off x="1012925" y="3662950"/>
              <a:ext cx="312714" cy="1032000"/>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Shape 8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Emoji Support</a:t>
            </a:r>
          </a:p>
        </p:txBody>
      </p:sp>
      <p:pic>
        <p:nvPicPr>
          <p:cNvPr id="801" name="Shape 801"/>
          <p:cNvPicPr preferRelativeResize="0"/>
          <p:nvPr/>
        </p:nvPicPr>
        <p:blipFill rotWithShape="1">
          <a:blip r:embed="rId3">
            <a:alphaModFix/>
          </a:blip>
          <a:srcRect b="0" l="882" r="0" t="0"/>
          <a:stretch/>
        </p:blipFill>
        <p:spPr>
          <a:xfrm>
            <a:off x="1395025" y="1340250"/>
            <a:ext cx="6353949" cy="32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p:nvPr/>
        </p:nvSpPr>
        <p:spPr>
          <a:xfrm>
            <a:off x="2988000" y="3338000"/>
            <a:ext cx="28185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cxnSp>
        <p:nvCxnSpPr>
          <p:cNvPr id="111" name="Shape 111"/>
          <p:cNvCxnSpPr/>
          <p:nvPr/>
        </p:nvCxnSpPr>
        <p:spPr>
          <a:xfrm>
            <a:off x="2926100" y="1804075"/>
            <a:ext cx="3341100" cy="0"/>
          </a:xfrm>
          <a:prstGeom prst="straightConnector1">
            <a:avLst/>
          </a:prstGeom>
          <a:noFill/>
          <a:ln cap="flat" cmpd="sng" w="9525">
            <a:solidFill>
              <a:schemeClr val="dk2"/>
            </a:solidFill>
            <a:prstDash val="solid"/>
            <a:round/>
            <a:headEnd len="lg" w="lg" type="none"/>
            <a:tailEnd len="lg" w="lg" type="none"/>
          </a:ln>
        </p:spPr>
      </p:cxnSp>
      <p:grpSp>
        <p:nvGrpSpPr>
          <p:cNvPr id="112" name="Shape 112"/>
          <p:cNvGrpSpPr/>
          <p:nvPr/>
        </p:nvGrpSpPr>
        <p:grpSpPr>
          <a:xfrm>
            <a:off x="596550" y="1126250"/>
            <a:ext cx="6034200" cy="3890800"/>
            <a:chOff x="596550" y="592850"/>
            <a:chExt cx="6034200" cy="3890800"/>
          </a:xfrm>
        </p:grpSpPr>
        <p:grpSp>
          <p:nvGrpSpPr>
            <p:cNvPr id="113" name="Shape 113"/>
            <p:cNvGrpSpPr/>
            <p:nvPr/>
          </p:nvGrpSpPr>
          <p:grpSpPr>
            <a:xfrm>
              <a:off x="596550" y="592850"/>
              <a:ext cx="6034200" cy="3890800"/>
              <a:chOff x="596550" y="592850"/>
              <a:chExt cx="6034200" cy="3890800"/>
            </a:xfrm>
          </p:grpSpPr>
          <p:grpSp>
            <p:nvGrpSpPr>
              <p:cNvPr id="114" name="Shape 114"/>
              <p:cNvGrpSpPr/>
              <p:nvPr/>
            </p:nvGrpSpPr>
            <p:grpSpPr>
              <a:xfrm>
                <a:off x="596550" y="592850"/>
                <a:ext cx="6034200" cy="3890800"/>
                <a:chOff x="596550" y="592850"/>
                <a:chExt cx="6034200" cy="3890800"/>
              </a:xfrm>
            </p:grpSpPr>
            <p:grpSp>
              <p:nvGrpSpPr>
                <p:cNvPr id="115" name="Shape 115"/>
                <p:cNvGrpSpPr/>
                <p:nvPr/>
              </p:nvGrpSpPr>
              <p:grpSpPr>
                <a:xfrm>
                  <a:off x="596550" y="592850"/>
                  <a:ext cx="6034200" cy="3890800"/>
                  <a:chOff x="596550" y="592850"/>
                  <a:chExt cx="6034200" cy="3890800"/>
                </a:xfrm>
              </p:grpSpPr>
              <p:sp>
                <p:nvSpPr>
                  <p:cNvPr id="116" name="Shape 116"/>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119" name="Shape 119"/>
                  <p:cNvGrpSpPr/>
                  <p:nvPr/>
                </p:nvGrpSpPr>
                <p:grpSpPr>
                  <a:xfrm>
                    <a:off x="596550" y="592850"/>
                    <a:ext cx="6034200" cy="3890800"/>
                    <a:chOff x="596550" y="592850"/>
                    <a:chExt cx="6034200" cy="3890800"/>
                  </a:xfrm>
                </p:grpSpPr>
                <p:sp>
                  <p:nvSpPr>
                    <p:cNvPr id="120" name="Shape 120"/>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121" name="Shape 121"/>
                    <p:cNvGrpSpPr/>
                    <p:nvPr/>
                  </p:nvGrpSpPr>
                  <p:grpSpPr>
                    <a:xfrm>
                      <a:off x="2914350" y="1134475"/>
                      <a:ext cx="3408900" cy="3031725"/>
                      <a:chOff x="2914350" y="1134475"/>
                      <a:chExt cx="3408900" cy="3031725"/>
                    </a:xfrm>
                  </p:grpSpPr>
                  <p:sp>
                    <p:nvSpPr>
                      <p:cNvPr id="122" name="Shape 122"/>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123" name="Shape 123"/>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124" name="Shape 124"/>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125" name="Shape 125"/>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126" name="Shape 126"/>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127" name="Shape 127"/>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29" name="Shape 129"/>
                    <p:cNvGrpSpPr/>
                    <p:nvPr/>
                  </p:nvGrpSpPr>
                  <p:grpSpPr>
                    <a:xfrm>
                      <a:off x="596550" y="592850"/>
                      <a:ext cx="6034200" cy="326502"/>
                      <a:chOff x="596550" y="592850"/>
                      <a:chExt cx="6034200" cy="326502"/>
                    </a:xfrm>
                  </p:grpSpPr>
                  <p:sp>
                    <p:nvSpPr>
                      <p:cNvPr id="130" name="Shape 130"/>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132" name="Shape 132"/>
                      <p:cNvGrpSpPr/>
                      <p:nvPr/>
                    </p:nvGrpSpPr>
                    <p:grpSpPr>
                      <a:xfrm>
                        <a:off x="6217691" y="658531"/>
                        <a:ext cx="187759" cy="244800"/>
                        <a:chOff x="6217691" y="658531"/>
                        <a:chExt cx="187759" cy="244800"/>
                      </a:xfrm>
                    </p:grpSpPr>
                    <p:sp>
                      <p:nvSpPr>
                        <p:cNvPr id="133" name="Shape 133"/>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134" name="Shape 134"/>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135" name="Shape 135"/>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136" name="Shape 136"/>
                    <p:cNvGrpSpPr/>
                    <p:nvPr/>
                  </p:nvGrpSpPr>
                  <p:grpSpPr>
                    <a:xfrm>
                      <a:off x="905425" y="1271800"/>
                      <a:ext cx="1695900" cy="3043417"/>
                      <a:chOff x="905425" y="1271800"/>
                      <a:chExt cx="1695900" cy="3043417"/>
                    </a:xfrm>
                  </p:grpSpPr>
                  <p:sp>
                    <p:nvSpPr>
                      <p:cNvPr id="137" name="Shape 137"/>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38" name="Shape 138"/>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139" name="Shape 139"/>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0" name="Shape 140"/>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1" name="Shape 141"/>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2" name="Shape 142"/>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143" name="Shape 143"/>
                      <p:cNvGrpSpPr/>
                      <p:nvPr/>
                    </p:nvGrpSpPr>
                    <p:grpSpPr>
                      <a:xfrm>
                        <a:off x="2356348" y="1372909"/>
                        <a:ext cx="187759" cy="244800"/>
                        <a:chOff x="6217691" y="658531"/>
                        <a:chExt cx="187759" cy="244800"/>
                      </a:xfrm>
                    </p:grpSpPr>
                    <p:sp>
                      <p:nvSpPr>
                        <p:cNvPr id="144" name="Shape 144"/>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146" name="Shape 146"/>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47" name="Shape 147"/>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48" name="Shape 148"/>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49" name="Shape 149"/>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0" name="Shape 150"/>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151" name="Shape 151"/>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152" name="Shape 152"/>
                <p:cNvSpPr txBox="1"/>
                <p:nvPr/>
              </p:nvSpPr>
              <p:spPr>
                <a:xfrm>
                  <a:off x="2907255" y="17810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3" name="Shape 153"/>
                <p:cNvSpPr/>
                <p:nvPr/>
              </p:nvSpPr>
              <p:spPr>
                <a:xfrm>
                  <a:off x="3356400" y="977050"/>
                  <a:ext cx="2861400" cy="285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54" name="Shape 154"/>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cxnSp>
          <p:nvCxnSpPr>
            <p:cNvPr id="155" name="Shape 155"/>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grpSp>
        <p:nvGrpSpPr>
          <p:cNvPr id="156" name="Shape 156"/>
          <p:cNvGrpSpPr/>
          <p:nvPr/>
        </p:nvGrpSpPr>
        <p:grpSpPr>
          <a:xfrm>
            <a:off x="2332906" y="1217097"/>
            <a:ext cx="4158116" cy="1010787"/>
            <a:chOff x="2332906" y="683697"/>
            <a:chExt cx="4158116" cy="1010787"/>
          </a:xfrm>
        </p:grpSpPr>
        <p:sp>
          <p:nvSpPr>
            <p:cNvPr id="157" name="Shape 157"/>
            <p:cNvSpPr/>
            <p:nvPr/>
          </p:nvSpPr>
          <p:spPr>
            <a:xfrm>
              <a:off x="2332906" y="1385484"/>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6182021" y="683697"/>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59" name="Shape 159"/>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a:off x="811717" y="2117700"/>
            <a:ext cx="185804" cy="498775"/>
          </a:xfrm>
          <a:custGeom>
            <a:pathLst>
              <a:path extrusionOk="0" h="19951" w="7839">
                <a:moveTo>
                  <a:pt x="7839" y="19951"/>
                </a:moveTo>
                <a:cubicBezTo>
                  <a:pt x="6535" y="17995"/>
                  <a:pt x="81" y="11540"/>
                  <a:pt x="16" y="8215"/>
                </a:cubicBezTo>
                <a:cubicBezTo>
                  <a:pt x="-49" y="4889"/>
                  <a:pt x="6209" y="1369"/>
                  <a:pt x="7448" y="0"/>
                </a:cubicBezTo>
              </a:path>
            </a:pathLst>
          </a:custGeom>
          <a:noFill/>
          <a:ln cap="flat" cmpd="sng" w="19050">
            <a:solidFill>
              <a:srgbClr val="CC0000"/>
            </a:solidFill>
            <a:prstDash val="solid"/>
            <a:round/>
            <a:headEnd len="lg" w="lg" type="triangle"/>
            <a:tailEnd len="lg" w="lg" type="triangle"/>
          </a:ln>
        </p:spPr>
      </p:sp>
      <p:sp>
        <p:nvSpPr>
          <p:cNvPr id="161" name="Shape 1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Updating the UI</a:t>
            </a:r>
          </a:p>
        </p:txBody>
      </p:sp>
      <p:sp>
        <p:nvSpPr>
          <p:cNvPr id="162" name="Shape 162"/>
          <p:cNvSpPr txBox="1"/>
          <p:nvPr/>
        </p:nvSpPr>
        <p:spPr>
          <a:xfrm>
            <a:off x="2907255" y="32288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4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Shape 8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Emoji Support</a:t>
            </a:r>
          </a:p>
        </p:txBody>
      </p:sp>
      <p:sp>
        <p:nvSpPr>
          <p:cNvPr id="807" name="Shape 8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
                <a:latin typeface="Open Sans"/>
                <a:ea typeface="Open Sans"/>
                <a:cs typeface="Open Sans"/>
                <a:sym typeface="Open Sans"/>
              </a:rPr>
              <a:t>Go to your message component and add the library.</a:t>
            </a: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3"/>
              </a:rPr>
              <a:t>See the changes here!</a:t>
            </a:r>
          </a:p>
          <a:p>
            <a:pPr lvl="0" rtl="0">
              <a:lnSpc>
                <a:spcPct val="100000"/>
              </a:lnSpc>
              <a:spcBef>
                <a:spcPts val="0"/>
              </a:spcBef>
              <a:spcAft>
                <a:spcPts val="0"/>
              </a:spcAft>
              <a:buClr>
                <a:schemeClr val="dk1"/>
              </a:buClr>
              <a:buSzPct val="78571"/>
              <a:buFont typeface="Arial"/>
              <a:buNone/>
            </a:pPr>
            <a:r>
              <a:rPr lang="en" sz="1400">
                <a:solidFill>
                  <a:srgbClr val="333333"/>
                </a:solidFill>
                <a:latin typeface="Open Sans"/>
                <a:ea typeface="Open Sans"/>
                <a:cs typeface="Open Sans"/>
                <a:sym typeface="Open Sans"/>
              </a:rPr>
              <a:t>Try: </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:thumbsup:</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:panda_face:</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:money_with_wings:</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:alien:</a:t>
            </a:r>
          </a:p>
          <a:p>
            <a:pPr indent="-317500" lvl="0" marL="457200" rtl="0">
              <a:lnSpc>
                <a:spcPct val="100000"/>
              </a:lnSpc>
              <a:spcBef>
                <a:spcPts val="0"/>
              </a:spcBef>
              <a:spcAft>
                <a:spcPts val="0"/>
              </a:spcAft>
              <a:buClr>
                <a:srgbClr val="333333"/>
              </a:buClr>
              <a:buSzPct val="100000"/>
              <a:buFont typeface="Open Sans"/>
            </a:pPr>
            <a:r>
              <a:rPr lang="en" sz="1400">
                <a:solidFill>
                  <a:srgbClr val="333333"/>
                </a:solidFill>
                <a:latin typeface="Open Sans"/>
                <a:ea typeface="Open Sans"/>
                <a:cs typeface="Open Sans"/>
                <a:sym typeface="Open Sans"/>
              </a:rPr>
              <a:t>:speedboat:</a:t>
            </a:r>
          </a:p>
          <a:p>
            <a:pPr lvl="0" rtl="0">
              <a:lnSpc>
                <a:spcPct val="100000"/>
              </a:lnSpc>
              <a:spcBef>
                <a:spcPts val="0"/>
              </a:spcBef>
              <a:spcAft>
                <a:spcPts val="0"/>
              </a:spcAft>
              <a:buNone/>
            </a:pPr>
            <a:r>
              <a:t/>
            </a:r>
            <a:endParaRPr sz="1400">
              <a:solidFill>
                <a:srgbClr val="333333"/>
              </a:solidFill>
              <a:latin typeface="Open Sans"/>
              <a:ea typeface="Open Sans"/>
              <a:cs typeface="Open Sans"/>
              <a:sym typeface="Open Sans"/>
            </a:endParaRP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4"/>
              </a:rPr>
              <a:t>link to more emojis</a:t>
            </a:r>
          </a:p>
          <a:p>
            <a:pPr lvl="0" rtl="0">
              <a:spcBef>
                <a:spcPts val="0"/>
              </a:spcBef>
              <a:buClr>
                <a:schemeClr val="dk1"/>
              </a:buClr>
              <a:buSzPct val="61111"/>
              <a:buFont typeface="Arial"/>
              <a:buNone/>
            </a:pPr>
            <a:r>
              <a:t/>
            </a:r>
            <a:endParaRPr>
              <a:latin typeface="Open Sans"/>
              <a:ea typeface="Open Sans"/>
              <a:cs typeface="Open Sans"/>
              <a:sym typeface="Open Sans"/>
            </a:endParaRPr>
          </a:p>
          <a:p>
            <a:pPr lvl="0" rtl="0">
              <a:spcBef>
                <a:spcPts val="0"/>
              </a:spcBef>
              <a:buClr>
                <a:schemeClr val="dk1"/>
              </a:buClr>
              <a:buSzPct val="61111"/>
              <a:buFont typeface="Arial"/>
              <a:buNone/>
            </a:pPr>
            <a:r>
              <a:t/>
            </a:r>
            <a:endParaRPr>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pic>
        <p:nvPicPr>
          <p:cNvPr id="812" name="Shape 812"/>
          <p:cNvPicPr preferRelativeResize="0"/>
          <p:nvPr/>
        </p:nvPicPr>
        <p:blipFill>
          <a:blip r:embed="rId3">
            <a:alphaModFix/>
          </a:blip>
          <a:stretch>
            <a:fillRect/>
          </a:stretch>
        </p:blipFill>
        <p:spPr>
          <a:xfrm>
            <a:off x="1056812" y="1420350"/>
            <a:ext cx="7030373" cy="3361725"/>
          </a:xfrm>
          <a:prstGeom prst="rect">
            <a:avLst/>
          </a:prstGeom>
          <a:noFill/>
          <a:ln>
            <a:noFill/>
          </a:ln>
        </p:spPr>
      </p:pic>
      <p:sp>
        <p:nvSpPr>
          <p:cNvPr id="813" name="Shape 8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Adding Emoji Support</a:t>
            </a:r>
          </a:p>
        </p:txBody>
      </p:sp>
      <p:sp>
        <p:nvSpPr>
          <p:cNvPr id="814" name="Shape 814"/>
          <p:cNvSpPr/>
          <p:nvPr/>
        </p:nvSpPr>
        <p:spPr>
          <a:xfrm>
            <a:off x="1787275" y="2249240"/>
            <a:ext cx="2040300" cy="169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
        <p:nvSpPr>
          <p:cNvPr id="815" name="Shape 815"/>
          <p:cNvSpPr/>
          <p:nvPr/>
        </p:nvSpPr>
        <p:spPr>
          <a:xfrm>
            <a:off x="1787275" y="3650275"/>
            <a:ext cx="2800200" cy="4644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Shape 8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pic>
        <p:nvPicPr>
          <p:cNvPr id="821" name="Shape 821"/>
          <p:cNvPicPr preferRelativeResize="0"/>
          <p:nvPr/>
        </p:nvPicPr>
        <p:blipFill rotWithShape="1">
          <a:blip r:embed="rId3">
            <a:alphaModFix/>
          </a:blip>
          <a:srcRect b="14617" l="0" r="14617" t="0"/>
          <a:stretch/>
        </p:blipFill>
        <p:spPr>
          <a:xfrm>
            <a:off x="1024250" y="1476425"/>
            <a:ext cx="7165051" cy="352709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Shape 8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sp>
        <p:nvSpPr>
          <p:cNvPr id="827" name="Shape 8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
                <a:latin typeface="Open Sans"/>
                <a:ea typeface="Open Sans"/>
                <a:cs typeface="Open Sans"/>
                <a:sym typeface="Open Sans"/>
              </a:rPr>
              <a:t>Open up firebase-wrapper.js. Right now we are storing messages you send in an array. We are going to delete that code and uncomment the code that puts and pulls messages from firebase. </a:t>
            </a: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3"/>
              </a:rPr>
              <a:t>See the changes here!</a:t>
            </a:r>
          </a:p>
          <a:p>
            <a:pPr lvl="0" rtl="0">
              <a:spcBef>
                <a:spcPts val="0"/>
              </a:spcBef>
              <a:buClr>
                <a:schemeClr val="dk1"/>
              </a:buClr>
              <a:buSzPct val="61111"/>
              <a:buFont typeface="Arial"/>
              <a:buNone/>
            </a:pPr>
            <a:r>
              <a:t/>
            </a:r>
            <a:endParaRPr>
              <a:latin typeface="Open Sans"/>
              <a:ea typeface="Open Sans"/>
              <a:cs typeface="Open Sans"/>
              <a:sym typeface="Open Sans"/>
            </a:endParaRPr>
          </a:p>
          <a:p>
            <a:pPr lvl="0" rtl="0">
              <a:spcBef>
                <a:spcPts val="0"/>
              </a:spcBef>
              <a:buClr>
                <a:schemeClr val="dk1"/>
              </a:buClr>
              <a:buSzPct val="61111"/>
              <a:buFont typeface="Arial"/>
              <a:buNone/>
            </a:pPr>
            <a:r>
              <a:t/>
            </a:r>
            <a:endParaRPr>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Shape 8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pic>
        <p:nvPicPr>
          <p:cNvPr id="833" name="Shape 833"/>
          <p:cNvPicPr preferRelativeResize="0"/>
          <p:nvPr/>
        </p:nvPicPr>
        <p:blipFill>
          <a:blip r:embed="rId3">
            <a:alphaModFix/>
          </a:blip>
          <a:stretch>
            <a:fillRect/>
          </a:stretch>
        </p:blipFill>
        <p:spPr>
          <a:xfrm>
            <a:off x="1722976" y="1017725"/>
            <a:ext cx="5698047" cy="412577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Connecting to Firebase</a:t>
            </a:r>
          </a:p>
        </p:txBody>
      </p:sp>
      <p:pic>
        <p:nvPicPr>
          <p:cNvPr id="839" name="Shape 839"/>
          <p:cNvPicPr preferRelativeResize="0"/>
          <p:nvPr/>
        </p:nvPicPr>
        <p:blipFill>
          <a:blip r:embed="rId3">
            <a:alphaModFix/>
          </a:blip>
          <a:stretch>
            <a:fillRect/>
          </a:stretch>
        </p:blipFill>
        <p:spPr>
          <a:xfrm>
            <a:off x="152400" y="1765425"/>
            <a:ext cx="8839200" cy="2321406"/>
          </a:xfrm>
          <a:prstGeom prst="rect">
            <a:avLst/>
          </a:prstGeom>
          <a:noFill/>
          <a:ln>
            <a:noFill/>
          </a:ln>
        </p:spPr>
      </p:pic>
      <p:pic>
        <p:nvPicPr>
          <p:cNvPr id="840" name="Shape 840"/>
          <p:cNvPicPr preferRelativeResize="0"/>
          <p:nvPr/>
        </p:nvPicPr>
        <p:blipFill>
          <a:blip r:embed="rId4">
            <a:alphaModFix/>
          </a:blip>
          <a:stretch>
            <a:fillRect/>
          </a:stretch>
        </p:blipFill>
        <p:spPr>
          <a:xfrm>
            <a:off x="170925" y="1337000"/>
            <a:ext cx="8809350" cy="4284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Connecting to Firebase - App.jsx</a:t>
            </a:r>
          </a:p>
        </p:txBody>
      </p:sp>
      <p:pic>
        <p:nvPicPr>
          <p:cNvPr id="846" name="Shape 846"/>
          <p:cNvPicPr preferRelativeResize="0"/>
          <p:nvPr/>
        </p:nvPicPr>
        <p:blipFill rotWithShape="1">
          <a:blip r:embed="rId3">
            <a:alphaModFix/>
          </a:blip>
          <a:srcRect b="0" l="7725" r="58846" t="0"/>
          <a:stretch/>
        </p:blipFill>
        <p:spPr>
          <a:xfrm>
            <a:off x="651800" y="1507688"/>
            <a:ext cx="2687051" cy="2128125"/>
          </a:xfrm>
          <a:prstGeom prst="rect">
            <a:avLst/>
          </a:prstGeom>
          <a:noFill/>
          <a:ln>
            <a:noFill/>
          </a:ln>
        </p:spPr>
      </p:pic>
      <p:pic>
        <p:nvPicPr>
          <p:cNvPr id="847" name="Shape 847"/>
          <p:cNvPicPr preferRelativeResize="0"/>
          <p:nvPr/>
        </p:nvPicPr>
        <p:blipFill rotWithShape="1">
          <a:blip r:embed="rId4">
            <a:alphaModFix amt="46000"/>
          </a:blip>
          <a:srcRect b="0" l="7711" r="17850" t="0"/>
          <a:stretch/>
        </p:blipFill>
        <p:spPr>
          <a:xfrm>
            <a:off x="3770625" y="1428525"/>
            <a:ext cx="5172975" cy="2930350"/>
          </a:xfrm>
          <a:prstGeom prst="rect">
            <a:avLst/>
          </a:prstGeom>
          <a:noFill/>
          <a:ln>
            <a:noFill/>
          </a:ln>
        </p:spPr>
      </p:pic>
      <p:sp>
        <p:nvSpPr>
          <p:cNvPr id="848" name="Shape 848"/>
          <p:cNvSpPr/>
          <p:nvPr/>
        </p:nvSpPr>
        <p:spPr>
          <a:xfrm>
            <a:off x="782175" y="1719275"/>
            <a:ext cx="2556600" cy="691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49" name="Shape 849"/>
          <p:cNvSpPr/>
          <p:nvPr/>
        </p:nvSpPr>
        <p:spPr>
          <a:xfrm>
            <a:off x="822275" y="3112950"/>
            <a:ext cx="1684500" cy="2406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850" name="Shape 850"/>
          <p:cNvCxnSpPr/>
          <p:nvPr/>
        </p:nvCxnSpPr>
        <p:spPr>
          <a:xfrm flipH="1">
            <a:off x="3549788" y="1087625"/>
            <a:ext cx="9900" cy="3850200"/>
          </a:xfrm>
          <a:prstGeom prst="straightConnector1">
            <a:avLst/>
          </a:prstGeom>
          <a:noFill/>
          <a:ln cap="flat" cmpd="sng" w="9525">
            <a:solidFill>
              <a:schemeClr val="dk2"/>
            </a:solidFill>
            <a:prstDash val="solid"/>
            <a:round/>
            <a:headEnd len="lg" w="lg" type="none"/>
            <a:tailEnd len="lg" w="lg" type="none"/>
          </a:ln>
        </p:spPr>
      </p:cxnSp>
      <p:pic>
        <p:nvPicPr>
          <p:cNvPr id="851" name="Shape 851"/>
          <p:cNvPicPr preferRelativeResize="0"/>
          <p:nvPr/>
        </p:nvPicPr>
        <p:blipFill rotWithShape="1">
          <a:blip r:embed="rId4">
            <a:alphaModFix/>
          </a:blip>
          <a:srcRect b="20275" l="7711" r="17850" t="70142"/>
          <a:stretch/>
        </p:blipFill>
        <p:spPr>
          <a:xfrm>
            <a:off x="3770625" y="3483925"/>
            <a:ext cx="5172975" cy="280799"/>
          </a:xfrm>
          <a:prstGeom prst="rect">
            <a:avLst/>
          </a:prstGeom>
          <a:noFill/>
          <a:ln>
            <a:noFill/>
          </a:ln>
        </p:spPr>
      </p:pic>
      <p:sp>
        <p:nvSpPr>
          <p:cNvPr id="852" name="Shape 852"/>
          <p:cNvSpPr/>
          <p:nvPr/>
        </p:nvSpPr>
        <p:spPr>
          <a:xfrm>
            <a:off x="4070800" y="3483925"/>
            <a:ext cx="4481700" cy="280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853" name="Shape 853"/>
          <p:cNvPicPr preferRelativeResize="0"/>
          <p:nvPr/>
        </p:nvPicPr>
        <p:blipFill rotWithShape="1">
          <a:blip r:embed="rId4">
            <a:alphaModFix/>
          </a:blip>
          <a:srcRect b="91789" l="7711" r="17850" t="0"/>
          <a:stretch/>
        </p:blipFill>
        <p:spPr>
          <a:xfrm>
            <a:off x="3770625" y="1428525"/>
            <a:ext cx="5172975" cy="240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Shape 8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pic>
        <p:nvPicPr>
          <p:cNvPr id="859" name="Shape 859"/>
          <p:cNvPicPr preferRelativeResize="0"/>
          <p:nvPr/>
        </p:nvPicPr>
        <p:blipFill>
          <a:blip r:embed="rId3">
            <a:alphaModFix/>
          </a:blip>
          <a:stretch>
            <a:fillRect/>
          </a:stretch>
        </p:blipFill>
        <p:spPr>
          <a:xfrm>
            <a:off x="954700" y="1476425"/>
            <a:ext cx="7234600" cy="304395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Shape 8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sp>
        <p:nvSpPr>
          <p:cNvPr id="865" name="Shape 8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Our stylesheet is already included in the </a:t>
            </a:r>
            <a:r>
              <a:rPr lang="en">
                <a:latin typeface="Courier New"/>
                <a:ea typeface="Courier New"/>
                <a:cs typeface="Courier New"/>
                <a:sym typeface="Courier New"/>
              </a:rPr>
              <a:t>styles/</a:t>
            </a:r>
            <a:r>
              <a:rPr lang="en">
                <a:latin typeface="Open Sans"/>
                <a:ea typeface="Open Sans"/>
                <a:cs typeface="Open Sans"/>
                <a:sym typeface="Open Sans"/>
              </a:rPr>
              <a:t> directory</a:t>
            </a:r>
          </a:p>
          <a:p>
            <a:pPr lvl="0" rtl="0">
              <a:spcBef>
                <a:spcPts val="0"/>
              </a:spcBef>
              <a:buNone/>
            </a:pPr>
            <a:r>
              <a:rPr lang="en">
                <a:latin typeface="Open Sans"/>
                <a:ea typeface="Open Sans"/>
                <a:cs typeface="Open Sans"/>
                <a:sym typeface="Open Sans"/>
              </a:rPr>
              <a:t>Let’s import it and update our components to use the styles.</a:t>
            </a:r>
          </a:p>
          <a:p>
            <a:pPr lvl="0" rtl="0">
              <a:spcBef>
                <a:spcPts val="0"/>
              </a:spcBef>
              <a:buNone/>
            </a:pPr>
            <a:r>
              <a:rPr lang="en" u="sng">
                <a:solidFill>
                  <a:schemeClr val="hlink"/>
                </a:solidFill>
                <a:latin typeface="Open Sans"/>
                <a:ea typeface="Open Sans"/>
                <a:cs typeface="Open Sans"/>
                <a:sym typeface="Open Sans"/>
                <a:hlinkClick r:id="rId3"/>
              </a:rPr>
              <a:t>See the changes here!</a:t>
            </a:r>
            <a:r>
              <a:rPr lang="en">
                <a:latin typeface="Open Sans"/>
                <a:ea typeface="Open Sans"/>
                <a:cs typeface="Open Sans"/>
                <a:sym typeface="Open Sans"/>
              </a:rPr>
              <a:t>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Shape 8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grpSp>
        <p:nvGrpSpPr>
          <p:cNvPr id="871" name="Shape 871"/>
          <p:cNvGrpSpPr/>
          <p:nvPr/>
        </p:nvGrpSpPr>
        <p:grpSpPr>
          <a:xfrm>
            <a:off x="152400" y="1796102"/>
            <a:ext cx="8839201" cy="1467236"/>
            <a:chOff x="152400" y="1666377"/>
            <a:chExt cx="8839201" cy="1467236"/>
          </a:xfrm>
        </p:grpSpPr>
        <p:pic>
          <p:nvPicPr>
            <p:cNvPr id="872" name="Shape 872"/>
            <p:cNvPicPr preferRelativeResize="0"/>
            <p:nvPr/>
          </p:nvPicPr>
          <p:blipFill>
            <a:blip r:embed="rId3">
              <a:alphaModFix/>
            </a:blip>
            <a:stretch>
              <a:fillRect/>
            </a:stretch>
          </p:blipFill>
          <p:spPr>
            <a:xfrm>
              <a:off x="152400" y="1666377"/>
              <a:ext cx="8839201" cy="1467236"/>
            </a:xfrm>
            <a:prstGeom prst="rect">
              <a:avLst/>
            </a:prstGeom>
            <a:noFill/>
            <a:ln cap="flat" cmpd="sng" w="9525">
              <a:solidFill>
                <a:srgbClr val="EFEFEF"/>
              </a:solidFill>
              <a:prstDash val="solid"/>
              <a:round/>
              <a:headEnd len="med" w="med" type="none"/>
              <a:tailEnd len="med" w="med" type="none"/>
            </a:ln>
          </p:spPr>
        </p:pic>
        <p:sp>
          <p:nvSpPr>
            <p:cNvPr id="873" name="Shape 873"/>
            <p:cNvSpPr/>
            <p:nvPr/>
          </p:nvSpPr>
          <p:spPr>
            <a:xfrm>
              <a:off x="1084300" y="2902475"/>
              <a:ext cx="2631000" cy="191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grpSp>
        <p:nvGrpSpPr>
          <p:cNvPr id="167" name="Shape 167"/>
          <p:cNvGrpSpPr/>
          <p:nvPr/>
        </p:nvGrpSpPr>
        <p:grpSpPr>
          <a:xfrm>
            <a:off x="596550" y="1126250"/>
            <a:ext cx="6034200" cy="3890800"/>
            <a:chOff x="596550" y="592850"/>
            <a:chExt cx="6034200" cy="3890800"/>
          </a:xfrm>
        </p:grpSpPr>
        <p:grpSp>
          <p:nvGrpSpPr>
            <p:cNvPr id="168" name="Shape 168"/>
            <p:cNvGrpSpPr/>
            <p:nvPr/>
          </p:nvGrpSpPr>
          <p:grpSpPr>
            <a:xfrm>
              <a:off x="596550" y="592850"/>
              <a:ext cx="6034200" cy="3890800"/>
              <a:chOff x="596550" y="592850"/>
              <a:chExt cx="6034200" cy="3890800"/>
            </a:xfrm>
          </p:grpSpPr>
          <p:grpSp>
            <p:nvGrpSpPr>
              <p:cNvPr id="169" name="Shape 169"/>
              <p:cNvGrpSpPr/>
              <p:nvPr/>
            </p:nvGrpSpPr>
            <p:grpSpPr>
              <a:xfrm>
                <a:off x="596550" y="592850"/>
                <a:ext cx="6034200" cy="3890800"/>
                <a:chOff x="596550" y="592850"/>
                <a:chExt cx="6034200" cy="3890800"/>
              </a:xfrm>
            </p:grpSpPr>
            <p:grpSp>
              <p:nvGrpSpPr>
                <p:cNvPr id="170" name="Shape 170"/>
                <p:cNvGrpSpPr/>
                <p:nvPr/>
              </p:nvGrpSpPr>
              <p:grpSpPr>
                <a:xfrm>
                  <a:off x="596550" y="592850"/>
                  <a:ext cx="6034200" cy="3890800"/>
                  <a:chOff x="596550" y="592850"/>
                  <a:chExt cx="6034200" cy="3890800"/>
                </a:xfrm>
              </p:grpSpPr>
              <p:sp>
                <p:nvSpPr>
                  <p:cNvPr id="171" name="Shape 171"/>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174" name="Shape 174"/>
                  <p:cNvGrpSpPr/>
                  <p:nvPr/>
                </p:nvGrpSpPr>
                <p:grpSpPr>
                  <a:xfrm>
                    <a:off x="596550" y="592850"/>
                    <a:ext cx="6034200" cy="3890800"/>
                    <a:chOff x="596550" y="592850"/>
                    <a:chExt cx="6034200" cy="3890800"/>
                  </a:xfrm>
                </p:grpSpPr>
                <p:sp>
                  <p:nvSpPr>
                    <p:cNvPr id="175" name="Shape 175"/>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176" name="Shape 176"/>
                    <p:cNvGrpSpPr/>
                    <p:nvPr/>
                  </p:nvGrpSpPr>
                  <p:grpSpPr>
                    <a:xfrm>
                      <a:off x="2914350" y="1134475"/>
                      <a:ext cx="3408900" cy="3031725"/>
                      <a:chOff x="2914350" y="1134475"/>
                      <a:chExt cx="3408900" cy="3031725"/>
                    </a:xfrm>
                  </p:grpSpPr>
                  <p:sp>
                    <p:nvSpPr>
                      <p:cNvPr id="177" name="Shape 177"/>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178" name="Shape 178"/>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179" name="Shape 179"/>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180" name="Shape 180"/>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181" name="Shape 181"/>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182" name="Shape 182"/>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596550" y="592850"/>
                      <a:ext cx="6034200" cy="326502"/>
                      <a:chOff x="596550" y="592850"/>
                      <a:chExt cx="6034200" cy="326502"/>
                    </a:xfrm>
                  </p:grpSpPr>
                  <p:sp>
                    <p:nvSpPr>
                      <p:cNvPr id="185" name="Shape 185"/>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187" name="Shape 187"/>
                      <p:cNvGrpSpPr/>
                      <p:nvPr/>
                    </p:nvGrpSpPr>
                    <p:grpSpPr>
                      <a:xfrm>
                        <a:off x="6217691" y="658531"/>
                        <a:ext cx="187759" cy="244800"/>
                        <a:chOff x="6217691" y="658531"/>
                        <a:chExt cx="187759" cy="244800"/>
                      </a:xfrm>
                    </p:grpSpPr>
                    <p:sp>
                      <p:nvSpPr>
                        <p:cNvPr id="188" name="Shape 188"/>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190" name="Shape 190"/>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191" name="Shape 191"/>
                    <p:cNvGrpSpPr/>
                    <p:nvPr/>
                  </p:nvGrpSpPr>
                  <p:grpSpPr>
                    <a:xfrm>
                      <a:off x="905425" y="1271800"/>
                      <a:ext cx="1695900" cy="3043417"/>
                      <a:chOff x="905425" y="1271800"/>
                      <a:chExt cx="1695900" cy="3043417"/>
                    </a:xfrm>
                  </p:grpSpPr>
                  <p:sp>
                    <p:nvSpPr>
                      <p:cNvPr id="192" name="Shape 192"/>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93" name="Shape 193"/>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4" name="Shape 194"/>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5" name="Shape 195"/>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6" name="Shape 196"/>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197" name="Shape 197"/>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198" name="Shape 198"/>
                      <p:cNvGrpSpPr/>
                      <p:nvPr/>
                    </p:nvGrpSpPr>
                    <p:grpSpPr>
                      <a:xfrm>
                        <a:off x="2356348" y="1372909"/>
                        <a:ext cx="187759" cy="244800"/>
                        <a:chOff x="6217691" y="658531"/>
                        <a:chExt cx="187759" cy="244800"/>
                      </a:xfrm>
                    </p:grpSpPr>
                    <p:sp>
                      <p:nvSpPr>
                        <p:cNvPr id="199" name="Shape 199"/>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201" name="Shape 201"/>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2" name="Shape 202"/>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3" name="Shape 203"/>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4" name="Shape 204"/>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5" name="Shape 205"/>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206" name="Shape 206"/>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207" name="Shape 207"/>
                <p:cNvSpPr txBox="1"/>
                <p:nvPr/>
              </p:nvSpPr>
              <p:spPr>
                <a:xfrm>
                  <a:off x="2907255" y="17810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8" name="Shape 208"/>
                <p:cNvSpPr/>
                <p:nvPr/>
              </p:nvSpPr>
              <p:spPr>
                <a:xfrm>
                  <a:off x="3356400" y="977050"/>
                  <a:ext cx="2861400" cy="285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209" name="Shape 209"/>
              <p:cNvSpPr/>
              <p:nvPr/>
            </p:nvSpPr>
            <p:spPr>
              <a:xfrm>
                <a:off x="2988000" y="27436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cxnSp>
          <p:nvCxnSpPr>
            <p:cNvPr id="210" name="Shape 210"/>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cxnSp>
        <p:nvCxnSpPr>
          <p:cNvPr id="211" name="Shape 211"/>
          <p:cNvCxnSpPr>
            <a:stCxn id="212" idx="5"/>
            <a:endCxn id="213" idx="1"/>
          </p:cNvCxnSpPr>
          <p:nvPr/>
        </p:nvCxnSpPr>
        <p:spPr>
          <a:xfrm>
            <a:off x="6445769" y="1480845"/>
            <a:ext cx="1210200" cy="333300"/>
          </a:xfrm>
          <a:prstGeom prst="straightConnector1">
            <a:avLst/>
          </a:prstGeom>
          <a:noFill/>
          <a:ln cap="flat" cmpd="sng" w="19050">
            <a:solidFill>
              <a:srgbClr val="CC0000"/>
            </a:solidFill>
            <a:prstDash val="solid"/>
            <a:round/>
            <a:headEnd len="lg" w="lg" type="none"/>
            <a:tailEnd len="lg" w="lg" type="none"/>
          </a:ln>
        </p:spPr>
      </p:cxnSp>
      <p:cxnSp>
        <p:nvCxnSpPr>
          <p:cNvPr id="214" name="Shape 214"/>
          <p:cNvCxnSpPr>
            <a:stCxn id="209" idx="3"/>
            <a:endCxn id="213" idx="3"/>
          </p:cNvCxnSpPr>
          <p:nvPr/>
        </p:nvCxnSpPr>
        <p:spPr>
          <a:xfrm flipH="1" rot="10800000">
            <a:off x="5781300" y="2995300"/>
            <a:ext cx="1874700" cy="657000"/>
          </a:xfrm>
          <a:prstGeom prst="straightConnector1">
            <a:avLst/>
          </a:prstGeom>
          <a:noFill/>
          <a:ln cap="flat" cmpd="sng" w="19050">
            <a:solidFill>
              <a:srgbClr val="CC0000"/>
            </a:solidFill>
            <a:prstDash val="solid"/>
            <a:round/>
            <a:headEnd len="lg" w="lg" type="none"/>
            <a:tailEnd len="lg" w="lg" type="none"/>
          </a:ln>
        </p:spPr>
      </p:cxnSp>
      <p:cxnSp>
        <p:nvCxnSpPr>
          <p:cNvPr id="215" name="Shape 215"/>
          <p:cNvCxnSpPr>
            <a:stCxn id="216" idx="5"/>
            <a:endCxn id="213" idx="2"/>
          </p:cNvCxnSpPr>
          <p:nvPr/>
        </p:nvCxnSpPr>
        <p:spPr>
          <a:xfrm>
            <a:off x="2596654" y="2182632"/>
            <a:ext cx="4814700" cy="222000"/>
          </a:xfrm>
          <a:prstGeom prst="straightConnector1">
            <a:avLst/>
          </a:prstGeom>
          <a:noFill/>
          <a:ln cap="flat" cmpd="sng" w="19050">
            <a:solidFill>
              <a:srgbClr val="CC0000"/>
            </a:solidFill>
            <a:prstDash val="solid"/>
            <a:round/>
            <a:headEnd len="lg" w="lg" type="none"/>
            <a:tailEnd len="lg" w="lg" type="none"/>
          </a:ln>
        </p:spPr>
      </p:cxnSp>
      <p:grpSp>
        <p:nvGrpSpPr>
          <p:cNvPr id="217" name="Shape 217"/>
          <p:cNvGrpSpPr/>
          <p:nvPr/>
        </p:nvGrpSpPr>
        <p:grpSpPr>
          <a:xfrm>
            <a:off x="2332906" y="1217097"/>
            <a:ext cx="4158116" cy="1010787"/>
            <a:chOff x="2332906" y="683697"/>
            <a:chExt cx="4158116" cy="1010787"/>
          </a:xfrm>
        </p:grpSpPr>
        <p:sp>
          <p:nvSpPr>
            <p:cNvPr id="216" name="Shape 216"/>
            <p:cNvSpPr/>
            <p:nvPr/>
          </p:nvSpPr>
          <p:spPr>
            <a:xfrm>
              <a:off x="2332906" y="1385484"/>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a:off x="6182021" y="683697"/>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18" name="Shape 218"/>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Centralized Logic for the View	</a:t>
            </a:r>
          </a:p>
        </p:txBody>
      </p:sp>
      <p:sp>
        <p:nvSpPr>
          <p:cNvPr id="213" name="Shape 213"/>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sp>
        <p:nvSpPr>
          <p:cNvPr id="220" name="Shape 220"/>
          <p:cNvSpPr txBox="1"/>
          <p:nvPr/>
        </p:nvSpPr>
        <p:spPr>
          <a:xfrm>
            <a:off x="2907255" y="32288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Shape 8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Styling our Interface</a:t>
            </a:r>
          </a:p>
        </p:txBody>
      </p:sp>
      <p:grpSp>
        <p:nvGrpSpPr>
          <p:cNvPr id="879" name="Shape 879"/>
          <p:cNvGrpSpPr/>
          <p:nvPr/>
        </p:nvGrpSpPr>
        <p:grpSpPr>
          <a:xfrm>
            <a:off x="558693" y="1017736"/>
            <a:ext cx="8026604" cy="4012394"/>
            <a:chOff x="304800" y="292543"/>
            <a:chExt cx="9144001" cy="4748957"/>
          </a:xfrm>
        </p:grpSpPr>
        <p:pic>
          <p:nvPicPr>
            <p:cNvPr id="880" name="Shape 880"/>
            <p:cNvPicPr preferRelativeResize="0"/>
            <p:nvPr/>
          </p:nvPicPr>
          <p:blipFill>
            <a:blip r:embed="rId3">
              <a:alphaModFix/>
            </a:blip>
            <a:stretch>
              <a:fillRect/>
            </a:stretch>
          </p:blipFill>
          <p:spPr>
            <a:xfrm>
              <a:off x="304800" y="292543"/>
              <a:ext cx="9144001" cy="428335"/>
            </a:xfrm>
            <a:prstGeom prst="rect">
              <a:avLst/>
            </a:prstGeom>
            <a:noFill/>
            <a:ln>
              <a:noFill/>
            </a:ln>
          </p:spPr>
        </p:pic>
        <p:pic>
          <p:nvPicPr>
            <p:cNvPr id="881" name="Shape 881"/>
            <p:cNvPicPr preferRelativeResize="0"/>
            <p:nvPr/>
          </p:nvPicPr>
          <p:blipFill>
            <a:blip r:embed="rId4">
              <a:alphaModFix/>
            </a:blip>
            <a:stretch>
              <a:fillRect/>
            </a:stretch>
          </p:blipFill>
          <p:spPr>
            <a:xfrm>
              <a:off x="304800" y="711601"/>
              <a:ext cx="9144001" cy="4329899"/>
            </a:xfrm>
            <a:prstGeom prst="rect">
              <a:avLst/>
            </a:prstGeom>
            <a:noFill/>
            <a:ln>
              <a:noFill/>
            </a:ln>
          </p:spPr>
        </p:pic>
      </p:grpSp>
      <p:sp>
        <p:nvSpPr>
          <p:cNvPr id="882" name="Shape 882"/>
          <p:cNvSpPr/>
          <p:nvPr/>
        </p:nvSpPr>
        <p:spPr>
          <a:xfrm>
            <a:off x="834214" y="2543451"/>
            <a:ext cx="7751100" cy="2486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6AA84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Shape 887"/>
          <p:cNvSpPr txBox="1"/>
          <p:nvPr>
            <p:ph type="ctrTitle"/>
          </p:nvPr>
        </p:nvSpPr>
        <p:spPr>
          <a:xfrm>
            <a:off x="311700" y="1301100"/>
            <a:ext cx="8520600" cy="2541300"/>
          </a:xfrm>
          <a:prstGeom prst="rect">
            <a:avLst/>
          </a:prstGeom>
        </p:spPr>
        <p:txBody>
          <a:bodyPr anchorCtr="0" anchor="ctr" bIns="91425" lIns="91425" rIns="91425" wrap="square" tIns="91425">
            <a:noAutofit/>
          </a:bodyPr>
          <a:lstStyle/>
          <a:p>
            <a:pPr lvl="0">
              <a:lnSpc>
                <a:spcPct val="115000"/>
              </a:lnSpc>
              <a:spcBef>
                <a:spcPts val="0"/>
              </a:spcBef>
              <a:buNone/>
            </a:pPr>
            <a:r>
              <a:rPr lang="en" sz="4800">
                <a:latin typeface="Open Sans"/>
                <a:ea typeface="Open Sans"/>
                <a:cs typeface="Open Sans"/>
                <a:sym typeface="Open Sans"/>
              </a:rPr>
              <a:t>You're Done!</a:t>
            </a:r>
          </a:p>
          <a:p>
            <a:pPr lvl="0" rtl="0">
              <a:lnSpc>
                <a:spcPct val="115000"/>
              </a:lnSpc>
              <a:spcBef>
                <a:spcPts val="0"/>
              </a:spcBef>
              <a:buNone/>
            </a:pPr>
            <a:r>
              <a:rPr lang="en" sz="4800">
                <a:latin typeface="Open Sans"/>
                <a:ea typeface="Open Sans"/>
                <a:cs typeface="Open Sans"/>
                <a:sym typeface="Open Sans"/>
              </a:rPr>
              <a:t>Everything Should Work Now!</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Shape 892"/>
          <p:cNvSpPr txBox="1"/>
          <p:nvPr/>
        </p:nvSpPr>
        <p:spPr>
          <a:xfrm>
            <a:off x="311700" y="1159825"/>
            <a:ext cx="5063400" cy="3761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800">
                <a:solidFill>
                  <a:schemeClr val="dk2"/>
                </a:solidFill>
                <a:latin typeface="Open Sans"/>
                <a:ea typeface="Open Sans"/>
                <a:cs typeface="Open Sans"/>
                <a:sym typeface="Open Sans"/>
              </a:rPr>
              <a:t>JavaScript has three different ways to use the equality operator</a:t>
            </a:r>
          </a:p>
          <a:p>
            <a:pPr indent="-342900" lvl="0" marL="457200" rtl="0">
              <a:lnSpc>
                <a:spcPct val="115000"/>
              </a:lnSpc>
              <a:spcBef>
                <a:spcPts val="1000"/>
              </a:spcBef>
              <a:buClr>
                <a:schemeClr val="dk2"/>
              </a:buClr>
              <a:buSzPct val="100000"/>
              <a:buFont typeface="Open Sans"/>
              <a:buChar char="●"/>
            </a:pPr>
            <a:r>
              <a:rPr b="1" lang="en" sz="1800">
                <a:solidFill>
                  <a:schemeClr val="dk2"/>
                </a:solidFill>
                <a:latin typeface="Open Sans"/>
                <a:ea typeface="Open Sans"/>
                <a:cs typeface="Open Sans"/>
                <a:sym typeface="Open Sans"/>
              </a:rPr>
              <a:t>A</a:t>
            </a:r>
            <a:r>
              <a:rPr b="1" lang="en" sz="1800">
                <a:solidFill>
                  <a:schemeClr val="dk2"/>
                </a:solidFill>
                <a:latin typeface="Open Sans"/>
                <a:ea typeface="Open Sans"/>
                <a:cs typeface="Open Sans"/>
                <a:sym typeface="Open Sans"/>
              </a:rPr>
              <a:t> = B</a:t>
            </a:r>
          </a:p>
          <a:p>
            <a:pPr indent="-342900" lvl="1" marL="914400" rtl="0">
              <a:lnSpc>
                <a:spcPct val="115000"/>
              </a:lnSpc>
              <a:spcBef>
                <a:spcPts val="0"/>
              </a:spcBef>
              <a:spcAft>
                <a:spcPts val="1000"/>
              </a:spcAft>
              <a:buClr>
                <a:schemeClr val="dk2"/>
              </a:buClr>
              <a:buSzPct val="100000"/>
              <a:buFont typeface="Open Sans"/>
              <a:buChar char="○"/>
            </a:pPr>
            <a:r>
              <a:rPr lang="en" sz="1800">
                <a:solidFill>
                  <a:schemeClr val="dk2"/>
                </a:solidFill>
                <a:latin typeface="Open Sans"/>
                <a:ea typeface="Open Sans"/>
                <a:cs typeface="Open Sans"/>
                <a:sym typeface="Open Sans"/>
              </a:rPr>
              <a:t>Assigns the value of </a:t>
            </a:r>
            <a:r>
              <a:rPr lang="en" sz="1800">
                <a:solidFill>
                  <a:schemeClr val="dk2"/>
                </a:solidFill>
                <a:latin typeface="Open Sans"/>
                <a:ea typeface="Open Sans"/>
                <a:cs typeface="Open Sans"/>
                <a:sym typeface="Open Sans"/>
              </a:rPr>
              <a:t>B</a:t>
            </a:r>
            <a:r>
              <a:rPr lang="en" sz="1800">
                <a:solidFill>
                  <a:schemeClr val="dk2"/>
                </a:solidFill>
                <a:latin typeface="Open Sans"/>
                <a:ea typeface="Open Sans"/>
                <a:cs typeface="Open Sans"/>
                <a:sym typeface="Open Sans"/>
              </a:rPr>
              <a:t> as A</a:t>
            </a:r>
          </a:p>
          <a:p>
            <a:pPr indent="-342900" lvl="0" marL="457200" rtl="0">
              <a:lnSpc>
                <a:spcPct val="115000"/>
              </a:lnSpc>
              <a:spcBef>
                <a:spcPts val="0"/>
              </a:spcBef>
              <a:buClr>
                <a:schemeClr val="dk2"/>
              </a:buClr>
              <a:buSzPct val="100000"/>
              <a:buFont typeface="Open Sans"/>
              <a:buChar char="●"/>
            </a:pPr>
            <a:r>
              <a:rPr b="1" lang="en" sz="1800">
                <a:solidFill>
                  <a:schemeClr val="dk2"/>
                </a:solidFill>
                <a:latin typeface="Open Sans"/>
                <a:ea typeface="Open Sans"/>
                <a:cs typeface="Open Sans"/>
                <a:sym typeface="Open Sans"/>
              </a:rPr>
              <a:t>A</a:t>
            </a:r>
            <a:r>
              <a:rPr b="1" lang="en" sz="1800">
                <a:solidFill>
                  <a:schemeClr val="dk2"/>
                </a:solidFill>
                <a:latin typeface="Open Sans"/>
                <a:ea typeface="Open Sans"/>
                <a:cs typeface="Open Sans"/>
                <a:sym typeface="Open Sans"/>
              </a:rPr>
              <a:t> == B</a:t>
            </a:r>
          </a:p>
          <a:p>
            <a:pPr indent="-342900" lvl="1" marL="914400" rtl="0">
              <a:lnSpc>
                <a:spcPct val="115000"/>
              </a:lnSpc>
              <a:spcBef>
                <a:spcPts val="0"/>
              </a:spcBef>
              <a:spcAft>
                <a:spcPts val="1000"/>
              </a:spcAft>
              <a:buClr>
                <a:schemeClr val="dk2"/>
              </a:buClr>
              <a:buSzPct val="100000"/>
              <a:buFont typeface="Open Sans"/>
              <a:buChar char="○"/>
            </a:pPr>
            <a:r>
              <a:rPr lang="en" sz="1800">
                <a:solidFill>
                  <a:schemeClr val="dk2"/>
                </a:solidFill>
                <a:latin typeface="Open Sans"/>
                <a:ea typeface="Open Sans"/>
                <a:cs typeface="Open Sans"/>
                <a:sym typeface="Open Sans"/>
              </a:rPr>
              <a:t>Asserts that A is equal to B</a:t>
            </a:r>
          </a:p>
          <a:p>
            <a:pPr indent="-342900" lvl="0" marL="457200" rtl="0">
              <a:lnSpc>
                <a:spcPct val="115000"/>
              </a:lnSpc>
              <a:spcBef>
                <a:spcPts val="0"/>
              </a:spcBef>
              <a:buClr>
                <a:schemeClr val="dk2"/>
              </a:buClr>
              <a:buSzPct val="100000"/>
              <a:buFont typeface="Open Sans"/>
              <a:buChar char="●"/>
            </a:pPr>
            <a:r>
              <a:rPr b="1" lang="en" sz="1800">
                <a:solidFill>
                  <a:schemeClr val="dk2"/>
                </a:solidFill>
                <a:latin typeface="Open Sans"/>
                <a:ea typeface="Open Sans"/>
                <a:cs typeface="Open Sans"/>
                <a:sym typeface="Open Sans"/>
              </a:rPr>
              <a:t>A</a:t>
            </a:r>
            <a:r>
              <a:rPr b="1" lang="en" sz="1800">
                <a:solidFill>
                  <a:schemeClr val="dk2"/>
                </a:solidFill>
                <a:latin typeface="Open Sans"/>
                <a:ea typeface="Open Sans"/>
                <a:cs typeface="Open Sans"/>
                <a:sym typeface="Open Sans"/>
              </a:rPr>
              <a:t> === B</a:t>
            </a:r>
          </a:p>
          <a:p>
            <a:pPr indent="-342900" lvl="1" marL="914400" rtl="0">
              <a:lnSpc>
                <a:spcPct val="115000"/>
              </a:lnSpc>
              <a:spcBef>
                <a:spcPts val="0"/>
              </a:spcBef>
              <a:buClr>
                <a:schemeClr val="dk2"/>
              </a:buClr>
              <a:buSzPct val="100000"/>
              <a:buFont typeface="Open Sans"/>
              <a:buChar char="○"/>
            </a:pPr>
            <a:r>
              <a:rPr lang="en" sz="1800">
                <a:solidFill>
                  <a:schemeClr val="dk2"/>
                </a:solidFill>
                <a:latin typeface="Open Sans"/>
                <a:ea typeface="Open Sans"/>
                <a:cs typeface="Open Sans"/>
                <a:sym typeface="Open Sans"/>
              </a:rPr>
              <a:t>Asserts that A is equal to B, and checks for variable type</a:t>
            </a:r>
          </a:p>
          <a:p>
            <a:pPr lvl="0" rtl="0">
              <a:lnSpc>
                <a:spcPct val="115000"/>
              </a:lnSpc>
              <a:spcBef>
                <a:spcPts val="0"/>
              </a:spcBef>
              <a:buNone/>
            </a:pPr>
            <a:r>
              <a:t/>
            </a:r>
            <a:endParaRPr sz="1800">
              <a:solidFill>
                <a:schemeClr val="dk2"/>
              </a:solidFill>
              <a:latin typeface="Open Sans"/>
              <a:ea typeface="Open Sans"/>
              <a:cs typeface="Open Sans"/>
              <a:sym typeface="Open Sans"/>
            </a:endParaRPr>
          </a:p>
          <a:p>
            <a:pPr lvl="0" rtl="0">
              <a:lnSpc>
                <a:spcPct val="115000"/>
              </a:lnSpc>
              <a:spcBef>
                <a:spcPts val="0"/>
              </a:spcBef>
              <a:buNone/>
            </a:pPr>
            <a:r>
              <a:t/>
            </a:r>
            <a:endParaRPr sz="1800">
              <a:solidFill>
                <a:schemeClr val="dk2"/>
              </a:solidFill>
              <a:latin typeface="Open Sans"/>
              <a:ea typeface="Open Sans"/>
              <a:cs typeface="Open Sans"/>
              <a:sym typeface="Open Sans"/>
            </a:endParaRPr>
          </a:p>
        </p:txBody>
      </p:sp>
      <p:graphicFrame>
        <p:nvGraphicFramePr>
          <p:cNvPr id="893" name="Shape 893"/>
          <p:cNvGraphicFramePr/>
          <p:nvPr/>
        </p:nvGraphicFramePr>
        <p:xfrm>
          <a:off x="6209175" y="2879650"/>
          <a:ext cx="3000000" cy="3000000"/>
        </p:xfrm>
        <a:graphic>
          <a:graphicData uri="http://schemas.openxmlformats.org/drawingml/2006/table">
            <a:tbl>
              <a:tblPr>
                <a:noFill/>
                <a:tableStyleId>{EF9BFC3B-3DF0-445E-8E1A-5C7CE8F5553C}</a:tableStyleId>
              </a:tblPr>
              <a:tblGrid>
                <a:gridCol w="1092275"/>
                <a:gridCol w="647575"/>
              </a:tblGrid>
              <a:tr h="100000">
                <a:tc>
                  <a:txBody>
                    <a:bodyPr>
                      <a:noAutofit/>
                    </a:bodyPr>
                    <a:lstStyle/>
                    <a:p>
                      <a:pPr lvl="0">
                        <a:spcBef>
                          <a:spcPts val="0"/>
                        </a:spcBef>
                        <a:buNone/>
                      </a:pPr>
                      <a:r>
                        <a:rPr lang="en">
                          <a:latin typeface="Consolas"/>
                          <a:ea typeface="Consolas"/>
                          <a:cs typeface="Consolas"/>
                          <a:sym typeface="Consolas"/>
                        </a:rPr>
                        <a:t>1 == '1'</a:t>
                      </a:r>
                    </a:p>
                  </a:txBody>
                  <a:tcPr marT="91425" marB="91425" marR="91425" marL="91425"/>
                </a:tc>
                <a:tc>
                  <a:txBody>
                    <a:bodyPr>
                      <a:noAutofit/>
                    </a:bodyPr>
                    <a:lstStyle/>
                    <a:p>
                      <a:pPr lvl="0">
                        <a:spcBef>
                          <a:spcPts val="0"/>
                        </a:spcBef>
                        <a:buNone/>
                      </a:pPr>
                      <a:r>
                        <a:rPr lang="en">
                          <a:latin typeface="Open Sans"/>
                          <a:ea typeface="Open Sans"/>
                          <a:cs typeface="Open Sans"/>
                          <a:sym typeface="Open Sans"/>
                        </a:rPr>
                        <a:t>True</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1 === '1'</a:t>
                      </a:r>
                    </a:p>
                  </a:txBody>
                  <a:tcPr marT="91425" marB="91425" marR="91425" marL="91425"/>
                </a:tc>
                <a:tc>
                  <a:txBody>
                    <a:bodyPr>
                      <a:noAutofit/>
                    </a:bodyPr>
                    <a:lstStyle/>
                    <a:p>
                      <a:pPr lvl="0">
                        <a:spcBef>
                          <a:spcPts val="0"/>
                        </a:spcBef>
                        <a:buNone/>
                      </a:pPr>
                      <a:r>
                        <a:rPr lang="en">
                          <a:latin typeface="Open Sans"/>
                          <a:ea typeface="Open Sans"/>
                          <a:cs typeface="Open Sans"/>
                          <a:sym typeface="Open Sans"/>
                        </a:rPr>
                        <a:t>False</a:t>
                      </a:r>
                    </a:p>
                  </a:txBody>
                  <a:tcPr marT="91425" marB="91425" marR="91425" marL="91425"/>
                </a:tc>
              </a:tr>
            </a:tbl>
          </a:graphicData>
        </a:graphic>
      </p:graphicFrame>
      <p:sp>
        <p:nvSpPr>
          <p:cNvPr id="894" name="Shape 8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latin typeface="Open Sans"/>
                <a:ea typeface="Open Sans"/>
                <a:cs typeface="Open Sans"/>
                <a:sym typeface="Open Sans"/>
              </a:rPr>
              <a:t>Final Interlude, = vs == vs ===</a:t>
            </a:r>
          </a:p>
        </p:txBody>
      </p:sp>
      <p:sp>
        <p:nvSpPr>
          <p:cNvPr id="895" name="Shape 895"/>
          <p:cNvSpPr txBox="1"/>
          <p:nvPr/>
        </p:nvSpPr>
        <p:spPr>
          <a:xfrm>
            <a:off x="5737325" y="2220450"/>
            <a:ext cx="2872200" cy="5229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800">
                <a:solidFill>
                  <a:schemeClr val="dk2"/>
                </a:solidFill>
                <a:latin typeface="Open Sans"/>
                <a:ea typeface="Open Sans"/>
                <a:cs typeface="Open Sans"/>
                <a:sym typeface="Open Sans"/>
              </a:rPr>
              <a:t>When in doubt, use ===!</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Shape 900"/>
          <p:cNvSpPr txBox="1"/>
          <p:nvPr>
            <p:ph idx="1" type="body"/>
          </p:nvPr>
        </p:nvSpPr>
        <p:spPr>
          <a:xfrm>
            <a:off x="311700" y="1152475"/>
            <a:ext cx="8520600" cy="3757800"/>
          </a:xfrm>
          <a:prstGeom prst="rect">
            <a:avLst/>
          </a:prstGeom>
        </p:spPr>
        <p:txBody>
          <a:bodyPr anchorCtr="0" anchor="t" bIns="91425" lIns="91425" rIns="91425" wrap="square" tIns="91425">
            <a:noAutofit/>
          </a:bodyPr>
          <a:lstStyle/>
          <a:p>
            <a:pPr indent="-342900" lvl="0" marL="457200" rtl="0">
              <a:spcBef>
                <a:spcPts val="0"/>
              </a:spcBef>
              <a:buFont typeface="Open Sans"/>
              <a:buChar char="●"/>
            </a:pPr>
            <a:r>
              <a:rPr lang="en">
                <a:latin typeface="Open Sans"/>
                <a:ea typeface="Open Sans"/>
                <a:cs typeface="Open Sans"/>
                <a:sym typeface="Open Sans"/>
              </a:rPr>
              <a:t>Missing imports</a:t>
            </a:r>
          </a:p>
          <a:p>
            <a:pPr indent="-342900" lvl="0" marL="457200" rtl="0">
              <a:spcBef>
                <a:spcPts val="0"/>
              </a:spcBef>
              <a:buFont typeface="Open Sans"/>
              <a:buChar char="●"/>
            </a:pPr>
            <a:r>
              <a:rPr lang="en">
                <a:latin typeface="Open Sans"/>
                <a:ea typeface="Open Sans"/>
                <a:cs typeface="Open Sans"/>
                <a:sym typeface="Open Sans"/>
              </a:rPr>
              <a:t>Forgetting to install libraries before using them</a:t>
            </a:r>
          </a:p>
          <a:p>
            <a:pPr indent="-342900" lvl="0" marL="457200" rtl="0">
              <a:spcBef>
                <a:spcPts val="0"/>
              </a:spcBef>
              <a:buFont typeface="Open Sans"/>
              <a:buChar char="●"/>
            </a:pPr>
            <a:r>
              <a:rPr lang="en">
                <a:latin typeface="Open Sans"/>
                <a:ea typeface="Open Sans"/>
                <a:cs typeface="Open Sans"/>
                <a:sym typeface="Open Sans"/>
              </a:rPr>
              <a:t>Not updating the state using </a:t>
            </a:r>
            <a:r>
              <a:rPr lang="en">
                <a:highlight>
                  <a:srgbClr val="EFEFEF"/>
                </a:highlight>
                <a:latin typeface="Consolas"/>
                <a:ea typeface="Consolas"/>
                <a:cs typeface="Consolas"/>
                <a:sym typeface="Consolas"/>
              </a:rPr>
              <a:t>setState</a:t>
            </a:r>
            <a:r>
              <a:rPr lang="en">
                <a:latin typeface="Open Sans"/>
                <a:ea typeface="Open Sans"/>
                <a:cs typeface="Open Sans"/>
                <a:sym typeface="Open Sans"/>
              </a:rPr>
              <a:t> on user interaction</a:t>
            </a:r>
          </a:p>
          <a:p>
            <a:pPr indent="-342900" lvl="0" marL="457200" rtl="0">
              <a:spcBef>
                <a:spcPts val="0"/>
              </a:spcBef>
              <a:buFont typeface="Open Sans"/>
              <a:buChar char="●"/>
            </a:pPr>
            <a:r>
              <a:rPr lang="en">
                <a:latin typeface="Open Sans"/>
                <a:ea typeface="Open Sans"/>
                <a:cs typeface="Open Sans"/>
                <a:sym typeface="Open Sans"/>
              </a:rPr>
              <a:t>Check out this </a:t>
            </a:r>
            <a:r>
              <a:rPr lang="en" u="sng">
                <a:solidFill>
                  <a:schemeClr val="hlink"/>
                </a:solidFill>
                <a:latin typeface="Open Sans"/>
                <a:ea typeface="Open Sans"/>
                <a:cs typeface="Open Sans"/>
                <a:sym typeface="Open Sans"/>
                <a:hlinkClick r:id="rId3"/>
              </a:rPr>
              <a:t>video</a:t>
            </a:r>
          </a:p>
        </p:txBody>
      </p:sp>
      <p:sp>
        <p:nvSpPr>
          <p:cNvPr id="901" name="Shape 9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More Common React/JS mistakes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311700" y="1590000"/>
            <a:ext cx="8520600" cy="1963500"/>
          </a:xfrm>
          <a:prstGeom prst="rect">
            <a:avLst/>
          </a:prstGeom>
        </p:spPr>
        <p:txBody>
          <a:bodyPr anchorCtr="0" anchor="ctr" bIns="91425" lIns="91425" rIns="91425" wrap="square" tIns="91425">
            <a:noAutofit/>
          </a:bodyPr>
          <a:lstStyle/>
          <a:p>
            <a:pPr lvl="0" rtl="0">
              <a:spcBef>
                <a:spcPts val="0"/>
              </a:spcBef>
              <a:buNone/>
            </a:pPr>
            <a:r>
              <a:rPr lang="en">
                <a:solidFill>
                  <a:srgbClr val="484848"/>
                </a:solidFill>
                <a:latin typeface="Open Sans"/>
                <a:ea typeface="Open Sans"/>
                <a:cs typeface="Open Sans"/>
                <a:sym typeface="Open Sans"/>
              </a:rPr>
              <a:t>Questions?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Shape 911"/>
          <p:cNvSpPr txBox="1"/>
          <p:nvPr>
            <p:ph idx="1" type="body"/>
          </p:nvPr>
        </p:nvSpPr>
        <p:spPr>
          <a:xfrm>
            <a:off x="311700" y="1152475"/>
            <a:ext cx="8520600" cy="3757800"/>
          </a:xfrm>
          <a:prstGeom prst="rect">
            <a:avLst/>
          </a:prstGeom>
        </p:spPr>
        <p:txBody>
          <a:bodyPr anchorCtr="0" anchor="t" bIns="91425" lIns="91425" rIns="91425" wrap="square" tIns="91425">
            <a:noAutofit/>
          </a:bodyPr>
          <a:lstStyle/>
          <a:p>
            <a:pPr indent="-342900" lvl="0" marL="457200" rtl="0">
              <a:spcBef>
                <a:spcPts val="0"/>
              </a:spcBef>
              <a:spcAft>
                <a:spcPts val="0"/>
              </a:spcAft>
              <a:buFont typeface="Open Sans"/>
              <a:buAutoNum type="arabicPeriod"/>
            </a:pPr>
            <a:r>
              <a:rPr lang="en">
                <a:latin typeface="Open Sans"/>
                <a:ea typeface="Open Sans"/>
                <a:cs typeface="Open Sans"/>
                <a:sym typeface="Open Sans"/>
              </a:rPr>
              <a:t>In order to get the entire project your device, run the following command:</a:t>
            </a:r>
          </a:p>
          <a:p>
            <a:pPr indent="457200" lvl="0" marL="457200" rtl="0">
              <a:spcBef>
                <a:spcPts val="0"/>
              </a:spcBef>
              <a:spcAft>
                <a:spcPts val="0"/>
              </a:spcAft>
              <a:buNone/>
            </a:pPr>
            <a:r>
              <a:rPr b="1" lang="en" sz="1400">
                <a:latin typeface="Courier New"/>
                <a:ea typeface="Courier New"/>
                <a:cs typeface="Courier New"/>
                <a:sym typeface="Courier New"/>
              </a:rPr>
              <a:t>git clone </a:t>
            </a:r>
            <a:r>
              <a:rPr b="1" lang="en" sz="1400" u="sng">
                <a:solidFill>
                  <a:schemeClr val="hlink"/>
                </a:solidFill>
                <a:latin typeface="Courier New"/>
                <a:ea typeface="Courier New"/>
                <a:cs typeface="Courier New"/>
                <a:sym typeface="Courier New"/>
                <a:hlinkClick r:id="rId3"/>
              </a:rPr>
              <a:t>git@github.com</a:t>
            </a:r>
            <a:r>
              <a:rPr b="1" lang="en" sz="1400">
                <a:latin typeface="Courier New"/>
                <a:ea typeface="Courier New"/>
                <a:cs typeface="Courier New"/>
                <a:sym typeface="Courier New"/>
              </a:rPr>
              <a:t>:FuadBalashov/ReactWorkshop.git</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I</a:t>
            </a:r>
            <a:r>
              <a:rPr lang="en">
                <a:latin typeface="Open Sans"/>
                <a:ea typeface="Open Sans"/>
                <a:cs typeface="Open Sans"/>
                <a:sym typeface="Open Sans"/>
              </a:rPr>
              <a:t>f you want to follow along with the slides, run the following command, which will set your project to the beginning.</a:t>
            </a:r>
          </a:p>
          <a:p>
            <a:pPr indent="457200" lvl="0" marL="457200" rtl="0">
              <a:spcBef>
                <a:spcPts val="0"/>
              </a:spcBef>
              <a:spcAft>
                <a:spcPts val="0"/>
              </a:spcAft>
              <a:buNone/>
            </a:pPr>
            <a:r>
              <a:rPr b="1" lang="en" sz="1400">
                <a:latin typeface="Courier New"/>
                <a:ea typeface="Courier New"/>
                <a:cs typeface="Courier New"/>
                <a:sym typeface="Courier New"/>
              </a:rPr>
              <a:t>g</a:t>
            </a:r>
            <a:r>
              <a:rPr b="1" lang="en" sz="1400">
                <a:latin typeface="Courier New"/>
                <a:ea typeface="Courier New"/>
                <a:cs typeface="Courier New"/>
                <a:sym typeface="Courier New"/>
              </a:rPr>
              <a:t>it checkout </a:t>
            </a:r>
            <a:r>
              <a:rPr b="1" lang="en" sz="1400">
                <a:latin typeface="Courier New"/>
                <a:ea typeface="Courier New"/>
                <a:cs typeface="Courier New"/>
                <a:sym typeface="Courier New"/>
              </a:rPr>
              <a:t>da6543ac113e0292e77d8570e0b94ef8ece4663e</a:t>
            </a:r>
          </a:p>
          <a:p>
            <a:pPr indent="-342900" lvl="0" marL="457200" rtl="0">
              <a:spcBef>
                <a:spcPts val="0"/>
              </a:spcBef>
              <a:spcAft>
                <a:spcPts val="0"/>
              </a:spcAft>
              <a:buFont typeface="Open Sans"/>
              <a:buAutoNum type="arabicPeriod"/>
            </a:pPr>
            <a:r>
              <a:rPr lang="en">
                <a:latin typeface="Open Sans"/>
                <a:ea typeface="Open Sans"/>
                <a:cs typeface="Open Sans"/>
                <a:sym typeface="Open Sans"/>
              </a:rPr>
              <a:t>As we move through the workshop, we will show the necessary changes needed for each step of the project. Please feel free to code with us or just listen.</a:t>
            </a:r>
          </a:p>
          <a:p>
            <a:pPr indent="-342900" lvl="0" marL="457200" rtl="0">
              <a:spcBef>
                <a:spcPts val="0"/>
              </a:spcBef>
              <a:spcAft>
                <a:spcPts val="0"/>
              </a:spcAft>
              <a:buFont typeface="Open Sans"/>
              <a:buAutoNum type="arabicPeriod"/>
            </a:pPr>
            <a:r>
              <a:rPr b="1" lang="en">
                <a:latin typeface="Open Sans"/>
                <a:ea typeface="Open Sans"/>
                <a:cs typeface="Open Sans"/>
                <a:sym typeface="Open Sans"/>
              </a:rPr>
              <a:t>If you just choose to listen</a:t>
            </a:r>
            <a:r>
              <a:rPr lang="en">
                <a:latin typeface="Open Sans"/>
                <a:ea typeface="Open Sans"/>
                <a:cs typeface="Open Sans"/>
                <a:sym typeface="Open Sans"/>
              </a:rPr>
              <a:t>,</a:t>
            </a:r>
            <a:r>
              <a:rPr lang="en">
                <a:latin typeface="Open Sans"/>
                <a:ea typeface="Open Sans"/>
                <a:cs typeface="Open Sans"/>
                <a:sym typeface="Open Sans"/>
              </a:rPr>
              <a:t> the next slide provides git commands to keep your code up to date as we move through the presentation. Each command is coupled with the title of where we are in the workshop.</a:t>
            </a:r>
          </a:p>
        </p:txBody>
      </p:sp>
      <p:sp>
        <p:nvSpPr>
          <p:cNvPr id="912" name="Shape 9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Github Setup</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Shape 9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Git hashes</a:t>
            </a:r>
          </a:p>
        </p:txBody>
      </p:sp>
      <p:graphicFrame>
        <p:nvGraphicFramePr>
          <p:cNvPr id="918" name="Shape 918"/>
          <p:cNvGraphicFramePr/>
          <p:nvPr/>
        </p:nvGraphicFramePr>
        <p:xfrm>
          <a:off x="344425" y="1251850"/>
          <a:ext cx="3000000" cy="3000000"/>
        </p:xfrm>
        <a:graphic>
          <a:graphicData uri="http://schemas.openxmlformats.org/drawingml/2006/table">
            <a:tbl>
              <a:tblPr>
                <a:noFill/>
                <a:tableStyleId>{EF9BFC3B-3DF0-445E-8E1A-5C7CE8F5553C}</a:tableStyleId>
              </a:tblPr>
              <a:tblGrid>
                <a:gridCol w="5398000"/>
                <a:gridCol w="3057150"/>
              </a:tblGrid>
              <a:tr h="389100">
                <a:tc>
                  <a:txBody>
                    <a:bodyPr>
                      <a:noAutofit/>
                    </a:bodyPr>
                    <a:lstStyle/>
                    <a:p>
                      <a:pPr lvl="0" rtl="0">
                        <a:spcBef>
                          <a:spcPts val="0"/>
                        </a:spcBef>
                        <a:buNone/>
                      </a:pPr>
                      <a:r>
                        <a:rPr b="1" lang="en">
                          <a:latin typeface="Open Sans"/>
                          <a:ea typeface="Open Sans"/>
                          <a:cs typeface="Open Sans"/>
                          <a:sym typeface="Open Sans"/>
                        </a:rPr>
                        <a:t>Git Command</a:t>
                      </a:r>
                    </a:p>
                  </a:txBody>
                  <a:tcPr marT="91425" marB="91425" marR="91425" marL="91425"/>
                </a:tc>
                <a:tc>
                  <a:txBody>
                    <a:bodyPr>
                      <a:noAutofit/>
                    </a:bodyPr>
                    <a:lstStyle/>
                    <a:p>
                      <a:pPr lvl="0" rtl="0">
                        <a:spcBef>
                          <a:spcPts val="0"/>
                        </a:spcBef>
                        <a:buNone/>
                      </a:pPr>
                      <a:r>
                        <a:rPr b="1" lang="en">
                          <a:latin typeface="Open Sans"/>
                          <a:ea typeface="Open Sans"/>
                          <a:cs typeface="Open Sans"/>
                          <a:sym typeface="Open Sans"/>
                        </a:rPr>
                        <a:t>Workshop Stage</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da6543ac113e0292e77d8570e0b94ef8ece4663e</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Starter Project </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843430c80affd1ce1e06b711215c0e48f9f07385</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Show the Mock Messages</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07594b3639dd8384d6c8a625951a8861abe763f7</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Making a Component</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0f599b3520be0aed92abd86fb9489993881696f4</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Adding New Messages</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935d724cd67028dd2f42556e408faf69ab386b03</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Adding Emoji Support</a:t>
                      </a:r>
                    </a:p>
                  </a:txBody>
                  <a:tcPr marT="91425" marB="91425" marR="91425" marL="91425"/>
                </a:tc>
              </a:tr>
              <a:tr h="389100">
                <a:tc>
                  <a:txBody>
                    <a:bodyPr>
                      <a:noAutofit/>
                    </a:bodyPr>
                    <a:lstStyle/>
                    <a:p>
                      <a:pPr lvl="0" rtl="0">
                        <a:spcBef>
                          <a:spcPts val="0"/>
                        </a:spcBef>
                        <a:buNone/>
                      </a:pPr>
                      <a:r>
                        <a:rPr lang="en" sz="1200">
                          <a:latin typeface="Courier New"/>
                          <a:ea typeface="Courier New"/>
                          <a:cs typeface="Courier New"/>
                          <a:sym typeface="Courier New"/>
                        </a:rPr>
                        <a:t>git checkout 54c1f6acee633a26c6b5be55125015034d190917</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Connect to Firebase</a:t>
                      </a:r>
                    </a:p>
                  </a:txBody>
                  <a:tcPr marT="91425" marB="91425" marR="91425" marL="91425"/>
                </a:tc>
              </a:tr>
              <a:tr h="389100">
                <a:tc>
                  <a:txBody>
                    <a:bodyPr>
                      <a:noAutofit/>
                    </a:bodyPr>
                    <a:lstStyle/>
                    <a:p>
                      <a:pPr lvl="0" rtl="0">
                        <a:spcBef>
                          <a:spcPts val="0"/>
                        </a:spcBef>
                        <a:buNone/>
                      </a:pPr>
                      <a:r>
                        <a:rPr lang="en" sz="1200">
                          <a:solidFill>
                            <a:srgbClr val="000000"/>
                          </a:solidFill>
                          <a:latin typeface="Courier New"/>
                          <a:ea typeface="Courier New"/>
                          <a:cs typeface="Courier New"/>
                          <a:sym typeface="Courier New"/>
                        </a:rPr>
                        <a:t>git checkout 63045bc9d64d80a6a172077764727b5ac81ee338</a:t>
                      </a:r>
                    </a:p>
                  </a:txBody>
                  <a:tcPr marT="91425" marB="91425" marR="91425" marL="91425"/>
                </a:tc>
                <a:tc>
                  <a:txBody>
                    <a:bodyPr>
                      <a:noAutofit/>
                    </a:bodyPr>
                    <a:lstStyle/>
                    <a:p>
                      <a:pPr lvl="0" rtl="0">
                        <a:spcBef>
                          <a:spcPts val="0"/>
                        </a:spcBef>
                        <a:buNone/>
                      </a:pPr>
                      <a:r>
                        <a:rPr lang="en">
                          <a:latin typeface="Open Sans"/>
                          <a:ea typeface="Open Sans"/>
                          <a:cs typeface="Open Sans"/>
                          <a:sym typeface="Open Sans"/>
                        </a:rPr>
                        <a:t>Styling the Interface</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pSp>
        <p:nvGrpSpPr>
          <p:cNvPr id="225" name="Shape 225"/>
          <p:cNvGrpSpPr/>
          <p:nvPr/>
        </p:nvGrpSpPr>
        <p:grpSpPr>
          <a:xfrm>
            <a:off x="596550" y="1126250"/>
            <a:ext cx="6034200" cy="3890800"/>
            <a:chOff x="596550" y="592850"/>
            <a:chExt cx="6034200" cy="3890800"/>
          </a:xfrm>
        </p:grpSpPr>
        <p:grpSp>
          <p:nvGrpSpPr>
            <p:cNvPr id="226" name="Shape 226"/>
            <p:cNvGrpSpPr/>
            <p:nvPr/>
          </p:nvGrpSpPr>
          <p:grpSpPr>
            <a:xfrm>
              <a:off x="596550" y="592850"/>
              <a:ext cx="6034200" cy="3890800"/>
              <a:chOff x="596550" y="592850"/>
              <a:chExt cx="6034200" cy="3890800"/>
            </a:xfrm>
          </p:grpSpPr>
          <p:grpSp>
            <p:nvGrpSpPr>
              <p:cNvPr id="227" name="Shape 227"/>
              <p:cNvGrpSpPr/>
              <p:nvPr/>
            </p:nvGrpSpPr>
            <p:grpSpPr>
              <a:xfrm>
                <a:off x="596550" y="592850"/>
                <a:ext cx="6034200" cy="3890800"/>
                <a:chOff x="596550" y="592850"/>
                <a:chExt cx="6034200" cy="3890800"/>
              </a:xfrm>
            </p:grpSpPr>
            <p:grpSp>
              <p:nvGrpSpPr>
                <p:cNvPr id="228" name="Shape 228"/>
                <p:cNvGrpSpPr/>
                <p:nvPr/>
              </p:nvGrpSpPr>
              <p:grpSpPr>
                <a:xfrm>
                  <a:off x="596550" y="592850"/>
                  <a:ext cx="6034200" cy="3890800"/>
                  <a:chOff x="596550" y="592850"/>
                  <a:chExt cx="6034200" cy="3890800"/>
                </a:xfrm>
              </p:grpSpPr>
              <p:sp>
                <p:nvSpPr>
                  <p:cNvPr id="229" name="Shape 229"/>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32" name="Shape 232"/>
                  <p:cNvGrpSpPr/>
                  <p:nvPr/>
                </p:nvGrpSpPr>
                <p:grpSpPr>
                  <a:xfrm>
                    <a:off x="596550" y="592850"/>
                    <a:ext cx="6034200" cy="3890800"/>
                    <a:chOff x="596550" y="592850"/>
                    <a:chExt cx="6034200" cy="3890800"/>
                  </a:xfrm>
                </p:grpSpPr>
                <p:sp>
                  <p:nvSpPr>
                    <p:cNvPr id="233" name="Shape 233"/>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234" name="Shape 234"/>
                    <p:cNvGrpSpPr/>
                    <p:nvPr/>
                  </p:nvGrpSpPr>
                  <p:grpSpPr>
                    <a:xfrm>
                      <a:off x="2914350" y="1134475"/>
                      <a:ext cx="3408900" cy="3031725"/>
                      <a:chOff x="2914350" y="1134475"/>
                      <a:chExt cx="3408900" cy="3031725"/>
                    </a:xfrm>
                  </p:grpSpPr>
                  <p:sp>
                    <p:nvSpPr>
                      <p:cNvPr id="235" name="Shape 235"/>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236" name="Shape 236"/>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237" name="Shape 237"/>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238" name="Shape 238"/>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239" name="Shape 239"/>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a:t>
                        </a:r>
                      </a:p>
                    </p:txBody>
                  </p:sp>
                  <p:sp>
                    <p:nvSpPr>
                      <p:cNvPr id="240" name="Shape 240"/>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42" name="Shape 242"/>
                    <p:cNvGrpSpPr/>
                    <p:nvPr/>
                  </p:nvGrpSpPr>
                  <p:grpSpPr>
                    <a:xfrm>
                      <a:off x="596550" y="592850"/>
                      <a:ext cx="6034200" cy="326502"/>
                      <a:chOff x="596550" y="592850"/>
                      <a:chExt cx="6034200" cy="326502"/>
                    </a:xfrm>
                  </p:grpSpPr>
                  <p:sp>
                    <p:nvSpPr>
                      <p:cNvPr id="243" name="Shape 243"/>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44" name="Shape 244"/>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245" name="Shape 245"/>
                      <p:cNvGrpSpPr/>
                      <p:nvPr/>
                    </p:nvGrpSpPr>
                    <p:grpSpPr>
                      <a:xfrm>
                        <a:off x="6217691" y="658531"/>
                        <a:ext cx="187759" cy="244800"/>
                        <a:chOff x="6217691" y="658531"/>
                        <a:chExt cx="187759" cy="244800"/>
                      </a:xfrm>
                    </p:grpSpPr>
                    <p:sp>
                      <p:nvSpPr>
                        <p:cNvPr id="246" name="Shape 246"/>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248" name="Shape 248"/>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249" name="Shape 249"/>
                    <p:cNvGrpSpPr/>
                    <p:nvPr/>
                  </p:nvGrpSpPr>
                  <p:grpSpPr>
                    <a:xfrm>
                      <a:off x="905425" y="1271800"/>
                      <a:ext cx="1695900" cy="3043417"/>
                      <a:chOff x="905425" y="1271800"/>
                      <a:chExt cx="1695900" cy="3043417"/>
                    </a:xfrm>
                  </p:grpSpPr>
                  <p:sp>
                    <p:nvSpPr>
                      <p:cNvPr id="250" name="Shape 250"/>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1" name="Shape 251"/>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2" name="Shape 252"/>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3" name="Shape 253"/>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4" name="Shape 254"/>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5" name="Shape 255"/>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256" name="Shape 256"/>
                      <p:cNvGrpSpPr/>
                      <p:nvPr/>
                    </p:nvGrpSpPr>
                    <p:grpSpPr>
                      <a:xfrm>
                        <a:off x="2356348" y="1372909"/>
                        <a:ext cx="187759" cy="244800"/>
                        <a:chOff x="6217691" y="658531"/>
                        <a:chExt cx="187759" cy="244800"/>
                      </a:xfrm>
                    </p:grpSpPr>
                    <p:sp>
                      <p:nvSpPr>
                        <p:cNvPr id="257" name="Shape 257"/>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txBox="1"/>
                        <p:nvPr/>
                      </p:nvSpPr>
                      <p:spPr>
                        <a:xfrm>
                          <a:off x="6217691" y="658531"/>
                          <a:ext cx="167400" cy="2448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rgbClr val="FFFFFF"/>
                              </a:solidFill>
                            </a:rPr>
                            <a:t>1</a:t>
                          </a:r>
                        </a:p>
                      </p:txBody>
                    </p:sp>
                  </p:grpSp>
                  <p:sp>
                    <p:nvSpPr>
                      <p:cNvPr id="259" name="Shape 259"/>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0" name="Shape 260"/>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1" name="Shape 261"/>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2" name="Shape 262"/>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3" name="Shape 263"/>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264" name="Shape 264"/>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265" name="Shape 265"/>
                <p:cNvSpPr txBox="1"/>
                <p:nvPr/>
              </p:nvSpPr>
              <p:spPr>
                <a:xfrm>
                  <a:off x="2907255" y="17810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6" name="Shape 266"/>
                <p:cNvSpPr/>
                <p:nvPr/>
              </p:nvSpPr>
              <p:spPr>
                <a:xfrm>
                  <a:off x="3356400" y="977050"/>
                  <a:ext cx="2861400" cy="285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267" name="Shape 267"/>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cxnSp>
          <p:nvCxnSpPr>
            <p:cNvPr id="268" name="Shape 268"/>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cxnSp>
        <p:nvCxnSpPr>
          <p:cNvPr id="269" name="Shape 269"/>
          <p:cNvCxnSpPr>
            <a:stCxn id="237" idx="0"/>
            <a:endCxn id="270" idx="3"/>
          </p:cNvCxnSpPr>
          <p:nvPr/>
        </p:nvCxnSpPr>
        <p:spPr>
          <a:xfrm flipH="1" rot="10800000">
            <a:off x="5873375" y="2995425"/>
            <a:ext cx="1782600" cy="1289400"/>
          </a:xfrm>
          <a:prstGeom prst="straightConnector1">
            <a:avLst/>
          </a:prstGeom>
          <a:noFill/>
          <a:ln cap="flat" cmpd="sng" w="19050">
            <a:solidFill>
              <a:srgbClr val="CC0000"/>
            </a:solidFill>
            <a:prstDash val="solid"/>
            <a:round/>
            <a:headEnd len="lg" w="lg" type="none"/>
            <a:tailEnd len="lg" w="lg" type="triangle"/>
          </a:ln>
        </p:spPr>
      </p:cxnSp>
      <p:sp>
        <p:nvSpPr>
          <p:cNvPr id="271" name="Shape 271"/>
          <p:cNvSpPr txBox="1"/>
          <p:nvPr/>
        </p:nvSpPr>
        <p:spPr>
          <a:xfrm>
            <a:off x="6741875" y="3508950"/>
            <a:ext cx="1310400" cy="4740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 state </a:t>
            </a:r>
          </a:p>
        </p:txBody>
      </p:sp>
      <p:sp>
        <p:nvSpPr>
          <p:cNvPr id="272" name="Shape 272"/>
          <p:cNvSpPr txBox="1"/>
          <p:nvPr/>
        </p:nvSpPr>
        <p:spPr>
          <a:xfrm>
            <a:off x="3090377" y="4259466"/>
            <a:ext cx="2004900" cy="285000"/>
          </a:xfrm>
          <a:prstGeom prst="rect">
            <a:avLst/>
          </a:prstGeom>
          <a:noFill/>
          <a:ln>
            <a:noFill/>
          </a:ln>
        </p:spPr>
        <p:txBody>
          <a:bodyPr anchorCtr="0" anchor="t" bIns="91425" lIns="91425" rIns="91425" wrap="square" tIns="91425">
            <a:noAutofit/>
          </a:bodyPr>
          <a:lstStyle/>
          <a:p>
            <a:pPr lvl="0" rtl="0">
              <a:spcBef>
                <a:spcPts val="0"/>
              </a:spcBef>
              <a:buNone/>
            </a:pPr>
            <a:r>
              <a:rPr lang="en"/>
              <a:t>New message</a:t>
            </a:r>
          </a:p>
        </p:txBody>
      </p:sp>
      <p:sp>
        <p:nvSpPr>
          <p:cNvPr id="273" name="Shape 2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Rebuilding the UI</a:t>
            </a:r>
          </a:p>
        </p:txBody>
      </p:sp>
      <p:sp>
        <p:nvSpPr>
          <p:cNvPr id="270" name="Shape 270"/>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sp>
        <p:nvSpPr>
          <p:cNvPr id="274" name="Shape 274"/>
          <p:cNvSpPr txBox="1"/>
          <p:nvPr/>
        </p:nvSpPr>
        <p:spPr>
          <a:xfrm>
            <a:off x="2907255" y="32288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grpSp>
        <p:nvGrpSpPr>
          <p:cNvPr id="279" name="Shape 279"/>
          <p:cNvGrpSpPr/>
          <p:nvPr/>
        </p:nvGrpSpPr>
        <p:grpSpPr>
          <a:xfrm>
            <a:off x="596550" y="1126250"/>
            <a:ext cx="6034200" cy="3890800"/>
            <a:chOff x="596550" y="592850"/>
            <a:chExt cx="6034200" cy="3890800"/>
          </a:xfrm>
        </p:grpSpPr>
        <p:grpSp>
          <p:nvGrpSpPr>
            <p:cNvPr id="280" name="Shape 280"/>
            <p:cNvGrpSpPr/>
            <p:nvPr/>
          </p:nvGrpSpPr>
          <p:grpSpPr>
            <a:xfrm>
              <a:off x="596550" y="592850"/>
              <a:ext cx="6034200" cy="3890800"/>
              <a:chOff x="596550" y="592850"/>
              <a:chExt cx="6034200" cy="3890800"/>
            </a:xfrm>
          </p:grpSpPr>
          <p:grpSp>
            <p:nvGrpSpPr>
              <p:cNvPr id="281" name="Shape 281"/>
              <p:cNvGrpSpPr/>
              <p:nvPr/>
            </p:nvGrpSpPr>
            <p:grpSpPr>
              <a:xfrm>
                <a:off x="596550" y="592850"/>
                <a:ext cx="6034200" cy="3890800"/>
                <a:chOff x="596550" y="592850"/>
                <a:chExt cx="6034200" cy="3890800"/>
              </a:xfrm>
            </p:grpSpPr>
            <p:sp>
              <p:nvSpPr>
                <p:cNvPr id="282" name="Shape 282"/>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3" name="Shape 283"/>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85" name="Shape 285"/>
                <p:cNvGrpSpPr/>
                <p:nvPr/>
              </p:nvGrpSpPr>
              <p:grpSpPr>
                <a:xfrm>
                  <a:off x="596550" y="592850"/>
                  <a:ext cx="6034200" cy="3890800"/>
                  <a:chOff x="596550" y="592850"/>
                  <a:chExt cx="6034200" cy="3890800"/>
                </a:xfrm>
              </p:grpSpPr>
              <p:sp>
                <p:nvSpPr>
                  <p:cNvPr id="286" name="Shape 286"/>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287" name="Shape 287"/>
                  <p:cNvGrpSpPr/>
                  <p:nvPr/>
                </p:nvGrpSpPr>
                <p:grpSpPr>
                  <a:xfrm>
                    <a:off x="2914350" y="1271800"/>
                    <a:ext cx="3408900" cy="2894400"/>
                    <a:chOff x="2914350" y="1271800"/>
                    <a:chExt cx="3408900" cy="2894400"/>
                  </a:xfrm>
                </p:grpSpPr>
                <p:sp>
                  <p:nvSpPr>
                    <p:cNvPr id="288" name="Shape 288"/>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289" name="Shape 289"/>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290" name="Shape 290"/>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291" name="Shape 291"/>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292" name="Shape 292"/>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293" name="Shape 293"/>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94" name="Shape 294"/>
                  <p:cNvGrpSpPr/>
                  <p:nvPr/>
                </p:nvGrpSpPr>
                <p:grpSpPr>
                  <a:xfrm>
                    <a:off x="596550" y="592850"/>
                    <a:ext cx="6034200" cy="326502"/>
                    <a:chOff x="596550" y="592850"/>
                    <a:chExt cx="6034200" cy="326502"/>
                  </a:xfrm>
                </p:grpSpPr>
                <p:sp>
                  <p:nvSpPr>
                    <p:cNvPr id="295" name="Shape 295"/>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96" name="Shape 296"/>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297" name="Shape 297"/>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298" name="Shape 298"/>
                  <p:cNvGrpSpPr/>
                  <p:nvPr/>
                </p:nvGrpSpPr>
                <p:grpSpPr>
                  <a:xfrm>
                    <a:off x="905425" y="1271800"/>
                    <a:ext cx="1695900" cy="3043417"/>
                    <a:chOff x="905425" y="1271800"/>
                    <a:chExt cx="1695900" cy="3043417"/>
                  </a:xfrm>
                </p:grpSpPr>
                <p:sp>
                  <p:nvSpPr>
                    <p:cNvPr id="299" name="Shape 299"/>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00" name="Shape 300"/>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1" name="Shape 301"/>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2" name="Shape 302"/>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3" name="Shape 303"/>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4" name="Shape 304"/>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305" name="Shape 305"/>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6" name="Shape 306"/>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7" name="Shape 307"/>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8" name="Shape 308"/>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09" name="Shape 309"/>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310" name="Shape 310"/>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311" name="Shape 311"/>
              <p:cNvSpPr txBox="1"/>
              <p:nvPr/>
            </p:nvSpPr>
            <p:spPr>
              <a:xfrm>
                <a:off x="2907255" y="1314945"/>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sp>
          <p:nvSpPr>
            <p:cNvPr id="312" name="Shape 312"/>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cxnSp>
        <p:nvCxnSpPr>
          <p:cNvPr id="313" name="Shape 313"/>
          <p:cNvCxnSpPr>
            <a:stCxn id="290" idx="0"/>
            <a:endCxn id="314" idx="3"/>
          </p:cNvCxnSpPr>
          <p:nvPr/>
        </p:nvCxnSpPr>
        <p:spPr>
          <a:xfrm flipH="1" rot="10800000">
            <a:off x="5873375" y="2995425"/>
            <a:ext cx="1782600" cy="1289400"/>
          </a:xfrm>
          <a:prstGeom prst="straightConnector1">
            <a:avLst/>
          </a:prstGeom>
          <a:noFill/>
          <a:ln cap="flat" cmpd="sng" w="19050">
            <a:solidFill>
              <a:srgbClr val="CC0000"/>
            </a:solidFill>
            <a:prstDash val="solid"/>
            <a:round/>
            <a:headEnd len="lg" w="lg" type="none"/>
            <a:tailEnd len="lg" w="lg" type="triangle"/>
          </a:ln>
        </p:spPr>
      </p:cxnSp>
      <p:sp>
        <p:nvSpPr>
          <p:cNvPr id="315" name="Shape 315"/>
          <p:cNvSpPr txBox="1"/>
          <p:nvPr/>
        </p:nvSpPr>
        <p:spPr>
          <a:xfrm>
            <a:off x="6766025" y="3441275"/>
            <a:ext cx="1310400" cy="4740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set state </a:t>
            </a:r>
          </a:p>
        </p:txBody>
      </p:sp>
      <p:sp>
        <p:nvSpPr>
          <p:cNvPr id="316" name="Shape 316"/>
          <p:cNvSpPr/>
          <p:nvPr/>
        </p:nvSpPr>
        <p:spPr>
          <a:xfrm>
            <a:off x="5222350" y="3699436"/>
            <a:ext cx="9645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17" name="Shape 317"/>
          <p:cNvCxnSpPr>
            <a:stCxn id="314" idx="2"/>
          </p:cNvCxnSpPr>
          <p:nvPr/>
        </p:nvCxnSpPr>
        <p:spPr>
          <a:xfrm rot="10800000">
            <a:off x="6656900" y="2354600"/>
            <a:ext cx="754500" cy="50100"/>
          </a:xfrm>
          <a:prstGeom prst="straightConnector1">
            <a:avLst/>
          </a:prstGeom>
          <a:noFill/>
          <a:ln cap="flat" cmpd="sng" w="19050">
            <a:solidFill>
              <a:srgbClr val="CC0000"/>
            </a:solidFill>
            <a:prstDash val="solid"/>
            <a:round/>
            <a:headEnd len="lg" w="lg" type="none"/>
            <a:tailEnd len="lg" w="lg" type="triangle"/>
          </a:ln>
        </p:spPr>
      </p:cxnSp>
      <p:sp>
        <p:nvSpPr>
          <p:cNvPr id="318" name="Shape 318"/>
          <p:cNvSpPr txBox="1"/>
          <p:nvPr/>
        </p:nvSpPr>
        <p:spPr>
          <a:xfrm rot="206695">
            <a:off x="6553541" y="1968623"/>
            <a:ext cx="1003513" cy="356138"/>
          </a:xfrm>
          <a:prstGeom prst="rect">
            <a:avLst/>
          </a:prstGeom>
          <a:noFill/>
          <a:ln>
            <a:noFill/>
          </a:ln>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re-render</a:t>
            </a:r>
          </a:p>
        </p:txBody>
      </p:sp>
      <p:sp>
        <p:nvSpPr>
          <p:cNvPr id="319" name="Shape 3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Re-Rendering	</a:t>
            </a:r>
          </a:p>
        </p:txBody>
      </p:sp>
      <p:sp>
        <p:nvSpPr>
          <p:cNvPr id="314" name="Shape 314"/>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sp>
        <p:nvSpPr>
          <p:cNvPr id="320" name="Shape 320"/>
          <p:cNvSpPr txBox="1"/>
          <p:nvPr/>
        </p:nvSpPr>
        <p:spPr>
          <a:xfrm>
            <a:off x="2907255" y="27716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cxnSp>
        <p:nvCxnSpPr>
          <p:cNvPr id="321" name="Shape 321"/>
          <p:cNvCxnSpPr>
            <a:endCxn id="322" idx="2"/>
          </p:cNvCxnSpPr>
          <p:nvPr/>
        </p:nvCxnSpPr>
        <p:spPr>
          <a:xfrm rot="10800000">
            <a:off x="8246750" y="432325"/>
            <a:ext cx="0" cy="1137000"/>
          </a:xfrm>
          <a:prstGeom prst="straightConnector1">
            <a:avLst/>
          </a:prstGeom>
          <a:noFill/>
          <a:ln cap="flat" cmpd="sng" w="28575">
            <a:solidFill>
              <a:schemeClr val="dk2"/>
            </a:solidFill>
            <a:prstDash val="solid"/>
            <a:round/>
            <a:headEnd len="lg" w="lg" type="none"/>
            <a:tailEnd len="lg" w="lg" type="triangle"/>
          </a:ln>
        </p:spPr>
      </p:cxnSp>
      <p:sp>
        <p:nvSpPr>
          <p:cNvPr id="322" name="Shape 322"/>
          <p:cNvSpPr/>
          <p:nvPr/>
        </p:nvSpPr>
        <p:spPr>
          <a:xfrm>
            <a:off x="7509350" y="76225"/>
            <a:ext cx="14748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Database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p:nvPr/>
        </p:nvSpPr>
        <p:spPr>
          <a:xfrm>
            <a:off x="7178775" y="3641200"/>
            <a:ext cx="1896900" cy="1422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wrap="square" tIns="91425">
            <a:noAutofit/>
          </a:bodyPr>
          <a:lstStyle/>
          <a:p>
            <a:pPr lvl="0" rtl="0" algn="r">
              <a:spcBef>
                <a:spcPts val="0"/>
              </a:spcBef>
              <a:buNone/>
            </a:pPr>
            <a:r>
              <a:rPr lang="en">
                <a:latin typeface="Open Sans"/>
                <a:ea typeface="Open Sans"/>
                <a:cs typeface="Open Sans"/>
                <a:sym typeface="Open Sans"/>
              </a:rPr>
              <a:t>React.js</a:t>
            </a:r>
          </a:p>
        </p:txBody>
      </p:sp>
      <p:sp>
        <p:nvSpPr>
          <p:cNvPr id="328" name="Shape 328"/>
          <p:cNvSpPr/>
          <p:nvPr/>
        </p:nvSpPr>
        <p:spPr>
          <a:xfrm>
            <a:off x="7331163" y="3717400"/>
            <a:ext cx="1310418" cy="880200"/>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Virtual DOM</a:t>
            </a:r>
          </a:p>
        </p:txBody>
      </p:sp>
      <p:cxnSp>
        <p:nvCxnSpPr>
          <p:cNvPr id="329" name="Shape 329"/>
          <p:cNvCxnSpPr/>
          <p:nvPr/>
        </p:nvCxnSpPr>
        <p:spPr>
          <a:xfrm>
            <a:off x="8246750" y="3207725"/>
            <a:ext cx="0" cy="508500"/>
          </a:xfrm>
          <a:prstGeom prst="straightConnector1">
            <a:avLst/>
          </a:prstGeom>
          <a:noFill/>
          <a:ln cap="flat" cmpd="sng" w="19050">
            <a:solidFill>
              <a:srgbClr val="CC0000"/>
            </a:solidFill>
            <a:prstDash val="solid"/>
            <a:round/>
            <a:headEnd len="lg" w="lg" type="none"/>
            <a:tailEnd len="lg" w="lg" type="triangle"/>
          </a:ln>
        </p:spPr>
      </p:cxnSp>
      <p:grpSp>
        <p:nvGrpSpPr>
          <p:cNvPr id="330" name="Shape 330"/>
          <p:cNvGrpSpPr/>
          <p:nvPr/>
        </p:nvGrpSpPr>
        <p:grpSpPr>
          <a:xfrm>
            <a:off x="596550" y="1126250"/>
            <a:ext cx="6034200" cy="3890800"/>
            <a:chOff x="596550" y="592850"/>
            <a:chExt cx="6034200" cy="3890800"/>
          </a:xfrm>
        </p:grpSpPr>
        <p:grpSp>
          <p:nvGrpSpPr>
            <p:cNvPr id="331" name="Shape 331"/>
            <p:cNvGrpSpPr/>
            <p:nvPr/>
          </p:nvGrpSpPr>
          <p:grpSpPr>
            <a:xfrm>
              <a:off x="596550" y="592850"/>
              <a:ext cx="6034200" cy="3890800"/>
              <a:chOff x="596550" y="592850"/>
              <a:chExt cx="6034200" cy="3890800"/>
            </a:xfrm>
          </p:grpSpPr>
          <p:sp>
            <p:nvSpPr>
              <p:cNvPr id="332" name="Shape 332"/>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3" name="Shape 333"/>
              <p:cNvSpPr/>
              <p:nvPr/>
            </p:nvSpPr>
            <p:spPr>
              <a:xfrm>
                <a:off x="2904575" y="1301130"/>
                <a:ext cx="3408900" cy="287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4" name="Shape 334"/>
              <p:cNvSpPr/>
              <p:nvPr/>
            </p:nvSpPr>
            <p:spPr>
              <a:xfrm>
                <a:off x="895645" y="128158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335" name="Shape 335"/>
              <p:cNvGrpSpPr/>
              <p:nvPr/>
            </p:nvGrpSpPr>
            <p:grpSpPr>
              <a:xfrm>
                <a:off x="596550" y="592850"/>
                <a:ext cx="6034200" cy="3890800"/>
                <a:chOff x="596550" y="592850"/>
                <a:chExt cx="6034200" cy="3890800"/>
              </a:xfrm>
            </p:grpSpPr>
            <p:sp>
              <p:nvSpPr>
                <p:cNvPr id="336" name="Shape 336"/>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nvGrpSpPr>
                <p:cNvPr id="337" name="Shape 337"/>
                <p:cNvGrpSpPr/>
                <p:nvPr/>
              </p:nvGrpSpPr>
              <p:grpSpPr>
                <a:xfrm>
                  <a:off x="2914350" y="1271800"/>
                  <a:ext cx="3408900" cy="2894400"/>
                  <a:chOff x="2914350" y="1271800"/>
                  <a:chExt cx="3408900" cy="2894400"/>
                </a:xfrm>
              </p:grpSpPr>
              <p:sp>
                <p:nvSpPr>
                  <p:cNvPr id="338" name="Shape 338"/>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cxnSp>
                <p:nvCxnSpPr>
                  <p:cNvPr id="339" name="Shape 339"/>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340" name="Shape 340"/>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Send</a:t>
                    </a:r>
                  </a:p>
                </p:txBody>
              </p:sp>
              <p:cxnSp>
                <p:nvCxnSpPr>
                  <p:cNvPr id="341" name="Shape 341"/>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342" name="Shape 342"/>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sp>
                <p:nvSpPr>
                  <p:cNvPr id="343" name="Shape 343"/>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344" name="Shape 344"/>
                <p:cNvGrpSpPr/>
                <p:nvPr/>
              </p:nvGrpSpPr>
              <p:grpSpPr>
                <a:xfrm>
                  <a:off x="596550" y="592850"/>
                  <a:ext cx="6034200" cy="326502"/>
                  <a:chOff x="596550" y="592850"/>
                  <a:chExt cx="6034200" cy="326502"/>
                </a:xfrm>
              </p:grpSpPr>
              <p:sp>
                <p:nvSpPr>
                  <p:cNvPr id="345" name="Shape 345"/>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46" name="Shape 346"/>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347" name="Shape 347"/>
                  <p:cNvSpPr txBox="1"/>
                  <p:nvPr/>
                </p:nvSpPr>
                <p:spPr>
                  <a:xfrm>
                    <a:off x="875075" y="592850"/>
                    <a:ext cx="1695900" cy="2448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348" name="Shape 348"/>
                <p:cNvGrpSpPr/>
                <p:nvPr/>
              </p:nvGrpSpPr>
              <p:grpSpPr>
                <a:xfrm>
                  <a:off x="905425" y="1271800"/>
                  <a:ext cx="1695900" cy="3043417"/>
                  <a:chOff x="905425" y="1271800"/>
                  <a:chExt cx="1695900" cy="3043417"/>
                </a:xfrm>
              </p:grpSpPr>
              <p:sp>
                <p:nvSpPr>
                  <p:cNvPr id="349" name="Shape 349"/>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50" name="Shape 350"/>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1" name="Shape 351"/>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2" name="Shape 352"/>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3" name="Shape 353"/>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4" name="Shape 354"/>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355" name="Shape 355"/>
                  <p:cNvSpPr txBox="1"/>
                  <p:nvPr/>
                </p:nvSpPr>
                <p:spPr>
                  <a:xfrm>
                    <a:off x="927405" y="18301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6" name="Shape 356"/>
                  <p:cNvSpPr txBox="1"/>
                  <p:nvPr/>
                </p:nvSpPr>
                <p:spPr>
                  <a:xfrm>
                    <a:off x="927405" y="12967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7" name="Shape 357"/>
                  <p:cNvSpPr txBox="1"/>
                  <p:nvPr/>
                </p:nvSpPr>
                <p:spPr>
                  <a:xfrm>
                    <a:off x="927405" y="23635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8" name="Shape 358"/>
                  <p:cNvSpPr txBox="1"/>
                  <p:nvPr/>
                </p:nvSpPr>
                <p:spPr>
                  <a:xfrm>
                    <a:off x="927405" y="28969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9" name="Shape 359"/>
                  <p:cNvSpPr txBox="1"/>
                  <p:nvPr/>
                </p:nvSpPr>
                <p:spPr>
                  <a:xfrm>
                    <a:off x="927405" y="3430300"/>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360" name="Shape 360"/>
                  <p:cNvPicPr preferRelativeResize="0"/>
                  <p:nvPr/>
                </p:nvPicPr>
                <p:blipFill>
                  <a:blip r:embed="rId4">
                    <a:alphaModFix/>
                  </a:blip>
                  <a:stretch>
                    <a:fillRect/>
                  </a:stretch>
                </p:blipFill>
                <p:spPr>
                  <a:xfrm>
                    <a:off x="1488925" y="3783242"/>
                    <a:ext cx="531950" cy="531975"/>
                  </a:xfrm>
                  <a:prstGeom prst="rect">
                    <a:avLst/>
                  </a:prstGeom>
                  <a:noFill/>
                  <a:ln>
                    <a:noFill/>
                  </a:ln>
                </p:spPr>
              </p:pic>
            </p:grpSp>
          </p:grpSp>
        </p:grpSp>
        <p:sp>
          <p:nvSpPr>
            <p:cNvPr id="361" name="Shape 361"/>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wrap="square" tIns="91425">
              <a:noAutofit/>
            </a:bodyPr>
            <a:lstStyle/>
            <a:p>
              <a:pPr lvl="0">
                <a:spcBef>
                  <a:spcPts val="0"/>
                </a:spcBef>
                <a:buNone/>
              </a:pPr>
              <a:r>
                <a:t/>
              </a:r>
              <a:endParaRPr/>
            </a:p>
          </p:txBody>
        </p:sp>
      </p:grpSp>
      <p:sp>
        <p:nvSpPr>
          <p:cNvPr id="362" name="Shape 362"/>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Open Sans"/>
                <a:ea typeface="Open Sans"/>
                <a:cs typeface="Open Sans"/>
                <a:sym typeface="Open Sans"/>
              </a:rPr>
              <a:t>State</a:t>
            </a:r>
          </a:p>
        </p:txBody>
      </p:sp>
      <p:cxnSp>
        <p:nvCxnSpPr>
          <p:cNvPr id="363" name="Shape 363"/>
          <p:cNvCxnSpPr>
            <a:stCxn id="340" idx="3"/>
            <a:endCxn id="362" idx="3"/>
          </p:cNvCxnSpPr>
          <p:nvPr/>
        </p:nvCxnSpPr>
        <p:spPr>
          <a:xfrm flipH="1" rot="10800000">
            <a:off x="6181175" y="2995275"/>
            <a:ext cx="1474800" cy="1419300"/>
          </a:xfrm>
          <a:prstGeom prst="straightConnector1">
            <a:avLst/>
          </a:prstGeom>
          <a:noFill/>
          <a:ln cap="flat" cmpd="sng" w="19050">
            <a:solidFill>
              <a:srgbClr val="CC0000"/>
            </a:solidFill>
            <a:prstDash val="solid"/>
            <a:round/>
            <a:headEnd len="lg" w="lg" type="none"/>
            <a:tailEnd len="lg" w="lg" type="triangle"/>
          </a:ln>
        </p:spPr>
      </p:cxnSp>
      <p:sp>
        <p:nvSpPr>
          <p:cNvPr id="364" name="Shape 364"/>
          <p:cNvSpPr txBox="1"/>
          <p:nvPr/>
        </p:nvSpPr>
        <p:spPr>
          <a:xfrm rot="-2566130">
            <a:off x="6552233" y="3181356"/>
            <a:ext cx="964447" cy="356013"/>
          </a:xfrm>
          <a:prstGeom prst="rect">
            <a:avLst/>
          </a:prstGeom>
          <a:noFill/>
          <a:ln>
            <a:noFill/>
          </a:ln>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set state</a:t>
            </a:r>
          </a:p>
        </p:txBody>
      </p:sp>
      <p:sp>
        <p:nvSpPr>
          <p:cNvPr id="365" name="Shape 365"/>
          <p:cNvSpPr/>
          <p:nvPr/>
        </p:nvSpPr>
        <p:spPr>
          <a:xfrm>
            <a:off x="5222350" y="3699436"/>
            <a:ext cx="9645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66" name="Shape 366"/>
          <p:cNvCxnSpPr/>
          <p:nvPr/>
        </p:nvCxnSpPr>
        <p:spPr>
          <a:xfrm rot="10800000">
            <a:off x="6326975" y="4688625"/>
            <a:ext cx="851700" cy="180300"/>
          </a:xfrm>
          <a:prstGeom prst="straightConnector1">
            <a:avLst/>
          </a:prstGeom>
          <a:noFill/>
          <a:ln cap="flat" cmpd="sng" w="19050">
            <a:solidFill>
              <a:srgbClr val="CC0000"/>
            </a:solidFill>
            <a:prstDash val="solid"/>
            <a:round/>
            <a:headEnd len="lg" w="lg" type="none"/>
            <a:tailEnd len="lg" w="lg" type="triangle"/>
          </a:ln>
        </p:spPr>
      </p:cxnSp>
      <p:sp>
        <p:nvSpPr>
          <p:cNvPr id="367" name="Shape 367"/>
          <p:cNvSpPr txBox="1"/>
          <p:nvPr/>
        </p:nvSpPr>
        <p:spPr>
          <a:xfrm rot="823605">
            <a:off x="6264044" y="4489019"/>
            <a:ext cx="1091062" cy="296212"/>
          </a:xfrm>
          <a:prstGeom prst="rect">
            <a:avLst/>
          </a:prstGeom>
          <a:noFill/>
          <a:ln>
            <a:noFill/>
          </a:ln>
        </p:spPr>
        <p:txBody>
          <a:bodyPr anchorCtr="0" anchor="ctr" bIns="91425" lIns="91425" rIns="91425" wrap="square" tIns="91425">
            <a:noAutofit/>
          </a:bodyPr>
          <a:lstStyle/>
          <a:p>
            <a:pPr lvl="0" rtl="0">
              <a:spcBef>
                <a:spcPts val="0"/>
              </a:spcBef>
              <a:buNone/>
            </a:pPr>
            <a:r>
              <a:rPr lang="en">
                <a:latin typeface="Open Sans"/>
                <a:ea typeface="Open Sans"/>
                <a:cs typeface="Open Sans"/>
                <a:sym typeface="Open Sans"/>
              </a:rPr>
              <a:t>re- render</a:t>
            </a:r>
          </a:p>
        </p:txBody>
      </p:sp>
      <p:sp>
        <p:nvSpPr>
          <p:cNvPr id="368" name="Shape 3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latin typeface="Open Sans"/>
                <a:ea typeface="Open Sans"/>
                <a:cs typeface="Open Sans"/>
                <a:sym typeface="Open Sans"/>
              </a:rPr>
              <a:t>What is React - Re-Rendering</a:t>
            </a:r>
          </a:p>
        </p:txBody>
      </p:sp>
      <p:sp>
        <p:nvSpPr>
          <p:cNvPr id="369" name="Shape 369"/>
          <p:cNvSpPr txBox="1"/>
          <p:nvPr/>
        </p:nvSpPr>
        <p:spPr>
          <a:xfrm>
            <a:off x="2907255" y="1848345"/>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70" name="Shape 370"/>
          <p:cNvSpPr txBox="1"/>
          <p:nvPr/>
        </p:nvSpPr>
        <p:spPr>
          <a:xfrm>
            <a:off x="2907255" y="2771644"/>
            <a:ext cx="482700" cy="473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