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Fuad Balasho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405BEE-8DB6-4690-9C64-DC53554A1FF1}">
  <a:tblStyle styleId="{C9405BEE-8DB6-4690-9C64-DC53554A1FF1}"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5.xml"/><Relationship Id="rId75" Type="http://schemas.openxmlformats.org/officeDocument/2006/relationships/font" Target="fonts/OpenSans-boldItalic.fntdata"/><Relationship Id="rId30" Type="http://schemas.openxmlformats.org/officeDocument/2006/relationships/slide" Target="slides/slide24.xml"/><Relationship Id="rId74" Type="http://schemas.openxmlformats.org/officeDocument/2006/relationships/font" Target="fonts/OpenSans-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0-23T03:01:39.896">
    <p:pos x="6000" y="0"/>
    <p:text>You will need to update this with the new code that uses the Component class syntax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ons.wikimedia.org/wiki/User:Perhelion" TargetMode="External"/><Relationship Id="rId3" Type="http://schemas.openxmlformats.org/officeDocument/2006/relationships/hyperlink" Target="https://creativecommons.org/licenses/by-sa/3.0/deed.en" TargetMode="External"/><Relationship Id="rId4" Type="http://schemas.openxmlformats.org/officeDocument/2006/relationships/hyperlink" Target="https://commons.wikimedia.org/wiki/File:Blue_computer_icon.sv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On Windows you will run the command in the Node js Command Prompt that was installed with Node.js</a:t>
            </a:r>
          </a:p>
          <a:p>
            <a:pPr lvl="0" rtl="0">
              <a:spcBef>
                <a:spcPts val="0"/>
              </a:spcBef>
              <a:buNone/>
            </a:pPr>
            <a:r>
              <a:rPr lang="en"/>
              <a:t>On mac and linux you can use the command prompt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diagram describes the flow and tools that we use for building our project. And returning code a browser can handle.</a:t>
            </a:r>
          </a:p>
          <a:p>
            <a:pPr lvl="0" rtl="0">
              <a:spcBef>
                <a:spcPts val="0"/>
              </a:spcBef>
              <a:buNone/>
            </a:pPr>
            <a:r>
              <a:rPr lang="en"/>
              <a:t>npm (Node.js Package Manager) - takes care of getting your project dependencies</a:t>
            </a:r>
          </a:p>
          <a:p>
            <a:pPr lvl="0" rtl="0">
              <a:spcBef>
                <a:spcPts val="0"/>
              </a:spcBef>
              <a:buClr>
                <a:schemeClr val="dk1"/>
              </a:buClr>
              <a:buSzPct val="100000"/>
              <a:buFont typeface="Arial"/>
              <a:buNone/>
            </a:pPr>
            <a:r>
              <a:rPr lang="en"/>
              <a:t>Our code</a:t>
            </a:r>
          </a:p>
          <a:p>
            <a:pPr lvl="0" rtl="0">
              <a:spcBef>
                <a:spcPts val="0"/>
              </a:spcBef>
              <a:buNone/>
            </a:pPr>
            <a:r>
              <a:rPr lang="en"/>
              <a:t>Webpack - A JS library that builds your project, and hosts it (locally)</a:t>
            </a:r>
          </a:p>
          <a:p>
            <a:pPr lvl="0" rtl="0">
              <a:spcBef>
                <a:spcPts val="0"/>
              </a:spcBef>
              <a:buNone/>
            </a:pPr>
            <a:r>
              <a:t/>
            </a:r>
            <a:endParaRPr/>
          </a:p>
          <a:p>
            <a:pPr lvl="0" rtl="0">
              <a:spcBef>
                <a:spcPts val="0"/>
              </a:spcBef>
              <a:buClr>
                <a:schemeClr val="dk1"/>
              </a:buClr>
              <a:buSzPct val="100000"/>
              <a:buFont typeface="Arial"/>
              <a:buNone/>
            </a:pPr>
            <a:r>
              <a:rPr lang="en">
                <a:solidFill>
                  <a:schemeClr val="dk1"/>
                </a:solidFill>
              </a:rPr>
              <a:t>package.json - tells npm which dependencies your project needs (also defines build targets)</a:t>
            </a:r>
          </a:p>
          <a:p>
            <a:pPr lvl="0" rtl="0">
              <a:spcBef>
                <a:spcPts val="0"/>
              </a:spcBef>
              <a:buClr>
                <a:schemeClr val="dk1"/>
              </a:buClr>
              <a:buSzPct val="100000"/>
              <a:buFont typeface="Arial"/>
              <a:buNone/>
            </a:pPr>
            <a:r>
              <a:rPr lang="en"/>
              <a:t>webpack.config.js - Tells Webpack how to build your project</a:t>
            </a:r>
          </a:p>
          <a:p>
            <a:pPr lvl="0" rtl="0">
              <a:spcBef>
                <a:spcPts val="0"/>
              </a:spcBef>
              <a:buClr>
                <a:schemeClr val="dk1"/>
              </a:buClr>
              <a:buSzPct val="100000"/>
              <a:buFont typeface="Arial"/>
              <a:buNone/>
            </a:pPr>
            <a:r>
              <a:t/>
            </a:r>
            <a:endParaRPr/>
          </a:p>
          <a:p>
            <a:pPr lvl="0" rtl="0">
              <a:spcBef>
                <a:spcPts val="0"/>
              </a:spcBef>
              <a:buNone/>
            </a:pPr>
            <a:r>
              <a:rPr lang="en"/>
              <a:t>Computer Image from </a:t>
            </a:r>
            <a:r>
              <a:rPr lang="en" sz="1000" u="sng">
                <a:solidFill>
                  <a:srgbClr val="0B0080"/>
                </a:solidFill>
                <a:highlight>
                  <a:srgbClr val="F8F9FA"/>
                </a:highlight>
                <a:hlinkClick r:id="rId2"/>
              </a:rPr>
              <a:t>Perhelion</a:t>
            </a:r>
            <a:r>
              <a:rPr lang="en"/>
              <a:t>, </a:t>
            </a:r>
            <a:r>
              <a:rPr lang="en" u="sng">
                <a:solidFill>
                  <a:schemeClr val="hlink"/>
                </a:solidFill>
                <a:hlinkClick r:id="rId3"/>
              </a:rPr>
              <a:t>licensed under CCA-Share Alike 3</a:t>
            </a:r>
            <a:r>
              <a:rPr lang="en"/>
              <a:t>  from </a:t>
            </a:r>
            <a:r>
              <a:rPr lang="en" u="sng">
                <a:solidFill>
                  <a:schemeClr val="hlink"/>
                </a:solidFill>
                <a:hlinkClick r:id="rId4"/>
              </a:rPr>
              <a:t>Wikimedia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Here are the different files we will be writing and where they fall in this process</a:t>
            </a:r>
          </a:p>
          <a:p>
            <a:pPr lvl="0" rtl="0">
              <a:spcBef>
                <a:spcPts val="0"/>
              </a:spcBef>
              <a:buNone/>
            </a:pPr>
            <a:r>
              <a:rPr lang="en"/>
              <a:t>Package.json is used for configuring npm and what it pulls</a:t>
            </a:r>
          </a:p>
          <a:p>
            <a:pPr lvl="0" rtl="0">
              <a:spcBef>
                <a:spcPts val="0"/>
              </a:spcBef>
              <a:buNone/>
            </a:pPr>
            <a:r>
              <a:rPr lang="en"/>
              <a:t>Webpack.config.js controls how webpack builds our project</a:t>
            </a:r>
          </a:p>
          <a:p>
            <a:pPr lvl="0" rtl="0">
              <a:spcBef>
                <a:spcPts val="0"/>
              </a:spcBef>
              <a:buNone/>
            </a:pPr>
            <a:r>
              <a:rPr lang="en"/>
              <a:t>Babel - a library for compiling jsx into js that will work on any browser.</a:t>
            </a:r>
          </a:p>
          <a:p>
            <a:pPr lvl="0" rtl="0">
              <a:spcBef>
                <a:spcPts val="0"/>
              </a:spcBef>
              <a:buNone/>
            </a:pPr>
            <a:r>
              <a:rPr lang="en"/>
              <a:t>And our code and the outputs of webpack. (next slide)</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React.createClass is deprecated in the newest version of React.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Introduce Everyone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React’s component lifecycle allows us to have more control over the stages that a component goes through in a predictable manner. Don’t worry about all of these methods - we will get to the relevant ones through our exercise, and this diagram is useful for seeing all the methods that are available for use.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Kills the connection to the server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38000"/>
              </a:lnSpc>
              <a:spcBef>
                <a:spcPts val="0"/>
              </a:spcBef>
              <a:buNone/>
            </a:pPr>
            <a:r>
              <a:rPr lang="en">
                <a:solidFill>
                  <a:schemeClr val="dk1"/>
                </a:solidFill>
                <a:highlight>
                  <a:srgbClr val="FFFFFF"/>
                </a:highlight>
              </a:rPr>
              <a:t>Emphasize that we want people to follow along more than typing along during the workshop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Stop for 1-2 minutes to ask for questions or wait for them to catch up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0" name="Shape 6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Shape 6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6" name="Shape 6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1000"/>
              </a:spcBef>
              <a:spcAft>
                <a:spcPts val="1600"/>
              </a:spcAft>
              <a:buNone/>
            </a:pPr>
            <a:r>
              <a:rPr lang="en" sz="1000">
                <a:latin typeface="Open Sans"/>
                <a:ea typeface="Open Sans"/>
                <a:cs typeface="Open Sans"/>
                <a:sym typeface="Open Sans"/>
              </a:rPr>
              <a:t>Link to handout: https://docs.google.com/document/d/1PFxSwu9vYmv1dOBGvVwo4xHQJ82-fv8E83LvsqO2VqQ/edit</a:t>
            </a:r>
          </a:p>
          <a:p>
            <a:pPr lvl="0" rtl="0">
              <a:lnSpc>
                <a:spcPct val="115000"/>
              </a:lnSpc>
              <a:spcBef>
                <a:spcPts val="1000"/>
              </a:spcBef>
              <a:spcAft>
                <a:spcPts val="1600"/>
              </a:spcAft>
              <a:buNone/>
            </a:pPr>
            <a:r>
              <a:t/>
            </a:r>
            <a:endParaRPr sz="1000">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9" name="Shape 6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rPr lang="en"/>
              <a:t>While having each message as a component may not have a lot of value right now, it will be helpful to see how we make React components and we’ll add some more complex logic later on.</a:t>
            </a:r>
          </a:p>
          <a:p>
            <a:pPr lvl="0" rtl="0">
              <a:spcBef>
                <a:spcPts val="0"/>
              </a:spcBef>
              <a:buClr>
                <a:srgbClr val="000000"/>
              </a:buClr>
              <a:buSzPct val="100000"/>
              <a:buFont typeface="Arial"/>
              <a:buNone/>
            </a:pPr>
            <a:r>
              <a:t/>
            </a:r>
            <a:endParaRPr/>
          </a:p>
          <a:p>
            <a:pPr lvl="0" rtl="0">
              <a:spcBef>
                <a:spcPts val="0"/>
              </a:spcBef>
              <a:buClr>
                <a:srgbClr val="000000"/>
              </a:buClr>
              <a:buSzPct val="100000"/>
              <a:buFont typeface="Arial"/>
              <a:buNone/>
            </a:pPr>
            <a:r>
              <a:rPr lang="en"/>
              <a:t>Go over why components are useful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rPr lang="en"/>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rPr lang="en"/>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Let’s say you have a complex view, with lots of different entry points (like facebook’s UI, or Appian’s).</a:t>
            </a:r>
          </a:p>
          <a:p>
            <a:pPr lvl="0">
              <a:spcBef>
                <a:spcPts val="0"/>
              </a:spcBef>
              <a:buNone/>
            </a:pPr>
            <a:r>
              <a:t/>
            </a:r>
            <a:endParaRPr/>
          </a:p>
          <a:p>
            <a:pPr lvl="0" rtl="0">
              <a:spcBef>
                <a:spcPts val="0"/>
              </a:spcBef>
              <a:buNone/>
            </a:pPr>
            <a:r>
              <a:rPr lang="en"/>
              <a:t>We are going to refer to this UI in the browser as the DOM (Document Object Model).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8" name="Shape 7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6" name="Shape 7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Keeping the state of your UI consistent quickly becomes a challenge! Making a post should put the new post on the screen, sending notifications to others and updating the list of people you have messages with.</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7" name="Shape 7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3" name="Shape 7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1" name="Shape 8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Shape 8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7" name="Shape 8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Shape 8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3" name="Shape 8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Shape 8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9" name="Shape 8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Shape 8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6" name="Shape 8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2" name="Shape 8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Shape 8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8" name="Shape 8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6" name="Shape 8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rPr lang="en"/>
              <a:t>React simplifies this by centralizing where your ‘logic’ for the view lives.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Shape 8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5" name="Shape 8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Also checks the type.</a:t>
            </a:r>
          </a:p>
          <a:p>
            <a:pPr lvl="0" rtl="0">
              <a:spcBef>
                <a:spcPts val="0"/>
              </a:spcBef>
              <a:buNone/>
            </a:pPr>
            <a:r>
              <a:rPr lang="en"/>
              <a:t>Use === as a </a:t>
            </a:r>
            <a:r>
              <a:rPr lang="en"/>
              <a:t>default</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Shape 8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8" name="Shape 8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1000"/>
              </a:spcBef>
              <a:spcAft>
                <a:spcPts val="1600"/>
              </a:spcAft>
              <a:buNone/>
            </a:pPr>
            <a:r>
              <a:rPr lang="en" sz="1000">
                <a:solidFill>
                  <a:schemeClr val="dk1"/>
                </a:solidFill>
                <a:latin typeface="Open Sans"/>
                <a:ea typeface="Open Sans"/>
                <a:cs typeface="Open Sans"/>
                <a:sym typeface="Open Sans"/>
              </a:rPr>
              <a:t>Link to handout: https://docs.google.com/document/d/1PFxSwu9vYmv1dOBGvVwo4xHQJ82-fv8E83LvsqO2VqQ/edit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Shape 8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4" name="Shape 8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1000"/>
              </a:spcBef>
              <a:spcAft>
                <a:spcPts val="1600"/>
              </a:spcAft>
              <a:buNone/>
            </a:pPr>
            <a:r>
              <a:rPr lang="en" sz="1000">
                <a:solidFill>
                  <a:schemeClr val="dk1"/>
                </a:solidFill>
                <a:latin typeface="Open Sans"/>
                <a:ea typeface="Open Sans"/>
                <a:cs typeface="Open Sans"/>
                <a:sym typeface="Open Sans"/>
              </a:rPr>
              <a:t>Link to handout: https://docs.google.com/document/d/1PFxSwu9vYmv1dOBGvVwo4xHQJ82-fv8E83LvsqO2VqQ/edit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solidFill>
                  <a:schemeClr val="dk1"/>
                </a:solidFill>
              </a:rPr>
              <a:t> Rather than views modifying other views, they instead change the central logic which triggers a rebuild of the whole UI with the new data.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Rather than views modifying other views, they instead change the central logic which triggers a rebuild of the whole UI with the new data.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Now, this sounds pretty expensive, to mitigate this React takes the View that you build and diffs it against what is currently on the screen and only updates the parts of the UI that changed.</a:t>
            </a:r>
          </a:p>
          <a:p>
            <a:pPr lvl="0">
              <a:spcBef>
                <a:spcPts val="0"/>
              </a:spcBef>
              <a:buNone/>
            </a:pPr>
            <a:r>
              <a:t/>
            </a:r>
            <a:endParaRPr/>
          </a:p>
          <a:p>
            <a:pPr lvl="0" rtl="0">
              <a:spcBef>
                <a:spcPts val="0"/>
              </a:spcBef>
              <a:buNone/>
            </a:pPr>
            <a:r>
              <a:rPr lang="en"/>
              <a:t>This is called the React lifecycle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ap.pn/2myptQi" TargetMode="External"/><Relationship Id="rId4" Type="http://schemas.openxmlformats.org/officeDocument/2006/relationships/hyperlink" Target="https://nodejs.org/en/download/" TargetMode="External"/><Relationship Id="rId9" Type="http://schemas.openxmlformats.org/officeDocument/2006/relationships/hyperlink" Target="http://www.storybench.org/install-babel-packages-sublime-text-3/" TargetMode="External"/><Relationship Id="rId5" Type="http://schemas.openxmlformats.org/officeDocument/2006/relationships/hyperlink" Target="http://ap.pn/2ynVJR6" TargetMode="External"/><Relationship Id="rId6" Type="http://schemas.openxmlformats.org/officeDocument/2006/relationships/hyperlink" Target="#slide=id.g19203ad576_0_971" TargetMode="External"/><Relationship Id="rId7" Type="http://schemas.openxmlformats.org/officeDocument/2006/relationships/hyperlink" Target="https://www.sublimetext.com/" TargetMode="External"/><Relationship Id="rId8" Type="http://schemas.openxmlformats.org/officeDocument/2006/relationships/hyperlink" Target="https://www.sublimetex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ap.pn/2myptQi" TargetMode="External"/><Relationship Id="rId4" Type="http://schemas.openxmlformats.org/officeDocument/2006/relationships/hyperlink" Target="https://nodejs.org/en/download/" TargetMode="External"/><Relationship Id="rId10" Type="http://schemas.openxmlformats.org/officeDocument/2006/relationships/hyperlink" Target="http://www.storybench.org/install-babel-packages-sublime-text-3/" TargetMode="External"/><Relationship Id="rId9" Type="http://schemas.openxmlformats.org/officeDocument/2006/relationships/hyperlink" Target="https://www.sublimetext.com/" TargetMode="External"/><Relationship Id="rId5" Type="http://schemas.openxmlformats.org/officeDocument/2006/relationships/hyperlink" Target="https://drive.google.com/open?id=0B0i9-EkbmYJPd3J4dDZOYTcyTm8" TargetMode="External"/><Relationship Id="rId6" Type="http://schemas.openxmlformats.org/officeDocument/2006/relationships/hyperlink" Target="http://ap.pn/2ynVJR6" TargetMode="External"/><Relationship Id="rId7" Type="http://schemas.openxmlformats.org/officeDocument/2006/relationships/hyperlink" Target="#slide=id.g19203ad576_0_971" TargetMode="External"/><Relationship Id="rId8" Type="http://schemas.openxmlformats.org/officeDocument/2006/relationships/hyperlink" Target="https://www.sublimetex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facebook.github.io/react/docs/component-specs.html#lifecycle-method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FuadBalashov/ReactWorkshop/commit/843430c80affd1ce1e06b711215c0e48f9f0738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FuadBalashov/ReactWorkshop/commit/07594b3639dd8384d6c8a625951a8861abe763f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omments" Target="../comments/comment1.xml"/><Relationship Id="rId4" Type="http://schemas.openxmlformats.org/officeDocument/2006/relationships/image" Target="../media/image16.png"/><Relationship Id="rId5"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om/FuadBalashov/ReactWorkshop/commit/0f599b3520be0aed92abd86fb9489993881696f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6.png"/><Relationship Id="rId4" Type="http://schemas.openxmlformats.org/officeDocument/2006/relationships/hyperlink" Target="https://reactjs.org/docs/events.html#supported-event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github.com/FuadBalashov/ReactWorkshop/commit/935d724cd67028dd2f42556e408faf69ab386b03" TargetMode="External"/><Relationship Id="rId4" Type="http://schemas.openxmlformats.org/officeDocument/2006/relationships/hyperlink" Target="https://github.com/appian/hackathons/blob/master/workshops/react/emogies.md"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FuadBalashov/ReactWorkshop/commit/54c1f6acee633a26c6b5be55125015034d190917"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github.com/FuadBalashov/ReactWorkshop/commit/63045bc9d64d80a6a172077764727b5ac81ee338"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3.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www.destroyallsoftware.com/talks/wa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mailto:git@github.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Setup</a:t>
            </a:r>
          </a:p>
        </p:txBody>
      </p:sp>
      <p:sp>
        <p:nvSpPr>
          <p:cNvPr id="55" name="Shape 55"/>
          <p:cNvSpPr txBox="1"/>
          <p:nvPr>
            <p:ph idx="1" type="body"/>
          </p:nvPr>
        </p:nvSpPr>
        <p:spPr>
          <a:xfrm>
            <a:off x="311700" y="1017725"/>
            <a:ext cx="8520600" cy="3799200"/>
          </a:xfrm>
          <a:prstGeom prst="rect">
            <a:avLst/>
          </a:prstGeom>
        </p:spPr>
        <p:txBody>
          <a:bodyPr anchorCtr="0" anchor="t" bIns="91425" lIns="91425" rIns="91425" wrap="square" tIns="91425">
            <a:noAutofit/>
          </a:bodyPr>
          <a:lstStyle/>
          <a:p>
            <a:pPr indent="-342900" lvl="0" marL="457200" rtl="0">
              <a:spcBef>
                <a:spcPts val="0"/>
              </a:spcBef>
              <a:spcAft>
                <a:spcPts val="0"/>
              </a:spcAft>
              <a:buFont typeface="Open Sans"/>
              <a:buAutoNum type="arabicPeriod"/>
            </a:pPr>
            <a:r>
              <a:rPr lang="en">
                <a:latin typeface="Open Sans"/>
                <a:ea typeface="Open Sans"/>
                <a:cs typeface="Open Sans"/>
                <a:sym typeface="Open Sans"/>
              </a:rPr>
              <a:t>Open these slides @</a:t>
            </a: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http://ap.pn/2myptQi</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Download and install Node.js with the defaults:</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4"/>
              </a:rPr>
              <a:t>https://nodejs.org/en/download/</a:t>
            </a:r>
            <a:r>
              <a:rPr lang="en" u="sng">
                <a:solidFill>
                  <a:schemeClr val="hlink"/>
                </a:solidFill>
                <a:latin typeface="Open Sans"/>
                <a:ea typeface="Open Sans"/>
                <a:cs typeface="Open Sans"/>
                <a:sym typeface="Open Sans"/>
              </a:rPr>
              <a:t> </a:t>
            </a:r>
          </a:p>
          <a:p>
            <a:pPr indent="457200" lvl="0" marL="457200" rtl="0">
              <a:spcBef>
                <a:spcPts val="0"/>
              </a:spcBef>
              <a:spcAft>
                <a:spcPts val="0"/>
              </a:spcAft>
              <a:buNone/>
            </a:pPr>
            <a:r>
              <a:rPr lang="en" sz="1400">
                <a:latin typeface="Open Sans"/>
                <a:ea typeface="Open Sans"/>
                <a:cs typeface="Open Sans"/>
                <a:sym typeface="Open Sans"/>
              </a:rPr>
              <a:t>Note: Windows users may use the Node.js command prompt</a:t>
            </a:r>
          </a:p>
          <a:p>
            <a:pPr indent="-342900" lvl="0" marL="457200" rtl="0">
              <a:spcBef>
                <a:spcPts val="0"/>
              </a:spcBef>
              <a:buFont typeface="Open Sans"/>
              <a:buAutoNum type="arabicPeriod"/>
            </a:pPr>
            <a:r>
              <a:rPr lang="en">
                <a:latin typeface="Open Sans"/>
                <a:ea typeface="Open Sans"/>
                <a:cs typeface="Open Sans"/>
                <a:sym typeface="Open Sans"/>
              </a:rPr>
              <a:t>Download and unzip the starter project</a:t>
            </a:r>
            <a:r>
              <a:rPr lang="en"/>
              <a:t>: </a:t>
            </a:r>
            <a:r>
              <a:rPr lang="en" u="sng">
                <a:solidFill>
                  <a:schemeClr val="hlink"/>
                </a:solidFill>
                <a:latin typeface="Open Sans"/>
                <a:ea typeface="Open Sans"/>
                <a:cs typeface="Open Sans"/>
                <a:sym typeface="Open Sans"/>
                <a:hlinkClick r:id="rId5"/>
              </a:rPr>
              <a:t>http://ap.pn/2ynVJR6</a:t>
            </a:r>
            <a:r>
              <a:rPr lang="en">
                <a:latin typeface="Open Sans"/>
                <a:ea typeface="Open Sans"/>
                <a:cs typeface="Open Sans"/>
                <a:sym typeface="Open Sans"/>
              </a:rPr>
              <a:t> </a:t>
            </a:r>
          </a:p>
          <a:p>
            <a:pPr indent="-317500" lvl="1" marL="914400" rtl="0">
              <a:spcBef>
                <a:spcPts val="0"/>
              </a:spcBef>
              <a:buFont typeface="Open Sans"/>
              <a:buAutoNum type="alphaLcPeriod"/>
            </a:pPr>
            <a:r>
              <a:rPr lang="en">
                <a:latin typeface="Open Sans"/>
                <a:ea typeface="Open Sans"/>
                <a:cs typeface="Open Sans"/>
                <a:sym typeface="Open Sans"/>
              </a:rPr>
              <a:t>For Github instructions, </a:t>
            </a:r>
            <a:r>
              <a:rPr lang="en" u="sng">
                <a:solidFill>
                  <a:schemeClr val="accent5"/>
                </a:solidFill>
                <a:latin typeface="Open Sans"/>
                <a:ea typeface="Open Sans"/>
                <a:cs typeface="Open Sans"/>
                <a:sym typeface="Open Sans"/>
                <a:hlinkClick r:id="rId6"/>
              </a:rPr>
              <a:t>click here</a:t>
            </a:r>
          </a:p>
          <a:p>
            <a:pPr indent="-342900" lvl="0" marL="457200" rtl="0">
              <a:spcBef>
                <a:spcPts val="0"/>
              </a:spcBef>
              <a:buFont typeface="Open Sans"/>
              <a:buAutoNum type="arabicPeriod"/>
            </a:pPr>
            <a:r>
              <a:rPr lang="en">
                <a:latin typeface="Open Sans"/>
                <a:ea typeface="Open Sans"/>
                <a:cs typeface="Open Sans"/>
                <a:sym typeface="Open Sans"/>
              </a:rPr>
              <a:t>Download and install the latest version of </a:t>
            </a:r>
            <a:r>
              <a:rPr lang="en" u="sng">
                <a:solidFill>
                  <a:schemeClr val="hlink"/>
                </a:solidFill>
                <a:latin typeface="Open Sans"/>
                <a:ea typeface="Open Sans"/>
                <a:cs typeface="Open Sans"/>
                <a:sym typeface="Open Sans"/>
                <a:hlinkClick r:id="rId7"/>
              </a:rPr>
              <a:t>Sublime</a:t>
            </a:r>
            <a:r>
              <a:rPr lang="en">
                <a:latin typeface="Open Sans"/>
                <a:ea typeface="Open Sans"/>
                <a:cs typeface="Open Sans"/>
                <a:sym typeface="Open Sans"/>
              </a:rPr>
              <a:t> (or preferred editor):</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8"/>
              </a:rPr>
              <a:t>https://www.sublimetext.com/</a:t>
            </a:r>
            <a:r>
              <a:rPr lang="en">
                <a:latin typeface="Open Sans"/>
                <a:ea typeface="Open Sans"/>
                <a:cs typeface="Open Sans"/>
                <a:sym typeface="Open Sans"/>
              </a:rPr>
              <a:t> </a:t>
            </a:r>
          </a:p>
          <a:p>
            <a:pPr indent="-342900" lvl="0" marL="457200" rtl="0">
              <a:spcBef>
                <a:spcPts val="0"/>
              </a:spcBef>
              <a:buFont typeface="Open Sans"/>
              <a:buAutoNum type="arabicPeriod"/>
            </a:pPr>
            <a:r>
              <a:rPr lang="en">
                <a:latin typeface="Open Sans"/>
                <a:ea typeface="Open Sans"/>
                <a:cs typeface="Open Sans"/>
                <a:sym typeface="Open Sans"/>
              </a:rPr>
              <a:t>Open Sublime or IDE of choice </a:t>
            </a:r>
            <a:r>
              <a:rPr lang="en" sz="1400">
                <a:latin typeface="Open Sans"/>
                <a:ea typeface="Open Sans"/>
                <a:cs typeface="Open Sans"/>
                <a:sym typeface="Open Sans"/>
              </a:rPr>
              <a:t> (remaining steps are optional)</a:t>
            </a:r>
          </a:p>
          <a:p>
            <a:pPr indent="-317500" lvl="1" marL="914400" rtl="0">
              <a:spcBef>
                <a:spcPts val="0"/>
              </a:spcBef>
              <a:buFont typeface="Open Sans"/>
              <a:buAutoNum type="alphaLcPeriod"/>
            </a:pPr>
            <a:r>
              <a:rPr lang="en" u="sng">
                <a:solidFill>
                  <a:schemeClr val="hlink"/>
                </a:solidFill>
                <a:latin typeface="Open Sans"/>
                <a:ea typeface="Open Sans"/>
                <a:cs typeface="Open Sans"/>
                <a:sym typeface="Open Sans"/>
                <a:hlinkClick r:id="rId9"/>
              </a:rPr>
              <a:t>Install “Package Control” and “Babel”</a:t>
            </a:r>
          </a:p>
          <a:p>
            <a:pPr indent="-317500" lvl="1" marL="914400" rtl="0">
              <a:spcBef>
                <a:spcPts val="0"/>
              </a:spcBef>
              <a:buFont typeface="Open Sans"/>
              <a:buAutoNum type="alphaLcPeriod"/>
            </a:pPr>
            <a:r>
              <a:rPr lang="en">
                <a:latin typeface="Open Sans"/>
                <a:ea typeface="Open Sans"/>
                <a:cs typeface="Open Sans"/>
                <a:sym typeface="Open Sans"/>
              </a:rPr>
              <a:t>Change the syntax highlighting to Javascript (Babel)</a:t>
            </a:r>
          </a:p>
          <a:p>
            <a:pPr indent="-317500" lvl="2" marL="1371600" rtl="0">
              <a:spcBef>
                <a:spcPts val="0"/>
              </a:spcBef>
              <a:buFont typeface="Open Sans"/>
              <a:buAutoNum type="romanLcPeriod"/>
            </a:pPr>
            <a:r>
              <a:rPr lang="en">
                <a:latin typeface="Open Sans"/>
                <a:ea typeface="Open Sans"/>
                <a:cs typeface="Open Sans"/>
                <a:sym typeface="Open Sans"/>
              </a:rPr>
              <a:t>View &gt; Syntax &gt; Babel &gt; Javascript (Babel)</a:t>
            </a:r>
          </a:p>
          <a:p>
            <a:pPr indent="-317500" lvl="1" marL="914400" rtl="0">
              <a:spcBef>
                <a:spcPts val="0"/>
              </a:spcBef>
              <a:buFont typeface="Open Sans"/>
              <a:buAutoNum type="alphaLcPeriod"/>
            </a:pPr>
            <a:r>
              <a:rPr lang="en">
                <a:latin typeface="Open Sans"/>
                <a:ea typeface="Open Sans"/>
                <a:cs typeface="Open Sans"/>
                <a:sym typeface="Open Sans"/>
              </a:rPr>
              <a:t>Go to File &gt; Open... &gt; select the starter project folder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Setup</a:t>
            </a:r>
          </a:p>
        </p:txBody>
      </p:sp>
      <p:sp>
        <p:nvSpPr>
          <p:cNvPr id="376" name="Shape 376"/>
          <p:cNvSpPr txBox="1"/>
          <p:nvPr>
            <p:ph idx="1" type="body"/>
          </p:nvPr>
        </p:nvSpPr>
        <p:spPr>
          <a:xfrm>
            <a:off x="311700" y="1017725"/>
            <a:ext cx="8520600" cy="3799200"/>
          </a:xfrm>
          <a:prstGeom prst="rect">
            <a:avLst/>
          </a:prstGeom>
        </p:spPr>
        <p:txBody>
          <a:bodyPr anchorCtr="0" anchor="t" bIns="91425" lIns="91425" rIns="91425" wrap="square" tIns="91425">
            <a:noAutofit/>
          </a:bodyPr>
          <a:lstStyle/>
          <a:p>
            <a:pPr indent="-342900" lvl="0" marL="457200" rtl="0">
              <a:spcBef>
                <a:spcPts val="0"/>
              </a:spcBef>
              <a:spcAft>
                <a:spcPts val="0"/>
              </a:spcAft>
              <a:buFont typeface="Open Sans"/>
              <a:buAutoNum type="arabicPeriod"/>
            </a:pPr>
            <a:r>
              <a:rPr lang="en">
                <a:latin typeface="Open Sans"/>
                <a:ea typeface="Open Sans"/>
                <a:cs typeface="Open Sans"/>
                <a:sym typeface="Open Sans"/>
              </a:rPr>
              <a:t>Open these slides @ </a:t>
            </a:r>
            <a:r>
              <a:rPr lang="en" u="sng">
                <a:solidFill>
                  <a:schemeClr val="accent5"/>
                </a:solidFill>
                <a:latin typeface="Open Sans"/>
                <a:ea typeface="Open Sans"/>
                <a:cs typeface="Open Sans"/>
                <a:sym typeface="Open Sans"/>
                <a:hlinkClick r:id="rId3"/>
              </a:rPr>
              <a:t>http://ap.pn/2myptQi</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Download and install Node.js with the defaults:</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accent5"/>
                </a:solidFill>
                <a:latin typeface="Open Sans"/>
                <a:ea typeface="Open Sans"/>
                <a:cs typeface="Open Sans"/>
                <a:sym typeface="Open Sans"/>
                <a:hlinkClick r:id="rId4"/>
              </a:rPr>
              <a:t>https://nodejs.org/en/download/</a:t>
            </a:r>
            <a:r>
              <a:rPr lang="en" u="sng">
                <a:solidFill>
                  <a:schemeClr val="accent5"/>
                </a:solidFill>
                <a:latin typeface="Open Sans"/>
                <a:ea typeface="Open Sans"/>
                <a:cs typeface="Open Sans"/>
                <a:sym typeface="Open Sans"/>
              </a:rPr>
              <a:t> </a:t>
            </a:r>
          </a:p>
          <a:p>
            <a:pPr indent="387350" lvl="0" marL="457200" rtl="0">
              <a:spcBef>
                <a:spcPts val="0"/>
              </a:spcBef>
              <a:spcAft>
                <a:spcPts val="0"/>
              </a:spcAft>
              <a:buClr>
                <a:srgbClr val="000000"/>
              </a:buClr>
              <a:buSzPct val="78571"/>
              <a:buNone/>
            </a:pPr>
            <a:r>
              <a:rPr lang="en" sz="1400">
                <a:latin typeface="Open Sans"/>
                <a:ea typeface="Open Sans"/>
                <a:cs typeface="Open Sans"/>
                <a:sym typeface="Open Sans"/>
              </a:rPr>
              <a:t>Note: Windows users may use the Node.js command prompt</a:t>
            </a:r>
          </a:p>
          <a:p>
            <a:pPr indent="-342900" lvl="0" marL="457200" rtl="0">
              <a:spcBef>
                <a:spcPts val="0"/>
              </a:spcBef>
              <a:buFont typeface="Open Sans"/>
              <a:buAutoNum type="arabicPeriod"/>
            </a:pPr>
            <a:r>
              <a:rPr lang="en">
                <a:latin typeface="Open Sans"/>
                <a:ea typeface="Open Sans"/>
                <a:cs typeface="Open Sans"/>
                <a:sym typeface="Open Sans"/>
              </a:rPr>
              <a:t>Download and unzip the </a:t>
            </a:r>
            <a:r>
              <a:rPr lang="en" u="sng">
                <a:solidFill>
                  <a:schemeClr val="accent5"/>
                </a:solidFill>
                <a:latin typeface="Open Sans"/>
                <a:ea typeface="Open Sans"/>
                <a:cs typeface="Open Sans"/>
                <a:sym typeface="Open Sans"/>
                <a:hlinkClick r:id="rId5"/>
              </a:rPr>
              <a:t>starter project</a:t>
            </a:r>
            <a:r>
              <a:rPr lang="en"/>
              <a:t>: </a:t>
            </a:r>
            <a:r>
              <a:rPr lang="en" u="sng">
                <a:solidFill>
                  <a:schemeClr val="accent5"/>
                </a:solidFill>
                <a:latin typeface="Open Sans"/>
                <a:ea typeface="Open Sans"/>
                <a:cs typeface="Open Sans"/>
                <a:sym typeface="Open Sans"/>
                <a:hlinkClick r:id="rId6"/>
              </a:rPr>
              <a:t>http://ap.pn/2ynVJR6</a:t>
            </a:r>
            <a:r>
              <a:rPr lang="en">
                <a:latin typeface="Open Sans"/>
                <a:ea typeface="Open Sans"/>
                <a:cs typeface="Open Sans"/>
                <a:sym typeface="Open Sans"/>
              </a:rPr>
              <a:t> </a:t>
            </a:r>
          </a:p>
          <a:p>
            <a:pPr indent="-317500" lvl="1" marL="914400" rtl="0">
              <a:spcBef>
                <a:spcPts val="0"/>
              </a:spcBef>
              <a:buFont typeface="Open Sans"/>
              <a:buAutoNum type="alphaLcPeriod"/>
            </a:pPr>
            <a:r>
              <a:rPr lang="en">
                <a:latin typeface="Open Sans"/>
                <a:ea typeface="Open Sans"/>
                <a:cs typeface="Open Sans"/>
                <a:sym typeface="Open Sans"/>
              </a:rPr>
              <a:t>For Github instructions, </a:t>
            </a:r>
            <a:r>
              <a:rPr lang="en" u="sng">
                <a:solidFill>
                  <a:schemeClr val="accent5"/>
                </a:solidFill>
                <a:latin typeface="Open Sans"/>
                <a:ea typeface="Open Sans"/>
                <a:cs typeface="Open Sans"/>
                <a:sym typeface="Open Sans"/>
                <a:hlinkClick r:id="rId7"/>
              </a:rPr>
              <a:t>click here</a:t>
            </a:r>
          </a:p>
          <a:p>
            <a:pPr indent="-342900" lvl="0" marL="457200" rtl="0">
              <a:spcBef>
                <a:spcPts val="0"/>
              </a:spcBef>
              <a:buFont typeface="Open Sans"/>
              <a:buAutoNum type="arabicPeriod"/>
            </a:pPr>
            <a:r>
              <a:rPr lang="en">
                <a:latin typeface="Open Sans"/>
                <a:ea typeface="Open Sans"/>
                <a:cs typeface="Open Sans"/>
                <a:sym typeface="Open Sans"/>
              </a:rPr>
              <a:t>Download and install the latest version of </a:t>
            </a:r>
            <a:r>
              <a:rPr lang="en" u="sng">
                <a:solidFill>
                  <a:schemeClr val="accent5"/>
                </a:solidFill>
                <a:latin typeface="Open Sans"/>
                <a:ea typeface="Open Sans"/>
                <a:cs typeface="Open Sans"/>
                <a:sym typeface="Open Sans"/>
                <a:hlinkClick r:id="rId8"/>
              </a:rPr>
              <a:t>Sublime</a:t>
            </a:r>
            <a:r>
              <a:rPr lang="en">
                <a:latin typeface="Open Sans"/>
                <a:ea typeface="Open Sans"/>
                <a:cs typeface="Open Sans"/>
                <a:sym typeface="Open Sans"/>
              </a:rPr>
              <a:t> (or preferred editor):</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accent5"/>
                </a:solidFill>
                <a:latin typeface="Open Sans"/>
                <a:ea typeface="Open Sans"/>
                <a:cs typeface="Open Sans"/>
                <a:sym typeface="Open Sans"/>
                <a:hlinkClick r:id="rId9"/>
              </a:rPr>
              <a:t>https://www.sublimetext.com/</a:t>
            </a:r>
            <a:r>
              <a:rPr lang="en">
                <a:latin typeface="Open Sans"/>
                <a:ea typeface="Open Sans"/>
                <a:cs typeface="Open Sans"/>
                <a:sym typeface="Open Sans"/>
              </a:rPr>
              <a:t> </a:t>
            </a:r>
          </a:p>
          <a:p>
            <a:pPr indent="-342900" lvl="0" marL="457200" rtl="0">
              <a:spcBef>
                <a:spcPts val="0"/>
              </a:spcBef>
              <a:buFont typeface="Open Sans"/>
              <a:buAutoNum type="arabicPeriod"/>
            </a:pPr>
            <a:r>
              <a:rPr lang="en">
                <a:latin typeface="Open Sans"/>
                <a:ea typeface="Open Sans"/>
                <a:cs typeface="Open Sans"/>
                <a:sym typeface="Open Sans"/>
              </a:rPr>
              <a:t>Open Sublime or IDE 	of choice</a:t>
            </a:r>
          </a:p>
          <a:p>
            <a:pPr indent="-317500" lvl="1" marL="914400" rtl="0">
              <a:spcBef>
                <a:spcPts val="0"/>
              </a:spcBef>
              <a:buFont typeface="Open Sans"/>
              <a:buAutoNum type="alphaLcPeriod"/>
            </a:pPr>
            <a:r>
              <a:rPr lang="en" u="sng">
                <a:solidFill>
                  <a:schemeClr val="accent5"/>
                </a:solidFill>
                <a:latin typeface="Open Sans"/>
                <a:ea typeface="Open Sans"/>
                <a:cs typeface="Open Sans"/>
                <a:sym typeface="Open Sans"/>
                <a:hlinkClick r:id="rId10"/>
              </a:rPr>
              <a:t>Install “Package Control” and “Babel”</a:t>
            </a:r>
          </a:p>
          <a:p>
            <a:pPr indent="-317500" lvl="1" marL="914400" rtl="0">
              <a:spcBef>
                <a:spcPts val="0"/>
              </a:spcBef>
              <a:buFont typeface="Open Sans"/>
              <a:buAutoNum type="alphaLcPeriod"/>
            </a:pPr>
            <a:r>
              <a:rPr lang="en">
                <a:latin typeface="Open Sans"/>
                <a:ea typeface="Open Sans"/>
                <a:cs typeface="Open Sans"/>
                <a:sym typeface="Open Sans"/>
              </a:rPr>
              <a:t>Change the syntax highlighting to Javascript (Babel)</a:t>
            </a:r>
          </a:p>
          <a:p>
            <a:pPr indent="-317500" lvl="2" marL="1371600" rtl="0">
              <a:spcBef>
                <a:spcPts val="0"/>
              </a:spcBef>
              <a:buFont typeface="Open Sans"/>
              <a:buAutoNum type="romanLcPeriod"/>
            </a:pPr>
            <a:r>
              <a:rPr lang="en">
                <a:latin typeface="Open Sans"/>
                <a:ea typeface="Open Sans"/>
                <a:cs typeface="Open Sans"/>
                <a:sym typeface="Open Sans"/>
              </a:rPr>
              <a:t>View &gt; Syntax &gt; Babel &gt; Javascript (Babel)</a:t>
            </a:r>
          </a:p>
          <a:p>
            <a:pPr indent="-317500" lvl="1" marL="914400" rtl="0">
              <a:spcBef>
                <a:spcPts val="0"/>
              </a:spcBef>
              <a:buFont typeface="Open Sans"/>
              <a:buAutoNum type="alphaLcPeriod"/>
            </a:pPr>
            <a:r>
              <a:rPr lang="en">
                <a:latin typeface="Open Sans"/>
                <a:ea typeface="Open Sans"/>
                <a:cs typeface="Open Sans"/>
                <a:sym typeface="Open Sans"/>
              </a:rPr>
              <a:t>Go to File &gt; Open... &gt; select the starter project folder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Dependencies and Builds</a:t>
            </a:r>
          </a:p>
        </p:txBody>
      </p:sp>
      <p:sp>
        <p:nvSpPr>
          <p:cNvPr id="382" name="Shape 382"/>
          <p:cNvSpPr txBox="1"/>
          <p:nvPr>
            <p:ph idx="1" type="body"/>
          </p:nvPr>
        </p:nvSpPr>
        <p:spPr>
          <a:xfrm>
            <a:off x="311700" y="1214525"/>
            <a:ext cx="3117300" cy="3416400"/>
          </a:xfrm>
          <a:prstGeom prst="rect">
            <a:avLst/>
          </a:prstGeom>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Run</a:t>
            </a:r>
            <a:r>
              <a:rPr lang="en">
                <a:latin typeface="Courier New"/>
                <a:ea typeface="Courier New"/>
                <a:cs typeface="Courier New"/>
                <a:sym typeface="Courier New"/>
              </a:rPr>
              <a:t> npm install</a:t>
            </a:r>
            <a:r>
              <a:rPr lang="en">
                <a:latin typeface="Open Sans"/>
                <a:ea typeface="Open Sans"/>
                <a:cs typeface="Open Sans"/>
                <a:sym typeface="Open Sans"/>
              </a:rPr>
              <a:t> in the command line from the root of your project.</a:t>
            </a:r>
          </a:p>
          <a:p>
            <a:pPr lvl="0" rtl="0" algn="ctr">
              <a:spcBef>
                <a:spcPts val="0"/>
              </a:spcBef>
              <a:buClr>
                <a:schemeClr val="dk1"/>
              </a:buClr>
              <a:buSzPct val="61111"/>
              <a:buFont typeface="Arial"/>
              <a:buNone/>
            </a:pPr>
            <a:r>
              <a:rPr lang="en">
                <a:latin typeface="Open Sans"/>
                <a:ea typeface="Open Sans"/>
                <a:cs typeface="Open Sans"/>
                <a:sym typeface="Open Sans"/>
              </a:rPr>
              <a:t>This will download all the dependencies that are in your</a:t>
            </a:r>
            <a:r>
              <a:rPr lang="en"/>
              <a:t> </a:t>
            </a:r>
            <a:r>
              <a:rPr lang="en">
                <a:latin typeface="Courier New"/>
                <a:ea typeface="Courier New"/>
                <a:cs typeface="Courier New"/>
                <a:sym typeface="Courier New"/>
              </a:rPr>
              <a:t>package.json</a:t>
            </a:r>
            <a:r>
              <a:rPr lang="en">
                <a:latin typeface="Open Sans"/>
                <a:ea typeface="Open Sans"/>
                <a:cs typeface="Open Sans"/>
                <a:sym typeface="Open Sans"/>
              </a:rPr>
              <a:t> file.</a:t>
            </a:r>
          </a:p>
        </p:txBody>
      </p:sp>
      <p:pic>
        <p:nvPicPr>
          <p:cNvPr id="383" name="Shape 383"/>
          <p:cNvPicPr preferRelativeResize="0"/>
          <p:nvPr/>
        </p:nvPicPr>
        <p:blipFill>
          <a:blip r:embed="rId3">
            <a:alphaModFix/>
          </a:blip>
          <a:stretch>
            <a:fillRect/>
          </a:stretch>
        </p:blipFill>
        <p:spPr>
          <a:xfrm>
            <a:off x="3429000" y="1101000"/>
            <a:ext cx="5715000"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Setup - Dependencies and Builds</a:t>
            </a:r>
          </a:p>
        </p:txBody>
      </p:sp>
      <p:sp>
        <p:nvSpPr>
          <p:cNvPr id="389" name="Shape 389"/>
          <p:cNvSpPr/>
          <p:nvPr/>
        </p:nvSpPr>
        <p:spPr>
          <a:xfrm>
            <a:off x="921950" y="1132403"/>
            <a:ext cx="1124604" cy="80190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Libs</a:t>
            </a:r>
          </a:p>
        </p:txBody>
      </p:sp>
      <p:sp>
        <p:nvSpPr>
          <p:cNvPr id="390" name="Shape 390"/>
          <p:cNvSpPr/>
          <p:nvPr/>
        </p:nvSpPr>
        <p:spPr>
          <a:xfrm>
            <a:off x="689413" y="3853175"/>
            <a:ext cx="1589652" cy="113346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Our Code</a:t>
            </a:r>
          </a:p>
        </p:txBody>
      </p:sp>
      <p:sp>
        <p:nvSpPr>
          <p:cNvPr id="391" name="Shape 391"/>
          <p:cNvSpPr/>
          <p:nvPr/>
        </p:nvSpPr>
        <p:spPr>
          <a:xfrm>
            <a:off x="6711463" y="2427525"/>
            <a:ext cx="1589652" cy="113346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chemeClr val="dk1"/>
                </a:solidFill>
                <a:latin typeface="Open Sans"/>
                <a:ea typeface="Open Sans"/>
                <a:cs typeface="Open Sans"/>
                <a:sym typeface="Open Sans"/>
              </a:rPr>
              <a:t>Output Files:</a:t>
            </a:r>
          </a:p>
          <a:p>
            <a:pPr lvl="0" rtl="0" algn="ctr">
              <a:spcBef>
                <a:spcPts val="0"/>
              </a:spcBef>
              <a:buNone/>
            </a:pPr>
            <a:r>
              <a:rPr lang="en">
                <a:solidFill>
                  <a:schemeClr val="dk1"/>
                </a:solidFill>
                <a:latin typeface="Open Sans"/>
                <a:ea typeface="Open Sans"/>
                <a:cs typeface="Open Sans"/>
                <a:sym typeface="Open Sans"/>
              </a:rPr>
              <a:t>js, html, css</a:t>
            </a:r>
          </a:p>
        </p:txBody>
      </p:sp>
      <p:cxnSp>
        <p:nvCxnSpPr>
          <p:cNvPr id="392" name="Shape 392"/>
          <p:cNvCxnSpPr/>
          <p:nvPr/>
        </p:nvCxnSpPr>
        <p:spPr>
          <a:xfrm>
            <a:off x="1484240" y="1934303"/>
            <a:ext cx="0" cy="621600"/>
          </a:xfrm>
          <a:prstGeom prst="straightConnector1">
            <a:avLst/>
          </a:prstGeom>
          <a:noFill/>
          <a:ln cap="flat" cmpd="sng" w="19050">
            <a:solidFill>
              <a:schemeClr val="dk2"/>
            </a:solidFill>
            <a:prstDash val="solid"/>
            <a:round/>
            <a:headEnd len="lg" w="lg" type="none"/>
            <a:tailEnd len="lg" w="lg" type="triangle"/>
          </a:ln>
        </p:spPr>
      </p:cxnSp>
      <p:pic>
        <p:nvPicPr>
          <p:cNvPr id="393" name="Shape 393"/>
          <p:cNvPicPr preferRelativeResize="0"/>
          <p:nvPr/>
        </p:nvPicPr>
        <p:blipFill>
          <a:blip r:embed="rId3">
            <a:alphaModFix/>
          </a:blip>
          <a:stretch>
            <a:fillRect/>
          </a:stretch>
        </p:blipFill>
        <p:spPr>
          <a:xfrm>
            <a:off x="586849" y="2431478"/>
            <a:ext cx="1794825" cy="973129"/>
          </a:xfrm>
          <a:prstGeom prst="rect">
            <a:avLst/>
          </a:prstGeom>
          <a:noFill/>
          <a:ln>
            <a:noFill/>
          </a:ln>
        </p:spPr>
      </p:pic>
      <p:cxnSp>
        <p:nvCxnSpPr>
          <p:cNvPr id="394" name="Shape 394"/>
          <p:cNvCxnSpPr/>
          <p:nvPr/>
        </p:nvCxnSpPr>
        <p:spPr>
          <a:xfrm>
            <a:off x="2389642" y="2918053"/>
            <a:ext cx="1388400" cy="0"/>
          </a:xfrm>
          <a:prstGeom prst="straightConnector1">
            <a:avLst/>
          </a:prstGeom>
          <a:noFill/>
          <a:ln cap="flat" cmpd="sng" w="19050">
            <a:solidFill>
              <a:schemeClr val="dk2"/>
            </a:solidFill>
            <a:prstDash val="solid"/>
            <a:round/>
            <a:headEnd len="lg" w="lg" type="none"/>
            <a:tailEnd len="lg" w="lg" type="triangle"/>
          </a:ln>
        </p:spPr>
      </p:cxnSp>
      <p:cxnSp>
        <p:nvCxnSpPr>
          <p:cNvPr id="395" name="Shape 395"/>
          <p:cNvCxnSpPr>
            <a:stCxn id="396" idx="3"/>
          </p:cNvCxnSpPr>
          <p:nvPr/>
        </p:nvCxnSpPr>
        <p:spPr>
          <a:xfrm>
            <a:off x="5697200" y="2841828"/>
            <a:ext cx="933900" cy="0"/>
          </a:xfrm>
          <a:prstGeom prst="straightConnector1">
            <a:avLst/>
          </a:prstGeom>
          <a:noFill/>
          <a:ln cap="flat" cmpd="sng" w="19050">
            <a:solidFill>
              <a:schemeClr val="dk2"/>
            </a:solidFill>
            <a:prstDash val="solid"/>
            <a:round/>
            <a:headEnd len="lg" w="lg" type="none"/>
            <a:tailEnd len="lg" w="lg" type="triangle"/>
          </a:ln>
        </p:spPr>
      </p:cxnSp>
      <p:cxnSp>
        <p:nvCxnSpPr>
          <p:cNvPr id="397" name="Shape 397"/>
          <p:cNvCxnSpPr/>
          <p:nvPr/>
        </p:nvCxnSpPr>
        <p:spPr>
          <a:xfrm flipH="1" rot="10800000">
            <a:off x="2455942" y="3514903"/>
            <a:ext cx="1255800" cy="660900"/>
          </a:xfrm>
          <a:prstGeom prst="straightConnector1">
            <a:avLst/>
          </a:prstGeom>
          <a:noFill/>
          <a:ln cap="flat" cmpd="sng" w="19050">
            <a:solidFill>
              <a:schemeClr val="dk2"/>
            </a:solidFill>
            <a:prstDash val="solid"/>
            <a:round/>
            <a:headEnd len="lg" w="lg" type="none"/>
            <a:tailEnd len="lg" w="lg" type="triangle"/>
          </a:ln>
        </p:spPr>
      </p:cxnSp>
      <p:pic>
        <p:nvPicPr>
          <p:cNvPr id="396" name="Shape 396"/>
          <p:cNvPicPr preferRelativeResize="0"/>
          <p:nvPr/>
        </p:nvPicPr>
        <p:blipFill>
          <a:blip r:embed="rId4">
            <a:alphaModFix/>
          </a:blip>
          <a:stretch>
            <a:fillRect/>
          </a:stretch>
        </p:blipFill>
        <p:spPr>
          <a:xfrm>
            <a:off x="3778052" y="2511378"/>
            <a:ext cx="1919148" cy="660900"/>
          </a:xfrm>
          <a:prstGeom prst="rect">
            <a:avLst/>
          </a:prstGeom>
          <a:noFill/>
          <a:ln>
            <a:noFill/>
          </a:ln>
        </p:spPr>
      </p:pic>
      <p:pic>
        <p:nvPicPr>
          <p:cNvPr id="398" name="Shape 398"/>
          <p:cNvPicPr preferRelativeResize="0"/>
          <p:nvPr/>
        </p:nvPicPr>
        <p:blipFill>
          <a:blip r:embed="rId5">
            <a:alphaModFix/>
          </a:blip>
          <a:stretch>
            <a:fillRect/>
          </a:stretch>
        </p:blipFill>
        <p:spPr>
          <a:xfrm>
            <a:off x="7074100" y="1233475"/>
            <a:ext cx="1124600" cy="112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p:nvPr/>
        </p:nvSpPr>
        <p:spPr>
          <a:xfrm>
            <a:off x="1881525" y="3101500"/>
            <a:ext cx="1388394" cy="621594"/>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rgbClr val="CC0000"/>
                </a:solidFill>
                <a:latin typeface="Open Sans"/>
                <a:ea typeface="Open Sans"/>
                <a:cs typeface="Open Sans"/>
                <a:sym typeface="Open Sans"/>
              </a:rPr>
              <a:t>package.json</a:t>
            </a:r>
          </a:p>
        </p:txBody>
      </p:sp>
      <p:sp>
        <p:nvSpPr>
          <p:cNvPr id="404" name="Shape 4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a:latin typeface="Open Sans"/>
                <a:ea typeface="Open Sans"/>
                <a:cs typeface="Open Sans"/>
                <a:sym typeface="Open Sans"/>
              </a:rPr>
              <a:t>Setup - Dependencies and Builds</a:t>
            </a:r>
          </a:p>
        </p:txBody>
      </p:sp>
      <p:grpSp>
        <p:nvGrpSpPr>
          <p:cNvPr id="405" name="Shape 405"/>
          <p:cNvGrpSpPr/>
          <p:nvPr/>
        </p:nvGrpSpPr>
        <p:grpSpPr>
          <a:xfrm>
            <a:off x="921950" y="1132403"/>
            <a:ext cx="1124604" cy="801900"/>
            <a:chOff x="921938" y="2517103"/>
            <a:chExt cx="1124604" cy="801900"/>
          </a:xfrm>
        </p:grpSpPr>
        <p:sp>
          <p:nvSpPr>
            <p:cNvPr id="406" name="Shape 406"/>
            <p:cNvSpPr/>
            <p:nvPr/>
          </p:nvSpPr>
          <p:spPr>
            <a:xfrm>
              <a:off x="921938" y="2517103"/>
              <a:ext cx="1124604" cy="80190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p:txBody>
        </p:sp>
        <p:pic>
          <p:nvPicPr>
            <p:cNvPr id="407" name="Shape 407"/>
            <p:cNvPicPr preferRelativeResize="0"/>
            <p:nvPr/>
          </p:nvPicPr>
          <p:blipFill>
            <a:blip r:embed="rId3">
              <a:alphaModFix/>
            </a:blip>
            <a:stretch>
              <a:fillRect/>
            </a:stretch>
          </p:blipFill>
          <p:spPr>
            <a:xfrm>
              <a:off x="1021413" y="2784073"/>
              <a:ext cx="783275" cy="355751"/>
            </a:xfrm>
            <a:prstGeom prst="rect">
              <a:avLst/>
            </a:prstGeom>
            <a:noFill/>
            <a:ln>
              <a:noFill/>
            </a:ln>
          </p:spPr>
        </p:pic>
      </p:grpSp>
      <p:sp>
        <p:nvSpPr>
          <p:cNvPr id="408" name="Shape 408"/>
          <p:cNvSpPr/>
          <p:nvPr/>
        </p:nvSpPr>
        <p:spPr>
          <a:xfrm>
            <a:off x="976713" y="3901775"/>
            <a:ext cx="1589652" cy="113346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CC0000"/>
                </a:solidFill>
                <a:latin typeface="Open Sans"/>
                <a:ea typeface="Open Sans"/>
                <a:cs typeface="Open Sans"/>
                <a:sym typeface="Open Sans"/>
              </a:rPr>
              <a:t>App.jsx</a:t>
            </a:r>
          </a:p>
          <a:p>
            <a:pPr lvl="0" rtl="0" algn="ctr">
              <a:spcBef>
                <a:spcPts val="0"/>
              </a:spcBef>
              <a:buNone/>
            </a:pPr>
            <a:r>
              <a:rPr lang="en">
                <a:solidFill>
                  <a:srgbClr val="CC0000"/>
                </a:solidFill>
                <a:latin typeface="Open Sans"/>
                <a:ea typeface="Open Sans"/>
                <a:cs typeface="Open Sans"/>
                <a:sym typeface="Open Sans"/>
              </a:rPr>
              <a:t>main.js</a:t>
            </a:r>
          </a:p>
          <a:p>
            <a:pPr lvl="0" rtl="0" algn="ctr">
              <a:spcBef>
                <a:spcPts val="0"/>
              </a:spcBef>
              <a:buNone/>
            </a:pPr>
            <a:r>
              <a:rPr lang="en">
                <a:solidFill>
                  <a:srgbClr val="CC0000"/>
                </a:solidFill>
                <a:latin typeface="Open Sans"/>
                <a:ea typeface="Open Sans"/>
                <a:cs typeface="Open Sans"/>
                <a:sym typeface="Open Sans"/>
              </a:rPr>
              <a:t>index.html</a:t>
            </a:r>
          </a:p>
        </p:txBody>
      </p:sp>
      <p:sp>
        <p:nvSpPr>
          <p:cNvPr id="409" name="Shape 409"/>
          <p:cNvSpPr/>
          <p:nvPr/>
        </p:nvSpPr>
        <p:spPr>
          <a:xfrm>
            <a:off x="6765263" y="2469450"/>
            <a:ext cx="1589652" cy="113346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CC0000"/>
                </a:solidFill>
                <a:latin typeface="Open Sans"/>
                <a:ea typeface="Open Sans"/>
                <a:cs typeface="Open Sans"/>
                <a:sym typeface="Open Sans"/>
              </a:rPr>
              <a:t>index.js</a:t>
            </a:r>
          </a:p>
          <a:p>
            <a:pPr lvl="0" rtl="0" algn="ctr">
              <a:spcBef>
                <a:spcPts val="0"/>
              </a:spcBef>
              <a:buNone/>
            </a:pPr>
            <a:r>
              <a:rPr lang="en">
                <a:solidFill>
                  <a:srgbClr val="CC0000"/>
                </a:solidFill>
                <a:latin typeface="Open Sans"/>
                <a:ea typeface="Open Sans"/>
                <a:cs typeface="Open Sans"/>
                <a:sym typeface="Open Sans"/>
              </a:rPr>
              <a:t>index.html</a:t>
            </a:r>
          </a:p>
        </p:txBody>
      </p:sp>
      <p:cxnSp>
        <p:nvCxnSpPr>
          <p:cNvPr id="410" name="Shape 410"/>
          <p:cNvCxnSpPr/>
          <p:nvPr/>
        </p:nvCxnSpPr>
        <p:spPr>
          <a:xfrm>
            <a:off x="1484240" y="1934303"/>
            <a:ext cx="0" cy="621600"/>
          </a:xfrm>
          <a:prstGeom prst="straightConnector1">
            <a:avLst/>
          </a:prstGeom>
          <a:noFill/>
          <a:ln cap="flat" cmpd="sng" w="19050">
            <a:solidFill>
              <a:schemeClr val="dk2"/>
            </a:solidFill>
            <a:prstDash val="solid"/>
            <a:round/>
            <a:headEnd len="lg" w="lg" type="none"/>
            <a:tailEnd len="lg" w="lg" type="triangle"/>
          </a:ln>
        </p:spPr>
      </p:cxnSp>
      <p:pic>
        <p:nvPicPr>
          <p:cNvPr id="411" name="Shape 411"/>
          <p:cNvPicPr preferRelativeResize="0"/>
          <p:nvPr/>
        </p:nvPicPr>
        <p:blipFill>
          <a:blip r:embed="rId4">
            <a:alphaModFix/>
          </a:blip>
          <a:stretch>
            <a:fillRect/>
          </a:stretch>
        </p:blipFill>
        <p:spPr>
          <a:xfrm>
            <a:off x="586849" y="2431478"/>
            <a:ext cx="1794825" cy="973129"/>
          </a:xfrm>
          <a:prstGeom prst="rect">
            <a:avLst/>
          </a:prstGeom>
          <a:noFill/>
          <a:ln>
            <a:noFill/>
          </a:ln>
        </p:spPr>
      </p:pic>
      <p:cxnSp>
        <p:nvCxnSpPr>
          <p:cNvPr id="412" name="Shape 412"/>
          <p:cNvCxnSpPr/>
          <p:nvPr/>
        </p:nvCxnSpPr>
        <p:spPr>
          <a:xfrm>
            <a:off x="2389642" y="2841853"/>
            <a:ext cx="1388400" cy="0"/>
          </a:xfrm>
          <a:prstGeom prst="straightConnector1">
            <a:avLst/>
          </a:prstGeom>
          <a:noFill/>
          <a:ln cap="flat" cmpd="sng" w="19050">
            <a:solidFill>
              <a:schemeClr val="dk2"/>
            </a:solidFill>
            <a:prstDash val="solid"/>
            <a:round/>
            <a:headEnd len="lg" w="lg" type="none"/>
            <a:tailEnd len="lg" w="lg" type="triangle"/>
          </a:ln>
        </p:spPr>
      </p:cxnSp>
      <p:cxnSp>
        <p:nvCxnSpPr>
          <p:cNvPr id="413" name="Shape 413"/>
          <p:cNvCxnSpPr>
            <a:stCxn id="414" idx="3"/>
          </p:cNvCxnSpPr>
          <p:nvPr/>
        </p:nvCxnSpPr>
        <p:spPr>
          <a:xfrm>
            <a:off x="5697200" y="2841828"/>
            <a:ext cx="952500" cy="0"/>
          </a:xfrm>
          <a:prstGeom prst="straightConnector1">
            <a:avLst/>
          </a:prstGeom>
          <a:noFill/>
          <a:ln cap="flat" cmpd="sng" w="19050">
            <a:solidFill>
              <a:schemeClr val="dk2"/>
            </a:solidFill>
            <a:prstDash val="solid"/>
            <a:round/>
            <a:headEnd len="lg" w="lg" type="none"/>
            <a:tailEnd len="lg" w="lg" type="triangle"/>
          </a:ln>
        </p:spPr>
      </p:cxnSp>
      <p:cxnSp>
        <p:nvCxnSpPr>
          <p:cNvPr id="415" name="Shape 415"/>
          <p:cNvCxnSpPr>
            <a:stCxn id="408" idx="3"/>
          </p:cNvCxnSpPr>
          <p:nvPr/>
        </p:nvCxnSpPr>
        <p:spPr>
          <a:xfrm flipH="1" rot="10800000">
            <a:off x="2566365" y="3163505"/>
            <a:ext cx="1512000" cy="1305000"/>
          </a:xfrm>
          <a:prstGeom prst="straightConnector1">
            <a:avLst/>
          </a:prstGeom>
          <a:noFill/>
          <a:ln cap="flat" cmpd="sng" w="19050">
            <a:solidFill>
              <a:schemeClr val="dk2"/>
            </a:solidFill>
            <a:prstDash val="solid"/>
            <a:round/>
            <a:headEnd len="lg" w="lg" type="none"/>
            <a:tailEnd len="lg" w="lg" type="triangle"/>
          </a:ln>
        </p:spPr>
      </p:cxnSp>
      <p:sp>
        <p:nvSpPr>
          <p:cNvPr id="416" name="Shape 416"/>
          <p:cNvSpPr/>
          <p:nvPr/>
        </p:nvSpPr>
        <p:spPr>
          <a:xfrm>
            <a:off x="4489875" y="3049000"/>
            <a:ext cx="1699974" cy="621594"/>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rgbClr val="CC0000"/>
                </a:solidFill>
                <a:latin typeface="Open Sans"/>
                <a:ea typeface="Open Sans"/>
                <a:cs typeface="Open Sans"/>
                <a:sym typeface="Open Sans"/>
              </a:rPr>
              <a:t>webpack.config.js</a:t>
            </a:r>
          </a:p>
        </p:txBody>
      </p:sp>
      <p:pic>
        <p:nvPicPr>
          <p:cNvPr id="414" name="Shape 414"/>
          <p:cNvPicPr preferRelativeResize="0"/>
          <p:nvPr/>
        </p:nvPicPr>
        <p:blipFill>
          <a:blip r:embed="rId5">
            <a:alphaModFix/>
          </a:blip>
          <a:stretch>
            <a:fillRect/>
          </a:stretch>
        </p:blipFill>
        <p:spPr>
          <a:xfrm>
            <a:off x="3778052" y="2511378"/>
            <a:ext cx="1919148" cy="660900"/>
          </a:xfrm>
          <a:prstGeom prst="rect">
            <a:avLst/>
          </a:prstGeom>
          <a:noFill/>
          <a:ln>
            <a:noFill/>
          </a:ln>
        </p:spPr>
      </p:pic>
      <p:pic>
        <p:nvPicPr>
          <p:cNvPr id="417" name="Shape 417"/>
          <p:cNvPicPr preferRelativeResize="0"/>
          <p:nvPr/>
        </p:nvPicPr>
        <p:blipFill>
          <a:blip r:embed="rId6">
            <a:alphaModFix/>
          </a:blip>
          <a:stretch>
            <a:fillRect/>
          </a:stretch>
        </p:blipFill>
        <p:spPr>
          <a:xfrm>
            <a:off x="7074100" y="1233475"/>
            <a:ext cx="1124600" cy="112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Setup - Key Files to Success</a:t>
            </a:r>
          </a:p>
        </p:txBody>
      </p:sp>
      <p:sp>
        <p:nvSpPr>
          <p:cNvPr id="423" name="Shape 4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
                <a:latin typeface="Courier New"/>
                <a:ea typeface="Courier New"/>
                <a:cs typeface="Courier New"/>
                <a:sym typeface="Courier New"/>
              </a:rPr>
              <a:t>App.jsx</a:t>
            </a:r>
            <a:r>
              <a:rPr lang="en">
                <a:latin typeface="Open Sans"/>
                <a:ea typeface="Open Sans"/>
                <a:cs typeface="Open Sans"/>
                <a:sym typeface="Open Sans"/>
              </a:rPr>
              <a:t>: Our first React component! It's the entry point for the application.</a:t>
            </a:r>
          </a:p>
          <a:p>
            <a:pPr lvl="0">
              <a:spcBef>
                <a:spcPts val="0"/>
              </a:spcBef>
              <a:buClr>
                <a:schemeClr val="dk1"/>
              </a:buClr>
              <a:buSzPct val="61111"/>
              <a:buFont typeface="Arial"/>
              <a:buNone/>
            </a:pPr>
            <a:r>
              <a:rPr lang="en">
                <a:latin typeface="Courier New"/>
                <a:ea typeface="Courier New"/>
                <a:cs typeface="Courier New"/>
                <a:sym typeface="Courier New"/>
              </a:rPr>
              <a:t>main.js</a:t>
            </a:r>
            <a:r>
              <a:rPr lang="en">
                <a:latin typeface="Open Sans"/>
                <a:ea typeface="Open Sans"/>
                <a:cs typeface="Open Sans"/>
                <a:sym typeface="Open Sans"/>
              </a:rPr>
              <a:t>: Calls our React code. Webpack turns this file into </a:t>
            </a:r>
            <a:r>
              <a:rPr lang="en">
                <a:latin typeface="Courier New"/>
                <a:ea typeface="Courier New"/>
                <a:cs typeface="Courier New"/>
                <a:sym typeface="Courier New"/>
              </a:rPr>
              <a:t>index.js</a:t>
            </a:r>
            <a:r>
              <a:rPr lang="en">
                <a:latin typeface="Open Sans"/>
                <a:ea typeface="Open Sans"/>
                <a:cs typeface="Open Sans"/>
                <a:sym typeface="Open Sans"/>
              </a:rPr>
              <a:t> for the browser to load.</a:t>
            </a:r>
          </a:p>
          <a:p>
            <a:pPr lvl="0">
              <a:spcBef>
                <a:spcPts val="0"/>
              </a:spcBef>
              <a:buClr>
                <a:schemeClr val="dk1"/>
              </a:buClr>
              <a:buSzPct val="61111"/>
              <a:buFont typeface="Arial"/>
              <a:buNone/>
            </a:pPr>
            <a:r>
              <a:rPr lang="en">
                <a:latin typeface="Courier New"/>
                <a:ea typeface="Courier New"/>
                <a:cs typeface="Courier New"/>
                <a:sym typeface="Courier New"/>
              </a:rPr>
              <a:t>index.html</a:t>
            </a:r>
            <a:r>
              <a:rPr lang="en">
                <a:latin typeface="Open Sans"/>
                <a:ea typeface="Open Sans"/>
                <a:cs typeface="Open Sans"/>
                <a:sym typeface="Open Sans"/>
              </a:rPr>
              <a:t>: The HTML that defines the content of the web page. It loads the JavaScript from </a:t>
            </a:r>
            <a:r>
              <a:rPr lang="en">
                <a:latin typeface="Courier New"/>
                <a:ea typeface="Courier New"/>
                <a:cs typeface="Courier New"/>
                <a:sym typeface="Courier New"/>
              </a:rPr>
              <a:t>index.js</a:t>
            </a:r>
            <a:r>
              <a:rPr lang="en">
                <a:latin typeface="Open Sans"/>
                <a:ea typeface="Open Sans"/>
                <a:cs typeface="Open Sans"/>
                <a:sym typeface="Open Sans"/>
              </a:rPr>
              <a:t>.</a:t>
            </a:r>
          </a:p>
          <a:p>
            <a:pPr lvl="0">
              <a:spcBef>
                <a:spcPts val="0"/>
              </a:spcBef>
              <a:buNone/>
            </a:pPr>
            <a:r>
              <a:t/>
            </a:r>
            <a:endParaRPr>
              <a:latin typeface="Courier New"/>
              <a:ea typeface="Courier New"/>
              <a:cs typeface="Courier New"/>
              <a:sym typeface="Courier New"/>
            </a:endParaRPr>
          </a:p>
          <a:p>
            <a:pPr lvl="0">
              <a:spcBef>
                <a:spcPts val="0"/>
              </a:spcBef>
              <a:buNone/>
            </a:pPr>
            <a:r>
              <a:t/>
            </a:r>
            <a:endParaRP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idx="1" type="body"/>
          </p:nvPr>
        </p:nvSpPr>
        <p:spPr>
          <a:xfrm>
            <a:off x="3788775" y="1405675"/>
            <a:ext cx="4990200" cy="2686800"/>
          </a:xfrm>
          <a:prstGeom prst="rect">
            <a:avLst/>
          </a:prstGeom>
          <a:solidFill>
            <a:srgbClr val="F3F3F3"/>
          </a:solid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lvl="0" rtl="0">
              <a:lnSpc>
                <a:spcPct val="115000"/>
              </a:lnSpc>
              <a:spcBef>
                <a:spcPts val="0"/>
              </a:spcBef>
              <a:spcAft>
                <a:spcPts val="0"/>
              </a:spcAft>
              <a:buNone/>
            </a:pPr>
            <a:r>
              <a:rPr b="1" lang="en" sz="1600">
                <a:latin typeface="Consolas"/>
                <a:ea typeface="Consolas"/>
                <a:cs typeface="Consolas"/>
                <a:sym typeface="Consolas"/>
              </a:rPr>
              <a:t>import React from 'react';</a:t>
            </a:r>
          </a:p>
          <a:p>
            <a:pPr lvl="0" rtl="0">
              <a:lnSpc>
                <a:spcPct val="115000"/>
              </a:lnSpc>
              <a:spcBef>
                <a:spcPts val="0"/>
              </a:spcBef>
              <a:spcAft>
                <a:spcPts val="0"/>
              </a:spcAft>
              <a:buNone/>
            </a:pPr>
            <a:r>
              <a:rPr b="1" lang="en" sz="1600">
                <a:latin typeface="Consolas"/>
                <a:ea typeface="Consolas"/>
                <a:cs typeface="Consolas"/>
                <a:sym typeface="Consolas"/>
              </a:rPr>
              <a:t>import Firebase from './firebase-wrapper';</a:t>
            </a:r>
          </a:p>
          <a:p>
            <a:pPr lvl="0" rtl="0">
              <a:spcBef>
                <a:spcPts val="0"/>
              </a:spcBef>
              <a:spcAft>
                <a:spcPts val="0"/>
              </a:spcAft>
              <a:buClr>
                <a:schemeClr val="dk1"/>
              </a:buClr>
              <a:buSzPct val="68750"/>
              <a:buFont typeface="Arial"/>
              <a:buNone/>
            </a:pPr>
            <a:r>
              <a:t/>
            </a:r>
            <a:endParaRPr b="1" sz="1600">
              <a:latin typeface="Consolas"/>
              <a:ea typeface="Consolas"/>
              <a:cs typeface="Consolas"/>
              <a:sym typeface="Consolas"/>
            </a:endParaRP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class App extends React.Component {</a:t>
            </a: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  constructor() {}</a:t>
            </a: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  render() {}</a:t>
            </a:r>
          </a:p>
          <a:p>
            <a:pPr lvl="0" rtl="0">
              <a:spcBef>
                <a:spcPts val="0"/>
              </a:spcBef>
              <a:spcAft>
                <a:spcPts val="0"/>
              </a:spcAft>
              <a:buNone/>
            </a:pPr>
            <a:r>
              <a:rPr b="1" lang="en" sz="1600">
                <a:latin typeface="Consolas"/>
                <a:ea typeface="Consolas"/>
                <a:cs typeface="Consolas"/>
                <a:sym typeface="Consolas"/>
              </a:rPr>
              <a:t>}</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export default App;</a:t>
            </a:r>
          </a:p>
        </p:txBody>
      </p:sp>
      <p:sp>
        <p:nvSpPr>
          <p:cNvPr id="429" name="Shape 429"/>
          <p:cNvSpPr txBox="1"/>
          <p:nvPr/>
        </p:nvSpPr>
        <p:spPr>
          <a:xfrm>
            <a:off x="311700" y="1405675"/>
            <a:ext cx="3304200" cy="26868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0"/>
              </a:spcAft>
              <a:buNone/>
            </a:pPr>
            <a:r>
              <a:rPr lang="en" sz="2200">
                <a:solidFill>
                  <a:schemeClr val="dk2"/>
                </a:solidFill>
                <a:latin typeface="Open Sans"/>
                <a:ea typeface="Open Sans"/>
                <a:cs typeface="Open Sans"/>
                <a:sym typeface="Open Sans"/>
              </a:rPr>
              <a:t>Each JSX file in our application will have 3 major sections:</a:t>
            </a:r>
          </a:p>
          <a:p>
            <a:pPr indent="-342900" lvl="0" marL="457200" rtl="0">
              <a:spcBef>
                <a:spcPts val="0"/>
              </a:spcBef>
              <a:spcAft>
                <a:spcPts val="1000"/>
              </a:spcAft>
              <a:buClr>
                <a:schemeClr val="dk2"/>
              </a:buClr>
              <a:buSzPct val="100000"/>
              <a:buFont typeface="Open Sans"/>
              <a:buAutoNum type="arabicPeriod"/>
            </a:pPr>
            <a:r>
              <a:rPr b="1" lang="en" sz="1800">
                <a:solidFill>
                  <a:schemeClr val="dk2"/>
                </a:solidFill>
                <a:latin typeface="Open Sans"/>
                <a:ea typeface="Open Sans"/>
                <a:cs typeface="Open Sans"/>
                <a:sym typeface="Open Sans"/>
              </a:rPr>
              <a:t>Imports</a:t>
            </a:r>
          </a:p>
          <a:p>
            <a:pPr indent="-342900" lvl="0" marL="457200" rtl="0">
              <a:spcBef>
                <a:spcPts val="0"/>
              </a:spcBef>
              <a:spcAft>
                <a:spcPts val="1000"/>
              </a:spcAft>
              <a:buClr>
                <a:schemeClr val="dk2"/>
              </a:buClr>
              <a:buSzPct val="100000"/>
              <a:buFont typeface="Open Sans"/>
              <a:buAutoNum type="arabicPeriod"/>
            </a:pPr>
            <a:r>
              <a:rPr b="1" lang="en" sz="1800">
                <a:solidFill>
                  <a:schemeClr val="dk2"/>
                </a:solidFill>
                <a:latin typeface="Open Sans"/>
                <a:ea typeface="Open Sans"/>
                <a:cs typeface="Open Sans"/>
                <a:sym typeface="Open Sans"/>
              </a:rPr>
              <a:t>Class</a:t>
            </a:r>
          </a:p>
          <a:p>
            <a:pPr indent="-342900" lvl="0" marL="457200" rtl="0">
              <a:spcBef>
                <a:spcPts val="0"/>
              </a:spcBef>
              <a:spcAft>
                <a:spcPts val="1000"/>
              </a:spcAft>
              <a:buClr>
                <a:schemeClr val="dk2"/>
              </a:buClr>
              <a:buSzPct val="100000"/>
              <a:buFont typeface="Open Sans"/>
              <a:buAutoNum type="arabicPeriod"/>
            </a:pPr>
            <a:r>
              <a:rPr b="1" lang="en" sz="1800">
                <a:solidFill>
                  <a:schemeClr val="dk2"/>
                </a:solidFill>
                <a:latin typeface="Open Sans"/>
                <a:ea typeface="Open Sans"/>
                <a:cs typeface="Open Sans"/>
                <a:sym typeface="Open Sans"/>
              </a:rPr>
              <a:t>Exports</a:t>
            </a:r>
          </a:p>
          <a:p>
            <a:pPr lvl="0" rtl="0">
              <a:spcBef>
                <a:spcPts val="0"/>
              </a:spcBef>
              <a:buNone/>
            </a:pPr>
            <a:r>
              <a:t/>
            </a:r>
            <a:endParaRPr sz="1800">
              <a:solidFill>
                <a:schemeClr val="dk2"/>
              </a:solidFill>
              <a:latin typeface="Open Sans"/>
              <a:ea typeface="Open Sans"/>
              <a:cs typeface="Open Sans"/>
              <a:sym typeface="Open Sans"/>
            </a:endParaRPr>
          </a:p>
        </p:txBody>
      </p:sp>
      <p:sp>
        <p:nvSpPr>
          <p:cNvPr id="430" name="Shape 4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Interlude - Files Breakdown</a:t>
            </a:r>
          </a:p>
        </p:txBody>
      </p:sp>
      <p:sp>
        <p:nvSpPr>
          <p:cNvPr id="431" name="Shape 431"/>
          <p:cNvSpPr txBox="1"/>
          <p:nvPr/>
        </p:nvSpPr>
        <p:spPr>
          <a:xfrm>
            <a:off x="3783175" y="1078600"/>
            <a:ext cx="2189400" cy="3219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App.jsx</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nvSpPr>
        <p:spPr>
          <a:xfrm>
            <a:off x="311700" y="1157025"/>
            <a:ext cx="3078000" cy="36321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800">
                <a:solidFill>
                  <a:srgbClr val="666666"/>
                </a:solidFill>
                <a:latin typeface="Open Sans"/>
                <a:ea typeface="Open Sans"/>
                <a:cs typeface="Open Sans"/>
                <a:sym typeface="Open Sans"/>
              </a:rPr>
              <a:t>Imports</a:t>
            </a:r>
            <a:r>
              <a:rPr lang="en" sz="1800">
                <a:solidFill>
                  <a:srgbClr val="666666"/>
                </a:solidFill>
                <a:latin typeface="Open Sans"/>
                <a:ea typeface="Open Sans"/>
                <a:cs typeface="Open Sans"/>
                <a:sym typeface="Open Sans"/>
              </a:rPr>
              <a:t> bring other modules into this file so we can use them.</a:t>
            </a:r>
          </a:p>
          <a:p>
            <a:pPr indent="0" lvl="0" marL="0" rtl="0">
              <a:spcBef>
                <a:spcPts val="0"/>
              </a:spcBef>
              <a:buNone/>
            </a:pPr>
            <a:r>
              <a:t/>
            </a:r>
            <a:endParaRPr sz="1800">
              <a:solidFill>
                <a:srgbClr val="666666"/>
              </a:solidFill>
              <a:latin typeface="Open Sans"/>
              <a:ea typeface="Open Sans"/>
              <a:cs typeface="Open Sans"/>
              <a:sym typeface="Open Sans"/>
            </a:endParaRPr>
          </a:p>
          <a:p>
            <a:pPr indent="-342900" lvl="0" marL="457200" rtl="0">
              <a:spcBef>
                <a:spcPts val="0"/>
              </a:spcBef>
              <a:buClr>
                <a:srgbClr val="666666"/>
              </a:buClr>
              <a:buSzPct val="100000"/>
              <a:buChar char="●"/>
            </a:pPr>
            <a:r>
              <a:rPr lang="en" sz="1800">
                <a:solidFill>
                  <a:srgbClr val="666666"/>
                </a:solidFill>
                <a:latin typeface="Open Sans"/>
                <a:ea typeface="Open Sans"/>
                <a:cs typeface="Open Sans"/>
                <a:sym typeface="Open Sans"/>
              </a:rPr>
              <a:t>We import</a:t>
            </a:r>
            <a:r>
              <a:rPr b="1" lang="en" sz="1800">
                <a:solidFill>
                  <a:srgbClr val="666666"/>
                </a:solidFill>
                <a:latin typeface="Open Sans"/>
                <a:ea typeface="Open Sans"/>
                <a:cs typeface="Open Sans"/>
                <a:sym typeface="Open Sans"/>
              </a:rPr>
              <a:t> </a:t>
            </a:r>
            <a:r>
              <a:rPr lang="en" sz="1800">
                <a:solidFill>
                  <a:srgbClr val="666666"/>
                </a:solidFill>
                <a:latin typeface="Open Sans"/>
                <a:ea typeface="Open Sans"/>
                <a:cs typeface="Open Sans"/>
                <a:sym typeface="Open Sans"/>
              </a:rPr>
              <a:t>React so we can make a React class in this file</a:t>
            </a:r>
          </a:p>
          <a:p>
            <a:pPr lvl="0" rtl="0">
              <a:spcBef>
                <a:spcPts val="0"/>
              </a:spcBef>
              <a:buNone/>
            </a:pPr>
            <a:r>
              <a:t/>
            </a:r>
            <a:endParaRPr sz="1800">
              <a:solidFill>
                <a:srgbClr val="666666"/>
              </a:solidFill>
              <a:latin typeface="Open Sans"/>
              <a:ea typeface="Open Sans"/>
              <a:cs typeface="Open Sans"/>
              <a:sym typeface="Open Sans"/>
            </a:endParaRPr>
          </a:p>
          <a:p>
            <a:pPr indent="-342900" lvl="0" marL="457200" rtl="0">
              <a:spcBef>
                <a:spcPts val="0"/>
              </a:spcBef>
              <a:buClr>
                <a:srgbClr val="666666"/>
              </a:buClr>
              <a:buSzPct val="100000"/>
              <a:buFont typeface="Open Sans"/>
              <a:buChar char="●"/>
            </a:pPr>
            <a:r>
              <a:rPr lang="en" sz="1800">
                <a:solidFill>
                  <a:srgbClr val="666666"/>
                </a:solidFill>
                <a:latin typeface="Open Sans"/>
                <a:ea typeface="Open Sans"/>
                <a:cs typeface="Open Sans"/>
                <a:sym typeface="Open Sans"/>
              </a:rPr>
              <a:t>We import Firebase so we can make calls to our server</a:t>
            </a:r>
          </a:p>
          <a:p>
            <a:pPr lvl="0" rtl="0">
              <a:spcBef>
                <a:spcPts val="0"/>
              </a:spcBef>
              <a:buNone/>
            </a:pPr>
            <a:r>
              <a:t/>
            </a:r>
            <a:endParaRPr sz="1800">
              <a:solidFill>
                <a:srgbClr val="666666"/>
              </a:solidFill>
              <a:latin typeface="Open Sans"/>
              <a:ea typeface="Open Sans"/>
              <a:cs typeface="Open Sans"/>
              <a:sym typeface="Open Sans"/>
            </a:endParaRPr>
          </a:p>
        </p:txBody>
      </p:sp>
      <p:sp>
        <p:nvSpPr>
          <p:cNvPr id="437" name="Shape 4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Files Breakdown - Imports</a:t>
            </a:r>
          </a:p>
        </p:txBody>
      </p:sp>
      <p:sp>
        <p:nvSpPr>
          <p:cNvPr id="438" name="Shape 438"/>
          <p:cNvSpPr txBox="1"/>
          <p:nvPr>
            <p:ph idx="1" type="body"/>
          </p:nvPr>
        </p:nvSpPr>
        <p:spPr>
          <a:xfrm>
            <a:off x="3788775" y="1405675"/>
            <a:ext cx="4990200" cy="2686800"/>
          </a:xfrm>
          <a:prstGeom prst="rect">
            <a:avLst/>
          </a:prstGeom>
          <a:solidFill>
            <a:srgbClr val="F3F3F3"/>
          </a:solid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lvl="0" rtl="0">
              <a:lnSpc>
                <a:spcPct val="115000"/>
              </a:lnSpc>
              <a:spcBef>
                <a:spcPts val="0"/>
              </a:spcBef>
              <a:spcAft>
                <a:spcPts val="0"/>
              </a:spcAft>
              <a:buNone/>
            </a:pPr>
            <a:r>
              <a:rPr b="1" lang="en" sz="1600">
                <a:latin typeface="Consolas"/>
                <a:ea typeface="Consolas"/>
                <a:cs typeface="Consolas"/>
                <a:sym typeface="Consolas"/>
              </a:rPr>
              <a:t>import React from 'react';</a:t>
            </a:r>
          </a:p>
          <a:p>
            <a:pPr lvl="0" rtl="0">
              <a:lnSpc>
                <a:spcPct val="115000"/>
              </a:lnSpc>
              <a:spcBef>
                <a:spcPts val="0"/>
              </a:spcBef>
              <a:spcAft>
                <a:spcPts val="0"/>
              </a:spcAft>
              <a:buNone/>
            </a:pPr>
            <a:r>
              <a:rPr b="1" lang="en" sz="1600">
                <a:latin typeface="Consolas"/>
                <a:ea typeface="Consolas"/>
                <a:cs typeface="Consolas"/>
                <a:sym typeface="Consolas"/>
              </a:rPr>
              <a:t>import Firebase from './firebase-wrapper';</a:t>
            </a:r>
          </a:p>
          <a:p>
            <a:pPr lvl="0" rtl="0">
              <a:spcBef>
                <a:spcPts val="0"/>
              </a:spcBef>
              <a:spcAft>
                <a:spcPts val="0"/>
              </a:spcAft>
              <a:buClr>
                <a:schemeClr val="dk1"/>
              </a:buClr>
              <a:buSzPct val="68750"/>
              <a:buFont typeface="Arial"/>
              <a:buNone/>
            </a:pPr>
            <a:r>
              <a:t/>
            </a:r>
            <a:endParaRPr b="1" sz="1600">
              <a:latin typeface="Consolas"/>
              <a:ea typeface="Consolas"/>
              <a:cs typeface="Consolas"/>
              <a:sym typeface="Consolas"/>
            </a:endParaRP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class App extends React.Component {</a:t>
            </a: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  constructor() {}</a:t>
            </a: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  render() {}</a:t>
            </a:r>
          </a:p>
          <a:p>
            <a:pPr lvl="0" rtl="0">
              <a:spcBef>
                <a:spcPts val="0"/>
              </a:spcBef>
              <a:spcAft>
                <a:spcPts val="0"/>
              </a:spcAft>
              <a:buNone/>
            </a:pPr>
            <a:r>
              <a:rPr b="1" lang="en" sz="1600">
                <a:latin typeface="Consolas"/>
                <a:ea typeface="Consolas"/>
                <a:cs typeface="Consolas"/>
                <a:sym typeface="Consolas"/>
              </a:rPr>
              <a:t>}</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export default App;</a:t>
            </a:r>
          </a:p>
        </p:txBody>
      </p:sp>
      <p:sp>
        <p:nvSpPr>
          <p:cNvPr id="439" name="Shape 439"/>
          <p:cNvSpPr/>
          <p:nvPr/>
        </p:nvSpPr>
        <p:spPr>
          <a:xfrm>
            <a:off x="3788775" y="1417950"/>
            <a:ext cx="4990200" cy="695100"/>
          </a:xfrm>
          <a:prstGeom prst="rect">
            <a:avLst/>
          </a:prstGeom>
          <a:noFill/>
          <a:ln cap="flat" cmpd="sng" w="38100">
            <a:solidFill>
              <a:srgbClr val="C27BA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40" name="Shape 440"/>
          <p:cNvSpPr txBox="1"/>
          <p:nvPr/>
        </p:nvSpPr>
        <p:spPr>
          <a:xfrm>
            <a:off x="3783175" y="1078600"/>
            <a:ext cx="2189400" cy="3219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App.jsx</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nvSpPr>
        <p:spPr>
          <a:xfrm>
            <a:off x="476875" y="1017725"/>
            <a:ext cx="3078000" cy="36138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434343"/>
                </a:solidFill>
                <a:latin typeface="Open Sans"/>
                <a:ea typeface="Open Sans"/>
                <a:cs typeface="Open Sans"/>
                <a:sym typeface="Open Sans"/>
              </a:rPr>
              <a:t>Classes Instantiation:</a:t>
            </a: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rPr lang="en">
                <a:solidFill>
                  <a:srgbClr val="434343"/>
                </a:solidFill>
                <a:latin typeface="Open Sans"/>
                <a:ea typeface="Open Sans"/>
                <a:cs typeface="Open Sans"/>
                <a:sym typeface="Open Sans"/>
              </a:rPr>
              <a:t>Function structure:</a:t>
            </a: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lnSpc>
                <a:spcPct val="115000"/>
              </a:lnSpc>
              <a:spcBef>
                <a:spcPts val="0"/>
              </a:spcBef>
              <a:buNone/>
            </a:pPr>
            <a:r>
              <a:t/>
            </a:r>
            <a:endParaRPr>
              <a:solidFill>
                <a:srgbClr val="434343"/>
              </a:solidFill>
              <a:latin typeface="Open Sans"/>
              <a:ea typeface="Open Sans"/>
              <a:cs typeface="Open Sans"/>
              <a:sym typeface="Open Sans"/>
            </a:endParaRPr>
          </a:p>
          <a:p>
            <a:pPr lvl="0" rtl="0">
              <a:lnSpc>
                <a:spcPct val="115000"/>
              </a:lnSpc>
              <a:spcBef>
                <a:spcPts val="0"/>
              </a:spcBef>
              <a:buNone/>
            </a:pPr>
            <a:r>
              <a:rPr lang="en">
                <a:solidFill>
                  <a:srgbClr val="434343"/>
                </a:solidFill>
                <a:latin typeface="Open Sans"/>
                <a:ea typeface="Open Sans"/>
                <a:cs typeface="Open Sans"/>
                <a:sym typeface="Open Sans"/>
              </a:rPr>
              <a:t>In order to import this class into other classes, we have to </a:t>
            </a:r>
            <a:r>
              <a:rPr b="1" lang="en">
                <a:solidFill>
                  <a:srgbClr val="434343"/>
                </a:solidFill>
                <a:latin typeface="Open Sans"/>
                <a:ea typeface="Open Sans"/>
                <a:cs typeface="Open Sans"/>
                <a:sym typeface="Open Sans"/>
              </a:rPr>
              <a:t>export </a:t>
            </a:r>
            <a:r>
              <a:rPr lang="en">
                <a:solidFill>
                  <a:srgbClr val="434343"/>
                </a:solidFill>
                <a:latin typeface="Open Sans"/>
                <a:ea typeface="Open Sans"/>
                <a:cs typeface="Open Sans"/>
                <a:sym typeface="Open Sans"/>
              </a:rPr>
              <a:t>this file by calling:</a:t>
            </a: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Consolas"/>
              <a:ea typeface="Consolas"/>
              <a:cs typeface="Consolas"/>
              <a:sym typeface="Consolas"/>
            </a:endParaRPr>
          </a:p>
        </p:txBody>
      </p:sp>
      <p:sp>
        <p:nvSpPr>
          <p:cNvPr id="446" name="Shape 446"/>
          <p:cNvSpPr/>
          <p:nvPr/>
        </p:nvSpPr>
        <p:spPr>
          <a:xfrm>
            <a:off x="570300" y="1405675"/>
            <a:ext cx="2385900" cy="538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chemeClr val="dk1"/>
                </a:solidFill>
                <a:latin typeface="Consolas"/>
                <a:ea typeface="Consolas"/>
                <a:cs typeface="Consolas"/>
                <a:sym typeface="Consolas"/>
              </a:rPr>
              <a:t>class X extends ...</a:t>
            </a:r>
          </a:p>
        </p:txBody>
      </p:sp>
      <p:sp>
        <p:nvSpPr>
          <p:cNvPr id="447" name="Shape 447"/>
          <p:cNvSpPr/>
          <p:nvPr/>
        </p:nvSpPr>
        <p:spPr>
          <a:xfrm>
            <a:off x="570300" y="2484851"/>
            <a:ext cx="1403700" cy="76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69850" lvl="0" marL="0" rtl="0">
              <a:spcBef>
                <a:spcPts val="0"/>
              </a:spcBef>
              <a:buClr>
                <a:schemeClr val="dk1"/>
              </a:buClr>
              <a:buFont typeface="Arial"/>
              <a:buNone/>
            </a:pPr>
            <a:r>
              <a:rPr lang="en">
                <a:solidFill>
                  <a:schemeClr val="dk1"/>
                </a:solidFill>
                <a:latin typeface="Consolas"/>
                <a:ea typeface="Consolas"/>
                <a:cs typeface="Consolas"/>
                <a:sym typeface="Consolas"/>
              </a:rPr>
              <a:t>funcName() { </a:t>
            </a:r>
          </a:p>
          <a:p>
            <a:pPr lvl="0" rtl="0">
              <a:spcBef>
                <a:spcPts val="0"/>
              </a:spcBef>
              <a:buClr>
                <a:schemeClr val="dk1"/>
              </a:buClr>
              <a:buFont typeface="Arial"/>
              <a:buNone/>
            </a:pPr>
            <a:r>
              <a:rPr lang="en">
                <a:solidFill>
                  <a:schemeClr val="dk1"/>
                </a:solidFill>
                <a:latin typeface="Consolas"/>
                <a:ea typeface="Consolas"/>
                <a:cs typeface="Consolas"/>
                <a:sym typeface="Consolas"/>
              </a:rPr>
              <a:t>  &lt;content&gt; </a:t>
            </a:r>
          </a:p>
          <a:p>
            <a:pPr lvl="0" rtl="0">
              <a:spcBef>
                <a:spcPts val="0"/>
              </a:spcBef>
              <a:buNone/>
            </a:pPr>
            <a:r>
              <a:rPr lang="en">
                <a:solidFill>
                  <a:schemeClr val="dk1"/>
                </a:solidFill>
                <a:latin typeface="Consolas"/>
                <a:ea typeface="Consolas"/>
                <a:cs typeface="Consolas"/>
                <a:sym typeface="Consolas"/>
              </a:rPr>
              <a:t>}</a:t>
            </a:r>
          </a:p>
        </p:txBody>
      </p:sp>
      <p:sp>
        <p:nvSpPr>
          <p:cNvPr id="448" name="Shape 448"/>
          <p:cNvSpPr/>
          <p:nvPr/>
        </p:nvSpPr>
        <p:spPr>
          <a:xfrm>
            <a:off x="570300" y="4236218"/>
            <a:ext cx="2994000" cy="4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chemeClr val="dk1"/>
              </a:buClr>
              <a:buFont typeface="Arial"/>
              <a:buNone/>
            </a:pPr>
            <a:r>
              <a:rPr lang="en">
                <a:solidFill>
                  <a:schemeClr val="dk1"/>
                </a:solidFill>
                <a:latin typeface="Consolas"/>
                <a:ea typeface="Consolas"/>
                <a:cs typeface="Consolas"/>
                <a:sym typeface="Consolas"/>
              </a:rPr>
              <a:t>export default &lt;class name&gt;</a:t>
            </a:r>
          </a:p>
        </p:txBody>
      </p:sp>
      <p:sp>
        <p:nvSpPr>
          <p:cNvPr id="449" name="Shape 449"/>
          <p:cNvSpPr txBox="1"/>
          <p:nvPr>
            <p:ph idx="1" type="body"/>
          </p:nvPr>
        </p:nvSpPr>
        <p:spPr>
          <a:xfrm>
            <a:off x="3788775" y="1405675"/>
            <a:ext cx="4990200" cy="2686800"/>
          </a:xfrm>
          <a:prstGeom prst="rect">
            <a:avLst/>
          </a:prstGeom>
          <a:solidFill>
            <a:srgbClr val="F3F3F3"/>
          </a:solid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lvl="0" rtl="0">
              <a:lnSpc>
                <a:spcPct val="115000"/>
              </a:lnSpc>
              <a:spcBef>
                <a:spcPts val="0"/>
              </a:spcBef>
              <a:spcAft>
                <a:spcPts val="0"/>
              </a:spcAft>
              <a:buNone/>
            </a:pPr>
            <a:r>
              <a:rPr b="1" lang="en" sz="1600">
                <a:latin typeface="Consolas"/>
                <a:ea typeface="Consolas"/>
                <a:cs typeface="Consolas"/>
                <a:sym typeface="Consolas"/>
              </a:rPr>
              <a:t>import React from 'react';</a:t>
            </a:r>
          </a:p>
          <a:p>
            <a:pPr lvl="0" rtl="0">
              <a:lnSpc>
                <a:spcPct val="115000"/>
              </a:lnSpc>
              <a:spcBef>
                <a:spcPts val="0"/>
              </a:spcBef>
              <a:spcAft>
                <a:spcPts val="0"/>
              </a:spcAft>
              <a:buNone/>
            </a:pPr>
            <a:r>
              <a:rPr b="1" lang="en" sz="1600">
                <a:latin typeface="Consolas"/>
                <a:ea typeface="Consolas"/>
                <a:cs typeface="Consolas"/>
                <a:sym typeface="Consolas"/>
              </a:rPr>
              <a:t>import Firebase from './firebase-wrapper';</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class App extends React.Component {</a:t>
            </a:r>
          </a:p>
          <a:p>
            <a:pPr lvl="0" rtl="0">
              <a:lnSpc>
                <a:spcPct val="115000"/>
              </a:lnSpc>
              <a:spcBef>
                <a:spcPts val="0"/>
              </a:spcBef>
              <a:spcAft>
                <a:spcPts val="0"/>
              </a:spcAft>
              <a:buNone/>
            </a:pPr>
            <a:r>
              <a:rPr b="1" lang="en" sz="1600">
                <a:latin typeface="Consolas"/>
                <a:ea typeface="Consolas"/>
                <a:cs typeface="Consolas"/>
                <a:sym typeface="Consolas"/>
              </a:rPr>
              <a:t>  constructor() {}</a:t>
            </a:r>
          </a:p>
          <a:p>
            <a:pPr lvl="0" rtl="0">
              <a:lnSpc>
                <a:spcPct val="115000"/>
              </a:lnSpc>
              <a:spcBef>
                <a:spcPts val="0"/>
              </a:spcBef>
              <a:spcAft>
                <a:spcPts val="0"/>
              </a:spcAft>
              <a:buNone/>
            </a:pPr>
            <a:r>
              <a:rPr b="1" lang="en" sz="1600">
                <a:latin typeface="Consolas"/>
                <a:ea typeface="Consolas"/>
                <a:cs typeface="Consolas"/>
                <a:sym typeface="Consolas"/>
              </a:rPr>
              <a:t>  render() {}</a:t>
            </a:r>
          </a:p>
          <a:p>
            <a:pPr lvl="0" rtl="0">
              <a:lnSpc>
                <a:spcPct val="115000"/>
              </a:lnSpc>
              <a:spcBef>
                <a:spcPts val="0"/>
              </a:spcBef>
              <a:spcAft>
                <a:spcPts val="0"/>
              </a:spcAft>
              <a:buNone/>
            </a:pPr>
            <a:r>
              <a:rPr b="1" lang="en" sz="1600">
                <a:latin typeface="Consolas"/>
                <a:ea typeface="Consolas"/>
                <a:cs typeface="Consolas"/>
                <a:sym typeface="Consolas"/>
              </a:rPr>
              <a:t>}</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export default App;</a:t>
            </a:r>
          </a:p>
        </p:txBody>
      </p:sp>
      <p:sp>
        <p:nvSpPr>
          <p:cNvPr id="450" name="Shape 450"/>
          <p:cNvSpPr/>
          <p:nvPr/>
        </p:nvSpPr>
        <p:spPr>
          <a:xfrm>
            <a:off x="3788775" y="2172175"/>
            <a:ext cx="4990200" cy="1389600"/>
          </a:xfrm>
          <a:prstGeom prst="rect">
            <a:avLst/>
          </a:prstGeom>
          <a:noFill/>
          <a:ln cap="flat" cmpd="sng" w="38100">
            <a:solidFill>
              <a:srgbClr val="C27BA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51" name="Shape 4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Files Breakdown - Class</a:t>
            </a:r>
          </a:p>
        </p:txBody>
      </p:sp>
      <p:sp>
        <p:nvSpPr>
          <p:cNvPr id="452" name="Shape 452"/>
          <p:cNvSpPr txBox="1"/>
          <p:nvPr/>
        </p:nvSpPr>
        <p:spPr>
          <a:xfrm>
            <a:off x="3783175" y="1078600"/>
            <a:ext cx="2189400" cy="3219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App.jsx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Files Breakdown - Exports</a:t>
            </a:r>
          </a:p>
        </p:txBody>
      </p:sp>
      <p:sp>
        <p:nvSpPr>
          <p:cNvPr id="458" name="Shape 458"/>
          <p:cNvSpPr txBox="1"/>
          <p:nvPr>
            <p:ph idx="1" type="body"/>
          </p:nvPr>
        </p:nvSpPr>
        <p:spPr>
          <a:xfrm>
            <a:off x="311700" y="1152475"/>
            <a:ext cx="3163800" cy="3416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en">
                <a:latin typeface="Open Sans"/>
                <a:ea typeface="Open Sans"/>
                <a:cs typeface="Open Sans"/>
                <a:sym typeface="Open Sans"/>
              </a:rPr>
              <a:t>Exports</a:t>
            </a:r>
            <a:r>
              <a:rPr lang="en">
                <a:latin typeface="Open Sans"/>
                <a:ea typeface="Open Sans"/>
                <a:cs typeface="Open Sans"/>
                <a:sym typeface="Open Sans"/>
              </a:rPr>
              <a:t> allow other modules to reference this class. </a:t>
            </a:r>
          </a:p>
        </p:txBody>
      </p:sp>
      <p:sp>
        <p:nvSpPr>
          <p:cNvPr id="459" name="Shape 459"/>
          <p:cNvSpPr txBox="1"/>
          <p:nvPr>
            <p:ph idx="1" type="body"/>
          </p:nvPr>
        </p:nvSpPr>
        <p:spPr>
          <a:xfrm>
            <a:off x="3788775" y="1405675"/>
            <a:ext cx="4990200" cy="2686800"/>
          </a:xfrm>
          <a:prstGeom prst="rect">
            <a:avLst/>
          </a:prstGeom>
          <a:solidFill>
            <a:srgbClr val="F3F3F3"/>
          </a:solid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lvl="0" rtl="0">
              <a:lnSpc>
                <a:spcPct val="115000"/>
              </a:lnSpc>
              <a:spcBef>
                <a:spcPts val="0"/>
              </a:spcBef>
              <a:spcAft>
                <a:spcPts val="0"/>
              </a:spcAft>
              <a:buNone/>
            </a:pPr>
            <a:r>
              <a:rPr b="1" lang="en" sz="1600">
                <a:latin typeface="Consolas"/>
                <a:ea typeface="Consolas"/>
                <a:cs typeface="Consolas"/>
                <a:sym typeface="Consolas"/>
              </a:rPr>
              <a:t>import React from 'react';</a:t>
            </a:r>
          </a:p>
          <a:p>
            <a:pPr lvl="0" rtl="0">
              <a:lnSpc>
                <a:spcPct val="115000"/>
              </a:lnSpc>
              <a:spcBef>
                <a:spcPts val="0"/>
              </a:spcBef>
              <a:spcAft>
                <a:spcPts val="0"/>
              </a:spcAft>
              <a:buNone/>
            </a:pPr>
            <a:r>
              <a:rPr b="1" lang="en" sz="1600">
                <a:latin typeface="Consolas"/>
                <a:ea typeface="Consolas"/>
                <a:cs typeface="Consolas"/>
                <a:sym typeface="Consolas"/>
              </a:rPr>
              <a:t>import Firebase from './firebase-wrapper';</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class App extends React.Component {</a:t>
            </a:r>
          </a:p>
          <a:p>
            <a:pPr lvl="0" rtl="0">
              <a:lnSpc>
                <a:spcPct val="115000"/>
              </a:lnSpc>
              <a:spcBef>
                <a:spcPts val="0"/>
              </a:spcBef>
              <a:spcAft>
                <a:spcPts val="0"/>
              </a:spcAft>
              <a:buNone/>
            </a:pPr>
            <a:r>
              <a:rPr b="1" lang="en" sz="1600">
                <a:latin typeface="Consolas"/>
                <a:ea typeface="Consolas"/>
                <a:cs typeface="Consolas"/>
                <a:sym typeface="Consolas"/>
              </a:rPr>
              <a:t>  constructor() {}</a:t>
            </a:r>
          </a:p>
          <a:p>
            <a:pPr lvl="0" rtl="0">
              <a:lnSpc>
                <a:spcPct val="115000"/>
              </a:lnSpc>
              <a:spcBef>
                <a:spcPts val="0"/>
              </a:spcBef>
              <a:spcAft>
                <a:spcPts val="0"/>
              </a:spcAft>
              <a:buNone/>
            </a:pPr>
            <a:r>
              <a:rPr b="1" lang="en" sz="1600">
                <a:latin typeface="Consolas"/>
                <a:ea typeface="Consolas"/>
                <a:cs typeface="Consolas"/>
                <a:sym typeface="Consolas"/>
              </a:rPr>
              <a:t>  render() {}</a:t>
            </a:r>
          </a:p>
          <a:p>
            <a:pPr lvl="0" rtl="0">
              <a:lnSpc>
                <a:spcPct val="115000"/>
              </a:lnSpc>
              <a:spcBef>
                <a:spcPts val="0"/>
              </a:spcBef>
              <a:spcAft>
                <a:spcPts val="0"/>
              </a:spcAft>
              <a:buNone/>
            </a:pPr>
            <a:r>
              <a:rPr b="1" lang="en" sz="1600">
                <a:latin typeface="Consolas"/>
                <a:ea typeface="Consolas"/>
                <a:cs typeface="Consolas"/>
                <a:sym typeface="Consolas"/>
              </a:rPr>
              <a:t>}</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export default App;</a:t>
            </a:r>
          </a:p>
        </p:txBody>
      </p:sp>
      <p:sp>
        <p:nvSpPr>
          <p:cNvPr id="460" name="Shape 460"/>
          <p:cNvSpPr txBox="1"/>
          <p:nvPr/>
        </p:nvSpPr>
        <p:spPr>
          <a:xfrm>
            <a:off x="3783175" y="1078600"/>
            <a:ext cx="2189400" cy="3219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App.jsx</a:t>
            </a:r>
          </a:p>
        </p:txBody>
      </p:sp>
      <p:sp>
        <p:nvSpPr>
          <p:cNvPr id="461" name="Shape 461"/>
          <p:cNvSpPr/>
          <p:nvPr/>
        </p:nvSpPr>
        <p:spPr>
          <a:xfrm flipH="1" rot="10800000">
            <a:off x="3788775" y="3561925"/>
            <a:ext cx="4990200" cy="516300"/>
          </a:xfrm>
          <a:prstGeom prst="rect">
            <a:avLst/>
          </a:prstGeom>
          <a:noFill/>
          <a:ln cap="flat" cmpd="sng" w="38100">
            <a:solidFill>
              <a:srgbClr val="C27BA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nvSpPr>
        <p:spPr>
          <a:xfrm>
            <a:off x="121275" y="798350"/>
            <a:ext cx="2752200" cy="38583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chemeClr val="dk2"/>
                </a:solidFill>
                <a:latin typeface="Open Sans"/>
                <a:ea typeface="Open Sans"/>
                <a:cs typeface="Open Sans"/>
                <a:sym typeface="Open Sans"/>
              </a:rPr>
              <a:t>All web pages are made out of modular components. </a:t>
            </a:r>
          </a:p>
          <a:p>
            <a:pPr lvl="0">
              <a:spcBef>
                <a:spcPts val="0"/>
              </a:spcBef>
              <a:buNone/>
            </a:pPr>
            <a:r>
              <a:t/>
            </a:r>
            <a:endParaRPr sz="1800">
              <a:solidFill>
                <a:schemeClr val="dk2"/>
              </a:solidFill>
              <a:latin typeface="Open Sans"/>
              <a:ea typeface="Open Sans"/>
              <a:cs typeface="Open Sans"/>
              <a:sym typeface="Open Sans"/>
            </a:endParaRPr>
          </a:p>
          <a:p>
            <a:pPr lvl="0">
              <a:spcBef>
                <a:spcPts val="0"/>
              </a:spcBef>
              <a:buNone/>
            </a:pPr>
            <a:r>
              <a:rPr lang="en" sz="1800">
                <a:solidFill>
                  <a:schemeClr val="dk2"/>
                </a:solidFill>
                <a:latin typeface="Open Sans"/>
                <a:ea typeface="Open Sans"/>
                <a:cs typeface="Open Sans"/>
                <a:sym typeface="Open Sans"/>
              </a:rPr>
              <a:t>Our application:</a:t>
            </a:r>
          </a:p>
          <a:p>
            <a:pPr indent="-342900" lvl="0" marL="457200" rtl="0">
              <a:spcBef>
                <a:spcPts val="0"/>
              </a:spcBef>
              <a:buClr>
                <a:srgbClr val="A883F1"/>
              </a:buClr>
              <a:buSzPct val="100000"/>
              <a:buFont typeface="Open Sans"/>
              <a:buChar char="●"/>
            </a:pPr>
            <a:r>
              <a:rPr lang="en" sz="1800">
                <a:solidFill>
                  <a:srgbClr val="A883F1"/>
                </a:solidFill>
                <a:latin typeface="Open Sans"/>
                <a:ea typeface="Open Sans"/>
                <a:cs typeface="Open Sans"/>
                <a:sym typeface="Open Sans"/>
              </a:rPr>
              <a:t>The Application</a:t>
            </a:r>
          </a:p>
          <a:p>
            <a:pPr indent="-342900" lvl="0" marL="457200" rtl="0">
              <a:spcBef>
                <a:spcPts val="0"/>
              </a:spcBef>
              <a:buClr>
                <a:srgbClr val="E69138"/>
              </a:buClr>
              <a:buSzPct val="100000"/>
              <a:buFont typeface="Open Sans"/>
              <a:buChar char="●"/>
            </a:pPr>
            <a:r>
              <a:rPr lang="en" sz="1800">
                <a:solidFill>
                  <a:srgbClr val="E69138"/>
                </a:solidFill>
                <a:latin typeface="Open Sans"/>
                <a:ea typeface="Open Sans"/>
                <a:cs typeface="Open Sans"/>
                <a:sym typeface="Open Sans"/>
              </a:rPr>
              <a:t>Messages</a:t>
            </a:r>
          </a:p>
          <a:p>
            <a:pPr indent="-342900" lvl="0" marL="457200" rtl="0">
              <a:spcBef>
                <a:spcPts val="0"/>
              </a:spcBef>
              <a:buClr>
                <a:srgbClr val="38761D"/>
              </a:buClr>
              <a:buSzPct val="100000"/>
              <a:buFont typeface="Open Sans"/>
              <a:buChar char="●"/>
            </a:pPr>
            <a:r>
              <a:rPr lang="en" sz="1800">
                <a:solidFill>
                  <a:srgbClr val="38761D"/>
                </a:solidFill>
                <a:latin typeface="Open Sans"/>
                <a:ea typeface="Open Sans"/>
                <a:cs typeface="Open Sans"/>
                <a:sym typeface="Open Sans"/>
              </a:rPr>
              <a:t>The Input Box</a:t>
            </a: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rPr lang="en" sz="1800">
                <a:solidFill>
                  <a:schemeClr val="dk2"/>
                </a:solidFill>
                <a:latin typeface="Open Sans"/>
                <a:ea typeface="Open Sans"/>
                <a:cs typeface="Open Sans"/>
                <a:sym typeface="Open Sans"/>
              </a:rPr>
              <a:t>Corresponding classes:</a:t>
            </a:r>
          </a:p>
          <a:p>
            <a:pPr indent="-342900" lvl="0" marL="457200" rtl="0">
              <a:spcBef>
                <a:spcPts val="0"/>
              </a:spcBef>
              <a:buClr>
                <a:srgbClr val="A883F1"/>
              </a:buClr>
              <a:buSzPct val="100000"/>
              <a:buFont typeface="Open Sans"/>
              <a:buChar char="●"/>
            </a:pPr>
            <a:r>
              <a:rPr lang="en" sz="1800">
                <a:solidFill>
                  <a:srgbClr val="A883F1"/>
                </a:solidFill>
                <a:latin typeface="Open Sans"/>
                <a:ea typeface="Open Sans"/>
                <a:cs typeface="Open Sans"/>
                <a:sym typeface="Open Sans"/>
              </a:rPr>
              <a:t>App.jsx</a:t>
            </a:r>
          </a:p>
          <a:p>
            <a:pPr indent="-342900" lvl="0" marL="457200" rtl="0">
              <a:spcBef>
                <a:spcPts val="0"/>
              </a:spcBef>
              <a:buClr>
                <a:srgbClr val="E69138"/>
              </a:buClr>
              <a:buSzPct val="100000"/>
              <a:buFont typeface="Open Sans"/>
              <a:buChar char="●"/>
            </a:pPr>
            <a:r>
              <a:rPr lang="en" sz="1800">
                <a:solidFill>
                  <a:srgbClr val="E69138"/>
                </a:solidFill>
                <a:latin typeface="Open Sans"/>
                <a:ea typeface="Open Sans"/>
                <a:cs typeface="Open Sans"/>
                <a:sym typeface="Open Sans"/>
              </a:rPr>
              <a:t>Message.jsx</a:t>
            </a:r>
          </a:p>
          <a:p>
            <a:pPr indent="-342900" lvl="0" marL="457200" rtl="0">
              <a:spcBef>
                <a:spcPts val="0"/>
              </a:spcBef>
              <a:buClr>
                <a:srgbClr val="38761D"/>
              </a:buClr>
              <a:buSzPct val="100000"/>
              <a:buFont typeface="Open Sans"/>
              <a:buChar char="●"/>
            </a:pPr>
            <a:r>
              <a:rPr lang="en" sz="1800">
                <a:solidFill>
                  <a:srgbClr val="38761D"/>
                </a:solidFill>
                <a:latin typeface="Open Sans"/>
                <a:ea typeface="Open Sans"/>
                <a:cs typeface="Open Sans"/>
                <a:sym typeface="Open Sans"/>
              </a:rPr>
              <a:t>Input.jsx</a:t>
            </a:r>
          </a:p>
        </p:txBody>
      </p:sp>
      <p:grpSp>
        <p:nvGrpSpPr>
          <p:cNvPr id="467" name="Shape 467"/>
          <p:cNvGrpSpPr/>
          <p:nvPr/>
        </p:nvGrpSpPr>
        <p:grpSpPr>
          <a:xfrm>
            <a:off x="2972775" y="626350"/>
            <a:ext cx="6034200" cy="3890800"/>
            <a:chOff x="596550" y="592850"/>
            <a:chExt cx="6034200" cy="3890800"/>
          </a:xfrm>
        </p:grpSpPr>
        <p:grpSp>
          <p:nvGrpSpPr>
            <p:cNvPr id="468" name="Shape 468"/>
            <p:cNvGrpSpPr/>
            <p:nvPr/>
          </p:nvGrpSpPr>
          <p:grpSpPr>
            <a:xfrm>
              <a:off x="596550" y="592850"/>
              <a:ext cx="6034200" cy="3890800"/>
              <a:chOff x="596550" y="592850"/>
              <a:chExt cx="6034200" cy="3890800"/>
            </a:xfrm>
          </p:grpSpPr>
          <p:grpSp>
            <p:nvGrpSpPr>
              <p:cNvPr id="469" name="Shape 469"/>
              <p:cNvGrpSpPr/>
              <p:nvPr/>
            </p:nvGrpSpPr>
            <p:grpSpPr>
              <a:xfrm>
                <a:off x="596550" y="592850"/>
                <a:ext cx="6034200" cy="3890800"/>
                <a:chOff x="596550" y="592850"/>
                <a:chExt cx="6034200" cy="3890800"/>
              </a:xfrm>
            </p:grpSpPr>
            <p:sp>
              <p:nvSpPr>
                <p:cNvPr id="470" name="Shape 470"/>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71" name="Shape 471"/>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72" name="Shape 472"/>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473" name="Shape 473"/>
                <p:cNvGrpSpPr/>
                <p:nvPr/>
              </p:nvGrpSpPr>
              <p:grpSpPr>
                <a:xfrm>
                  <a:off x="596550" y="592850"/>
                  <a:ext cx="6034200" cy="3890800"/>
                  <a:chOff x="596550" y="592850"/>
                  <a:chExt cx="6034200" cy="3890800"/>
                </a:xfrm>
              </p:grpSpPr>
              <p:sp>
                <p:nvSpPr>
                  <p:cNvPr id="474" name="Shape 474"/>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475" name="Shape 475"/>
                  <p:cNvGrpSpPr/>
                  <p:nvPr/>
                </p:nvGrpSpPr>
                <p:grpSpPr>
                  <a:xfrm>
                    <a:off x="2914350" y="1271800"/>
                    <a:ext cx="3408900" cy="2894400"/>
                    <a:chOff x="2914350" y="1271800"/>
                    <a:chExt cx="3408900" cy="2894400"/>
                  </a:xfrm>
                </p:grpSpPr>
                <p:sp>
                  <p:nvSpPr>
                    <p:cNvPr id="476" name="Shape 476"/>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477" name="Shape 477"/>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478" name="Shape 478"/>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479" name="Shape 479"/>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480" name="Shape 480"/>
                    <p:cNvSpPr/>
                    <p:nvPr/>
                  </p:nvSpPr>
                  <p:spPr>
                    <a:xfrm>
                      <a:off x="2988000" y="136064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481" name="Shape 481"/>
                    <p:cNvSpPr/>
                    <p:nvPr/>
                  </p:nvSpPr>
                  <p:spPr>
                    <a:xfrm>
                      <a:off x="4301375" y="179214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482" name="Shape 482"/>
                  <p:cNvGrpSpPr/>
                  <p:nvPr/>
                </p:nvGrpSpPr>
                <p:grpSpPr>
                  <a:xfrm>
                    <a:off x="596550" y="592850"/>
                    <a:ext cx="6034200" cy="326502"/>
                    <a:chOff x="596550" y="592850"/>
                    <a:chExt cx="6034200" cy="326502"/>
                  </a:xfrm>
                </p:grpSpPr>
                <p:sp>
                  <p:nvSpPr>
                    <p:cNvPr id="483" name="Shape 483"/>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484" name="Shape 484"/>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485" name="Shape 485"/>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486" name="Shape 486"/>
                  <p:cNvGrpSpPr/>
                  <p:nvPr/>
                </p:nvGrpSpPr>
                <p:grpSpPr>
                  <a:xfrm>
                    <a:off x="905425" y="1271800"/>
                    <a:ext cx="1695900" cy="3043417"/>
                    <a:chOff x="905425" y="1271800"/>
                    <a:chExt cx="1695900" cy="3043417"/>
                  </a:xfrm>
                </p:grpSpPr>
                <p:sp>
                  <p:nvSpPr>
                    <p:cNvPr id="487" name="Shape 487"/>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88" name="Shape 488"/>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489" name="Shape 489"/>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490" name="Shape 490"/>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491" name="Shape 491"/>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492" name="Shape 492"/>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493" name="Shape 493"/>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494" name="Shape 494"/>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495" name="Shape 495"/>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496" name="Shape 496"/>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497" name="Shape 497"/>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498" name="Shape 498"/>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499" name="Shape 499"/>
              <p:cNvSpPr txBox="1"/>
              <p:nvPr/>
            </p:nvSpPr>
            <p:spPr>
              <a:xfrm>
                <a:off x="2907255" y="127935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grpSp>
        <p:sp>
          <p:nvSpPr>
            <p:cNvPr id="500" name="Shape 500"/>
            <p:cNvSpPr/>
            <p:nvPr/>
          </p:nvSpPr>
          <p:spPr>
            <a:xfrm>
              <a:off x="2988000" y="227662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sp>
        <p:nvSpPr>
          <p:cNvPr id="501" name="Shape 501"/>
          <p:cNvSpPr/>
          <p:nvPr/>
        </p:nvSpPr>
        <p:spPr>
          <a:xfrm>
            <a:off x="2886675" y="555450"/>
            <a:ext cx="6206400" cy="4101300"/>
          </a:xfrm>
          <a:prstGeom prst="rect">
            <a:avLst/>
          </a:prstGeom>
          <a:noFill/>
          <a:ln cap="flat" cmpd="sng" w="76200">
            <a:solidFill>
              <a:srgbClr val="A883F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02" name="Shape 502"/>
          <p:cNvSpPr/>
          <p:nvPr/>
        </p:nvSpPr>
        <p:spPr>
          <a:xfrm>
            <a:off x="5323950" y="2249900"/>
            <a:ext cx="2897700" cy="862200"/>
          </a:xfrm>
          <a:prstGeom prst="rect">
            <a:avLst/>
          </a:prstGeom>
          <a:noFill/>
          <a:ln cap="flat" cmpd="sng" w="38100">
            <a:solidFill>
              <a:srgbClr val="E69138"/>
            </a:solidFill>
            <a:prstDash val="lgDash"/>
            <a:round/>
            <a:headEnd len="med" w="med" type="none"/>
            <a:tailEnd len="med" w="med" type="none"/>
          </a:ln>
        </p:spPr>
        <p:txBody>
          <a:bodyPr anchorCtr="0" anchor="ctr" bIns="91425" lIns="91425" rIns="91425" wrap="square" tIns="91425">
            <a:noAutofit/>
          </a:bodyPr>
          <a:lstStyle/>
          <a:p>
            <a:pPr lvl="0">
              <a:spcBef>
                <a:spcPts val="0"/>
              </a:spcBef>
              <a:buNone/>
            </a:pPr>
            <a:r>
              <a:t/>
            </a:r>
            <a:endParaRPr>
              <a:solidFill>
                <a:schemeClr val="accent1"/>
              </a:solidFill>
            </a:endParaRPr>
          </a:p>
        </p:txBody>
      </p:sp>
      <p:sp>
        <p:nvSpPr>
          <p:cNvPr id="503" name="Shape 503"/>
          <p:cNvSpPr/>
          <p:nvPr/>
        </p:nvSpPr>
        <p:spPr>
          <a:xfrm>
            <a:off x="5235725" y="3573375"/>
            <a:ext cx="3537300" cy="701700"/>
          </a:xfrm>
          <a:prstGeom prst="rect">
            <a:avLst/>
          </a:prstGeom>
          <a:noFill/>
          <a:ln cap="flat" cmpd="sng" w="38100">
            <a:solidFill>
              <a:srgbClr val="38761D"/>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311700" y="1658975"/>
            <a:ext cx="8520600" cy="2538900"/>
          </a:xfrm>
          <a:prstGeom prst="rect">
            <a:avLst/>
          </a:prstGeom>
        </p:spPr>
        <p:txBody>
          <a:bodyPr anchorCtr="0" anchor="b" bIns="91425" lIns="91425" rIns="91425" wrap="square" tIns="91425">
            <a:noAutofit/>
          </a:bodyPr>
          <a:lstStyle/>
          <a:p>
            <a:pPr lvl="0" rtl="0">
              <a:spcBef>
                <a:spcPts val="0"/>
              </a:spcBef>
              <a:buNone/>
            </a:pPr>
            <a:r>
              <a:rPr lang="en">
                <a:solidFill>
                  <a:srgbClr val="FFFFFF"/>
                </a:solidFill>
                <a:latin typeface="Open Sans"/>
                <a:ea typeface="Open Sans"/>
                <a:cs typeface="Open Sans"/>
                <a:sym typeface="Open Sans"/>
              </a:rPr>
              <a:t>React Messaging App</a:t>
            </a:r>
          </a:p>
          <a:p>
            <a:pPr lvl="0" rtl="0">
              <a:spcBef>
                <a:spcPts val="0"/>
              </a:spcBef>
              <a:buNone/>
            </a:pPr>
            <a:r>
              <a:t/>
            </a:r>
            <a:endParaRPr sz="2400">
              <a:solidFill>
                <a:srgbClr val="FFFFFF"/>
              </a:solidFill>
              <a:latin typeface="Open Sans"/>
              <a:ea typeface="Open Sans"/>
              <a:cs typeface="Open Sans"/>
              <a:sym typeface="Open Sans"/>
            </a:endParaRPr>
          </a:p>
        </p:txBody>
      </p:sp>
      <p:pic>
        <p:nvPicPr>
          <p:cNvPr id="61" name="Shape 61"/>
          <p:cNvPicPr preferRelativeResize="0"/>
          <p:nvPr/>
        </p:nvPicPr>
        <p:blipFill>
          <a:blip r:embed="rId3">
            <a:alphaModFix/>
          </a:blip>
          <a:stretch>
            <a:fillRect/>
          </a:stretch>
        </p:blipFill>
        <p:spPr>
          <a:xfrm>
            <a:off x="3488502" y="772350"/>
            <a:ext cx="2167000" cy="1924525"/>
          </a:xfrm>
          <a:prstGeom prst="rect">
            <a:avLst/>
          </a:prstGeom>
          <a:noFill/>
          <a:ln>
            <a:noFill/>
          </a:ln>
        </p:spPr>
      </p:pic>
      <p:sp>
        <p:nvSpPr>
          <p:cNvPr id="62" name="Shape 62"/>
          <p:cNvSpPr txBox="1"/>
          <p:nvPr/>
        </p:nvSpPr>
        <p:spPr>
          <a:xfrm>
            <a:off x="1582492" y="4814298"/>
            <a:ext cx="5979000" cy="2736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i="1" lang="en" sz="1100">
                <a:solidFill>
                  <a:srgbClr val="FFFFFF"/>
                </a:solidFill>
              </a:rPr>
              <a:t>(C) 2017 Appian Corporation.  Distribution with attribution permitted.  All other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React Component Lifecycle</a:t>
            </a:r>
          </a:p>
        </p:txBody>
      </p:sp>
      <p:sp>
        <p:nvSpPr>
          <p:cNvPr id="509" name="Shape 509"/>
          <p:cNvSpPr txBox="1"/>
          <p:nvPr/>
        </p:nvSpPr>
        <p:spPr>
          <a:xfrm>
            <a:off x="6285900" y="4737975"/>
            <a:ext cx="2858100" cy="429900"/>
          </a:xfrm>
          <a:prstGeom prst="rect">
            <a:avLst/>
          </a:prstGeom>
          <a:noFill/>
          <a:ln>
            <a:noFill/>
          </a:ln>
        </p:spPr>
        <p:txBody>
          <a:bodyPr anchorCtr="0" anchor="t" bIns="91425" lIns="91425" rIns="91425" wrap="square" tIns="91425">
            <a:noAutofit/>
          </a:bodyPr>
          <a:lstStyle/>
          <a:p>
            <a:pPr lvl="0" rtl="0">
              <a:spcBef>
                <a:spcPts val="0"/>
              </a:spcBef>
              <a:buNone/>
            </a:pPr>
            <a:r>
              <a:rPr lang="en" u="sng">
                <a:solidFill>
                  <a:schemeClr val="hlink"/>
                </a:solidFill>
                <a:latin typeface="Open Sans"/>
                <a:ea typeface="Open Sans"/>
                <a:cs typeface="Open Sans"/>
                <a:sym typeface="Open Sans"/>
                <a:hlinkClick r:id="rId3"/>
              </a:rPr>
              <a:t>Docs for the lifecycle methods</a:t>
            </a:r>
          </a:p>
        </p:txBody>
      </p:sp>
      <p:cxnSp>
        <p:nvCxnSpPr>
          <p:cNvPr id="510" name="Shape 510"/>
          <p:cNvCxnSpPr/>
          <p:nvPr/>
        </p:nvCxnSpPr>
        <p:spPr>
          <a:xfrm>
            <a:off x="3016740" y="1338375"/>
            <a:ext cx="0" cy="3399600"/>
          </a:xfrm>
          <a:prstGeom prst="straightConnector1">
            <a:avLst/>
          </a:prstGeom>
          <a:noFill/>
          <a:ln cap="flat" cmpd="sng" w="9525">
            <a:solidFill>
              <a:schemeClr val="dk2"/>
            </a:solidFill>
            <a:prstDash val="solid"/>
            <a:round/>
            <a:headEnd len="lg" w="lg" type="none"/>
            <a:tailEnd len="lg" w="lg" type="none"/>
          </a:ln>
        </p:spPr>
      </p:cxnSp>
      <p:cxnSp>
        <p:nvCxnSpPr>
          <p:cNvPr id="511" name="Shape 511"/>
          <p:cNvCxnSpPr/>
          <p:nvPr/>
        </p:nvCxnSpPr>
        <p:spPr>
          <a:xfrm>
            <a:off x="6082325" y="1338375"/>
            <a:ext cx="0" cy="3399600"/>
          </a:xfrm>
          <a:prstGeom prst="straightConnector1">
            <a:avLst/>
          </a:prstGeom>
          <a:noFill/>
          <a:ln cap="flat" cmpd="sng" w="9525">
            <a:solidFill>
              <a:schemeClr val="dk2"/>
            </a:solidFill>
            <a:prstDash val="solid"/>
            <a:round/>
            <a:headEnd len="lg" w="lg" type="none"/>
            <a:tailEnd len="lg" w="lg" type="none"/>
          </a:ln>
        </p:spPr>
      </p:cxnSp>
      <p:grpSp>
        <p:nvGrpSpPr>
          <p:cNvPr id="512" name="Shape 512"/>
          <p:cNvGrpSpPr/>
          <p:nvPr/>
        </p:nvGrpSpPr>
        <p:grpSpPr>
          <a:xfrm>
            <a:off x="6082325" y="1250450"/>
            <a:ext cx="2925000" cy="1053075"/>
            <a:chOff x="6082325" y="1250450"/>
            <a:chExt cx="2925000" cy="1053075"/>
          </a:xfrm>
        </p:grpSpPr>
        <p:sp>
          <p:nvSpPr>
            <p:cNvPr id="513" name="Shape 513"/>
            <p:cNvSpPr txBox="1"/>
            <p:nvPr/>
          </p:nvSpPr>
          <p:spPr>
            <a:xfrm>
              <a:off x="6082325" y="1250450"/>
              <a:ext cx="2925000" cy="498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None/>
              </a:pPr>
              <a:r>
                <a:rPr lang="en" sz="1800">
                  <a:solidFill>
                    <a:srgbClr val="990000"/>
                  </a:solidFill>
                  <a:latin typeface="Open Sans"/>
                  <a:ea typeface="Open Sans"/>
                  <a:cs typeface="Open Sans"/>
                  <a:sym typeface="Open Sans"/>
                </a:rPr>
                <a:t>Unmounting (Destroying)</a:t>
              </a:r>
            </a:p>
          </p:txBody>
        </p:sp>
        <p:sp>
          <p:nvSpPr>
            <p:cNvPr id="514" name="Shape 514"/>
            <p:cNvSpPr/>
            <p:nvPr/>
          </p:nvSpPr>
          <p:spPr>
            <a:xfrm>
              <a:off x="6216750" y="1929425"/>
              <a:ext cx="2772300"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componentWillUnmount</a:t>
              </a:r>
            </a:p>
          </p:txBody>
        </p:sp>
      </p:grpSp>
      <p:grpSp>
        <p:nvGrpSpPr>
          <p:cNvPr id="515" name="Shape 515"/>
          <p:cNvGrpSpPr/>
          <p:nvPr/>
        </p:nvGrpSpPr>
        <p:grpSpPr>
          <a:xfrm>
            <a:off x="166475" y="1250450"/>
            <a:ext cx="2778125" cy="2368825"/>
            <a:chOff x="166475" y="1250450"/>
            <a:chExt cx="2778125" cy="2368825"/>
          </a:xfrm>
        </p:grpSpPr>
        <p:sp>
          <p:nvSpPr>
            <p:cNvPr id="516" name="Shape 516"/>
            <p:cNvSpPr txBox="1"/>
            <p:nvPr/>
          </p:nvSpPr>
          <p:spPr>
            <a:xfrm>
              <a:off x="332150" y="1250450"/>
              <a:ext cx="2407500" cy="4983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solidFill>
                    <a:srgbClr val="38761D"/>
                  </a:solidFill>
                  <a:latin typeface="Open Sans"/>
                  <a:ea typeface="Open Sans"/>
                  <a:cs typeface="Open Sans"/>
                  <a:sym typeface="Open Sans"/>
                </a:rPr>
                <a:t>Mounting (Creating)</a:t>
              </a:r>
            </a:p>
          </p:txBody>
        </p:sp>
        <p:sp>
          <p:nvSpPr>
            <p:cNvPr id="517" name="Shape 517"/>
            <p:cNvSpPr/>
            <p:nvPr/>
          </p:nvSpPr>
          <p:spPr>
            <a:xfrm>
              <a:off x="172300" y="19294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componentWillMount</a:t>
              </a:r>
            </a:p>
          </p:txBody>
        </p:sp>
        <p:sp>
          <p:nvSpPr>
            <p:cNvPr id="518" name="Shape 518"/>
            <p:cNvSpPr/>
            <p:nvPr/>
          </p:nvSpPr>
          <p:spPr>
            <a:xfrm>
              <a:off x="166475" y="26191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19" name="Shape 519"/>
            <p:cNvSpPr/>
            <p:nvPr/>
          </p:nvSpPr>
          <p:spPr>
            <a:xfrm>
              <a:off x="166475" y="324517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componentDidMount</a:t>
              </a:r>
            </a:p>
          </p:txBody>
        </p:sp>
        <p:cxnSp>
          <p:nvCxnSpPr>
            <p:cNvPr id="520" name="Shape 520"/>
            <p:cNvCxnSpPr>
              <a:stCxn id="517" idx="2"/>
              <a:endCxn id="518" idx="0"/>
            </p:cNvCxnSpPr>
            <p:nvPr/>
          </p:nvCxnSpPr>
          <p:spPr>
            <a:xfrm flipH="1">
              <a:off x="1552750" y="2303525"/>
              <a:ext cx="5700" cy="315600"/>
            </a:xfrm>
            <a:prstGeom prst="straightConnector1">
              <a:avLst/>
            </a:prstGeom>
            <a:noFill/>
            <a:ln cap="flat" cmpd="sng" w="9525">
              <a:solidFill>
                <a:schemeClr val="dk2"/>
              </a:solidFill>
              <a:prstDash val="solid"/>
              <a:round/>
              <a:headEnd len="lg" w="lg" type="none"/>
              <a:tailEnd len="lg" w="lg" type="triangle"/>
            </a:ln>
          </p:spPr>
        </p:cxnSp>
        <p:cxnSp>
          <p:nvCxnSpPr>
            <p:cNvPr id="521" name="Shape 521"/>
            <p:cNvCxnSpPr>
              <a:stCxn id="518" idx="2"/>
              <a:endCxn id="519" idx="0"/>
            </p:cNvCxnSpPr>
            <p:nvPr/>
          </p:nvCxnSpPr>
          <p:spPr>
            <a:xfrm>
              <a:off x="1552625" y="2993225"/>
              <a:ext cx="0" cy="252000"/>
            </a:xfrm>
            <a:prstGeom prst="straightConnector1">
              <a:avLst/>
            </a:prstGeom>
            <a:noFill/>
            <a:ln cap="flat" cmpd="sng" w="9525">
              <a:solidFill>
                <a:schemeClr val="dk2"/>
              </a:solidFill>
              <a:prstDash val="solid"/>
              <a:round/>
              <a:headEnd len="lg" w="lg" type="none"/>
              <a:tailEnd len="lg" w="lg" type="triangle"/>
            </a:ln>
          </p:spPr>
        </p:cxnSp>
      </p:grpSp>
      <p:cxnSp>
        <p:nvCxnSpPr>
          <p:cNvPr id="522" name="Shape 522"/>
          <p:cNvCxnSpPr/>
          <p:nvPr/>
        </p:nvCxnSpPr>
        <p:spPr>
          <a:xfrm>
            <a:off x="3956550" y="2813550"/>
            <a:ext cx="0" cy="263700"/>
          </a:xfrm>
          <a:prstGeom prst="straightConnector1">
            <a:avLst/>
          </a:prstGeom>
          <a:noFill/>
          <a:ln cap="flat" cmpd="sng" w="9525">
            <a:solidFill>
              <a:schemeClr val="dk2"/>
            </a:solidFill>
            <a:prstDash val="solid"/>
            <a:round/>
            <a:headEnd len="lg" w="lg" type="none"/>
            <a:tailEnd len="lg" w="lg" type="triangle"/>
          </a:ln>
        </p:spPr>
      </p:cxnSp>
      <p:grpSp>
        <p:nvGrpSpPr>
          <p:cNvPr id="523" name="Shape 523"/>
          <p:cNvGrpSpPr/>
          <p:nvPr/>
        </p:nvGrpSpPr>
        <p:grpSpPr>
          <a:xfrm>
            <a:off x="3087350" y="1250450"/>
            <a:ext cx="2860550" cy="3432375"/>
            <a:chOff x="3087350" y="1250450"/>
            <a:chExt cx="2860550" cy="3432375"/>
          </a:xfrm>
        </p:grpSpPr>
        <p:sp>
          <p:nvSpPr>
            <p:cNvPr id="524" name="Shape 524"/>
            <p:cNvSpPr txBox="1"/>
            <p:nvPr/>
          </p:nvSpPr>
          <p:spPr>
            <a:xfrm>
              <a:off x="3177125" y="1250450"/>
              <a:ext cx="2684100" cy="498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None/>
              </a:pPr>
              <a:r>
                <a:rPr lang="en" sz="1800">
                  <a:solidFill>
                    <a:srgbClr val="E69138"/>
                  </a:solidFill>
                  <a:latin typeface="Open Sans"/>
                  <a:ea typeface="Open Sans"/>
                  <a:cs typeface="Open Sans"/>
                  <a:sym typeface="Open Sans"/>
                </a:rPr>
                <a:t>Updating</a:t>
              </a:r>
            </a:p>
          </p:txBody>
        </p:sp>
        <p:sp>
          <p:nvSpPr>
            <p:cNvPr id="525" name="Shape 525"/>
            <p:cNvSpPr txBox="1"/>
            <p:nvPr/>
          </p:nvSpPr>
          <p:spPr>
            <a:xfrm>
              <a:off x="5115179" y="2768600"/>
              <a:ext cx="669900" cy="439500"/>
            </a:xfrm>
            <a:prstGeom prst="rect">
              <a:avLst/>
            </a:prstGeom>
            <a:noFill/>
            <a:ln>
              <a:noFill/>
            </a:ln>
          </p:spPr>
          <p:txBody>
            <a:bodyPr anchorCtr="0" anchor="t" bIns="91425" lIns="91425" rIns="91425" wrap="square" tIns="91425">
              <a:noAutofit/>
            </a:bodyPr>
            <a:lstStyle/>
            <a:p>
              <a:pPr lvl="0" rtl="0">
                <a:spcBef>
                  <a:spcPts val="0"/>
                </a:spcBef>
                <a:buNone/>
              </a:pPr>
              <a:r>
                <a:rPr lang="en" sz="1200">
                  <a:latin typeface="Open Sans"/>
                  <a:ea typeface="Open Sans"/>
                  <a:cs typeface="Open Sans"/>
                  <a:sym typeface="Open Sans"/>
                </a:rPr>
                <a:t>false</a:t>
              </a:r>
            </a:p>
          </p:txBody>
        </p:sp>
        <p:sp>
          <p:nvSpPr>
            <p:cNvPr id="526" name="Shape 526"/>
            <p:cNvSpPr/>
            <p:nvPr/>
          </p:nvSpPr>
          <p:spPr>
            <a:xfrm>
              <a:off x="3087350" y="3657875"/>
              <a:ext cx="2858100"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27" name="Shape 527"/>
            <p:cNvSpPr/>
            <p:nvPr/>
          </p:nvSpPr>
          <p:spPr>
            <a:xfrm>
              <a:off x="3088900" y="43678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componentDidUpdate</a:t>
              </a:r>
            </a:p>
          </p:txBody>
        </p:sp>
        <p:sp>
          <p:nvSpPr>
            <p:cNvPr id="528" name="Shape 528"/>
            <p:cNvSpPr/>
            <p:nvPr/>
          </p:nvSpPr>
          <p:spPr>
            <a:xfrm>
              <a:off x="3088900" y="30724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componentWillUpdate</a:t>
              </a:r>
            </a:p>
          </p:txBody>
        </p:sp>
        <p:sp>
          <p:nvSpPr>
            <p:cNvPr id="529" name="Shape 529"/>
            <p:cNvSpPr/>
            <p:nvPr/>
          </p:nvSpPr>
          <p:spPr>
            <a:xfrm>
              <a:off x="3089000" y="25009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shouldComponentUpdate</a:t>
              </a:r>
            </a:p>
          </p:txBody>
        </p:sp>
        <p:sp>
          <p:nvSpPr>
            <p:cNvPr id="530" name="Shape 530"/>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componentWillReceiveProps</a:t>
              </a:r>
            </a:p>
          </p:txBody>
        </p:sp>
        <p:cxnSp>
          <p:nvCxnSpPr>
            <p:cNvPr id="531" name="Shape 531"/>
            <p:cNvCxnSpPr>
              <a:stCxn id="530" idx="2"/>
              <a:endCxn id="529" idx="0"/>
            </p:cNvCxnSpPr>
            <p:nvPr/>
          </p:nvCxnSpPr>
          <p:spPr>
            <a:xfrm flipH="1">
              <a:off x="4517950" y="2303525"/>
              <a:ext cx="900" cy="197400"/>
            </a:xfrm>
            <a:prstGeom prst="straightConnector1">
              <a:avLst/>
            </a:prstGeom>
            <a:noFill/>
            <a:ln cap="flat" cmpd="sng" w="9525">
              <a:solidFill>
                <a:schemeClr val="dk2"/>
              </a:solidFill>
              <a:prstDash val="solid"/>
              <a:round/>
              <a:headEnd len="lg" w="lg" type="none"/>
              <a:tailEnd len="lg" w="lg" type="triangle"/>
            </a:ln>
          </p:spPr>
        </p:cxnSp>
        <p:cxnSp>
          <p:nvCxnSpPr>
            <p:cNvPr id="532" name="Shape 532"/>
            <p:cNvCxnSpPr>
              <a:stCxn id="528" idx="2"/>
              <a:endCxn id="526" idx="0"/>
            </p:cNvCxnSpPr>
            <p:nvPr/>
          </p:nvCxnSpPr>
          <p:spPr>
            <a:xfrm flipH="1">
              <a:off x="4516450" y="338742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33" name="Shape 533"/>
            <p:cNvCxnSpPr>
              <a:stCxn id="526" idx="2"/>
              <a:endCxn id="527" idx="0"/>
            </p:cNvCxnSpPr>
            <p:nvPr/>
          </p:nvCxnSpPr>
          <p:spPr>
            <a:xfrm>
              <a:off x="4516400" y="409737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34" name="Shape 534"/>
            <p:cNvCxnSpPr/>
            <p:nvPr/>
          </p:nvCxnSpPr>
          <p:spPr>
            <a:xfrm>
              <a:off x="5099550" y="2813550"/>
              <a:ext cx="0" cy="175800"/>
            </a:xfrm>
            <a:prstGeom prst="straightConnector1">
              <a:avLst/>
            </a:prstGeom>
            <a:noFill/>
            <a:ln cap="flat" cmpd="sng" w="9525">
              <a:solidFill>
                <a:schemeClr val="dk2"/>
              </a:solidFill>
              <a:prstDash val="solid"/>
              <a:round/>
              <a:headEnd len="lg" w="lg" type="none"/>
              <a:tailEnd len="lg" w="lg" type="none"/>
            </a:ln>
          </p:spPr>
        </p:cxnSp>
        <p:sp>
          <p:nvSpPr>
            <p:cNvPr id="535" name="Shape 535"/>
            <p:cNvSpPr txBox="1"/>
            <p:nvPr/>
          </p:nvSpPr>
          <p:spPr>
            <a:xfrm>
              <a:off x="3972179" y="2768600"/>
              <a:ext cx="669900" cy="439500"/>
            </a:xfrm>
            <a:prstGeom prst="rect">
              <a:avLst/>
            </a:prstGeom>
            <a:noFill/>
            <a:ln>
              <a:noFill/>
            </a:ln>
          </p:spPr>
          <p:txBody>
            <a:bodyPr anchorCtr="0" anchor="t" bIns="91425" lIns="91425" rIns="91425" wrap="square" tIns="91425">
              <a:noAutofit/>
            </a:bodyPr>
            <a:lstStyle/>
            <a:p>
              <a:pPr lvl="0" rtl="0">
                <a:spcBef>
                  <a:spcPts val="0"/>
                </a:spcBef>
                <a:buNone/>
              </a:pPr>
              <a:r>
                <a:rPr lang="en" sz="1200">
                  <a:latin typeface="Open Sans"/>
                  <a:ea typeface="Open Sans"/>
                  <a:cs typeface="Open Sans"/>
                  <a:sym typeface="Open Sans"/>
                </a:rPr>
                <a:t>true</a:t>
              </a:r>
            </a:p>
          </p:txBody>
        </p:sp>
        <p:sp>
          <p:nvSpPr>
            <p:cNvPr id="536" name="Shape 536"/>
            <p:cNvSpPr/>
            <p:nvPr/>
          </p:nvSpPr>
          <p:spPr>
            <a:xfrm>
              <a:off x="5027675" y="2929100"/>
              <a:ext cx="148200" cy="130200"/>
            </a:xfrm>
            <a:prstGeom prst="mathMultiply">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Shape 541"/>
          <p:cNvSpPr txBox="1"/>
          <p:nvPr>
            <p:ph idx="1" type="body"/>
          </p:nvPr>
        </p:nvSpPr>
        <p:spPr>
          <a:xfrm>
            <a:off x="3866825" y="0"/>
            <a:ext cx="5277300" cy="5143500"/>
          </a:xfrm>
          <a:prstGeom prst="rect">
            <a:avLst/>
          </a:prstGeom>
          <a:solidFill>
            <a:srgbClr val="F3F3F3"/>
          </a:solidFill>
        </p:spPr>
        <p:txBody>
          <a:bodyPr anchorCtr="0" anchor="ctr" bIns="91425" lIns="91425" rIns="91425" wrap="square" tIns="91425">
            <a:noAutofit/>
          </a:bodyPr>
          <a:lstStyle/>
          <a:p>
            <a:pPr lvl="0" rtl="0">
              <a:lnSpc>
                <a:spcPct val="100000"/>
              </a:lnSpc>
              <a:spcBef>
                <a:spcPts val="0"/>
              </a:spcBef>
              <a:spcAft>
                <a:spcPts val="0"/>
              </a:spcAft>
              <a:buNone/>
            </a:pPr>
            <a:r>
              <a:rPr b="1" lang="en" sz="1300">
                <a:latin typeface="Consolas"/>
                <a:ea typeface="Consolas"/>
                <a:cs typeface="Consolas"/>
                <a:sym typeface="Consolas"/>
              </a:rPr>
              <a:t>// Import React and other stuff</a:t>
            </a:r>
          </a:p>
          <a:p>
            <a:pPr lvl="0" rtl="0">
              <a:lnSpc>
                <a:spcPct val="100000"/>
              </a:lnSpc>
              <a:spcBef>
                <a:spcPts val="0"/>
              </a:spcBef>
              <a:spcAft>
                <a:spcPts val="0"/>
              </a:spcAft>
              <a:buNone/>
            </a:pPr>
            <a:r>
              <a:rPr b="1" lang="en" sz="1300">
                <a:latin typeface="Consolas"/>
                <a:ea typeface="Consolas"/>
                <a:cs typeface="Consolas"/>
                <a:sym typeface="Consolas"/>
              </a:rPr>
              <a:t>import React ....</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class App extends React.Component{</a:t>
            </a:r>
          </a:p>
          <a:p>
            <a:pPr lvl="0" rtl="0">
              <a:lnSpc>
                <a:spcPct val="100000"/>
              </a:lnSpc>
              <a:spcBef>
                <a:spcPts val="0"/>
              </a:spcBef>
              <a:spcAft>
                <a:spcPts val="0"/>
              </a:spcAft>
              <a:buNone/>
            </a:pPr>
            <a:r>
              <a:rPr b="1" lang="en" sz="1300">
                <a:latin typeface="Consolas"/>
                <a:ea typeface="Consolas"/>
                <a:cs typeface="Consolas"/>
                <a:sym typeface="Consolas"/>
              </a:rPr>
              <a:t>  constructor(props) {</a:t>
            </a:r>
          </a:p>
          <a:p>
            <a:pPr lvl="0" rtl="0">
              <a:lnSpc>
                <a:spcPct val="100000"/>
              </a:lnSpc>
              <a:spcBef>
                <a:spcPts val="0"/>
              </a:spcBef>
              <a:spcAft>
                <a:spcPts val="0"/>
              </a:spcAft>
              <a:buNone/>
            </a:pPr>
            <a:r>
              <a:rPr b="1" lang="en" sz="1300">
                <a:latin typeface="Consolas"/>
                <a:ea typeface="Consolas"/>
                <a:cs typeface="Consolas"/>
                <a:sym typeface="Consolas"/>
              </a:rPr>
              <a:t>    super(props);</a:t>
            </a:r>
          </a:p>
          <a:p>
            <a:pPr lvl="0" rtl="0">
              <a:lnSpc>
                <a:spcPct val="100000"/>
              </a:lnSpc>
              <a:spcBef>
                <a:spcPts val="0"/>
              </a:spcBef>
              <a:spcAft>
                <a:spcPts val="0"/>
              </a:spcAft>
              <a:buNone/>
            </a:pPr>
            <a:r>
              <a:rPr b="1" lang="en" sz="1300">
                <a:latin typeface="Consolas"/>
                <a:ea typeface="Consolas"/>
                <a:cs typeface="Consolas"/>
                <a:sym typeface="Consolas"/>
              </a:rPr>
              <a:t>    this.state = {</a:t>
            </a:r>
          </a:p>
          <a:p>
            <a:pPr lvl="0" rtl="0">
              <a:lnSpc>
                <a:spcPct val="100000"/>
              </a:lnSpc>
              <a:spcBef>
                <a:spcPts val="0"/>
              </a:spcBef>
              <a:spcAft>
                <a:spcPts val="0"/>
              </a:spcAft>
              <a:buNone/>
            </a:pPr>
            <a:r>
              <a:rPr b="1" lang="en" sz="1300">
                <a:latin typeface="Consolas"/>
                <a:ea typeface="Consolas"/>
                <a:cs typeface="Consolas"/>
                <a:sym typeface="Consolas"/>
              </a:rPr>
              <a:t>      messages: [] // Initialize empty list of messages</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  componentWillMount() {</a:t>
            </a:r>
          </a:p>
          <a:p>
            <a:pPr lvl="0" rtl="0">
              <a:lnSpc>
                <a:spcPct val="100000"/>
              </a:lnSpc>
              <a:spcBef>
                <a:spcPts val="0"/>
              </a:spcBef>
              <a:spcAft>
                <a:spcPts val="0"/>
              </a:spcAft>
              <a:buNone/>
            </a:pPr>
            <a:r>
              <a:rPr b="1" lang="en" sz="1300">
                <a:latin typeface="Consolas"/>
                <a:ea typeface="Consolas"/>
                <a:cs typeface="Consolas"/>
                <a:sym typeface="Consolas"/>
              </a:rPr>
              <a:t>    // Turns on Firebase</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  componentWillUnmount() {</a:t>
            </a:r>
          </a:p>
          <a:p>
            <a:pPr lvl="0" rtl="0">
              <a:lnSpc>
                <a:spcPct val="100000"/>
              </a:lnSpc>
              <a:spcBef>
                <a:spcPts val="0"/>
              </a:spcBef>
              <a:spcAft>
                <a:spcPts val="0"/>
              </a:spcAft>
              <a:buNone/>
            </a:pPr>
            <a:r>
              <a:rPr b="1" lang="en" sz="1300">
                <a:latin typeface="Consolas"/>
                <a:ea typeface="Consolas"/>
                <a:cs typeface="Consolas"/>
                <a:sym typeface="Consolas"/>
              </a:rPr>
              <a:t>    // Turns off Firebase</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  render() {</a:t>
            </a:r>
          </a:p>
          <a:p>
            <a:pPr lvl="0" rtl="0">
              <a:lnSpc>
                <a:spcPct val="100000"/>
              </a:lnSpc>
              <a:spcBef>
                <a:spcPts val="0"/>
              </a:spcBef>
              <a:spcAft>
                <a:spcPts val="0"/>
              </a:spcAft>
              <a:buNone/>
            </a:pPr>
            <a:r>
              <a:rPr b="1" lang="en" sz="1300">
                <a:latin typeface="Consolas"/>
                <a:ea typeface="Consolas"/>
                <a:cs typeface="Consolas"/>
                <a:sym typeface="Consolas"/>
              </a:rPr>
              <a:t>    // shows your content on the screen</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rPr b="1" lang="en" sz="1300">
                <a:latin typeface="Consolas"/>
                <a:ea typeface="Consolas"/>
                <a:cs typeface="Consolas"/>
                <a:sym typeface="Consolas"/>
              </a:rPr>
              <a:t>}</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export default App;</a:t>
            </a:r>
          </a:p>
        </p:txBody>
      </p:sp>
      <p:sp>
        <p:nvSpPr>
          <p:cNvPr id="542" name="Shape 542"/>
          <p:cNvSpPr/>
          <p:nvPr/>
        </p:nvSpPr>
        <p:spPr>
          <a:xfrm>
            <a:off x="4008125" y="883050"/>
            <a:ext cx="4994700" cy="2137800"/>
          </a:xfrm>
          <a:prstGeom prst="rect">
            <a:avLst/>
          </a:prstGeom>
          <a:noFill/>
          <a:ln cap="flat" cmpd="sng" w="28575">
            <a:solidFill>
              <a:srgbClr val="38761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43" name="Shape 543"/>
          <p:cNvSpPr txBox="1"/>
          <p:nvPr/>
        </p:nvSpPr>
        <p:spPr>
          <a:xfrm>
            <a:off x="737725" y="186325"/>
            <a:ext cx="2377200" cy="1004100"/>
          </a:xfrm>
          <a:prstGeom prst="rect">
            <a:avLst/>
          </a:prstGeom>
          <a:noFill/>
          <a:ln>
            <a:noFill/>
          </a:ln>
        </p:spPr>
        <p:txBody>
          <a:bodyPr anchorCtr="0" anchor="t" bIns="91425" lIns="91425" rIns="91425" wrap="square" tIns="91425">
            <a:noAutofit/>
          </a:bodyPr>
          <a:lstStyle/>
          <a:p>
            <a:pPr lvl="0" rtl="0">
              <a:spcBef>
                <a:spcPts val="0"/>
              </a:spcBef>
              <a:buNone/>
            </a:pPr>
            <a:r>
              <a:rPr lang="en" sz="4800">
                <a:latin typeface="Open Sans"/>
                <a:ea typeface="Open Sans"/>
                <a:cs typeface="Open Sans"/>
                <a:sym typeface="Open Sans"/>
              </a:rPr>
              <a:t>App.jsx</a:t>
            </a:r>
          </a:p>
        </p:txBody>
      </p:sp>
      <p:sp>
        <p:nvSpPr>
          <p:cNvPr id="544" name="Shape 544"/>
          <p:cNvSpPr/>
          <p:nvPr/>
        </p:nvSpPr>
        <p:spPr>
          <a:xfrm>
            <a:off x="4078150" y="3812275"/>
            <a:ext cx="3474900" cy="649200"/>
          </a:xfrm>
          <a:prstGeom prst="rect">
            <a:avLst/>
          </a:prstGeom>
          <a:noFill/>
          <a:ln cap="flat" cmpd="sng" w="28575">
            <a:solidFill>
              <a:srgbClr val="38761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545" name="Shape 545"/>
          <p:cNvGrpSpPr/>
          <p:nvPr/>
        </p:nvGrpSpPr>
        <p:grpSpPr>
          <a:xfrm>
            <a:off x="537250" y="1336975"/>
            <a:ext cx="2778125" cy="2318600"/>
            <a:chOff x="482763" y="1320875"/>
            <a:chExt cx="2778125" cy="2318600"/>
          </a:xfrm>
        </p:grpSpPr>
        <p:sp>
          <p:nvSpPr>
            <p:cNvPr id="546" name="Shape 546"/>
            <p:cNvSpPr txBox="1"/>
            <p:nvPr/>
          </p:nvSpPr>
          <p:spPr>
            <a:xfrm>
              <a:off x="668075" y="1320875"/>
              <a:ext cx="2407500" cy="4983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solidFill>
                    <a:srgbClr val="38761D"/>
                  </a:solidFill>
                  <a:latin typeface="Open Sans"/>
                  <a:ea typeface="Open Sans"/>
                  <a:cs typeface="Open Sans"/>
                  <a:sym typeface="Open Sans"/>
                </a:rPr>
                <a:t>Mounting (Creating)</a:t>
              </a:r>
            </a:p>
          </p:txBody>
        </p:sp>
        <p:sp>
          <p:nvSpPr>
            <p:cNvPr id="547" name="Shape 547"/>
            <p:cNvSpPr/>
            <p:nvPr/>
          </p:nvSpPr>
          <p:spPr>
            <a:xfrm>
              <a:off x="488588" y="19496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componentWillMount</a:t>
              </a:r>
            </a:p>
          </p:txBody>
        </p:sp>
        <p:sp>
          <p:nvSpPr>
            <p:cNvPr id="548" name="Shape 548"/>
            <p:cNvSpPr/>
            <p:nvPr/>
          </p:nvSpPr>
          <p:spPr>
            <a:xfrm>
              <a:off x="482763" y="26393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49" name="Shape 549"/>
            <p:cNvSpPr/>
            <p:nvPr/>
          </p:nvSpPr>
          <p:spPr>
            <a:xfrm>
              <a:off x="482763" y="326537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componentDidMount</a:t>
              </a:r>
            </a:p>
          </p:txBody>
        </p:sp>
        <p:cxnSp>
          <p:nvCxnSpPr>
            <p:cNvPr id="550" name="Shape 550"/>
            <p:cNvCxnSpPr>
              <a:stCxn id="547" idx="2"/>
              <a:endCxn id="548" idx="0"/>
            </p:cNvCxnSpPr>
            <p:nvPr/>
          </p:nvCxnSpPr>
          <p:spPr>
            <a:xfrm flipH="1">
              <a:off x="1869038" y="2323725"/>
              <a:ext cx="5700" cy="315600"/>
            </a:xfrm>
            <a:prstGeom prst="straightConnector1">
              <a:avLst/>
            </a:prstGeom>
            <a:noFill/>
            <a:ln cap="flat" cmpd="sng" w="9525">
              <a:solidFill>
                <a:schemeClr val="dk2"/>
              </a:solidFill>
              <a:prstDash val="solid"/>
              <a:round/>
              <a:headEnd len="lg" w="lg" type="none"/>
              <a:tailEnd len="lg" w="lg" type="triangle"/>
            </a:ln>
          </p:spPr>
        </p:cxnSp>
        <p:cxnSp>
          <p:nvCxnSpPr>
            <p:cNvPr id="551" name="Shape 551"/>
            <p:cNvCxnSpPr>
              <a:stCxn id="548" idx="2"/>
              <a:endCxn id="549" idx="0"/>
            </p:cNvCxnSpPr>
            <p:nvPr/>
          </p:nvCxnSpPr>
          <p:spPr>
            <a:xfrm>
              <a:off x="1868913" y="3013425"/>
              <a:ext cx="0" cy="25200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idx="1" type="body"/>
          </p:nvPr>
        </p:nvSpPr>
        <p:spPr>
          <a:xfrm>
            <a:off x="3866825" y="0"/>
            <a:ext cx="5277300" cy="5143500"/>
          </a:xfrm>
          <a:prstGeom prst="rect">
            <a:avLst/>
          </a:prstGeom>
          <a:solidFill>
            <a:srgbClr val="F3F3F3"/>
          </a:solidFill>
        </p:spPr>
        <p:txBody>
          <a:bodyPr anchorCtr="0" anchor="ctr" bIns="91425" lIns="91425" rIns="91425" wrap="square" tIns="91425">
            <a:noAutofit/>
          </a:bodyPr>
          <a:lstStyle/>
          <a:p>
            <a:pPr lvl="0" rtl="0">
              <a:lnSpc>
                <a:spcPct val="100000"/>
              </a:lnSpc>
              <a:spcBef>
                <a:spcPts val="0"/>
              </a:spcBef>
              <a:spcAft>
                <a:spcPts val="0"/>
              </a:spcAft>
              <a:buNone/>
            </a:pPr>
            <a:r>
              <a:rPr b="1" lang="en" sz="1300">
                <a:latin typeface="Consolas"/>
                <a:ea typeface="Consolas"/>
                <a:cs typeface="Consolas"/>
                <a:sym typeface="Consolas"/>
              </a:rPr>
              <a:t>// Import React and other stuff</a:t>
            </a:r>
          </a:p>
          <a:p>
            <a:pPr lvl="0" rtl="0">
              <a:lnSpc>
                <a:spcPct val="100000"/>
              </a:lnSpc>
              <a:spcBef>
                <a:spcPts val="0"/>
              </a:spcBef>
              <a:spcAft>
                <a:spcPts val="0"/>
              </a:spcAft>
              <a:buNone/>
            </a:pPr>
            <a:r>
              <a:rPr b="1" lang="en" sz="1300">
                <a:latin typeface="Consolas"/>
                <a:ea typeface="Consolas"/>
                <a:cs typeface="Consolas"/>
                <a:sym typeface="Consolas"/>
              </a:rPr>
              <a:t>import React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class App extends React.Component{</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constructor(props)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super(props);</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This.state =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messages: [] // Initialize empty list of messages</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componentWillMount()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Turns on Firebase</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componentWillUnmount()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Turns off Firebase</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render()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shows your content on the screen</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export default App;</a:t>
            </a:r>
          </a:p>
        </p:txBody>
      </p:sp>
      <p:sp>
        <p:nvSpPr>
          <p:cNvPr id="557" name="Shape 557"/>
          <p:cNvSpPr/>
          <p:nvPr/>
        </p:nvSpPr>
        <p:spPr>
          <a:xfrm>
            <a:off x="4068875" y="3812275"/>
            <a:ext cx="3484200" cy="649200"/>
          </a:xfrm>
          <a:prstGeom prst="rect">
            <a:avLst/>
          </a:prstGeom>
          <a:noFill/>
          <a:ln cap="flat" cmpd="sng" w="28575">
            <a:solidFill>
              <a:srgbClr val="E6913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58" name="Shape 558"/>
          <p:cNvSpPr txBox="1"/>
          <p:nvPr/>
        </p:nvSpPr>
        <p:spPr>
          <a:xfrm>
            <a:off x="737725" y="186325"/>
            <a:ext cx="2377200" cy="1004100"/>
          </a:xfrm>
          <a:prstGeom prst="rect">
            <a:avLst/>
          </a:prstGeom>
          <a:noFill/>
          <a:ln>
            <a:noFill/>
          </a:ln>
        </p:spPr>
        <p:txBody>
          <a:bodyPr anchorCtr="0" anchor="t" bIns="91425" lIns="91425" rIns="91425" wrap="square" tIns="91425">
            <a:noAutofit/>
          </a:bodyPr>
          <a:lstStyle/>
          <a:p>
            <a:pPr lvl="0" rtl="0">
              <a:spcBef>
                <a:spcPts val="0"/>
              </a:spcBef>
              <a:buNone/>
            </a:pPr>
            <a:r>
              <a:rPr lang="en" sz="4800">
                <a:latin typeface="Open Sans"/>
                <a:ea typeface="Open Sans"/>
                <a:cs typeface="Open Sans"/>
                <a:sym typeface="Open Sans"/>
              </a:rPr>
              <a:t>App.jsx</a:t>
            </a:r>
          </a:p>
        </p:txBody>
      </p:sp>
      <p:grpSp>
        <p:nvGrpSpPr>
          <p:cNvPr id="559" name="Shape 559"/>
          <p:cNvGrpSpPr/>
          <p:nvPr/>
        </p:nvGrpSpPr>
        <p:grpSpPr>
          <a:xfrm>
            <a:off x="459625" y="1354950"/>
            <a:ext cx="2860550" cy="3432375"/>
            <a:chOff x="3087350" y="1250450"/>
            <a:chExt cx="2860550" cy="3432375"/>
          </a:xfrm>
        </p:grpSpPr>
        <p:sp>
          <p:nvSpPr>
            <p:cNvPr id="560" name="Shape 560"/>
            <p:cNvSpPr txBox="1"/>
            <p:nvPr/>
          </p:nvSpPr>
          <p:spPr>
            <a:xfrm>
              <a:off x="3177125" y="1250450"/>
              <a:ext cx="2684100" cy="498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None/>
              </a:pPr>
              <a:r>
                <a:rPr lang="en" sz="1800">
                  <a:solidFill>
                    <a:srgbClr val="E69138"/>
                  </a:solidFill>
                  <a:latin typeface="Open Sans"/>
                  <a:ea typeface="Open Sans"/>
                  <a:cs typeface="Open Sans"/>
                  <a:sym typeface="Open Sans"/>
                </a:rPr>
                <a:t>Updating</a:t>
              </a:r>
            </a:p>
          </p:txBody>
        </p:sp>
        <p:sp>
          <p:nvSpPr>
            <p:cNvPr id="561" name="Shape 561"/>
            <p:cNvSpPr/>
            <p:nvPr/>
          </p:nvSpPr>
          <p:spPr>
            <a:xfrm>
              <a:off x="3087350" y="3657875"/>
              <a:ext cx="2858100"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62" name="Shape 562"/>
            <p:cNvSpPr/>
            <p:nvPr/>
          </p:nvSpPr>
          <p:spPr>
            <a:xfrm>
              <a:off x="3088900" y="43678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componentDidUpdate</a:t>
              </a:r>
            </a:p>
          </p:txBody>
        </p:sp>
        <p:sp>
          <p:nvSpPr>
            <p:cNvPr id="563" name="Shape 563"/>
            <p:cNvSpPr/>
            <p:nvPr/>
          </p:nvSpPr>
          <p:spPr>
            <a:xfrm>
              <a:off x="3088900" y="30724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componentWillUpdate</a:t>
              </a:r>
            </a:p>
          </p:txBody>
        </p:sp>
        <p:sp>
          <p:nvSpPr>
            <p:cNvPr id="564" name="Shape 564"/>
            <p:cNvSpPr/>
            <p:nvPr/>
          </p:nvSpPr>
          <p:spPr>
            <a:xfrm>
              <a:off x="3089000" y="25009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shouldComponentUpdate</a:t>
              </a:r>
            </a:p>
          </p:txBody>
        </p:sp>
        <p:sp>
          <p:nvSpPr>
            <p:cNvPr id="565" name="Shape 565"/>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componentWillReceiveProps</a:t>
              </a:r>
            </a:p>
          </p:txBody>
        </p:sp>
        <p:cxnSp>
          <p:nvCxnSpPr>
            <p:cNvPr id="566" name="Shape 566"/>
            <p:cNvCxnSpPr>
              <a:stCxn id="565" idx="2"/>
              <a:endCxn id="564" idx="0"/>
            </p:cNvCxnSpPr>
            <p:nvPr/>
          </p:nvCxnSpPr>
          <p:spPr>
            <a:xfrm flipH="1">
              <a:off x="4517950" y="2303525"/>
              <a:ext cx="900" cy="197400"/>
            </a:xfrm>
            <a:prstGeom prst="straightConnector1">
              <a:avLst/>
            </a:prstGeom>
            <a:noFill/>
            <a:ln cap="flat" cmpd="sng" w="9525">
              <a:solidFill>
                <a:schemeClr val="dk2"/>
              </a:solidFill>
              <a:prstDash val="solid"/>
              <a:round/>
              <a:headEnd len="lg" w="lg" type="none"/>
              <a:tailEnd len="lg" w="lg" type="triangle"/>
            </a:ln>
          </p:spPr>
        </p:cxnSp>
        <p:cxnSp>
          <p:nvCxnSpPr>
            <p:cNvPr id="567" name="Shape 567"/>
            <p:cNvCxnSpPr>
              <a:stCxn id="563" idx="2"/>
              <a:endCxn id="561" idx="0"/>
            </p:cNvCxnSpPr>
            <p:nvPr/>
          </p:nvCxnSpPr>
          <p:spPr>
            <a:xfrm flipH="1">
              <a:off x="4516450" y="338742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68" name="Shape 568"/>
            <p:cNvCxnSpPr>
              <a:stCxn id="561" idx="2"/>
              <a:endCxn id="562" idx="0"/>
            </p:cNvCxnSpPr>
            <p:nvPr/>
          </p:nvCxnSpPr>
          <p:spPr>
            <a:xfrm>
              <a:off x="4516400" y="4097375"/>
              <a:ext cx="1500" cy="270600"/>
            </a:xfrm>
            <a:prstGeom prst="straightConnector1">
              <a:avLst/>
            </a:prstGeom>
            <a:noFill/>
            <a:ln cap="flat" cmpd="sng" w="9525">
              <a:solidFill>
                <a:schemeClr val="dk2"/>
              </a:solidFill>
              <a:prstDash val="solid"/>
              <a:round/>
              <a:headEnd len="lg" w="lg" type="none"/>
              <a:tailEnd len="lg" w="lg" type="triangle"/>
            </a:ln>
          </p:spPr>
        </p:cxnSp>
      </p:grpSp>
      <p:sp>
        <p:nvSpPr>
          <p:cNvPr id="569" name="Shape 569"/>
          <p:cNvSpPr txBox="1"/>
          <p:nvPr/>
        </p:nvSpPr>
        <p:spPr>
          <a:xfrm>
            <a:off x="2295779" y="2872603"/>
            <a:ext cx="669900" cy="439500"/>
          </a:xfrm>
          <a:prstGeom prst="rect">
            <a:avLst/>
          </a:prstGeom>
          <a:noFill/>
          <a:ln>
            <a:noFill/>
          </a:ln>
        </p:spPr>
        <p:txBody>
          <a:bodyPr anchorCtr="0" anchor="t" bIns="91425" lIns="91425" rIns="91425" wrap="square" tIns="91425">
            <a:noAutofit/>
          </a:bodyPr>
          <a:lstStyle/>
          <a:p>
            <a:pPr lvl="0" rtl="0">
              <a:spcBef>
                <a:spcPts val="0"/>
              </a:spcBef>
              <a:buNone/>
            </a:pPr>
            <a:r>
              <a:rPr lang="en" sz="1200">
                <a:latin typeface="Open Sans"/>
                <a:ea typeface="Open Sans"/>
                <a:cs typeface="Open Sans"/>
                <a:sym typeface="Open Sans"/>
              </a:rPr>
              <a:t>false</a:t>
            </a:r>
          </a:p>
        </p:txBody>
      </p:sp>
      <p:cxnSp>
        <p:nvCxnSpPr>
          <p:cNvPr id="570" name="Shape 570"/>
          <p:cNvCxnSpPr/>
          <p:nvPr/>
        </p:nvCxnSpPr>
        <p:spPr>
          <a:xfrm>
            <a:off x="1137150" y="2917553"/>
            <a:ext cx="0" cy="263700"/>
          </a:xfrm>
          <a:prstGeom prst="straightConnector1">
            <a:avLst/>
          </a:prstGeom>
          <a:noFill/>
          <a:ln cap="flat" cmpd="sng" w="9525">
            <a:solidFill>
              <a:schemeClr val="dk2"/>
            </a:solidFill>
            <a:prstDash val="solid"/>
            <a:round/>
            <a:headEnd len="lg" w="lg" type="none"/>
            <a:tailEnd len="lg" w="lg" type="triangle"/>
          </a:ln>
        </p:spPr>
      </p:cxnSp>
      <p:cxnSp>
        <p:nvCxnSpPr>
          <p:cNvPr id="571" name="Shape 571"/>
          <p:cNvCxnSpPr/>
          <p:nvPr/>
        </p:nvCxnSpPr>
        <p:spPr>
          <a:xfrm>
            <a:off x="2280150" y="2917553"/>
            <a:ext cx="0" cy="175800"/>
          </a:xfrm>
          <a:prstGeom prst="straightConnector1">
            <a:avLst/>
          </a:prstGeom>
          <a:noFill/>
          <a:ln cap="flat" cmpd="sng" w="9525">
            <a:solidFill>
              <a:schemeClr val="dk2"/>
            </a:solidFill>
            <a:prstDash val="solid"/>
            <a:round/>
            <a:headEnd len="lg" w="lg" type="none"/>
            <a:tailEnd len="lg" w="lg" type="none"/>
          </a:ln>
        </p:spPr>
      </p:cxnSp>
      <p:sp>
        <p:nvSpPr>
          <p:cNvPr id="572" name="Shape 572"/>
          <p:cNvSpPr txBox="1"/>
          <p:nvPr/>
        </p:nvSpPr>
        <p:spPr>
          <a:xfrm>
            <a:off x="1152779" y="2872603"/>
            <a:ext cx="669900" cy="439500"/>
          </a:xfrm>
          <a:prstGeom prst="rect">
            <a:avLst/>
          </a:prstGeom>
          <a:noFill/>
          <a:ln>
            <a:noFill/>
          </a:ln>
        </p:spPr>
        <p:txBody>
          <a:bodyPr anchorCtr="0" anchor="t" bIns="91425" lIns="91425" rIns="91425" wrap="square" tIns="91425">
            <a:noAutofit/>
          </a:bodyPr>
          <a:lstStyle/>
          <a:p>
            <a:pPr lvl="0" rtl="0">
              <a:spcBef>
                <a:spcPts val="0"/>
              </a:spcBef>
              <a:buNone/>
            </a:pPr>
            <a:r>
              <a:rPr lang="en" sz="1200">
                <a:latin typeface="Open Sans"/>
                <a:ea typeface="Open Sans"/>
                <a:cs typeface="Open Sans"/>
                <a:sym typeface="Open Sans"/>
              </a:rPr>
              <a:t>true</a:t>
            </a:r>
          </a:p>
        </p:txBody>
      </p:sp>
      <p:sp>
        <p:nvSpPr>
          <p:cNvPr id="573" name="Shape 573"/>
          <p:cNvSpPr/>
          <p:nvPr/>
        </p:nvSpPr>
        <p:spPr>
          <a:xfrm>
            <a:off x="2208275" y="3033103"/>
            <a:ext cx="148200" cy="130200"/>
          </a:xfrm>
          <a:prstGeom prst="mathMultiply">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idx="1" type="body"/>
          </p:nvPr>
        </p:nvSpPr>
        <p:spPr>
          <a:xfrm>
            <a:off x="3866825" y="0"/>
            <a:ext cx="5277300" cy="5143500"/>
          </a:xfrm>
          <a:prstGeom prst="rect">
            <a:avLst/>
          </a:prstGeom>
          <a:solidFill>
            <a:srgbClr val="F3F3F3"/>
          </a:solidFill>
        </p:spPr>
        <p:txBody>
          <a:bodyPr anchorCtr="0" anchor="ctr" bIns="91425" lIns="91425" rIns="91425" wrap="square" tIns="91425">
            <a:noAutofit/>
          </a:bodyPr>
          <a:lstStyle/>
          <a:p>
            <a:pPr lvl="0" rtl="0">
              <a:lnSpc>
                <a:spcPct val="100000"/>
              </a:lnSpc>
              <a:spcBef>
                <a:spcPts val="0"/>
              </a:spcBef>
              <a:spcAft>
                <a:spcPts val="0"/>
              </a:spcAft>
              <a:buNone/>
            </a:pPr>
            <a:r>
              <a:rPr b="1" lang="en" sz="1300">
                <a:latin typeface="Consolas"/>
                <a:ea typeface="Consolas"/>
                <a:cs typeface="Consolas"/>
                <a:sym typeface="Consolas"/>
              </a:rPr>
              <a:t>// Import React and other stuff</a:t>
            </a:r>
          </a:p>
          <a:p>
            <a:pPr lvl="0" rtl="0">
              <a:lnSpc>
                <a:spcPct val="100000"/>
              </a:lnSpc>
              <a:spcBef>
                <a:spcPts val="0"/>
              </a:spcBef>
              <a:spcAft>
                <a:spcPts val="0"/>
              </a:spcAft>
              <a:buNone/>
            </a:pPr>
            <a:r>
              <a:rPr b="1" lang="en" sz="1300">
                <a:latin typeface="Consolas"/>
                <a:ea typeface="Consolas"/>
                <a:cs typeface="Consolas"/>
                <a:sym typeface="Consolas"/>
              </a:rPr>
              <a:t>import React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class App extends React.Component{</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constructor(props)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super(props);</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This.state =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messages: [] // Initialize empty list of messages</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componentWillMount()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Turns on Firebase</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componentWillUnmount()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Turns off Firebase</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render()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shows your content on the screen</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export default App;</a:t>
            </a:r>
          </a:p>
        </p:txBody>
      </p:sp>
      <p:sp>
        <p:nvSpPr>
          <p:cNvPr id="579" name="Shape 579"/>
          <p:cNvSpPr/>
          <p:nvPr/>
        </p:nvSpPr>
        <p:spPr>
          <a:xfrm>
            <a:off x="4068900" y="3081800"/>
            <a:ext cx="2325600" cy="707100"/>
          </a:xfrm>
          <a:prstGeom prst="rect">
            <a:avLst/>
          </a:prstGeom>
          <a:noFill/>
          <a:ln cap="flat" cmpd="sng" w="28575">
            <a:solidFill>
              <a:srgbClr val="85200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80" name="Shape 580"/>
          <p:cNvSpPr txBox="1"/>
          <p:nvPr/>
        </p:nvSpPr>
        <p:spPr>
          <a:xfrm>
            <a:off x="737725" y="186325"/>
            <a:ext cx="2377200" cy="1004100"/>
          </a:xfrm>
          <a:prstGeom prst="rect">
            <a:avLst/>
          </a:prstGeom>
          <a:noFill/>
          <a:ln>
            <a:noFill/>
          </a:ln>
        </p:spPr>
        <p:txBody>
          <a:bodyPr anchorCtr="0" anchor="t" bIns="91425" lIns="91425" rIns="91425" wrap="square" tIns="91425">
            <a:noAutofit/>
          </a:bodyPr>
          <a:lstStyle/>
          <a:p>
            <a:pPr lvl="0" rtl="0">
              <a:spcBef>
                <a:spcPts val="0"/>
              </a:spcBef>
              <a:buNone/>
            </a:pPr>
            <a:r>
              <a:rPr lang="en" sz="4800">
                <a:latin typeface="Open Sans"/>
                <a:ea typeface="Open Sans"/>
                <a:cs typeface="Open Sans"/>
                <a:sym typeface="Open Sans"/>
              </a:rPr>
              <a:t>App.jsx</a:t>
            </a:r>
          </a:p>
        </p:txBody>
      </p:sp>
      <p:grpSp>
        <p:nvGrpSpPr>
          <p:cNvPr id="581" name="Shape 581"/>
          <p:cNvGrpSpPr/>
          <p:nvPr/>
        </p:nvGrpSpPr>
        <p:grpSpPr>
          <a:xfrm>
            <a:off x="463825" y="2205975"/>
            <a:ext cx="2925000" cy="1053075"/>
            <a:chOff x="6082325" y="1250450"/>
            <a:chExt cx="2925000" cy="1053075"/>
          </a:xfrm>
        </p:grpSpPr>
        <p:sp>
          <p:nvSpPr>
            <p:cNvPr id="582" name="Shape 582"/>
            <p:cNvSpPr txBox="1"/>
            <p:nvPr/>
          </p:nvSpPr>
          <p:spPr>
            <a:xfrm>
              <a:off x="6082325" y="1250450"/>
              <a:ext cx="2925000" cy="498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None/>
              </a:pPr>
              <a:r>
                <a:rPr lang="en" sz="1800">
                  <a:solidFill>
                    <a:srgbClr val="990000"/>
                  </a:solidFill>
                  <a:latin typeface="Open Sans"/>
                  <a:ea typeface="Open Sans"/>
                  <a:cs typeface="Open Sans"/>
                  <a:sym typeface="Open Sans"/>
                </a:rPr>
                <a:t>Unmounting (Destroying)</a:t>
              </a:r>
            </a:p>
          </p:txBody>
        </p:sp>
        <p:sp>
          <p:nvSpPr>
            <p:cNvPr id="583" name="Shape 583"/>
            <p:cNvSpPr/>
            <p:nvPr/>
          </p:nvSpPr>
          <p:spPr>
            <a:xfrm>
              <a:off x="6216750" y="1929425"/>
              <a:ext cx="2772300"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componentWillUnmount</a:t>
              </a: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txBox="1"/>
          <p:nvPr>
            <p:ph type="ctrTitle"/>
          </p:nvPr>
        </p:nvSpPr>
        <p:spPr>
          <a:xfrm>
            <a:off x="311708" y="1545450"/>
            <a:ext cx="8520600" cy="2052600"/>
          </a:xfrm>
          <a:prstGeom prst="rect">
            <a:avLst/>
          </a:prstGeom>
        </p:spPr>
        <p:txBody>
          <a:bodyPr anchorCtr="0" anchor="ctr" bIns="91425" lIns="91425" rIns="91425" wrap="square" tIns="91425">
            <a:noAutofit/>
          </a:bodyPr>
          <a:lstStyle/>
          <a:p>
            <a:pPr lvl="0" rtl="0">
              <a:spcBef>
                <a:spcPts val="0"/>
              </a:spcBef>
              <a:buNone/>
            </a:pPr>
            <a:r>
              <a:rPr lang="en">
                <a:latin typeface="Open Sans"/>
                <a:ea typeface="Open Sans"/>
                <a:cs typeface="Open Sans"/>
                <a:sym typeface="Open Sans"/>
              </a:rPr>
              <a:t>Let’s Jump Right In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Shape 5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Let’s run our app!</a:t>
            </a:r>
          </a:p>
        </p:txBody>
      </p:sp>
      <p:sp>
        <p:nvSpPr>
          <p:cNvPr id="594" name="Shape 594"/>
          <p:cNvSpPr txBox="1"/>
          <p:nvPr>
            <p:ph idx="1" type="body"/>
          </p:nvPr>
        </p:nvSpPr>
        <p:spPr>
          <a:xfrm>
            <a:off x="311700" y="1152475"/>
            <a:ext cx="3117300" cy="3416400"/>
          </a:xfrm>
          <a:prstGeom prst="rect">
            <a:avLst/>
          </a:prstGeom>
        </p:spPr>
        <p:txBody>
          <a:bodyPr anchorCtr="0" anchor="ctr" bIns="91425" lIns="91425" rIns="91425" wrap="square" tIns="91425">
            <a:noAutofit/>
          </a:bodyPr>
          <a:lstStyle/>
          <a:p>
            <a:pPr indent="-342900" lvl="0" marL="457200" rtl="0" algn="ctr">
              <a:spcBef>
                <a:spcPts val="0"/>
              </a:spcBef>
              <a:buFont typeface="Open Sans"/>
              <a:buAutoNum type="arabicPeriod"/>
            </a:pPr>
            <a:r>
              <a:rPr lang="en">
                <a:latin typeface="Open Sans"/>
                <a:ea typeface="Open Sans"/>
                <a:cs typeface="Open Sans"/>
                <a:sym typeface="Open Sans"/>
              </a:rPr>
              <a:t>Once </a:t>
            </a:r>
            <a:r>
              <a:rPr lang="en">
                <a:latin typeface="Courier New"/>
                <a:ea typeface="Courier New"/>
                <a:cs typeface="Courier New"/>
                <a:sym typeface="Courier New"/>
              </a:rPr>
              <a:t>npm install</a:t>
            </a:r>
            <a:r>
              <a:rPr lang="en"/>
              <a:t> </a:t>
            </a:r>
            <a:r>
              <a:rPr lang="en">
                <a:latin typeface="Open Sans"/>
                <a:ea typeface="Open Sans"/>
                <a:cs typeface="Open Sans"/>
                <a:sym typeface="Open Sans"/>
              </a:rPr>
              <a:t>has completed, we can run </a:t>
            </a:r>
            <a:r>
              <a:rPr lang="en">
                <a:latin typeface="Courier New"/>
                <a:ea typeface="Courier New"/>
                <a:cs typeface="Courier New"/>
                <a:sym typeface="Courier New"/>
              </a:rPr>
              <a:t>npm run start</a:t>
            </a:r>
            <a:r>
              <a:rPr lang="en">
                <a:latin typeface="Open Sans"/>
                <a:ea typeface="Open Sans"/>
                <a:cs typeface="Open Sans"/>
                <a:sym typeface="Open Sans"/>
              </a:rPr>
              <a:t> </a:t>
            </a:r>
            <a:r>
              <a:rPr lang="en">
                <a:latin typeface="Open Sans"/>
                <a:ea typeface="Open Sans"/>
                <a:cs typeface="Open Sans"/>
                <a:sym typeface="Open Sans"/>
              </a:rPr>
              <a:t>from the command line. This will deploy our project.</a:t>
            </a:r>
            <a:br>
              <a:rPr lang="en">
                <a:latin typeface="Open Sans"/>
                <a:ea typeface="Open Sans"/>
                <a:cs typeface="Open Sans"/>
                <a:sym typeface="Open Sans"/>
              </a:rPr>
            </a:br>
          </a:p>
          <a:p>
            <a:pPr indent="-342900" lvl="0" marL="457200" rtl="0" algn="ctr">
              <a:spcBef>
                <a:spcPts val="0"/>
              </a:spcBef>
              <a:buFont typeface="Open Sans"/>
              <a:buAutoNum type="arabicPeriod"/>
            </a:pPr>
            <a:r>
              <a:rPr lang="en">
                <a:latin typeface="Open Sans"/>
                <a:ea typeface="Open Sans"/>
                <a:cs typeface="Open Sans"/>
                <a:sym typeface="Open Sans"/>
              </a:rPr>
              <a:t>Go to localhost:8081 in your browser to see your app!</a:t>
            </a:r>
          </a:p>
        </p:txBody>
      </p:sp>
      <p:pic>
        <p:nvPicPr>
          <p:cNvPr id="595" name="Shape 595"/>
          <p:cNvPicPr preferRelativeResize="0"/>
          <p:nvPr/>
        </p:nvPicPr>
        <p:blipFill rotWithShape="1">
          <a:blip r:embed="rId3">
            <a:alphaModFix/>
          </a:blip>
          <a:srcRect b="0" l="0" r="5455" t="0"/>
          <a:stretch/>
        </p:blipFill>
        <p:spPr>
          <a:xfrm>
            <a:off x="3632875" y="955675"/>
            <a:ext cx="5403300" cy="381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Shape 6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Let’s run our app!</a:t>
            </a:r>
          </a:p>
        </p:txBody>
      </p:sp>
      <p:pic>
        <p:nvPicPr>
          <p:cNvPr id="601" name="Shape 601"/>
          <p:cNvPicPr preferRelativeResize="0"/>
          <p:nvPr/>
        </p:nvPicPr>
        <p:blipFill>
          <a:blip r:embed="rId3">
            <a:alphaModFix/>
          </a:blip>
          <a:stretch>
            <a:fillRect/>
          </a:stretch>
        </p:blipFill>
        <p:spPr>
          <a:xfrm>
            <a:off x="1663076" y="1173276"/>
            <a:ext cx="5817849" cy="3399100"/>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1"/>
              </a:buClr>
              <a:buSzPct val="39285"/>
              <a:buFont typeface="Arial"/>
              <a:buNone/>
            </a:pPr>
            <a:r>
              <a:rPr lang="en">
                <a:latin typeface="Open Sans"/>
                <a:ea typeface="Open Sans"/>
                <a:cs typeface="Open Sans"/>
                <a:sym typeface="Open Sans"/>
              </a:rPr>
              <a:t>Showing the Messages</a:t>
            </a:r>
          </a:p>
          <a:p>
            <a:pPr lvl="0" rtl="0">
              <a:spcBef>
                <a:spcPts val="0"/>
              </a:spcBef>
              <a:buNone/>
            </a:pPr>
            <a:r>
              <a:t/>
            </a:r>
            <a:endParaRPr>
              <a:latin typeface="Open Sans"/>
              <a:ea typeface="Open Sans"/>
              <a:cs typeface="Open Sans"/>
              <a:sym typeface="Open Sans"/>
            </a:endParaRPr>
          </a:p>
        </p:txBody>
      </p:sp>
      <p:pic>
        <p:nvPicPr>
          <p:cNvPr id="607" name="Shape 607"/>
          <p:cNvPicPr preferRelativeResize="0"/>
          <p:nvPr/>
        </p:nvPicPr>
        <p:blipFill>
          <a:blip r:embed="rId3">
            <a:alphaModFix/>
          </a:blip>
          <a:stretch>
            <a:fillRect/>
          </a:stretch>
        </p:blipFill>
        <p:spPr>
          <a:xfrm>
            <a:off x="1914650" y="1172625"/>
            <a:ext cx="5314700" cy="2798250"/>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Showing the Messages</a:t>
            </a:r>
          </a:p>
        </p:txBody>
      </p:sp>
      <p:sp>
        <p:nvSpPr>
          <p:cNvPr id="613" name="Shape 6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We are going to use a mock database source and later Firebase to host the messages for our chat application.</a:t>
            </a:r>
          </a:p>
          <a:p>
            <a:pPr lvl="0" rtl="0">
              <a:spcBef>
                <a:spcPts val="0"/>
              </a:spcBef>
              <a:buNone/>
            </a:pPr>
            <a:r>
              <a:rPr lang="en">
                <a:latin typeface="Open Sans"/>
                <a:ea typeface="Open Sans"/>
                <a:cs typeface="Open Sans"/>
                <a:sym typeface="Open Sans"/>
              </a:rPr>
              <a:t>First, let’s display the pre-recorded messages from our database.</a:t>
            </a:r>
          </a:p>
          <a:p>
            <a:pPr lvl="0" rtl="0">
              <a:spcBef>
                <a:spcPts val="0"/>
              </a:spcBef>
              <a:buNone/>
            </a:pPr>
            <a:r>
              <a:rPr lang="en" u="sng">
                <a:solidFill>
                  <a:schemeClr val="hlink"/>
                </a:solidFill>
                <a:latin typeface="Open Sans"/>
                <a:ea typeface="Open Sans"/>
                <a:cs typeface="Open Sans"/>
                <a:sym typeface="Open Sans"/>
                <a:hlinkClick r:id="rId3"/>
              </a:rPr>
              <a:t>See the changes here!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Shape 6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Where Are the Messages Coming From?</a:t>
            </a:r>
          </a:p>
        </p:txBody>
      </p:sp>
      <p:sp>
        <p:nvSpPr>
          <p:cNvPr id="619" name="Shape 619"/>
          <p:cNvSpPr txBox="1"/>
          <p:nvPr>
            <p:ph idx="1" type="body"/>
          </p:nvPr>
        </p:nvSpPr>
        <p:spPr>
          <a:xfrm>
            <a:off x="311700" y="1152475"/>
            <a:ext cx="3628800" cy="3416400"/>
          </a:xfrm>
          <a:prstGeom prst="rect">
            <a:avLst/>
          </a:prstGeom>
        </p:spPr>
        <p:txBody>
          <a:bodyPr anchorCtr="0" anchor="t" bIns="91425" lIns="91425" rIns="91425" wrap="square" tIns="91425">
            <a:noAutofit/>
          </a:bodyPr>
          <a:lstStyle/>
          <a:p>
            <a:pPr lvl="0" rtl="0">
              <a:spcBef>
                <a:spcPts val="0"/>
              </a:spcBef>
              <a:buNone/>
            </a:pPr>
            <a:r>
              <a:rPr lang="en"/>
              <a:t>The messages are mocked in </a:t>
            </a:r>
            <a:r>
              <a:rPr lang="en">
                <a:latin typeface="Courier New"/>
                <a:ea typeface="Courier New"/>
                <a:cs typeface="Courier New"/>
                <a:sym typeface="Courier New"/>
              </a:rPr>
              <a:t>firebase-wrapper.js </a:t>
            </a:r>
          </a:p>
          <a:p>
            <a:pPr lvl="0" rtl="0">
              <a:spcBef>
                <a:spcPts val="0"/>
              </a:spcBef>
              <a:buNone/>
            </a:pPr>
            <a:r>
              <a:rPr lang="en">
                <a:latin typeface="Open Sans"/>
                <a:ea typeface="Open Sans"/>
                <a:cs typeface="Open Sans"/>
                <a:sym typeface="Open Sans"/>
              </a:rPr>
              <a:t>Before the App mounts on the DOM, we turn on Firebase and it will pre-populate these messages for us</a:t>
            </a:r>
          </a:p>
        </p:txBody>
      </p:sp>
      <p:pic>
        <p:nvPicPr>
          <p:cNvPr id="620" name="Shape 620"/>
          <p:cNvPicPr preferRelativeResize="0"/>
          <p:nvPr/>
        </p:nvPicPr>
        <p:blipFill>
          <a:blip r:embed="rId3">
            <a:alphaModFix/>
          </a:blip>
          <a:stretch>
            <a:fillRect/>
          </a:stretch>
        </p:blipFill>
        <p:spPr>
          <a:xfrm>
            <a:off x="4112875" y="1425950"/>
            <a:ext cx="5031116"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11700" y="1831200"/>
            <a:ext cx="8520600" cy="1481100"/>
          </a:xfrm>
          <a:prstGeom prst="rect">
            <a:avLst/>
          </a:prstGeom>
        </p:spPr>
        <p:txBody>
          <a:bodyPr anchorCtr="0" anchor="ctr" bIns="91425" lIns="91425" rIns="91425" wrap="square" tIns="91425">
            <a:noAutofit/>
          </a:bodyPr>
          <a:lstStyle/>
          <a:p>
            <a:pPr lvl="0">
              <a:spcBef>
                <a:spcPts val="0"/>
              </a:spcBef>
              <a:buNone/>
            </a:pPr>
            <a:r>
              <a:rPr lang="en" sz="6000">
                <a:latin typeface="Open Sans"/>
                <a:ea typeface="Open Sans"/>
                <a:cs typeface="Open Sans"/>
                <a:sym typeface="Open Sans"/>
              </a:rPr>
              <a:t>Why is React Useful?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pic>
        <p:nvPicPr>
          <p:cNvPr id="625" name="Shape 625"/>
          <p:cNvPicPr preferRelativeResize="0"/>
          <p:nvPr/>
        </p:nvPicPr>
        <p:blipFill>
          <a:blip r:embed="rId3">
            <a:alphaModFix/>
          </a:blip>
          <a:stretch>
            <a:fillRect/>
          </a:stretch>
        </p:blipFill>
        <p:spPr>
          <a:xfrm>
            <a:off x="1113375" y="1017725"/>
            <a:ext cx="7213351" cy="4023709"/>
          </a:xfrm>
          <a:prstGeom prst="rect">
            <a:avLst/>
          </a:prstGeom>
          <a:noFill/>
          <a:ln>
            <a:noFill/>
          </a:ln>
        </p:spPr>
      </p:pic>
      <p:sp>
        <p:nvSpPr>
          <p:cNvPr id="626" name="Shape 6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9285"/>
              <a:buFont typeface="Arial"/>
              <a:buNone/>
            </a:pPr>
            <a:r>
              <a:rPr lang="en">
                <a:latin typeface="Open Sans"/>
                <a:ea typeface="Open Sans"/>
                <a:cs typeface="Open Sans"/>
                <a:sym typeface="Open Sans"/>
              </a:rPr>
              <a:t>Showing the Messages</a:t>
            </a:r>
          </a:p>
          <a:p>
            <a:pPr lvl="0" rtl="0">
              <a:spcBef>
                <a:spcPts val="0"/>
              </a:spcBef>
              <a:buNone/>
            </a:pPr>
            <a:r>
              <a:t/>
            </a:r>
            <a:endParaRPr>
              <a:latin typeface="Open Sans"/>
              <a:ea typeface="Open Sans"/>
              <a:cs typeface="Open Sans"/>
              <a:sym typeface="Open Sans"/>
            </a:endParaRPr>
          </a:p>
        </p:txBody>
      </p:sp>
      <p:sp>
        <p:nvSpPr>
          <p:cNvPr id="627" name="Shape 627"/>
          <p:cNvSpPr/>
          <p:nvPr/>
        </p:nvSpPr>
        <p:spPr>
          <a:xfrm>
            <a:off x="1831317" y="3886368"/>
            <a:ext cx="1405200" cy="474000"/>
          </a:xfrm>
          <a:prstGeom prst="rect">
            <a:avLst/>
          </a:prstGeom>
          <a:noFill/>
          <a:ln cap="flat" cmpd="sng" w="28575">
            <a:solidFill>
              <a:srgbClr val="38761D"/>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None/>
            </a:pPr>
            <a:r>
              <a:t/>
            </a:r>
            <a:endParaRPr>
              <a:solidFill>
                <a:srgbClr val="6AA84F"/>
              </a:solidFill>
            </a:endParaRPr>
          </a:p>
        </p:txBody>
      </p:sp>
      <p:sp>
        <p:nvSpPr>
          <p:cNvPr id="628" name="Shape 628"/>
          <p:cNvSpPr/>
          <p:nvPr/>
        </p:nvSpPr>
        <p:spPr>
          <a:xfrm>
            <a:off x="1831325" y="1845750"/>
            <a:ext cx="3870600" cy="622500"/>
          </a:xfrm>
          <a:prstGeom prst="rect">
            <a:avLst/>
          </a:prstGeom>
          <a:noFill/>
          <a:ln cap="flat" cmpd="sng" w="28575">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629" name="Shape 629"/>
          <p:cNvSpPr/>
          <p:nvPr/>
        </p:nvSpPr>
        <p:spPr>
          <a:xfrm>
            <a:off x="6024150" y="2020825"/>
            <a:ext cx="2302800" cy="1683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latin typeface="Open Sans"/>
                <a:ea typeface="Open Sans"/>
                <a:cs typeface="Open Sans"/>
                <a:sym typeface="Open Sans"/>
              </a:rPr>
              <a:t>Red lines should be removed</a:t>
            </a:r>
          </a:p>
        </p:txBody>
      </p:sp>
      <p:sp>
        <p:nvSpPr>
          <p:cNvPr id="630" name="Shape 630"/>
          <p:cNvSpPr/>
          <p:nvPr/>
        </p:nvSpPr>
        <p:spPr>
          <a:xfrm>
            <a:off x="6024025" y="2199925"/>
            <a:ext cx="2302800" cy="1683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latin typeface="Open Sans"/>
                <a:ea typeface="Open Sans"/>
                <a:cs typeface="Open Sans"/>
                <a:sym typeface="Open Sans"/>
              </a:rPr>
              <a:t>Green lines should be added</a:t>
            </a:r>
          </a:p>
        </p:txBody>
      </p:sp>
      <p:grpSp>
        <p:nvGrpSpPr>
          <p:cNvPr id="631" name="Shape 631"/>
          <p:cNvGrpSpPr/>
          <p:nvPr/>
        </p:nvGrpSpPr>
        <p:grpSpPr>
          <a:xfrm>
            <a:off x="4704775" y="2489250"/>
            <a:ext cx="4347900" cy="2111975"/>
            <a:chOff x="4704775" y="2489250"/>
            <a:chExt cx="4347900" cy="2111975"/>
          </a:xfrm>
        </p:grpSpPr>
        <p:sp>
          <p:nvSpPr>
            <p:cNvPr id="632" name="Shape 632"/>
            <p:cNvSpPr/>
            <p:nvPr/>
          </p:nvSpPr>
          <p:spPr>
            <a:xfrm>
              <a:off x="5356975" y="3731525"/>
              <a:ext cx="3695700" cy="86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message: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name: ‘HAL’,</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message: ‘I am a HAL 900 computer’,</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key: mockKey ++</a:t>
              </a:r>
            </a:p>
            <a:p>
              <a:pPr lvl="0" rtl="0">
                <a:spcBef>
                  <a:spcPts val="0"/>
                </a:spcBef>
                <a:buNone/>
              </a:pPr>
              <a:r>
                <a:rPr lang="en" sz="1200">
                  <a:solidFill>
                    <a:schemeClr val="dk1"/>
                  </a:solidFill>
                  <a:latin typeface="Courier New"/>
                  <a:ea typeface="Courier New"/>
                  <a:cs typeface="Courier New"/>
                  <a:sym typeface="Courier New"/>
                </a:rPr>
                <a:t>}</a:t>
              </a:r>
            </a:p>
          </p:txBody>
        </p:sp>
        <p:cxnSp>
          <p:nvCxnSpPr>
            <p:cNvPr id="633" name="Shape 633"/>
            <p:cNvCxnSpPr/>
            <p:nvPr/>
          </p:nvCxnSpPr>
          <p:spPr>
            <a:xfrm>
              <a:off x="4704775" y="2489250"/>
              <a:ext cx="851700" cy="1200600"/>
            </a:xfrm>
            <a:prstGeom prst="straightConnector1">
              <a:avLst/>
            </a:prstGeom>
            <a:noFill/>
            <a:ln cap="flat" cmpd="sng" w="19050">
              <a:solidFill>
                <a:schemeClr val="dk2"/>
              </a:solidFill>
              <a:prstDash val="solid"/>
              <a:round/>
              <a:headEnd len="lg" w="lg" type="none"/>
              <a:tailEnd len="lg" w="lg" type="triangle"/>
            </a:ln>
          </p:spPr>
        </p:cxnSp>
        <p:sp>
          <p:nvSpPr>
            <p:cNvPr id="634" name="Shape 634"/>
            <p:cNvSpPr txBox="1"/>
            <p:nvPr/>
          </p:nvSpPr>
          <p:spPr>
            <a:xfrm>
              <a:off x="5538000" y="3135550"/>
              <a:ext cx="2852700" cy="572700"/>
            </a:xfrm>
            <a:prstGeom prst="rect">
              <a:avLst/>
            </a:prstGeom>
            <a:noFill/>
            <a:ln>
              <a:noFill/>
            </a:ln>
          </p:spPr>
          <p:txBody>
            <a:bodyPr anchorCtr="0" anchor="t" bIns="91425" lIns="91425" rIns="91425" wrap="square" tIns="91425">
              <a:noAutofit/>
            </a:bodyPr>
            <a:lstStyle/>
            <a:p>
              <a:pPr lvl="0" rtl="0">
                <a:spcBef>
                  <a:spcPts val="0"/>
                </a:spcBef>
                <a:buNone/>
              </a:pPr>
              <a:r>
                <a:rPr lang="en"/>
                <a:t>Each message has fields called: name, message, and key</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Common React/JS mistakes and Best Practices</a:t>
            </a:r>
          </a:p>
        </p:txBody>
      </p:sp>
      <p:sp>
        <p:nvSpPr>
          <p:cNvPr id="640" name="Shape 6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1000"/>
              </a:spcBef>
              <a:buFont typeface="Open Sans"/>
              <a:buChar char="●"/>
            </a:pPr>
            <a:r>
              <a:rPr lang="en">
                <a:latin typeface="Open Sans"/>
                <a:ea typeface="Open Sans"/>
                <a:cs typeface="Open Sans"/>
                <a:sym typeface="Open Sans"/>
              </a:rPr>
              <a:t>Syntax errors, like missing  </a:t>
            </a:r>
            <a:r>
              <a:rPr lang="en">
                <a:highlight>
                  <a:srgbClr val="EFEFEF"/>
                </a:highlight>
                <a:latin typeface="Consolas"/>
                <a:ea typeface="Consolas"/>
                <a:cs typeface="Consolas"/>
                <a:sym typeface="Consolas"/>
              </a:rPr>
              <a:t>,</a:t>
            </a:r>
            <a:r>
              <a:rPr lang="en">
                <a:latin typeface="Consolas"/>
                <a:ea typeface="Consolas"/>
                <a:cs typeface="Consolas"/>
                <a:sym typeface="Consolas"/>
              </a:rPr>
              <a:t> </a:t>
            </a:r>
            <a:r>
              <a:rPr lang="en">
                <a:highlight>
                  <a:srgbClr val="EFEFEF"/>
                </a:highlight>
                <a:latin typeface="Consolas"/>
                <a:ea typeface="Consolas"/>
                <a:cs typeface="Consolas"/>
                <a:sym typeface="Consolas"/>
              </a:rPr>
              <a:t>.</a:t>
            </a:r>
            <a:r>
              <a:rPr lang="en">
                <a:latin typeface="Consolas"/>
                <a:ea typeface="Consolas"/>
                <a:cs typeface="Consolas"/>
                <a:sym typeface="Consolas"/>
              </a:rPr>
              <a:t> </a:t>
            </a:r>
            <a:r>
              <a:rPr lang="en">
                <a:highlight>
                  <a:srgbClr val="EFEFEF"/>
                </a:highlight>
                <a:latin typeface="Consolas"/>
                <a:ea typeface="Consolas"/>
                <a:cs typeface="Consolas"/>
                <a:sym typeface="Consolas"/>
              </a:rPr>
              <a:t>;</a:t>
            </a:r>
            <a:r>
              <a:rPr lang="en">
                <a:latin typeface="Consolas"/>
                <a:ea typeface="Consolas"/>
                <a:cs typeface="Consolas"/>
                <a:sym typeface="Consolas"/>
              </a:rPr>
              <a:t> </a:t>
            </a:r>
            <a:r>
              <a:rPr lang="en">
                <a:highlight>
                  <a:srgbClr val="EFEFEF"/>
                </a:highlight>
                <a:latin typeface="Consolas"/>
                <a:ea typeface="Consolas"/>
                <a:cs typeface="Consolas"/>
                <a:sym typeface="Consolas"/>
              </a:rPr>
              <a:t>{</a:t>
            </a:r>
            <a:r>
              <a:rPr lang="en">
                <a:latin typeface="Open Sans"/>
                <a:ea typeface="Open Sans"/>
                <a:cs typeface="Open Sans"/>
                <a:sym typeface="Open Sans"/>
              </a:rPr>
              <a:t> or </a:t>
            </a:r>
            <a:r>
              <a:rPr lang="en">
                <a:highlight>
                  <a:srgbClr val="EFEFEF"/>
                </a:highlight>
                <a:latin typeface="Consolas"/>
                <a:ea typeface="Consolas"/>
                <a:cs typeface="Consolas"/>
                <a:sym typeface="Consolas"/>
              </a:rPr>
              <a:t>(</a:t>
            </a:r>
          </a:p>
          <a:p>
            <a:pPr indent="-342900" lvl="0" marL="457200" rtl="0">
              <a:spcBef>
                <a:spcPts val="1000"/>
              </a:spcBef>
              <a:buFont typeface="Open Sans"/>
              <a:buChar char="●"/>
            </a:pPr>
            <a:r>
              <a:rPr lang="en">
                <a:latin typeface="Open Sans"/>
                <a:ea typeface="Open Sans"/>
                <a:cs typeface="Open Sans"/>
                <a:sym typeface="Open Sans"/>
              </a:rPr>
              <a:t>Mixing up </a:t>
            </a:r>
            <a:r>
              <a:rPr lang="en">
                <a:highlight>
                  <a:srgbClr val="EFEFEF"/>
                </a:highlight>
                <a:latin typeface="Consolas"/>
                <a:ea typeface="Consolas"/>
                <a:cs typeface="Consolas"/>
                <a:sym typeface="Consolas"/>
              </a:rPr>
              <a:t>,</a:t>
            </a:r>
            <a:r>
              <a:rPr lang="en">
                <a:latin typeface="Open Sans"/>
                <a:ea typeface="Open Sans"/>
                <a:cs typeface="Open Sans"/>
                <a:sym typeface="Open Sans"/>
              </a:rPr>
              <a:t> with </a:t>
            </a:r>
            <a:r>
              <a:rPr lang="en">
                <a:highlight>
                  <a:srgbClr val="EFEFEF"/>
                </a:highlight>
                <a:latin typeface="Consolas"/>
                <a:ea typeface="Consolas"/>
                <a:cs typeface="Consolas"/>
                <a:sym typeface="Consolas"/>
              </a:rPr>
              <a:t>.</a:t>
            </a:r>
            <a:r>
              <a:rPr lang="en">
                <a:latin typeface="Open Sans"/>
                <a:ea typeface="Open Sans"/>
                <a:cs typeface="Open Sans"/>
                <a:sym typeface="Open Sans"/>
              </a:rPr>
              <a:t>  OR </a:t>
            </a:r>
            <a:r>
              <a:rPr lang="en">
                <a:highlight>
                  <a:srgbClr val="EFEFEF"/>
                </a:highlight>
                <a:latin typeface="Consolas"/>
                <a:ea typeface="Consolas"/>
                <a:cs typeface="Consolas"/>
                <a:sym typeface="Consolas"/>
              </a:rPr>
              <a:t>(</a:t>
            </a:r>
            <a:r>
              <a:rPr lang="en">
                <a:latin typeface="Open Sans"/>
                <a:ea typeface="Open Sans"/>
                <a:cs typeface="Open Sans"/>
                <a:sym typeface="Open Sans"/>
              </a:rPr>
              <a:t> with </a:t>
            </a:r>
            <a:r>
              <a:rPr lang="en">
                <a:highlight>
                  <a:srgbClr val="EFEFEF"/>
                </a:highlight>
                <a:latin typeface="Consolas"/>
                <a:ea typeface="Consolas"/>
                <a:cs typeface="Consolas"/>
                <a:sym typeface="Consolas"/>
              </a:rPr>
              <a:t>{</a:t>
            </a:r>
          </a:p>
          <a:p>
            <a:pPr indent="-342900" lvl="0" marL="457200" rtl="0">
              <a:spcBef>
                <a:spcPts val="1000"/>
              </a:spcBef>
              <a:buFont typeface="Open Sans"/>
              <a:buChar char="●"/>
            </a:pPr>
            <a:r>
              <a:rPr lang="en">
                <a:latin typeface="Open Sans"/>
                <a:ea typeface="Open Sans"/>
                <a:cs typeface="Open Sans"/>
                <a:sym typeface="Open Sans"/>
              </a:rPr>
              <a:t>Misspellig or mis-caSing variable names</a:t>
            </a:r>
          </a:p>
          <a:p>
            <a:pPr indent="-342900" lvl="0" marL="457200" rtl="0">
              <a:spcBef>
                <a:spcPts val="1000"/>
              </a:spcBef>
              <a:buFont typeface="Open Sans"/>
              <a:buChar char="●"/>
            </a:pPr>
            <a:r>
              <a:rPr lang="en">
                <a:latin typeface="Open Sans"/>
                <a:ea typeface="Open Sans"/>
                <a:cs typeface="Open Sans"/>
                <a:sym typeface="Open Sans"/>
              </a:rPr>
              <a:t>Missing keywords like var, const, let or import</a:t>
            </a:r>
          </a:p>
          <a:p>
            <a:pPr lvl="0" rtl="0">
              <a:spcBef>
                <a:spcPts val="1000"/>
              </a:spcBef>
              <a:buNone/>
            </a:pPr>
            <a:r>
              <a:t/>
            </a:r>
            <a:endParaRPr>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graphicFrame>
        <p:nvGraphicFramePr>
          <p:cNvPr id="645" name="Shape 645"/>
          <p:cNvGraphicFramePr/>
          <p:nvPr/>
        </p:nvGraphicFramePr>
        <p:xfrm>
          <a:off x="1225900" y="1629388"/>
          <a:ext cx="3000000" cy="3000000"/>
        </p:xfrm>
        <a:graphic>
          <a:graphicData uri="http://schemas.openxmlformats.org/drawingml/2006/table">
            <a:tbl>
              <a:tblPr>
                <a:noFill/>
                <a:tableStyleId>{C9405BEE-8DB6-4690-9C64-DC53554A1FF1}</a:tableStyleId>
              </a:tblPr>
              <a:tblGrid>
                <a:gridCol w="1294600"/>
                <a:gridCol w="5397600"/>
              </a:tblGrid>
              <a:tr h="658050">
                <a:tc>
                  <a:txBody>
                    <a:bodyPr>
                      <a:noAutofit/>
                    </a:bodyPr>
                    <a:lstStyle/>
                    <a:p>
                      <a:pPr lvl="0" rtl="0" algn="ctr">
                        <a:spcBef>
                          <a:spcPts val="0"/>
                        </a:spcBef>
                        <a:buNone/>
                      </a:pPr>
                      <a:r>
                        <a:rPr b="1" lang="en" sz="2000">
                          <a:latin typeface="Consolas"/>
                          <a:ea typeface="Consolas"/>
                          <a:cs typeface="Consolas"/>
                          <a:sym typeface="Consolas"/>
                        </a:rPr>
                        <a:t>const</a:t>
                      </a:r>
                    </a:p>
                  </a:txBody>
                  <a:tcPr marT="91425" marB="91425" marR="91425" marL="91425" anchor="ctr"/>
                </a:tc>
                <a:tc>
                  <a:txBody>
                    <a:bodyPr>
                      <a:noAutofit/>
                    </a:bodyPr>
                    <a:lstStyle/>
                    <a:p>
                      <a:pPr lvl="0" rtl="0">
                        <a:lnSpc>
                          <a:spcPct val="115000"/>
                        </a:lnSpc>
                        <a:spcBef>
                          <a:spcPts val="0"/>
                        </a:spcBef>
                        <a:buNone/>
                      </a:pPr>
                      <a:r>
                        <a:rPr lang="en" sz="2000">
                          <a:solidFill>
                            <a:schemeClr val="dk1"/>
                          </a:solidFill>
                          <a:latin typeface="Open Sans"/>
                          <a:ea typeface="Open Sans"/>
                          <a:cs typeface="Open Sans"/>
                          <a:sym typeface="Open Sans"/>
                        </a:rPr>
                        <a:t>V</a:t>
                      </a:r>
                      <a:r>
                        <a:rPr lang="en" sz="2000">
                          <a:solidFill>
                            <a:schemeClr val="dk1"/>
                          </a:solidFill>
                          <a:latin typeface="Open Sans"/>
                          <a:ea typeface="Open Sans"/>
                          <a:cs typeface="Open Sans"/>
                          <a:sym typeface="Open Sans"/>
                        </a:rPr>
                        <a:t>ariable is instantiated once and cannot be changed.</a:t>
                      </a:r>
                    </a:p>
                  </a:txBody>
                  <a:tcPr marT="91425" marB="91425" marR="91425" marL="91425"/>
                </a:tc>
              </a:tr>
              <a:tr h="712425">
                <a:tc>
                  <a:txBody>
                    <a:bodyPr>
                      <a:noAutofit/>
                    </a:bodyPr>
                    <a:lstStyle/>
                    <a:p>
                      <a:pPr indent="0" lvl="0" marL="0" marR="0" rtl="0" algn="ctr">
                        <a:lnSpc>
                          <a:spcPct val="100000"/>
                        </a:lnSpc>
                        <a:spcBef>
                          <a:spcPts val="0"/>
                        </a:spcBef>
                        <a:spcAft>
                          <a:spcPts val="0"/>
                        </a:spcAft>
                        <a:buNone/>
                      </a:pPr>
                      <a:r>
                        <a:rPr b="1" lang="en" sz="2000">
                          <a:latin typeface="Consolas"/>
                          <a:ea typeface="Consolas"/>
                          <a:cs typeface="Consolas"/>
                          <a:sym typeface="Consolas"/>
                        </a:rPr>
                        <a:t>let</a:t>
                      </a:r>
                    </a:p>
                  </a:txBody>
                  <a:tcPr marT="91425" marB="91425" marR="91425" marL="91425" anchor="ctr"/>
                </a:tc>
                <a:tc>
                  <a:txBody>
                    <a:bodyPr>
                      <a:noAutofit/>
                    </a:bodyPr>
                    <a:lstStyle/>
                    <a:p>
                      <a:pPr lvl="0" rtl="0">
                        <a:lnSpc>
                          <a:spcPct val="115000"/>
                        </a:lnSpc>
                        <a:spcBef>
                          <a:spcPts val="0"/>
                        </a:spcBef>
                        <a:buNone/>
                      </a:pPr>
                      <a:r>
                        <a:rPr lang="en" sz="2000">
                          <a:solidFill>
                            <a:schemeClr val="dk1"/>
                          </a:solidFill>
                          <a:latin typeface="Open Sans"/>
                          <a:ea typeface="Open Sans"/>
                          <a:cs typeface="Open Sans"/>
                          <a:sym typeface="Open Sans"/>
                        </a:rPr>
                        <a:t>V</a:t>
                      </a:r>
                      <a:r>
                        <a:rPr lang="en" sz="2000">
                          <a:solidFill>
                            <a:schemeClr val="dk1"/>
                          </a:solidFill>
                          <a:latin typeface="Open Sans"/>
                          <a:ea typeface="Open Sans"/>
                          <a:cs typeface="Open Sans"/>
                          <a:sym typeface="Open Sans"/>
                        </a:rPr>
                        <a:t>ariable can be changed and is scoped to the nearest enclosing block</a:t>
                      </a:r>
                    </a:p>
                  </a:txBody>
                  <a:tcPr marT="91425" marB="91425" marR="91425" marL="91425"/>
                </a:tc>
              </a:tr>
              <a:tr h="998625">
                <a:tc>
                  <a:txBody>
                    <a:bodyPr>
                      <a:noAutofit/>
                    </a:bodyPr>
                    <a:lstStyle/>
                    <a:p>
                      <a:pPr lvl="0" rtl="0" algn="ctr">
                        <a:spcBef>
                          <a:spcPts val="0"/>
                        </a:spcBef>
                        <a:buNone/>
                      </a:pPr>
                      <a:r>
                        <a:rPr b="1" lang="en" sz="2000">
                          <a:solidFill>
                            <a:schemeClr val="dk1"/>
                          </a:solidFill>
                          <a:latin typeface="Consolas"/>
                          <a:ea typeface="Consolas"/>
                          <a:cs typeface="Consolas"/>
                          <a:sym typeface="Consolas"/>
                        </a:rPr>
                        <a:t>var </a:t>
                      </a:r>
                    </a:p>
                  </a:txBody>
                  <a:tcPr marT="91425" marB="91425" marR="91425" marL="91425" anchor="ctr"/>
                </a:tc>
                <a:tc>
                  <a:txBody>
                    <a:bodyPr>
                      <a:noAutofit/>
                    </a:bodyPr>
                    <a:lstStyle/>
                    <a:p>
                      <a:pPr lvl="0" rtl="0">
                        <a:lnSpc>
                          <a:spcPct val="115000"/>
                        </a:lnSpc>
                        <a:spcBef>
                          <a:spcPts val="0"/>
                        </a:spcBef>
                        <a:buNone/>
                      </a:pPr>
                      <a:r>
                        <a:rPr lang="en" sz="2000">
                          <a:solidFill>
                            <a:schemeClr val="dk1"/>
                          </a:solidFill>
                          <a:latin typeface="Open Sans"/>
                          <a:ea typeface="Open Sans"/>
                          <a:cs typeface="Open Sans"/>
                          <a:sym typeface="Open Sans"/>
                        </a:rPr>
                        <a:t>V</a:t>
                      </a:r>
                      <a:r>
                        <a:rPr lang="en" sz="2000">
                          <a:solidFill>
                            <a:schemeClr val="dk1"/>
                          </a:solidFill>
                          <a:latin typeface="Open Sans"/>
                          <a:ea typeface="Open Sans"/>
                          <a:cs typeface="Open Sans"/>
                          <a:sym typeface="Open Sans"/>
                        </a:rPr>
                        <a:t>ariable can be changed and scoped to the nearest function block</a:t>
                      </a:r>
                    </a:p>
                  </a:txBody>
                  <a:tcPr marT="91425" marB="91425" marR="91425" marL="91425"/>
                </a:tc>
              </a:tr>
            </a:tbl>
          </a:graphicData>
        </a:graphic>
      </p:graphicFrame>
      <p:sp>
        <p:nvSpPr>
          <p:cNvPr id="646" name="Shape 6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a:latin typeface="Open Sans"/>
                <a:ea typeface="Open Sans"/>
                <a:cs typeface="Open Sans"/>
                <a:sym typeface="Open Sans"/>
              </a:rPr>
              <a:t>Interlude - Const, Let, Var</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Shape 6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a:latin typeface="Open Sans"/>
                <a:ea typeface="Open Sans"/>
                <a:cs typeface="Open Sans"/>
                <a:sym typeface="Open Sans"/>
              </a:rPr>
              <a:t>Interlude - Scoping</a:t>
            </a:r>
          </a:p>
        </p:txBody>
      </p:sp>
      <p:sp>
        <p:nvSpPr>
          <p:cNvPr id="652" name="Shape 652"/>
          <p:cNvSpPr txBox="1"/>
          <p:nvPr>
            <p:ph idx="1" type="body"/>
          </p:nvPr>
        </p:nvSpPr>
        <p:spPr>
          <a:xfrm>
            <a:off x="2750700" y="1498850"/>
            <a:ext cx="2948700" cy="3064200"/>
          </a:xfrm>
          <a:prstGeom prst="rect">
            <a:avLst/>
          </a:prstGeom>
          <a:solidFill>
            <a:srgbClr val="F3F3F3"/>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lnSpc>
                <a:spcPct val="100000"/>
              </a:lnSpc>
              <a:spcBef>
                <a:spcPts val="0"/>
              </a:spcBef>
              <a:spcAft>
                <a:spcPts val="0"/>
              </a:spcAft>
              <a:buNone/>
            </a:pPr>
            <a:r>
              <a:rPr b="1" lang="en" sz="1600">
                <a:latin typeface="Consolas"/>
                <a:ea typeface="Consolas"/>
                <a:cs typeface="Consolas"/>
                <a:sym typeface="Consolas"/>
              </a:rPr>
              <a:t>function() {</a:t>
            </a:r>
          </a:p>
          <a:p>
            <a:pPr lvl="0" rtl="0">
              <a:lnSpc>
                <a:spcPct val="100000"/>
              </a:lnSpc>
              <a:spcBef>
                <a:spcPts val="0"/>
              </a:spcBef>
              <a:spcAft>
                <a:spcPts val="0"/>
              </a:spcAft>
              <a:buNone/>
            </a:pPr>
            <a:r>
              <a:rPr b="1" lang="en" sz="1600">
                <a:latin typeface="Consolas"/>
                <a:ea typeface="Consolas"/>
                <a:cs typeface="Consolas"/>
                <a:sym typeface="Consolas"/>
              </a:rPr>
              <a:t>   if (true) {</a:t>
            </a:r>
          </a:p>
          <a:p>
            <a:pPr lvl="0" rtl="0">
              <a:lnSpc>
                <a:spcPct val="100000"/>
              </a:lnSpc>
              <a:spcBef>
                <a:spcPts val="0"/>
              </a:spcBef>
              <a:spcAft>
                <a:spcPts val="0"/>
              </a:spcAft>
              <a:buNone/>
            </a:pPr>
            <a:r>
              <a:rPr b="1" lang="en" sz="1600">
                <a:latin typeface="Consolas"/>
                <a:ea typeface="Consolas"/>
                <a:cs typeface="Consolas"/>
                <a:sym typeface="Consolas"/>
              </a:rPr>
              <a:t>      let b = 'b';</a:t>
            </a:r>
          </a:p>
          <a:p>
            <a:pPr lvl="0" rtl="0">
              <a:lnSpc>
                <a:spcPct val="100000"/>
              </a:lnSpc>
              <a:spcBef>
                <a:spcPts val="0"/>
              </a:spcBef>
              <a:spcAft>
                <a:spcPts val="0"/>
              </a:spcAft>
              <a:buClr>
                <a:schemeClr val="dk1"/>
              </a:buClr>
              <a:buSzPct val="68750"/>
              <a:buFont typeface="Arial"/>
              <a:buNone/>
            </a:pPr>
            <a:r>
              <a:rPr b="1" lang="en" sz="1600">
                <a:latin typeface="Consolas"/>
                <a:ea typeface="Consolas"/>
                <a:cs typeface="Consolas"/>
                <a:sym typeface="Consolas"/>
              </a:rPr>
              <a:t>      var c = 'c';</a:t>
            </a:r>
          </a:p>
          <a:p>
            <a:pPr lvl="0" rtl="0">
              <a:lnSpc>
                <a:spcPct val="100000"/>
              </a:lnSpc>
              <a:spcBef>
                <a:spcPts val="0"/>
              </a:spcBef>
              <a:spcAft>
                <a:spcPts val="0"/>
              </a:spcAft>
              <a:buNone/>
            </a:pPr>
            <a:r>
              <a:rPr b="1" lang="en" sz="1600">
                <a:latin typeface="Consolas"/>
                <a:ea typeface="Consolas"/>
                <a:cs typeface="Consolas"/>
                <a:sym typeface="Consolas"/>
              </a:rPr>
              <a:t>        </a:t>
            </a:r>
          </a:p>
          <a:p>
            <a:pPr lvl="0" rtl="0">
              <a:lnSpc>
                <a:spcPct val="100000"/>
              </a:lnSpc>
              <a:spcBef>
                <a:spcPts val="0"/>
              </a:spcBef>
              <a:spcAft>
                <a:spcPts val="0"/>
              </a:spcAft>
              <a:buNone/>
            </a:pPr>
            <a:r>
              <a:rPr b="1" lang="en" sz="1600">
                <a:latin typeface="Consolas"/>
                <a:ea typeface="Consolas"/>
                <a:cs typeface="Consolas"/>
                <a:sym typeface="Consolas"/>
              </a:rPr>
              <a:t>      </a:t>
            </a:r>
            <a:r>
              <a:rPr b="1" lang="en" sz="1600">
                <a:solidFill>
                  <a:srgbClr val="38761D"/>
                </a:solidFill>
                <a:latin typeface="Consolas"/>
                <a:ea typeface="Consolas"/>
                <a:cs typeface="Consolas"/>
                <a:sym typeface="Consolas"/>
              </a:rPr>
              <a:t>console.log(b);</a:t>
            </a:r>
          </a:p>
          <a:p>
            <a:pPr lvl="0" rtl="0">
              <a:lnSpc>
                <a:spcPct val="100000"/>
              </a:lnSpc>
              <a:spcBef>
                <a:spcPts val="0"/>
              </a:spcBef>
              <a:spcAft>
                <a:spcPts val="0"/>
              </a:spcAft>
              <a:buNone/>
            </a:pPr>
            <a:r>
              <a:rPr b="1" lang="en" sz="1600">
                <a:solidFill>
                  <a:srgbClr val="38761D"/>
                </a:solidFill>
                <a:latin typeface="Consolas"/>
                <a:ea typeface="Consolas"/>
                <a:cs typeface="Consolas"/>
                <a:sym typeface="Consolas"/>
              </a:rPr>
              <a:t>      console.log(c);</a:t>
            </a:r>
          </a:p>
          <a:p>
            <a:pPr lvl="0" rtl="0">
              <a:lnSpc>
                <a:spcPct val="100000"/>
              </a:lnSpc>
              <a:spcBef>
                <a:spcPts val="0"/>
              </a:spcBef>
              <a:spcAft>
                <a:spcPts val="0"/>
              </a:spcAft>
              <a:buNone/>
            </a:pPr>
            <a:r>
              <a:rPr b="1" lang="en" sz="1600">
                <a:latin typeface="Consolas"/>
                <a:ea typeface="Consolas"/>
                <a:cs typeface="Consolas"/>
                <a:sym typeface="Consolas"/>
              </a:rPr>
              <a:t>  }</a:t>
            </a:r>
          </a:p>
          <a:p>
            <a:pPr lvl="0" rtl="0">
              <a:lnSpc>
                <a:spcPct val="100000"/>
              </a:lnSpc>
              <a:spcBef>
                <a:spcPts val="0"/>
              </a:spcBef>
              <a:spcAft>
                <a:spcPts val="0"/>
              </a:spcAft>
              <a:buNone/>
            </a:pPr>
            <a:r>
              <a:rPr b="1" lang="en" sz="1600">
                <a:latin typeface="Consolas"/>
                <a:ea typeface="Consolas"/>
                <a:cs typeface="Consolas"/>
                <a:sym typeface="Consolas"/>
              </a:rPr>
              <a:t>  </a:t>
            </a:r>
            <a:r>
              <a:rPr b="1" lang="en" sz="1600">
                <a:solidFill>
                  <a:srgbClr val="A61C00"/>
                </a:solidFill>
                <a:latin typeface="Consolas"/>
                <a:ea typeface="Consolas"/>
                <a:cs typeface="Consolas"/>
                <a:sym typeface="Consolas"/>
              </a:rPr>
              <a:t>console.log(b);</a:t>
            </a:r>
          </a:p>
          <a:p>
            <a:pPr lvl="0" rtl="0">
              <a:lnSpc>
                <a:spcPct val="100000"/>
              </a:lnSpc>
              <a:spcBef>
                <a:spcPts val="0"/>
              </a:spcBef>
              <a:spcAft>
                <a:spcPts val="0"/>
              </a:spcAft>
              <a:buNone/>
            </a:pPr>
            <a:r>
              <a:rPr b="1" lang="en" sz="1600">
                <a:latin typeface="Consolas"/>
                <a:ea typeface="Consolas"/>
                <a:cs typeface="Consolas"/>
                <a:sym typeface="Consolas"/>
              </a:rPr>
              <a:t>  </a:t>
            </a:r>
            <a:r>
              <a:rPr b="1" lang="en" sz="1600">
                <a:solidFill>
                  <a:srgbClr val="38761D"/>
                </a:solidFill>
                <a:latin typeface="Consolas"/>
                <a:ea typeface="Consolas"/>
                <a:cs typeface="Consolas"/>
                <a:sym typeface="Consolas"/>
              </a:rPr>
              <a:t>console.log(c);</a:t>
            </a:r>
          </a:p>
          <a:p>
            <a:pPr lvl="0" rtl="0">
              <a:lnSpc>
                <a:spcPct val="100000"/>
              </a:lnSpc>
              <a:spcBef>
                <a:spcPts val="0"/>
              </a:spcBef>
              <a:spcAft>
                <a:spcPts val="0"/>
              </a:spcAft>
              <a:buNone/>
            </a:pPr>
            <a:r>
              <a:rPr b="1" lang="en" sz="1600">
                <a:latin typeface="Consolas"/>
                <a:ea typeface="Consolas"/>
                <a:cs typeface="Consolas"/>
                <a:sym typeface="Consolas"/>
              </a:rPr>
              <a:t>}</a:t>
            </a:r>
          </a:p>
        </p:txBody>
      </p:sp>
      <p:pic>
        <p:nvPicPr>
          <p:cNvPr descr="File:Echo curation alt check mark.svg - Wikimedia Commons" id="653" name="Shape 653"/>
          <p:cNvPicPr preferRelativeResize="0"/>
          <p:nvPr/>
        </p:nvPicPr>
        <p:blipFill rotWithShape="1">
          <a:blip r:embed="rId3">
            <a:alphaModFix/>
          </a:blip>
          <a:srcRect b="22311" l="20773" r="0" t="0"/>
          <a:stretch/>
        </p:blipFill>
        <p:spPr>
          <a:xfrm>
            <a:off x="5236450" y="2896813"/>
            <a:ext cx="273574" cy="268275"/>
          </a:xfrm>
          <a:prstGeom prst="rect">
            <a:avLst/>
          </a:prstGeom>
          <a:noFill/>
          <a:ln>
            <a:noFill/>
          </a:ln>
        </p:spPr>
      </p:pic>
      <p:pic>
        <p:nvPicPr>
          <p:cNvPr descr="File:Echo curation alt check mark.svg - Wikimedia Commons" id="654" name="Shape 654"/>
          <p:cNvPicPr preferRelativeResize="0"/>
          <p:nvPr/>
        </p:nvPicPr>
        <p:blipFill rotWithShape="1">
          <a:blip r:embed="rId3">
            <a:alphaModFix/>
          </a:blip>
          <a:srcRect b="22311" l="20773" r="0" t="0"/>
          <a:stretch/>
        </p:blipFill>
        <p:spPr>
          <a:xfrm>
            <a:off x="5236450" y="3125413"/>
            <a:ext cx="273574" cy="268275"/>
          </a:xfrm>
          <a:prstGeom prst="rect">
            <a:avLst/>
          </a:prstGeom>
          <a:noFill/>
          <a:ln>
            <a:noFill/>
          </a:ln>
        </p:spPr>
      </p:pic>
      <p:pic>
        <p:nvPicPr>
          <p:cNvPr descr="File:Echo curation alt check mark.svg - Wikimedia Commons" id="655" name="Shape 655"/>
          <p:cNvPicPr preferRelativeResize="0"/>
          <p:nvPr/>
        </p:nvPicPr>
        <p:blipFill rotWithShape="1">
          <a:blip r:embed="rId3">
            <a:alphaModFix/>
          </a:blip>
          <a:srcRect b="22311" l="20773" r="0" t="0"/>
          <a:stretch/>
        </p:blipFill>
        <p:spPr>
          <a:xfrm>
            <a:off x="5236450" y="3899238"/>
            <a:ext cx="273574" cy="268275"/>
          </a:xfrm>
          <a:prstGeom prst="rect">
            <a:avLst/>
          </a:prstGeom>
          <a:noFill/>
          <a:ln>
            <a:noFill/>
          </a:ln>
        </p:spPr>
      </p:pic>
      <p:pic>
        <p:nvPicPr>
          <p:cNvPr id="656" name="Shape 656"/>
          <p:cNvPicPr preferRelativeResize="0"/>
          <p:nvPr/>
        </p:nvPicPr>
        <p:blipFill>
          <a:blip r:embed="rId4">
            <a:alphaModFix/>
          </a:blip>
          <a:stretch>
            <a:fillRect/>
          </a:stretch>
        </p:blipFill>
        <p:spPr>
          <a:xfrm>
            <a:off x="5268175" y="3689125"/>
            <a:ext cx="210125" cy="210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Shape 6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Making A Component</a:t>
            </a:r>
          </a:p>
        </p:txBody>
      </p:sp>
      <p:sp>
        <p:nvSpPr>
          <p:cNvPr id="662" name="Shape 6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You can make React components to modularize the UI</a:t>
            </a:r>
          </a:p>
          <a:p>
            <a:pPr lvl="0" rtl="0">
              <a:spcBef>
                <a:spcPts val="0"/>
              </a:spcBef>
              <a:buNone/>
            </a:pPr>
            <a:r>
              <a:rPr lang="en">
                <a:latin typeface="Open Sans"/>
                <a:ea typeface="Open Sans"/>
                <a:cs typeface="Open Sans"/>
                <a:sym typeface="Open Sans"/>
              </a:rPr>
              <a:t>We are going to make each message a component</a:t>
            </a:r>
          </a:p>
          <a:p>
            <a:pPr lvl="0" rtl="0">
              <a:spcBef>
                <a:spcPts val="0"/>
              </a:spcBef>
              <a:buNone/>
            </a:pPr>
            <a:r>
              <a:rPr lang="en" u="sng">
                <a:solidFill>
                  <a:schemeClr val="hlink"/>
                </a:solidFill>
                <a:latin typeface="Open Sans"/>
                <a:ea typeface="Open Sans"/>
                <a:cs typeface="Open Sans"/>
                <a:sym typeface="Open Sans"/>
                <a:hlinkClick r:id="rId3"/>
              </a:rPr>
              <a:t>See the changes here!</a:t>
            </a:r>
          </a:p>
          <a:p>
            <a:pPr lvl="0" rtl="0">
              <a:spcBef>
                <a:spcPts val="0"/>
              </a:spcBef>
              <a:buNone/>
            </a:pPr>
            <a:r>
              <a:t/>
            </a:r>
            <a:endParaRPr>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Shape 6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Making A Component</a:t>
            </a:r>
          </a:p>
        </p:txBody>
      </p:sp>
      <p:pic>
        <p:nvPicPr>
          <p:cNvPr id="668" name="Shape 668"/>
          <p:cNvPicPr preferRelativeResize="0"/>
          <p:nvPr/>
        </p:nvPicPr>
        <p:blipFill>
          <a:blip r:embed="rId3">
            <a:alphaModFix/>
          </a:blip>
          <a:stretch>
            <a:fillRect/>
          </a:stretch>
        </p:blipFill>
        <p:spPr>
          <a:xfrm>
            <a:off x="152400" y="1290600"/>
            <a:ext cx="8839203" cy="3015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Shape 6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The </a:t>
            </a:r>
            <a:r>
              <a:rPr i="1" lang="en">
                <a:latin typeface="Open Sans"/>
                <a:ea typeface="Open Sans"/>
                <a:cs typeface="Open Sans"/>
                <a:sym typeface="Open Sans"/>
              </a:rPr>
              <a:t>this</a:t>
            </a:r>
            <a:r>
              <a:rPr lang="en">
                <a:latin typeface="Open Sans"/>
                <a:ea typeface="Open Sans"/>
                <a:cs typeface="Open Sans"/>
                <a:sym typeface="Open Sans"/>
              </a:rPr>
              <a:t> Keyword</a:t>
            </a:r>
          </a:p>
        </p:txBody>
      </p:sp>
      <p:sp>
        <p:nvSpPr>
          <p:cNvPr id="674" name="Shape 674"/>
          <p:cNvSpPr txBox="1"/>
          <p:nvPr>
            <p:ph idx="1" type="body"/>
          </p:nvPr>
        </p:nvSpPr>
        <p:spPr>
          <a:xfrm>
            <a:off x="311700" y="1152475"/>
            <a:ext cx="38607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a:t>
            </a:r>
            <a:r>
              <a:rPr i="1" lang="en">
                <a:latin typeface="Open Sans"/>
                <a:ea typeface="Open Sans"/>
                <a:cs typeface="Open Sans"/>
                <a:sym typeface="Open Sans"/>
              </a:rPr>
              <a:t>this</a:t>
            </a:r>
            <a:r>
              <a:rPr lang="en">
                <a:latin typeface="Open Sans"/>
                <a:ea typeface="Open Sans"/>
                <a:cs typeface="Open Sans"/>
                <a:sym typeface="Open Sans"/>
              </a:rPr>
              <a:t>?! </a:t>
            </a:r>
          </a:p>
          <a:p>
            <a:pPr lvl="0" rtl="0">
              <a:spcBef>
                <a:spcPts val="0"/>
              </a:spcBef>
              <a:buNone/>
            </a:pPr>
            <a:r>
              <a:rPr i="1" lang="en">
                <a:latin typeface="Open Sans"/>
                <a:ea typeface="Open Sans"/>
                <a:cs typeface="Open Sans"/>
                <a:sym typeface="Open Sans"/>
              </a:rPr>
              <a:t>This</a:t>
            </a:r>
            <a:r>
              <a:rPr lang="en">
                <a:latin typeface="Open Sans"/>
                <a:ea typeface="Open Sans"/>
                <a:cs typeface="Open Sans"/>
                <a:sym typeface="Open Sans"/>
              </a:rPr>
              <a:t> is a way to access different variables and methods that are bound to your component. It's essentially a reference to the class itself!</a:t>
            </a:r>
          </a:p>
          <a:p>
            <a:pPr lvl="0" rtl="0">
              <a:spcBef>
                <a:spcPts val="0"/>
              </a:spcBef>
              <a:buNone/>
            </a:pPr>
            <a:r>
              <a:rPr lang="en">
                <a:latin typeface="Open Sans"/>
                <a:ea typeface="Open Sans"/>
                <a:cs typeface="Open Sans"/>
                <a:sym typeface="Open Sans"/>
              </a:rPr>
              <a:t>For now, we're only accessing variables in the props. Later, you'll see us access functions defined in the component.</a:t>
            </a:r>
          </a:p>
        </p:txBody>
      </p:sp>
      <p:pic>
        <p:nvPicPr>
          <p:cNvPr id="675" name="Shape 675"/>
          <p:cNvPicPr preferRelativeResize="0"/>
          <p:nvPr/>
        </p:nvPicPr>
        <p:blipFill>
          <a:blip r:embed="rId3">
            <a:alphaModFix/>
          </a:blip>
          <a:stretch>
            <a:fillRect/>
          </a:stretch>
        </p:blipFill>
        <p:spPr>
          <a:xfrm>
            <a:off x="3568000" y="588125"/>
            <a:ext cx="5505975" cy="360650"/>
          </a:xfrm>
          <a:prstGeom prst="rect">
            <a:avLst/>
          </a:prstGeom>
          <a:noFill/>
          <a:ln>
            <a:noFill/>
          </a:ln>
        </p:spPr>
      </p:pic>
      <p:sp>
        <p:nvSpPr>
          <p:cNvPr id="676" name="Shape 676"/>
          <p:cNvSpPr/>
          <p:nvPr/>
        </p:nvSpPr>
        <p:spPr>
          <a:xfrm>
            <a:off x="6555100" y="629400"/>
            <a:ext cx="648900" cy="2781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77" name="Shape 677"/>
          <p:cNvSpPr txBox="1"/>
          <p:nvPr/>
        </p:nvSpPr>
        <p:spPr>
          <a:xfrm>
            <a:off x="4396500" y="2297875"/>
            <a:ext cx="4708200" cy="572700"/>
          </a:xfrm>
          <a:prstGeom prst="rect">
            <a:avLst/>
          </a:prstGeom>
          <a:noFill/>
          <a:ln>
            <a:noFill/>
          </a:ln>
        </p:spPr>
        <p:txBody>
          <a:bodyPr anchorCtr="0" anchor="ctr" bIns="91425" lIns="91425" rIns="91425" wrap="square" tIns="91425">
            <a:noAutofit/>
          </a:bodyPr>
          <a:lstStyle/>
          <a:p>
            <a:pPr lvl="0" rtl="0">
              <a:spcBef>
                <a:spcPts val="0"/>
              </a:spcBef>
              <a:buNone/>
            </a:pPr>
            <a:r>
              <a:rPr lang="en">
                <a:solidFill>
                  <a:srgbClr val="005CC5"/>
                </a:solidFill>
                <a:highlight>
                  <a:srgbClr val="FFFFFF"/>
                </a:highlight>
                <a:latin typeface="Consolas"/>
                <a:ea typeface="Consolas"/>
                <a:cs typeface="Consolas"/>
                <a:sym typeface="Consolas"/>
              </a:rPr>
              <a:t>this</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myFunction</a:t>
            </a:r>
            <a:r>
              <a:rPr lang="en">
                <a:solidFill>
                  <a:srgbClr val="D73A49"/>
                </a:solidFill>
                <a:highlight>
                  <a:srgbClr val="FFFFFF"/>
                </a:highlight>
                <a:latin typeface="Consolas"/>
                <a:ea typeface="Consolas"/>
                <a:cs typeface="Consolas"/>
                <a:sym typeface="Consolas"/>
              </a:rPr>
              <a:t> =</a:t>
            </a:r>
            <a:r>
              <a:rPr lang="en">
                <a:solidFill>
                  <a:srgbClr val="005CC5"/>
                </a:solidFill>
                <a:highlight>
                  <a:srgbClr val="FFFFFF"/>
                </a:highlight>
                <a:latin typeface="Consolas"/>
                <a:ea typeface="Consolas"/>
                <a:cs typeface="Consolas"/>
                <a:sym typeface="Consolas"/>
              </a:rPr>
              <a:t> this</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myFunction</a:t>
            </a:r>
            <a:r>
              <a:rPr lang="en">
                <a:solidFill>
                  <a:srgbClr val="D73A49"/>
                </a:solidFill>
                <a:highlight>
                  <a:srgbClr val="FFFFFF"/>
                </a:highlight>
                <a:latin typeface="Consolas"/>
                <a:ea typeface="Consolas"/>
                <a:cs typeface="Consolas"/>
                <a:sym typeface="Consolas"/>
              </a:rPr>
              <a:t>.</a:t>
            </a:r>
            <a:r>
              <a:rPr lang="en">
                <a:solidFill>
                  <a:srgbClr val="6F42C1"/>
                </a:solidFill>
                <a:highlight>
                  <a:srgbClr val="FFFFFF"/>
                </a:highlight>
                <a:latin typeface="Consolas"/>
                <a:ea typeface="Consolas"/>
                <a:cs typeface="Consolas"/>
                <a:sym typeface="Consolas"/>
              </a:rPr>
              <a:t>bind</a:t>
            </a:r>
            <a:r>
              <a:rPr lang="en">
                <a:solidFill>
                  <a:srgbClr val="24292E"/>
                </a:solidFill>
                <a:highlight>
                  <a:srgbClr val="FFFFFF"/>
                </a:highlight>
                <a:latin typeface="Consolas"/>
                <a:ea typeface="Consolas"/>
                <a:cs typeface="Consolas"/>
                <a:sym typeface="Consolas"/>
              </a:rPr>
              <a:t>(</a:t>
            </a:r>
            <a:r>
              <a:rPr lang="en">
                <a:solidFill>
                  <a:srgbClr val="005CC5"/>
                </a:solidFill>
                <a:highlight>
                  <a:srgbClr val="FFFFFF"/>
                </a:highlight>
                <a:latin typeface="Consolas"/>
                <a:ea typeface="Consolas"/>
                <a:cs typeface="Consolas"/>
                <a:sym typeface="Consolas"/>
              </a:rPr>
              <a:t>this</a:t>
            </a:r>
            <a:r>
              <a:rPr lang="en">
                <a:solidFill>
                  <a:srgbClr val="24292E"/>
                </a:solidFill>
                <a:highlight>
                  <a:srgbClr val="FFFFFF"/>
                </a:highlight>
                <a:latin typeface="Consolas"/>
                <a:ea typeface="Consolas"/>
                <a:cs typeface="Consolas"/>
                <a:sym typeface="Consolas"/>
              </a:rPr>
              <a:t>);</a:t>
            </a:r>
          </a:p>
        </p:txBody>
      </p:sp>
      <p:sp>
        <p:nvSpPr>
          <p:cNvPr id="678" name="Shape 678"/>
          <p:cNvSpPr txBox="1"/>
          <p:nvPr/>
        </p:nvSpPr>
        <p:spPr>
          <a:xfrm>
            <a:off x="4396488" y="2818800"/>
            <a:ext cx="3782400" cy="572700"/>
          </a:xfrm>
          <a:prstGeom prst="rect">
            <a:avLst/>
          </a:prstGeom>
          <a:noFill/>
          <a:ln>
            <a:noFill/>
          </a:ln>
        </p:spPr>
        <p:txBody>
          <a:bodyPr anchorCtr="0" anchor="ctr" bIns="91425" lIns="91425" rIns="91425" wrap="square" tIns="91425">
            <a:noAutofit/>
          </a:bodyPr>
          <a:lstStyle/>
          <a:p>
            <a:pPr lvl="0" rtl="0">
              <a:spcBef>
                <a:spcPts val="0"/>
              </a:spcBef>
              <a:buNone/>
            </a:pPr>
            <a:r>
              <a:rPr lang="en">
                <a:solidFill>
                  <a:srgbClr val="005CC5"/>
                </a:solidFill>
                <a:highlight>
                  <a:srgbClr val="FFFFFF"/>
                </a:highlight>
                <a:latin typeface="Consolas"/>
                <a:ea typeface="Consolas"/>
                <a:cs typeface="Consolas"/>
                <a:sym typeface="Consolas"/>
              </a:rPr>
              <a:t>this</a:t>
            </a:r>
            <a:r>
              <a:rPr lang="en">
                <a:solidFill>
                  <a:srgbClr val="D73A49"/>
                </a:solidFill>
                <a:highlight>
                  <a:srgbClr val="FFFFFF"/>
                </a:highlight>
                <a:latin typeface="Consolas"/>
                <a:ea typeface="Consolas"/>
                <a:cs typeface="Consolas"/>
                <a:sym typeface="Consolas"/>
              </a:rPr>
              <a:t>.</a:t>
            </a:r>
            <a:r>
              <a:rPr lang="en">
                <a:solidFill>
                  <a:srgbClr val="6F42C1"/>
                </a:solidFill>
                <a:highlight>
                  <a:srgbClr val="FFFFFF"/>
                </a:highlight>
                <a:latin typeface="Consolas"/>
                <a:ea typeface="Consolas"/>
                <a:cs typeface="Consolas"/>
                <a:sym typeface="Consolas"/>
              </a:rPr>
              <a:t>setState</a:t>
            </a:r>
            <a:r>
              <a:rPr lang="en">
                <a:solidFill>
                  <a:srgbClr val="24292E"/>
                </a:solidFill>
                <a:highlight>
                  <a:srgbClr val="FFFFFF"/>
                </a:highlight>
                <a:latin typeface="Consolas"/>
                <a:ea typeface="Consolas"/>
                <a:cs typeface="Consolas"/>
                <a:sym typeface="Consolas"/>
              </a:rPr>
              <a:t>({</a:t>
            </a:r>
            <a:r>
              <a:rPr lang="en">
                <a:solidFill>
                  <a:srgbClr val="032F62"/>
                </a:solidFill>
                <a:highlight>
                  <a:srgbClr val="FFFFFF"/>
                </a:highlight>
                <a:latin typeface="Consolas"/>
                <a:ea typeface="Consolas"/>
                <a:cs typeface="Consolas"/>
                <a:sym typeface="Consolas"/>
              </a:rPr>
              <a:t>name</a:t>
            </a:r>
            <a:r>
              <a:rPr lang="en">
                <a:solidFill>
                  <a:srgbClr val="005CC5"/>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'Some Value'</a:t>
            </a:r>
            <a:r>
              <a:rPr lang="en">
                <a:solidFill>
                  <a:srgbClr val="24292E"/>
                </a:solidFill>
                <a:highlight>
                  <a:srgbClr val="FFFFFF"/>
                </a:highlight>
                <a:latin typeface="Consolas"/>
                <a:ea typeface="Consolas"/>
                <a:cs typeface="Consolas"/>
                <a:sym typeface="Consolas"/>
              </a:rPr>
              <a:t>});</a:t>
            </a:r>
          </a:p>
        </p:txBody>
      </p:sp>
      <p:sp>
        <p:nvSpPr>
          <p:cNvPr id="679" name="Shape 679"/>
          <p:cNvSpPr txBox="1"/>
          <p:nvPr>
            <p:ph idx="1" type="body"/>
          </p:nvPr>
        </p:nvSpPr>
        <p:spPr>
          <a:xfrm>
            <a:off x="4396500" y="1828675"/>
            <a:ext cx="2109600" cy="469200"/>
          </a:xfrm>
          <a:prstGeom prst="rect">
            <a:avLst/>
          </a:prstGeom>
        </p:spPr>
        <p:txBody>
          <a:bodyPr anchorCtr="0" anchor="t" bIns="91425" lIns="91425" rIns="91425" wrap="square" tIns="91425">
            <a:noAutofit/>
          </a:bodyPr>
          <a:lstStyle/>
          <a:p>
            <a:pPr lvl="0" rtl="0">
              <a:spcBef>
                <a:spcPts val="0"/>
              </a:spcBef>
              <a:buNone/>
            </a:pPr>
            <a:r>
              <a:rPr b="1" lang="en">
                <a:latin typeface="Open Sans"/>
                <a:ea typeface="Open Sans"/>
                <a:cs typeface="Open Sans"/>
                <a:sym typeface="Open Sans"/>
              </a:rPr>
              <a:t>Other Examples: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Shape 6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Open Sans"/>
                <a:ea typeface="Open Sans"/>
                <a:cs typeface="Open Sans"/>
                <a:sym typeface="Open Sans"/>
              </a:rPr>
              <a:t>The Props</a:t>
            </a:r>
          </a:p>
        </p:txBody>
      </p:sp>
      <p:sp>
        <p:nvSpPr>
          <p:cNvPr id="685" name="Shape 685"/>
          <p:cNvSpPr txBox="1"/>
          <p:nvPr>
            <p:ph idx="1" type="body"/>
          </p:nvPr>
        </p:nvSpPr>
        <p:spPr>
          <a:xfrm>
            <a:off x="464100" y="1076275"/>
            <a:ext cx="8520600" cy="35625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b="1" lang="en">
                <a:latin typeface="Open Sans"/>
                <a:ea typeface="Open Sans"/>
                <a:cs typeface="Open Sans"/>
                <a:sym typeface="Open Sans"/>
              </a:rPr>
              <a:t>Props</a:t>
            </a:r>
            <a:r>
              <a:rPr lang="en">
                <a:latin typeface="Open Sans"/>
                <a:ea typeface="Open Sans"/>
                <a:cs typeface="Open Sans"/>
                <a:sym typeface="Open Sans"/>
              </a:rPr>
              <a:t> are values that are passed into a component from a parent component</a:t>
            </a:r>
          </a:p>
          <a:p>
            <a:pPr indent="-342900" lvl="0" marL="457200" rtl="0">
              <a:lnSpc>
                <a:spcPct val="115000"/>
              </a:lnSpc>
              <a:spcBef>
                <a:spcPts val="0"/>
              </a:spcBef>
              <a:spcAft>
                <a:spcPts val="0"/>
              </a:spcAft>
              <a:buFont typeface="Open Sans"/>
            </a:pPr>
            <a:r>
              <a:rPr lang="en">
                <a:latin typeface="Open Sans"/>
                <a:ea typeface="Open Sans"/>
                <a:cs typeface="Open Sans"/>
                <a:sym typeface="Open Sans"/>
              </a:rPr>
              <a:t>They are </a:t>
            </a:r>
            <a:r>
              <a:rPr b="1" lang="en">
                <a:latin typeface="Open Sans"/>
                <a:ea typeface="Open Sans"/>
                <a:cs typeface="Open Sans"/>
                <a:sym typeface="Open Sans"/>
              </a:rPr>
              <a:t>immutable, static </a:t>
            </a:r>
            <a:r>
              <a:rPr lang="en">
                <a:latin typeface="Open Sans"/>
                <a:ea typeface="Open Sans"/>
                <a:cs typeface="Open Sans"/>
                <a:sym typeface="Open Sans"/>
              </a:rPr>
              <a:t>fields on the component’s class</a:t>
            </a:r>
          </a:p>
          <a:p>
            <a:pPr lvl="0" rtl="0">
              <a:lnSpc>
                <a:spcPct val="115000"/>
              </a:lnSpc>
              <a:spcBef>
                <a:spcPts val="0"/>
              </a:spcBef>
              <a:spcAft>
                <a:spcPts val="0"/>
              </a:spcAft>
              <a:buNone/>
            </a:pPr>
            <a:r>
              <a:t/>
            </a:r>
            <a:endParaRPr>
              <a:latin typeface="Open Sans"/>
              <a:ea typeface="Open Sans"/>
              <a:cs typeface="Open Sans"/>
              <a:sym typeface="Open Sans"/>
            </a:endParaRPr>
          </a:p>
          <a:p>
            <a:pPr lvl="0" rtl="0">
              <a:lnSpc>
                <a:spcPct val="115000"/>
              </a:lnSpc>
              <a:spcBef>
                <a:spcPts val="0"/>
              </a:spcBef>
              <a:spcAft>
                <a:spcPts val="0"/>
              </a:spcAft>
              <a:buNone/>
            </a:pPr>
            <a:r>
              <a:t/>
            </a:r>
            <a:endParaRPr>
              <a:latin typeface="Open Sans"/>
              <a:ea typeface="Open Sans"/>
              <a:cs typeface="Open Sans"/>
              <a:sym typeface="Open Sans"/>
            </a:endParaRPr>
          </a:p>
          <a:p>
            <a:pPr lvl="0" rtl="0">
              <a:lnSpc>
                <a:spcPct val="115000"/>
              </a:lnSpc>
              <a:spcBef>
                <a:spcPts val="0"/>
              </a:spcBef>
              <a:spcAft>
                <a:spcPts val="0"/>
              </a:spcAft>
              <a:buNone/>
            </a:pPr>
            <a:r>
              <a:t/>
            </a:r>
            <a:endParaRPr>
              <a:latin typeface="Open Sans"/>
              <a:ea typeface="Open Sans"/>
              <a:cs typeface="Open Sans"/>
              <a:sym typeface="Open Sans"/>
            </a:endParaRPr>
          </a:p>
          <a:p>
            <a:pPr lvl="0" rtl="0">
              <a:lnSpc>
                <a:spcPct val="115000"/>
              </a:lnSpc>
              <a:spcBef>
                <a:spcPts val="0"/>
              </a:spcBef>
              <a:spcAft>
                <a:spcPts val="0"/>
              </a:spcAft>
              <a:buNone/>
            </a:pPr>
            <a:r>
              <a:t/>
            </a:r>
            <a:endParaRPr>
              <a:latin typeface="Open Sans"/>
              <a:ea typeface="Open Sans"/>
              <a:cs typeface="Open Sans"/>
              <a:sym typeface="Open Sans"/>
            </a:endParaRPr>
          </a:p>
          <a:p>
            <a:pPr lvl="0" rtl="0">
              <a:lnSpc>
                <a:spcPct val="115000"/>
              </a:lnSpc>
              <a:spcBef>
                <a:spcPts val="0"/>
              </a:spcBef>
              <a:spcAft>
                <a:spcPts val="0"/>
              </a:spcAft>
              <a:buNone/>
            </a:pPr>
            <a:r>
              <a:t/>
            </a:r>
            <a:endParaRPr>
              <a:latin typeface="Open Sans"/>
              <a:ea typeface="Open Sans"/>
              <a:cs typeface="Open Sans"/>
              <a:sym typeface="Open Sans"/>
            </a:endParaRPr>
          </a:p>
          <a:p>
            <a:pPr indent="-342900" lvl="0" marL="457200" rtl="0">
              <a:lnSpc>
                <a:spcPct val="115000"/>
              </a:lnSpc>
              <a:spcBef>
                <a:spcPts val="0"/>
              </a:spcBef>
              <a:spcAft>
                <a:spcPts val="0"/>
              </a:spcAft>
              <a:buFont typeface="Open Sans"/>
            </a:pPr>
            <a:r>
              <a:rPr lang="en">
                <a:latin typeface="Open Sans"/>
                <a:ea typeface="Open Sans"/>
                <a:cs typeface="Open Sans"/>
                <a:sym typeface="Open Sans"/>
              </a:rPr>
              <a:t>Each class must define its props and their types in the following format:</a:t>
            </a:r>
          </a:p>
        </p:txBody>
      </p:sp>
      <p:pic>
        <p:nvPicPr>
          <p:cNvPr id="686" name="Shape 686"/>
          <p:cNvPicPr preferRelativeResize="0"/>
          <p:nvPr/>
        </p:nvPicPr>
        <p:blipFill>
          <a:blip r:embed="rId4">
            <a:alphaModFix/>
          </a:blip>
          <a:stretch>
            <a:fillRect/>
          </a:stretch>
        </p:blipFill>
        <p:spPr>
          <a:xfrm>
            <a:off x="3568000" y="588125"/>
            <a:ext cx="5505975" cy="360650"/>
          </a:xfrm>
          <a:prstGeom prst="rect">
            <a:avLst/>
          </a:prstGeom>
          <a:noFill/>
          <a:ln>
            <a:noFill/>
          </a:ln>
        </p:spPr>
      </p:pic>
      <p:sp>
        <p:nvSpPr>
          <p:cNvPr id="687" name="Shape 687"/>
          <p:cNvSpPr/>
          <p:nvPr/>
        </p:nvSpPr>
        <p:spPr>
          <a:xfrm>
            <a:off x="7235900" y="629400"/>
            <a:ext cx="669300" cy="2781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688" name="Shape 688"/>
          <p:cNvGrpSpPr/>
          <p:nvPr/>
        </p:nvGrpSpPr>
        <p:grpSpPr>
          <a:xfrm>
            <a:off x="1341888" y="1825102"/>
            <a:ext cx="6131421" cy="1584322"/>
            <a:chOff x="1277513" y="1841925"/>
            <a:chExt cx="7000937" cy="1808999"/>
          </a:xfrm>
        </p:grpSpPr>
        <p:pic>
          <p:nvPicPr>
            <p:cNvPr id="689" name="Shape 689"/>
            <p:cNvPicPr preferRelativeResize="0"/>
            <p:nvPr/>
          </p:nvPicPr>
          <p:blipFill rotWithShape="1">
            <a:blip r:embed="rId5">
              <a:alphaModFix/>
            </a:blip>
            <a:srcRect b="67661" l="0" r="0" t="0"/>
            <a:stretch/>
          </p:blipFill>
          <p:spPr>
            <a:xfrm>
              <a:off x="1277513" y="1841925"/>
              <a:ext cx="6893775" cy="1459649"/>
            </a:xfrm>
            <a:prstGeom prst="rect">
              <a:avLst/>
            </a:prstGeom>
            <a:noFill/>
            <a:ln>
              <a:noFill/>
            </a:ln>
          </p:spPr>
        </p:pic>
        <p:pic>
          <p:nvPicPr>
            <p:cNvPr id="690" name="Shape 690"/>
            <p:cNvPicPr preferRelativeResize="0"/>
            <p:nvPr/>
          </p:nvPicPr>
          <p:blipFill rotWithShape="1">
            <a:blip r:embed="rId5">
              <a:alphaModFix/>
            </a:blip>
            <a:srcRect b="0" l="0" r="0" t="90985"/>
            <a:stretch/>
          </p:blipFill>
          <p:spPr>
            <a:xfrm>
              <a:off x="1324900" y="3240500"/>
              <a:ext cx="6953549" cy="410424"/>
            </a:xfrm>
            <a:prstGeom prst="rect">
              <a:avLst/>
            </a:prstGeom>
            <a:noFill/>
            <a:ln>
              <a:noFill/>
            </a:ln>
          </p:spPr>
        </p:pic>
      </p:grpSp>
      <p:sp>
        <p:nvSpPr>
          <p:cNvPr id="691" name="Shape 691"/>
          <p:cNvSpPr/>
          <p:nvPr/>
        </p:nvSpPr>
        <p:spPr>
          <a:xfrm>
            <a:off x="2783275" y="3772975"/>
            <a:ext cx="3230400" cy="106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static propTypes = {</a:t>
            </a:r>
          </a:p>
          <a:p>
            <a:pPr lv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&lt;prop name&gt;: &lt;variable type&gt;,</a:t>
            </a:r>
          </a:p>
          <a:p>
            <a:pPr lv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&lt;prop name&gt;: &lt;variable type&gt;,</a:t>
            </a:r>
          </a:p>
          <a:p>
            <a:pPr lv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p>
          <a:p>
            <a:pPr lvl="0">
              <a:spcBef>
                <a:spcPts val="0"/>
              </a:spcBef>
              <a:buNone/>
            </a:pPr>
            <a:r>
              <a:rPr lang="en" sz="1200">
                <a:solidFill>
                  <a:schemeClr val="dk1"/>
                </a:solidFill>
                <a:latin typeface="Courier New"/>
                <a:ea typeface="Courier New"/>
                <a:cs typeface="Courier New"/>
                <a:sym typeface="Courier New"/>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Shape 6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Destructuring Assignments</a:t>
            </a:r>
          </a:p>
        </p:txBody>
      </p:sp>
      <p:sp>
        <p:nvSpPr>
          <p:cNvPr id="697" name="Shape 6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const {name, message} = this.props.message;</a:t>
            </a:r>
          </a:p>
          <a:p>
            <a:pPr lvl="0" rtl="0">
              <a:spcBef>
                <a:spcPts val="0"/>
              </a:spcBef>
              <a:buNone/>
            </a:pPr>
            <a:r>
              <a:t/>
            </a:r>
            <a:endParaRPr/>
          </a:p>
          <a:p>
            <a:pPr lvl="0" rtl="0" algn="l">
              <a:spcBef>
                <a:spcPts val="0"/>
              </a:spcBef>
              <a:buNone/>
            </a:pPr>
            <a:r>
              <a:rPr b="1" lang="en"/>
              <a:t>is the same as:</a:t>
            </a:r>
          </a:p>
          <a:p>
            <a:pPr lvl="0" rtl="0">
              <a:spcBef>
                <a:spcPts val="0"/>
              </a:spcBef>
              <a:buNone/>
            </a:pPr>
            <a:r>
              <a:t/>
            </a:r>
            <a:endParaRPr>
              <a:latin typeface="Consolas"/>
              <a:ea typeface="Consolas"/>
              <a:cs typeface="Consolas"/>
              <a:sym typeface="Consolas"/>
            </a:endParaRPr>
          </a:p>
          <a:p>
            <a:pPr lvl="0" rtl="0">
              <a:spcBef>
                <a:spcPts val="0"/>
              </a:spcBef>
              <a:buNone/>
            </a:pPr>
            <a:r>
              <a:rPr lang="en">
                <a:latin typeface="Consolas"/>
                <a:ea typeface="Consolas"/>
                <a:cs typeface="Consolas"/>
                <a:sym typeface="Consolas"/>
              </a:rPr>
              <a:t>const name = this.props.message.name;</a:t>
            </a:r>
          </a:p>
          <a:p>
            <a:pPr lvl="0" rtl="0">
              <a:spcBef>
                <a:spcPts val="0"/>
              </a:spcBef>
              <a:buNone/>
            </a:pPr>
            <a:r>
              <a:rPr lang="en">
                <a:latin typeface="Consolas"/>
                <a:ea typeface="Consolas"/>
                <a:cs typeface="Consolas"/>
                <a:sym typeface="Consolas"/>
              </a:rPr>
              <a:t>const message = this.props.message.message;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Shape 7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Making A Component - Integration</a:t>
            </a:r>
          </a:p>
        </p:txBody>
      </p:sp>
      <p:grpSp>
        <p:nvGrpSpPr>
          <p:cNvPr id="703" name="Shape 703"/>
          <p:cNvGrpSpPr/>
          <p:nvPr/>
        </p:nvGrpSpPr>
        <p:grpSpPr>
          <a:xfrm>
            <a:off x="1355314" y="1017737"/>
            <a:ext cx="6433358" cy="4094221"/>
            <a:chOff x="860250" y="1352850"/>
            <a:chExt cx="5906498" cy="3758925"/>
          </a:xfrm>
        </p:grpSpPr>
        <p:pic>
          <p:nvPicPr>
            <p:cNvPr id="704" name="Shape 704"/>
            <p:cNvPicPr preferRelativeResize="0"/>
            <p:nvPr/>
          </p:nvPicPr>
          <p:blipFill rotWithShape="1">
            <a:blip r:embed="rId3">
              <a:alphaModFix/>
            </a:blip>
            <a:srcRect b="21623" l="0" r="0" t="0"/>
            <a:stretch/>
          </p:blipFill>
          <p:spPr>
            <a:xfrm>
              <a:off x="860250" y="1352850"/>
              <a:ext cx="5899298" cy="1577201"/>
            </a:xfrm>
            <a:prstGeom prst="rect">
              <a:avLst/>
            </a:prstGeom>
            <a:noFill/>
            <a:ln>
              <a:noFill/>
            </a:ln>
          </p:spPr>
        </p:pic>
        <p:sp>
          <p:nvSpPr>
            <p:cNvPr id="705" name="Shape 705"/>
            <p:cNvSpPr/>
            <p:nvPr/>
          </p:nvSpPr>
          <p:spPr>
            <a:xfrm>
              <a:off x="1449875" y="2029600"/>
              <a:ext cx="2572200" cy="9006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pic>
          <p:nvPicPr>
            <p:cNvPr id="706" name="Shape 706"/>
            <p:cNvPicPr preferRelativeResize="0"/>
            <p:nvPr/>
          </p:nvPicPr>
          <p:blipFill>
            <a:blip r:embed="rId4">
              <a:alphaModFix/>
            </a:blip>
            <a:stretch>
              <a:fillRect/>
            </a:stretch>
          </p:blipFill>
          <p:spPr>
            <a:xfrm>
              <a:off x="867450" y="2991600"/>
              <a:ext cx="5899298" cy="2120133"/>
            </a:xfrm>
            <a:prstGeom prst="rect">
              <a:avLst/>
            </a:prstGeom>
            <a:noFill/>
            <a:ln>
              <a:noFill/>
            </a:ln>
          </p:spPr>
        </p:pic>
        <p:sp>
          <p:nvSpPr>
            <p:cNvPr id="707" name="Shape 707"/>
            <p:cNvSpPr/>
            <p:nvPr/>
          </p:nvSpPr>
          <p:spPr>
            <a:xfrm>
              <a:off x="1492025" y="3672375"/>
              <a:ext cx="2289300" cy="145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08" name="Shape 708"/>
            <p:cNvSpPr/>
            <p:nvPr/>
          </p:nvSpPr>
          <p:spPr>
            <a:xfrm>
              <a:off x="1492025" y="4605975"/>
              <a:ext cx="3188100" cy="505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cxnSp>
          <p:nvCxnSpPr>
            <p:cNvPr id="709" name="Shape 709"/>
            <p:cNvCxnSpPr/>
            <p:nvPr/>
          </p:nvCxnSpPr>
          <p:spPr>
            <a:xfrm flipH="1">
              <a:off x="3947825" y="2928550"/>
              <a:ext cx="46500" cy="1677300"/>
            </a:xfrm>
            <a:prstGeom prst="straightConnector1">
              <a:avLst/>
            </a:prstGeom>
            <a:noFill/>
            <a:ln cap="flat" cmpd="sng" w="28575">
              <a:solidFill>
                <a:srgbClr val="38761D"/>
              </a:solidFill>
              <a:prstDash val="solid"/>
              <a:round/>
              <a:headEnd len="lg" w="lg" type="none"/>
              <a:tailEnd len="lg" w="lg"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2907255" y="181275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grpSp>
        <p:nvGrpSpPr>
          <p:cNvPr id="73" name="Shape 73"/>
          <p:cNvGrpSpPr/>
          <p:nvPr/>
        </p:nvGrpSpPr>
        <p:grpSpPr>
          <a:xfrm>
            <a:off x="596550" y="1126250"/>
            <a:ext cx="6034200" cy="3890800"/>
            <a:chOff x="596550" y="592850"/>
            <a:chExt cx="6034200" cy="3890800"/>
          </a:xfrm>
        </p:grpSpPr>
        <p:sp>
          <p:nvSpPr>
            <p:cNvPr id="74" name="Shape 74"/>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77" name="Shape 77"/>
            <p:cNvGrpSpPr/>
            <p:nvPr/>
          </p:nvGrpSpPr>
          <p:grpSpPr>
            <a:xfrm>
              <a:off x="596550" y="592850"/>
              <a:ext cx="6034200" cy="3890800"/>
              <a:chOff x="596550" y="592850"/>
              <a:chExt cx="6034200" cy="3890800"/>
            </a:xfrm>
          </p:grpSpPr>
          <p:sp>
            <p:nvSpPr>
              <p:cNvPr id="78" name="Shape 78"/>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rgbClr val="000000"/>
                  </a:buClr>
                  <a:buFont typeface="Arial"/>
                  <a:buNone/>
                </a:pPr>
                <a:r>
                  <a:t/>
                </a:r>
                <a:endParaRPr/>
              </a:p>
            </p:txBody>
          </p:sp>
          <p:grpSp>
            <p:nvGrpSpPr>
              <p:cNvPr id="79" name="Shape 79"/>
              <p:cNvGrpSpPr/>
              <p:nvPr/>
            </p:nvGrpSpPr>
            <p:grpSpPr>
              <a:xfrm>
                <a:off x="2914350" y="1271800"/>
                <a:ext cx="3408900" cy="2894400"/>
                <a:chOff x="2914350" y="1271800"/>
                <a:chExt cx="3408900" cy="2894400"/>
              </a:xfrm>
            </p:grpSpPr>
            <p:sp>
              <p:nvSpPr>
                <p:cNvPr id="80" name="Shape 80"/>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81" name="Shape 81"/>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82" name="Shape 82"/>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83" name="Shape 83"/>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84" name="Shape 84"/>
                <p:cNvSpPr/>
                <p:nvPr/>
              </p:nvSpPr>
              <p:spPr>
                <a:xfrm>
                  <a:off x="3464125" y="1444750"/>
                  <a:ext cx="2717100" cy="755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a:t>
                  </a:r>
                </a:p>
              </p:txBody>
            </p:sp>
            <p:sp>
              <p:nvSpPr>
                <p:cNvPr id="85" name="Shape 85"/>
                <p:cNvSpPr/>
                <p:nvPr/>
              </p:nvSpPr>
              <p:spPr>
                <a:xfrm>
                  <a:off x="2988000" y="236102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a:off x="4301375" y="27925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87" name="Shape 87"/>
              <p:cNvGrpSpPr/>
              <p:nvPr/>
            </p:nvGrpSpPr>
            <p:grpSpPr>
              <a:xfrm>
                <a:off x="596550" y="592850"/>
                <a:ext cx="6034200" cy="326502"/>
                <a:chOff x="596550" y="592850"/>
                <a:chExt cx="6034200" cy="326502"/>
              </a:xfrm>
            </p:grpSpPr>
            <p:sp>
              <p:nvSpPr>
                <p:cNvPr id="88" name="Shape 88"/>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89" name="Shape 89"/>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90" name="Shape 90"/>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91" name="Shape 91"/>
              <p:cNvGrpSpPr/>
              <p:nvPr/>
            </p:nvGrpSpPr>
            <p:grpSpPr>
              <a:xfrm>
                <a:off x="905425" y="1271800"/>
                <a:ext cx="1695900" cy="3043417"/>
                <a:chOff x="905425" y="1271800"/>
                <a:chExt cx="1695900" cy="3043417"/>
              </a:xfrm>
            </p:grpSpPr>
            <p:sp>
              <p:nvSpPr>
                <p:cNvPr id="92" name="Shape 92"/>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93" name="Shape 93"/>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94" name="Shape 94"/>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95" name="Shape 95"/>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96" name="Shape 96"/>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97" name="Shape 97"/>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98" name="Shape 98"/>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99" name="Shape 99"/>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00" name="Shape 100"/>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01" name="Shape 101"/>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102" name="Shape 102"/>
                <p:cNvPicPr preferRelativeResize="0"/>
                <p:nvPr/>
              </p:nvPicPr>
              <p:blipFill>
                <a:blip r:embed="rId4">
                  <a:alphaModFix/>
                </a:blip>
                <a:stretch>
                  <a:fillRect/>
                </a:stretch>
              </p:blipFill>
              <p:spPr>
                <a:xfrm>
                  <a:off x="1488925" y="3783242"/>
                  <a:ext cx="531950" cy="531975"/>
                </a:xfrm>
                <a:prstGeom prst="rect">
                  <a:avLst/>
                </a:prstGeom>
                <a:noFill/>
                <a:ln>
                  <a:noFill/>
                </a:ln>
              </p:spPr>
            </p:pic>
            <p:sp>
              <p:nvSpPr>
                <p:cNvPr id="103" name="Shape 103"/>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p:txBody>
            </p:sp>
          </p:grpSp>
        </p:grpSp>
      </p:grpSp>
      <p:sp>
        <p:nvSpPr>
          <p:cNvPr id="104" name="Shape 104"/>
          <p:cNvSpPr txBox="1"/>
          <p:nvPr/>
        </p:nvSpPr>
        <p:spPr>
          <a:xfrm>
            <a:off x="2907255" y="2842427"/>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p:txBody>
      </p:sp>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Components and the DOM	</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pic>
        <p:nvPicPr>
          <p:cNvPr id="715" name="Shape 715"/>
          <p:cNvPicPr preferRelativeResize="0"/>
          <p:nvPr/>
        </p:nvPicPr>
        <p:blipFill>
          <a:blip r:embed="rId3">
            <a:alphaModFix/>
          </a:blip>
          <a:stretch>
            <a:fillRect/>
          </a:stretch>
        </p:blipFill>
        <p:spPr>
          <a:xfrm>
            <a:off x="2021325" y="1363500"/>
            <a:ext cx="5101351" cy="2950475"/>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
        <p:nvSpPr>
          <p:cNvPr id="721" name="Shape 721"/>
          <p:cNvSpPr txBox="1"/>
          <p:nvPr>
            <p:ph idx="1" type="body"/>
          </p:nvPr>
        </p:nvSpPr>
        <p:spPr>
          <a:xfrm>
            <a:off x="311700" y="1152475"/>
            <a:ext cx="86802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For both </a:t>
            </a:r>
            <a:r>
              <a:rPr b="1" lang="en">
                <a:latin typeface="Open Sans"/>
                <a:ea typeface="Open Sans"/>
                <a:cs typeface="Open Sans"/>
                <a:sym typeface="Open Sans"/>
              </a:rPr>
              <a:t>name</a:t>
            </a:r>
            <a:r>
              <a:rPr lang="en">
                <a:latin typeface="Open Sans"/>
                <a:ea typeface="Open Sans"/>
                <a:cs typeface="Open Sans"/>
                <a:sym typeface="Open Sans"/>
              </a:rPr>
              <a:t> and </a:t>
            </a:r>
            <a:r>
              <a:rPr b="1" lang="en">
                <a:latin typeface="Open Sans"/>
                <a:ea typeface="Open Sans"/>
                <a:cs typeface="Open Sans"/>
                <a:sym typeface="Open Sans"/>
              </a:rPr>
              <a:t>message</a:t>
            </a:r>
            <a:r>
              <a:rPr lang="en">
                <a:latin typeface="Open Sans"/>
                <a:ea typeface="Open Sans"/>
                <a:cs typeface="Open Sans"/>
                <a:sym typeface="Open Sans"/>
              </a:rPr>
              <a:t> we need both an </a:t>
            </a:r>
            <a:r>
              <a:rPr b="1" lang="en">
                <a:latin typeface="Open Sans"/>
                <a:ea typeface="Open Sans"/>
                <a:cs typeface="Open Sans"/>
                <a:sym typeface="Open Sans"/>
              </a:rPr>
              <a:t>input</a:t>
            </a:r>
            <a:r>
              <a:rPr lang="en">
                <a:latin typeface="Open Sans"/>
                <a:ea typeface="Open Sans"/>
                <a:cs typeface="Open Sans"/>
                <a:sym typeface="Open Sans"/>
              </a:rPr>
              <a:t> and a </a:t>
            </a:r>
            <a:r>
              <a:rPr b="1" lang="en">
                <a:latin typeface="Open Sans"/>
                <a:ea typeface="Open Sans"/>
                <a:cs typeface="Open Sans"/>
                <a:sym typeface="Open Sans"/>
              </a:rPr>
              <a:t>label</a:t>
            </a:r>
          </a:p>
          <a:p>
            <a:pPr lvl="0" rtl="0">
              <a:spcBef>
                <a:spcPts val="0"/>
              </a:spcBef>
              <a:buNone/>
            </a:pPr>
            <a:r>
              <a:rPr lang="en">
                <a:latin typeface="Open Sans"/>
                <a:ea typeface="Open Sans"/>
                <a:cs typeface="Open Sans"/>
                <a:sym typeface="Open Sans"/>
              </a:rPr>
              <a:t>Our message will be sent to the server when we hit Enter, then the message field will be cleared.</a:t>
            </a:r>
          </a:p>
          <a:p>
            <a:pPr lvl="0" rtl="0">
              <a:spcBef>
                <a:spcPts val="0"/>
              </a:spcBef>
              <a:buNone/>
            </a:pPr>
            <a:r>
              <a:rPr lang="en" u="sng">
                <a:solidFill>
                  <a:schemeClr val="hlink"/>
                </a:solidFill>
                <a:latin typeface="Open Sans"/>
                <a:ea typeface="Open Sans"/>
                <a:cs typeface="Open Sans"/>
                <a:sym typeface="Open Sans"/>
                <a:hlinkClick r:id="rId3"/>
              </a:rPr>
              <a:t>See the changes here!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pic>
        <p:nvPicPr>
          <p:cNvPr id="726" name="Shape 726"/>
          <p:cNvPicPr preferRelativeResize="0"/>
          <p:nvPr/>
        </p:nvPicPr>
        <p:blipFill rotWithShape="1">
          <a:blip r:embed="rId3">
            <a:alphaModFix/>
          </a:blip>
          <a:srcRect b="-1083" l="100" r="-99" t="69678"/>
          <a:stretch/>
        </p:blipFill>
        <p:spPr>
          <a:xfrm>
            <a:off x="477412" y="3104575"/>
            <a:ext cx="8204449" cy="1242425"/>
          </a:xfrm>
          <a:prstGeom prst="rect">
            <a:avLst/>
          </a:prstGeom>
          <a:noFill/>
          <a:ln cap="flat" cmpd="sng" w="9525">
            <a:solidFill>
              <a:srgbClr val="595959"/>
            </a:solidFill>
            <a:prstDash val="solid"/>
            <a:round/>
            <a:headEnd len="med" w="med" type="none"/>
            <a:tailEnd len="med" w="med" type="none"/>
          </a:ln>
        </p:spPr>
      </p:pic>
      <p:sp>
        <p:nvSpPr>
          <p:cNvPr id="727" name="Shape 7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pic>
        <p:nvPicPr>
          <p:cNvPr id="728" name="Shape 728"/>
          <p:cNvPicPr preferRelativeResize="0"/>
          <p:nvPr/>
        </p:nvPicPr>
        <p:blipFill rotWithShape="1">
          <a:blip r:embed="rId3">
            <a:alphaModFix/>
          </a:blip>
          <a:srcRect b="61563" l="0" r="0" t="0"/>
          <a:stretch/>
        </p:blipFill>
        <p:spPr>
          <a:xfrm>
            <a:off x="469775" y="1187400"/>
            <a:ext cx="8204449" cy="1520599"/>
          </a:xfrm>
          <a:prstGeom prst="rect">
            <a:avLst/>
          </a:prstGeom>
          <a:noFill/>
          <a:ln cap="flat" cmpd="sng" w="9525">
            <a:solidFill>
              <a:srgbClr val="595959"/>
            </a:solidFill>
            <a:prstDash val="solid"/>
            <a:round/>
            <a:headEnd len="med" w="med" type="none"/>
            <a:tailEnd len="med" w="med" type="none"/>
          </a:ln>
        </p:spPr>
      </p:pic>
      <p:sp>
        <p:nvSpPr>
          <p:cNvPr id="729" name="Shape 729"/>
          <p:cNvSpPr/>
          <p:nvPr/>
        </p:nvSpPr>
        <p:spPr>
          <a:xfrm>
            <a:off x="1387050" y="2289100"/>
            <a:ext cx="2900700" cy="223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30" name="Shape 730"/>
          <p:cNvSpPr/>
          <p:nvPr/>
        </p:nvSpPr>
        <p:spPr>
          <a:xfrm>
            <a:off x="1387050" y="3238500"/>
            <a:ext cx="3614400" cy="5241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pic>
        <p:nvPicPr>
          <p:cNvPr id="735" name="Shape 735"/>
          <p:cNvPicPr preferRelativeResize="0"/>
          <p:nvPr/>
        </p:nvPicPr>
        <p:blipFill rotWithShape="1">
          <a:blip r:embed="rId3">
            <a:alphaModFix/>
          </a:blip>
          <a:srcRect b="69599" l="0" r="0" t="0"/>
          <a:stretch/>
        </p:blipFill>
        <p:spPr>
          <a:xfrm>
            <a:off x="894325" y="1054825"/>
            <a:ext cx="7355350" cy="372300"/>
          </a:xfrm>
          <a:prstGeom prst="rect">
            <a:avLst/>
          </a:prstGeom>
          <a:noFill/>
          <a:ln cap="flat" cmpd="sng" w="9525">
            <a:solidFill>
              <a:srgbClr val="EFEFEF"/>
            </a:solidFill>
            <a:prstDash val="solid"/>
            <a:round/>
            <a:headEnd len="med" w="med" type="none"/>
            <a:tailEnd len="med" w="med" type="none"/>
          </a:ln>
        </p:spPr>
      </p:pic>
      <p:pic>
        <p:nvPicPr>
          <p:cNvPr id="736" name="Shape 736"/>
          <p:cNvPicPr preferRelativeResize="0"/>
          <p:nvPr/>
        </p:nvPicPr>
        <p:blipFill>
          <a:blip r:embed="rId4">
            <a:alphaModFix/>
          </a:blip>
          <a:stretch>
            <a:fillRect/>
          </a:stretch>
        </p:blipFill>
        <p:spPr>
          <a:xfrm>
            <a:off x="894325" y="1427124"/>
            <a:ext cx="7355352" cy="3629049"/>
          </a:xfrm>
          <a:prstGeom prst="rect">
            <a:avLst/>
          </a:prstGeom>
          <a:noFill/>
          <a:ln cap="flat" cmpd="sng" w="9525">
            <a:solidFill>
              <a:srgbClr val="EFEFEF"/>
            </a:solidFill>
            <a:prstDash val="solid"/>
            <a:round/>
            <a:headEnd len="med" w="med" type="none"/>
            <a:tailEnd len="med" w="med" type="none"/>
          </a:ln>
        </p:spPr>
      </p:pic>
      <p:sp>
        <p:nvSpPr>
          <p:cNvPr id="737" name="Shape 737"/>
          <p:cNvSpPr/>
          <p:nvPr/>
        </p:nvSpPr>
        <p:spPr>
          <a:xfrm>
            <a:off x="1674175" y="1427125"/>
            <a:ext cx="4103100" cy="3608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38" name="Shape 7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nvSpPr>
        <p:spPr>
          <a:xfrm>
            <a:off x="311700" y="1370400"/>
            <a:ext cx="3139800" cy="28185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chemeClr val="dk2"/>
                </a:solidFill>
                <a:latin typeface="Open Sans"/>
                <a:ea typeface="Open Sans"/>
                <a:cs typeface="Open Sans"/>
                <a:sym typeface="Open Sans"/>
              </a:rPr>
              <a:t>Change state variables with:</a:t>
            </a: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t/>
            </a:r>
            <a:endParaRPr sz="1800">
              <a:solidFill>
                <a:schemeClr val="dk2"/>
              </a:solidFill>
              <a:latin typeface="Consolas"/>
              <a:ea typeface="Consolas"/>
              <a:cs typeface="Consolas"/>
              <a:sym typeface="Consolas"/>
            </a:endParaRP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rPr lang="en" sz="1800">
                <a:solidFill>
                  <a:schemeClr val="dk2"/>
                </a:solidFill>
                <a:latin typeface="Open Sans"/>
                <a:ea typeface="Open Sans"/>
                <a:cs typeface="Open Sans"/>
                <a:sym typeface="Open Sans"/>
              </a:rPr>
              <a:t>Calling this function causes the component to re-render</a:t>
            </a:r>
          </a:p>
        </p:txBody>
      </p:sp>
      <p:sp>
        <p:nvSpPr>
          <p:cNvPr id="744" name="Shape 744"/>
          <p:cNvSpPr/>
          <p:nvPr/>
        </p:nvSpPr>
        <p:spPr>
          <a:xfrm>
            <a:off x="791125" y="2163150"/>
            <a:ext cx="2081700" cy="10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800">
                <a:solidFill>
                  <a:schemeClr val="dk1"/>
                </a:solidFill>
                <a:latin typeface="Consolas"/>
                <a:ea typeface="Consolas"/>
                <a:cs typeface="Consolas"/>
                <a:sym typeface="Consolas"/>
              </a:rPr>
              <a:t>this.setState({</a:t>
            </a:r>
          </a:p>
          <a:p>
            <a:pPr lvl="0" rtl="0">
              <a:spcBef>
                <a:spcPts val="0"/>
              </a:spcBef>
              <a:buNone/>
            </a:pPr>
            <a:r>
              <a:rPr lang="en" sz="1800">
                <a:solidFill>
                  <a:schemeClr val="dk1"/>
                </a:solidFill>
                <a:latin typeface="Consolas"/>
                <a:ea typeface="Consolas"/>
                <a:cs typeface="Consolas"/>
                <a:sym typeface="Consolas"/>
              </a:rPr>
              <a:t>  name: value</a:t>
            </a:r>
          </a:p>
          <a:p>
            <a:pPr lvl="0" rtl="0">
              <a:spcBef>
                <a:spcPts val="0"/>
              </a:spcBef>
              <a:buNone/>
            </a:pPr>
            <a:r>
              <a:rPr lang="en" sz="1800">
                <a:solidFill>
                  <a:schemeClr val="dk1"/>
                </a:solidFill>
                <a:latin typeface="Consolas"/>
                <a:ea typeface="Consolas"/>
                <a:cs typeface="Consolas"/>
                <a:sym typeface="Consolas"/>
              </a:rPr>
              <a:t>})</a:t>
            </a:r>
          </a:p>
        </p:txBody>
      </p:sp>
      <p:pic>
        <p:nvPicPr>
          <p:cNvPr id="745" name="Shape 745"/>
          <p:cNvPicPr preferRelativeResize="0"/>
          <p:nvPr/>
        </p:nvPicPr>
        <p:blipFill>
          <a:blip r:embed="rId3">
            <a:alphaModFix/>
          </a:blip>
          <a:stretch>
            <a:fillRect/>
          </a:stretch>
        </p:blipFill>
        <p:spPr>
          <a:xfrm>
            <a:off x="3740525" y="1729513"/>
            <a:ext cx="5403475" cy="2043575"/>
          </a:xfrm>
          <a:prstGeom prst="rect">
            <a:avLst/>
          </a:prstGeom>
          <a:noFill/>
          <a:ln>
            <a:noFill/>
          </a:ln>
        </p:spPr>
      </p:pic>
      <p:sp>
        <p:nvSpPr>
          <p:cNvPr id="746" name="Shape 7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 - Changing State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pic>
        <p:nvPicPr>
          <p:cNvPr id="751" name="Shape 751"/>
          <p:cNvPicPr preferRelativeResize="0"/>
          <p:nvPr/>
        </p:nvPicPr>
        <p:blipFill>
          <a:blip r:embed="rId3">
            <a:alphaModFix/>
          </a:blip>
          <a:stretch>
            <a:fillRect/>
          </a:stretch>
        </p:blipFill>
        <p:spPr>
          <a:xfrm>
            <a:off x="894325" y="1427136"/>
            <a:ext cx="7355352" cy="2536566"/>
          </a:xfrm>
          <a:prstGeom prst="rect">
            <a:avLst/>
          </a:prstGeom>
          <a:noFill/>
          <a:ln>
            <a:noFill/>
          </a:ln>
        </p:spPr>
      </p:pic>
      <p:sp>
        <p:nvSpPr>
          <p:cNvPr id="752" name="Shape 752"/>
          <p:cNvSpPr/>
          <p:nvPr/>
        </p:nvSpPr>
        <p:spPr>
          <a:xfrm>
            <a:off x="1257925" y="1889250"/>
            <a:ext cx="2467500" cy="1959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53" name="Shape 753"/>
          <p:cNvSpPr/>
          <p:nvPr/>
        </p:nvSpPr>
        <p:spPr>
          <a:xfrm>
            <a:off x="1279950" y="3163275"/>
            <a:ext cx="6969600" cy="6174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pic>
        <p:nvPicPr>
          <p:cNvPr id="754" name="Shape 754"/>
          <p:cNvPicPr preferRelativeResize="0"/>
          <p:nvPr/>
        </p:nvPicPr>
        <p:blipFill>
          <a:blip r:embed="rId4">
            <a:alphaModFix/>
          </a:blip>
          <a:stretch>
            <a:fillRect/>
          </a:stretch>
        </p:blipFill>
        <p:spPr>
          <a:xfrm>
            <a:off x="894325" y="1085723"/>
            <a:ext cx="7355352" cy="337054"/>
          </a:xfrm>
          <a:prstGeom prst="rect">
            <a:avLst/>
          </a:prstGeom>
          <a:noFill/>
          <a:ln>
            <a:noFill/>
          </a:ln>
        </p:spPr>
      </p:pic>
      <p:sp>
        <p:nvSpPr>
          <p:cNvPr id="755" name="Shape 7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pic>
        <p:nvPicPr>
          <p:cNvPr id="760" name="Shape 760"/>
          <p:cNvPicPr preferRelativeResize="0"/>
          <p:nvPr/>
        </p:nvPicPr>
        <p:blipFill>
          <a:blip r:embed="rId3">
            <a:alphaModFix/>
          </a:blip>
          <a:stretch>
            <a:fillRect/>
          </a:stretch>
        </p:blipFill>
        <p:spPr>
          <a:xfrm>
            <a:off x="1294687" y="1176776"/>
            <a:ext cx="6554623" cy="3635800"/>
          </a:xfrm>
          <a:prstGeom prst="rect">
            <a:avLst/>
          </a:prstGeom>
          <a:noFill/>
          <a:ln>
            <a:noFill/>
          </a:ln>
        </p:spPr>
      </p:pic>
      <p:sp>
        <p:nvSpPr>
          <p:cNvPr id="761" name="Shape 761"/>
          <p:cNvSpPr/>
          <p:nvPr/>
        </p:nvSpPr>
        <p:spPr>
          <a:xfrm>
            <a:off x="2008600" y="2087225"/>
            <a:ext cx="3014400" cy="2101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62" name="Shape 7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
        <p:nvSpPr>
          <p:cNvPr id="763" name="Shape 763"/>
          <p:cNvSpPr txBox="1"/>
          <p:nvPr/>
        </p:nvSpPr>
        <p:spPr>
          <a:xfrm>
            <a:off x="4675200" y="4749800"/>
            <a:ext cx="4459200" cy="317400"/>
          </a:xfrm>
          <a:prstGeom prst="rect">
            <a:avLst/>
          </a:prstGeom>
          <a:noFill/>
          <a:ln>
            <a:noFill/>
          </a:ln>
        </p:spPr>
        <p:txBody>
          <a:bodyPr anchorCtr="0" anchor="t" bIns="91425" lIns="91425" rIns="91425" wrap="square" tIns="91425">
            <a:noAutofit/>
          </a:bodyPr>
          <a:lstStyle/>
          <a:p>
            <a:pPr lvl="0" rtl="0">
              <a:spcBef>
                <a:spcPts val="0"/>
              </a:spcBef>
              <a:buNone/>
            </a:pPr>
            <a:r>
              <a:rPr lang="en" sz="1800" u="sng">
                <a:solidFill>
                  <a:schemeClr val="hlink"/>
                </a:solidFill>
                <a:hlinkClick r:id="rId4"/>
              </a:rPr>
              <a:t>Check out all supported html events here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Shape 768"/>
          <p:cNvSpPr txBox="1"/>
          <p:nvPr>
            <p:ph type="title"/>
          </p:nvPr>
        </p:nvSpPr>
        <p:spPr>
          <a:xfrm>
            <a:off x="213700" y="4476350"/>
            <a:ext cx="8520600" cy="572700"/>
          </a:xfrm>
          <a:prstGeom prst="rect">
            <a:avLst/>
          </a:prstGeom>
        </p:spPr>
        <p:txBody>
          <a:bodyPr anchorCtr="0" anchor="t" bIns="91425" lIns="91425" rIns="91425" wrap="square" tIns="91425">
            <a:noAutofit/>
          </a:bodyPr>
          <a:lstStyle/>
          <a:p>
            <a:pPr lvl="0" rtl="0" algn="ctr">
              <a:spcBef>
                <a:spcPts val="0"/>
              </a:spcBef>
              <a:buNone/>
            </a:pPr>
            <a:r>
              <a:rPr lang="en">
                <a:latin typeface="Open Sans"/>
                <a:ea typeface="Open Sans"/>
                <a:cs typeface="Open Sans"/>
                <a:sym typeface="Open Sans"/>
              </a:rPr>
              <a:t>...because we’re not done!</a:t>
            </a:r>
          </a:p>
        </p:txBody>
      </p:sp>
      <p:pic>
        <p:nvPicPr>
          <p:cNvPr id="769" name="Shape 769"/>
          <p:cNvPicPr preferRelativeResize="0"/>
          <p:nvPr/>
        </p:nvPicPr>
        <p:blipFill>
          <a:blip r:embed="rId3">
            <a:alphaModFix/>
          </a:blip>
          <a:stretch>
            <a:fillRect/>
          </a:stretch>
        </p:blipFill>
        <p:spPr>
          <a:xfrm>
            <a:off x="1755000" y="304800"/>
            <a:ext cx="5633989" cy="4171549"/>
          </a:xfrm>
          <a:prstGeom prst="rect">
            <a:avLst/>
          </a:prstGeom>
          <a:noFill/>
          <a:ln>
            <a:noFill/>
          </a:ln>
        </p:spPr>
      </p:pic>
      <p:sp>
        <p:nvSpPr>
          <p:cNvPr id="770" name="Shape 770"/>
          <p:cNvSpPr txBox="1"/>
          <p:nvPr/>
        </p:nvSpPr>
        <p:spPr>
          <a:xfrm>
            <a:off x="1817850" y="2433200"/>
            <a:ext cx="5508300" cy="983100"/>
          </a:xfrm>
          <a:prstGeom prst="rect">
            <a:avLst/>
          </a:prstGeom>
          <a:noFill/>
          <a:ln>
            <a:noFill/>
          </a:ln>
        </p:spPr>
        <p:txBody>
          <a:bodyPr anchorCtr="0" anchor="t" bIns="91425" lIns="91425" rIns="91425" wrap="square" tIns="91425">
            <a:noAutofit/>
          </a:bodyPr>
          <a:lstStyle/>
          <a:p>
            <a:pPr lvl="0" rtl="0" algn="ctr">
              <a:spcBef>
                <a:spcPts val="0"/>
              </a:spcBef>
              <a:buNone/>
            </a:pPr>
            <a:r>
              <a:rPr lang="en" sz="3000"/>
              <a:t>Hold on, I can’t type anything!</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pic>
        <p:nvPicPr>
          <p:cNvPr id="775" name="Shape 775"/>
          <p:cNvPicPr preferRelativeResize="0"/>
          <p:nvPr/>
        </p:nvPicPr>
        <p:blipFill rotWithShape="1">
          <a:blip r:embed="rId3">
            <a:alphaModFix/>
          </a:blip>
          <a:srcRect b="0" l="0" r="0" t="0"/>
          <a:stretch/>
        </p:blipFill>
        <p:spPr>
          <a:xfrm>
            <a:off x="469775" y="1111200"/>
            <a:ext cx="8204449" cy="3956049"/>
          </a:xfrm>
          <a:prstGeom prst="rect">
            <a:avLst/>
          </a:prstGeom>
          <a:noFill/>
          <a:ln>
            <a:noFill/>
          </a:ln>
        </p:spPr>
      </p:pic>
      <p:sp>
        <p:nvSpPr>
          <p:cNvPr id="776" name="Shape 7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
        <p:nvSpPr>
          <p:cNvPr id="777" name="Shape 777"/>
          <p:cNvSpPr/>
          <p:nvPr/>
        </p:nvSpPr>
        <p:spPr>
          <a:xfrm>
            <a:off x="1387050" y="3162300"/>
            <a:ext cx="4156800" cy="5241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78" name="Shape 778"/>
          <p:cNvSpPr txBox="1"/>
          <p:nvPr/>
        </p:nvSpPr>
        <p:spPr>
          <a:xfrm>
            <a:off x="3383825" y="2800254"/>
            <a:ext cx="4513500" cy="741900"/>
          </a:xfrm>
          <a:prstGeom prst="rect">
            <a:avLst/>
          </a:prstGeom>
          <a:noFill/>
          <a:ln>
            <a:noFill/>
          </a:ln>
        </p:spPr>
        <p:txBody>
          <a:bodyPr anchorCtr="0" anchor="t" bIns="91425" lIns="91425" rIns="91425" wrap="square" tIns="91425">
            <a:noAutofit/>
          </a:bodyPr>
          <a:lstStyle/>
          <a:p>
            <a:pPr lvl="0" rtl="0" algn="r">
              <a:spcBef>
                <a:spcPts val="0"/>
              </a:spcBef>
              <a:buNone/>
            </a:pPr>
            <a:r>
              <a:rPr lang="en"/>
              <a:t>Bind functions that you pass to other components!</a:t>
            </a:r>
          </a:p>
          <a:p>
            <a:pPr lvl="0" rtl="0" algn="r">
              <a:spcBef>
                <a:spcPts val="0"/>
              </a:spcBef>
              <a:buNone/>
            </a:pPr>
            <a:r>
              <a:rPr lang="en"/>
              <a:t>Otherwise they won’t work.</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Emoji Support</a:t>
            </a:r>
          </a:p>
        </p:txBody>
      </p:sp>
      <p:pic>
        <p:nvPicPr>
          <p:cNvPr id="784" name="Shape 784"/>
          <p:cNvPicPr preferRelativeResize="0"/>
          <p:nvPr/>
        </p:nvPicPr>
        <p:blipFill rotWithShape="1">
          <a:blip r:embed="rId3">
            <a:alphaModFix/>
          </a:blip>
          <a:srcRect b="0" l="882" r="0" t="0"/>
          <a:stretch/>
        </p:blipFill>
        <p:spPr>
          <a:xfrm>
            <a:off x="1395025" y="1340250"/>
            <a:ext cx="6353949" cy="325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p:nvPr/>
        </p:nvSpPr>
        <p:spPr>
          <a:xfrm>
            <a:off x="2988000" y="3338000"/>
            <a:ext cx="28185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cxnSp>
        <p:nvCxnSpPr>
          <p:cNvPr id="111" name="Shape 111"/>
          <p:cNvCxnSpPr/>
          <p:nvPr/>
        </p:nvCxnSpPr>
        <p:spPr>
          <a:xfrm>
            <a:off x="2926100" y="1804075"/>
            <a:ext cx="3341100" cy="0"/>
          </a:xfrm>
          <a:prstGeom prst="straightConnector1">
            <a:avLst/>
          </a:prstGeom>
          <a:noFill/>
          <a:ln cap="flat" cmpd="sng" w="9525">
            <a:solidFill>
              <a:schemeClr val="dk2"/>
            </a:solidFill>
            <a:prstDash val="solid"/>
            <a:round/>
            <a:headEnd len="lg" w="lg" type="none"/>
            <a:tailEnd len="lg" w="lg" type="none"/>
          </a:ln>
        </p:spPr>
      </p:cxnSp>
      <p:grpSp>
        <p:nvGrpSpPr>
          <p:cNvPr id="112" name="Shape 112"/>
          <p:cNvGrpSpPr/>
          <p:nvPr/>
        </p:nvGrpSpPr>
        <p:grpSpPr>
          <a:xfrm>
            <a:off x="596550" y="1126250"/>
            <a:ext cx="6034200" cy="3890800"/>
            <a:chOff x="596550" y="592850"/>
            <a:chExt cx="6034200" cy="3890800"/>
          </a:xfrm>
        </p:grpSpPr>
        <p:grpSp>
          <p:nvGrpSpPr>
            <p:cNvPr id="113" name="Shape 113"/>
            <p:cNvGrpSpPr/>
            <p:nvPr/>
          </p:nvGrpSpPr>
          <p:grpSpPr>
            <a:xfrm>
              <a:off x="596550" y="592850"/>
              <a:ext cx="6034200" cy="3890800"/>
              <a:chOff x="596550" y="592850"/>
              <a:chExt cx="6034200" cy="3890800"/>
            </a:xfrm>
          </p:grpSpPr>
          <p:grpSp>
            <p:nvGrpSpPr>
              <p:cNvPr id="114" name="Shape 114"/>
              <p:cNvGrpSpPr/>
              <p:nvPr/>
            </p:nvGrpSpPr>
            <p:grpSpPr>
              <a:xfrm>
                <a:off x="596550" y="592850"/>
                <a:ext cx="6034200" cy="3890800"/>
                <a:chOff x="596550" y="592850"/>
                <a:chExt cx="6034200" cy="3890800"/>
              </a:xfrm>
            </p:grpSpPr>
            <p:grpSp>
              <p:nvGrpSpPr>
                <p:cNvPr id="115" name="Shape 115"/>
                <p:cNvGrpSpPr/>
                <p:nvPr/>
              </p:nvGrpSpPr>
              <p:grpSpPr>
                <a:xfrm>
                  <a:off x="596550" y="592850"/>
                  <a:ext cx="6034200" cy="3890800"/>
                  <a:chOff x="596550" y="592850"/>
                  <a:chExt cx="6034200" cy="3890800"/>
                </a:xfrm>
              </p:grpSpPr>
              <p:sp>
                <p:nvSpPr>
                  <p:cNvPr id="116" name="Shape 116"/>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119" name="Shape 119"/>
                  <p:cNvGrpSpPr/>
                  <p:nvPr/>
                </p:nvGrpSpPr>
                <p:grpSpPr>
                  <a:xfrm>
                    <a:off x="596550" y="592850"/>
                    <a:ext cx="6034200" cy="3890800"/>
                    <a:chOff x="596550" y="592850"/>
                    <a:chExt cx="6034200" cy="3890800"/>
                  </a:xfrm>
                </p:grpSpPr>
                <p:sp>
                  <p:nvSpPr>
                    <p:cNvPr id="120" name="Shape 120"/>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121" name="Shape 121"/>
                    <p:cNvGrpSpPr/>
                    <p:nvPr/>
                  </p:nvGrpSpPr>
                  <p:grpSpPr>
                    <a:xfrm>
                      <a:off x="2914350" y="1134475"/>
                      <a:ext cx="3408900" cy="3031725"/>
                      <a:chOff x="2914350" y="1134475"/>
                      <a:chExt cx="3408900" cy="3031725"/>
                    </a:xfrm>
                  </p:grpSpPr>
                  <p:sp>
                    <p:nvSpPr>
                      <p:cNvPr id="122" name="Shape 122"/>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123" name="Shape 123"/>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124" name="Shape 124"/>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125" name="Shape 125"/>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126" name="Shape 126"/>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a:t>
                        </a:r>
                      </a:p>
                    </p:txBody>
                  </p:sp>
                  <p:sp>
                    <p:nvSpPr>
                      <p:cNvPr id="127" name="Shape 127"/>
                      <p:cNvSpPr/>
                      <p:nvPr/>
                    </p:nvSpPr>
                    <p:spPr>
                      <a:xfrm>
                        <a:off x="2988000" y="182762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128" name="Shape 128"/>
                      <p:cNvSpPr/>
                      <p:nvPr/>
                    </p:nvSpPr>
                    <p:spPr>
                      <a:xfrm>
                        <a:off x="4301375" y="22591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129" name="Shape 129"/>
                    <p:cNvGrpSpPr/>
                    <p:nvPr/>
                  </p:nvGrpSpPr>
                  <p:grpSpPr>
                    <a:xfrm>
                      <a:off x="596550" y="592850"/>
                      <a:ext cx="6034200" cy="326502"/>
                      <a:chOff x="596550" y="592850"/>
                      <a:chExt cx="6034200" cy="326502"/>
                    </a:xfrm>
                  </p:grpSpPr>
                  <p:sp>
                    <p:nvSpPr>
                      <p:cNvPr id="130" name="Shape 130"/>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31" name="Shape 131"/>
                      <p:cNvPicPr preferRelativeResize="0"/>
                      <p:nvPr/>
                    </p:nvPicPr>
                    <p:blipFill>
                      <a:blip r:embed="rId3">
                        <a:alphaModFix/>
                      </a:blip>
                      <a:stretch>
                        <a:fillRect/>
                      </a:stretch>
                    </p:blipFill>
                    <p:spPr>
                      <a:xfrm>
                        <a:off x="6145950" y="659852"/>
                        <a:ext cx="259500" cy="259500"/>
                      </a:xfrm>
                      <a:prstGeom prst="rect">
                        <a:avLst/>
                      </a:prstGeom>
                      <a:noFill/>
                      <a:ln>
                        <a:noFill/>
                      </a:ln>
                    </p:spPr>
                  </p:pic>
                  <p:grpSp>
                    <p:nvGrpSpPr>
                      <p:cNvPr id="132" name="Shape 132"/>
                      <p:cNvGrpSpPr/>
                      <p:nvPr/>
                    </p:nvGrpSpPr>
                    <p:grpSpPr>
                      <a:xfrm>
                        <a:off x="6217691" y="658531"/>
                        <a:ext cx="187759" cy="244800"/>
                        <a:chOff x="6217691" y="658531"/>
                        <a:chExt cx="187759" cy="244800"/>
                      </a:xfrm>
                    </p:grpSpPr>
                    <p:sp>
                      <p:nvSpPr>
                        <p:cNvPr id="133" name="Shape 133"/>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134" name="Shape 134"/>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135" name="Shape 135"/>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136" name="Shape 136"/>
                    <p:cNvGrpSpPr/>
                    <p:nvPr/>
                  </p:nvGrpSpPr>
                  <p:grpSpPr>
                    <a:xfrm>
                      <a:off x="905425" y="1271800"/>
                      <a:ext cx="1695900" cy="3043417"/>
                      <a:chOff x="905425" y="1271800"/>
                      <a:chExt cx="1695900" cy="3043417"/>
                    </a:xfrm>
                  </p:grpSpPr>
                  <p:sp>
                    <p:nvSpPr>
                      <p:cNvPr id="137" name="Shape 137"/>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38" name="Shape 138"/>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139" name="Shape 139"/>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0" name="Shape 140"/>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1" name="Shape 141"/>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2" name="Shape 142"/>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grpSp>
                    <p:nvGrpSpPr>
                      <p:cNvPr id="143" name="Shape 143"/>
                      <p:cNvGrpSpPr/>
                      <p:nvPr/>
                    </p:nvGrpSpPr>
                    <p:grpSpPr>
                      <a:xfrm>
                        <a:off x="2356348" y="1372909"/>
                        <a:ext cx="187759" cy="244800"/>
                        <a:chOff x="6217691" y="658531"/>
                        <a:chExt cx="187759" cy="244800"/>
                      </a:xfrm>
                    </p:grpSpPr>
                    <p:sp>
                      <p:nvSpPr>
                        <p:cNvPr id="144" name="Shape 144"/>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146" name="Shape 146"/>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47" name="Shape 147"/>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48" name="Shape 148"/>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49" name="Shape 149"/>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50" name="Shape 150"/>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151" name="Shape 151"/>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152" name="Shape 152"/>
                <p:cNvSpPr txBox="1"/>
                <p:nvPr/>
              </p:nvSpPr>
              <p:spPr>
                <a:xfrm>
                  <a:off x="2907255" y="17810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53" name="Shape 153"/>
                <p:cNvSpPr/>
                <p:nvPr/>
              </p:nvSpPr>
              <p:spPr>
                <a:xfrm>
                  <a:off x="3356400" y="977050"/>
                  <a:ext cx="2861400" cy="285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54" name="Shape 154"/>
              <p:cNvSpPr/>
              <p:nvPr/>
            </p:nvSpPr>
            <p:spPr>
              <a:xfrm>
                <a:off x="2988000" y="274360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cxnSp>
          <p:nvCxnSpPr>
            <p:cNvPr id="155" name="Shape 155"/>
            <p:cNvCxnSpPr/>
            <p:nvPr/>
          </p:nvCxnSpPr>
          <p:spPr>
            <a:xfrm>
              <a:off x="3447525" y="1275725"/>
              <a:ext cx="2809500" cy="0"/>
            </a:xfrm>
            <a:prstGeom prst="straightConnector1">
              <a:avLst/>
            </a:prstGeom>
            <a:noFill/>
            <a:ln cap="flat" cmpd="sng" w="9525">
              <a:solidFill>
                <a:schemeClr val="dk2"/>
              </a:solidFill>
              <a:prstDash val="solid"/>
              <a:round/>
              <a:headEnd len="lg" w="lg" type="none"/>
              <a:tailEnd len="lg" w="lg" type="none"/>
            </a:ln>
          </p:spPr>
        </p:cxnSp>
      </p:grpSp>
      <p:grpSp>
        <p:nvGrpSpPr>
          <p:cNvPr id="156" name="Shape 156"/>
          <p:cNvGrpSpPr/>
          <p:nvPr/>
        </p:nvGrpSpPr>
        <p:grpSpPr>
          <a:xfrm>
            <a:off x="2332906" y="1217097"/>
            <a:ext cx="4158116" cy="1010787"/>
            <a:chOff x="2332906" y="683697"/>
            <a:chExt cx="4158116" cy="1010787"/>
          </a:xfrm>
        </p:grpSpPr>
        <p:sp>
          <p:nvSpPr>
            <p:cNvPr id="157" name="Shape 157"/>
            <p:cNvSpPr/>
            <p:nvPr/>
          </p:nvSpPr>
          <p:spPr>
            <a:xfrm>
              <a:off x="2332906" y="1385484"/>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a:off x="6182021" y="683697"/>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159" name="Shape 159"/>
          <p:cNvSpPr/>
          <p:nvPr/>
        </p:nvSpPr>
        <p:spPr>
          <a:xfrm>
            <a:off x="2988000" y="32770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0" name="Shape 160"/>
          <p:cNvSpPr/>
          <p:nvPr/>
        </p:nvSpPr>
        <p:spPr>
          <a:xfrm>
            <a:off x="811717" y="2117700"/>
            <a:ext cx="185804" cy="498775"/>
          </a:xfrm>
          <a:custGeom>
            <a:pathLst>
              <a:path extrusionOk="0" h="19951" w="7839">
                <a:moveTo>
                  <a:pt x="7839" y="19951"/>
                </a:moveTo>
                <a:cubicBezTo>
                  <a:pt x="6535" y="17995"/>
                  <a:pt x="81" y="11540"/>
                  <a:pt x="16" y="8215"/>
                </a:cubicBezTo>
                <a:cubicBezTo>
                  <a:pt x="-49" y="4889"/>
                  <a:pt x="6209" y="1369"/>
                  <a:pt x="7448" y="0"/>
                </a:cubicBezTo>
              </a:path>
            </a:pathLst>
          </a:custGeom>
          <a:noFill/>
          <a:ln cap="flat" cmpd="sng" w="19050">
            <a:solidFill>
              <a:srgbClr val="CC0000"/>
            </a:solidFill>
            <a:prstDash val="solid"/>
            <a:round/>
            <a:headEnd len="lg" w="lg" type="triangle"/>
            <a:tailEnd len="lg" w="lg" type="triangle"/>
          </a:ln>
        </p:spPr>
      </p:sp>
      <p:sp>
        <p:nvSpPr>
          <p:cNvPr id="161" name="Shape 1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Updating the UI</a:t>
            </a:r>
          </a:p>
        </p:txBody>
      </p:sp>
      <p:sp>
        <p:nvSpPr>
          <p:cNvPr id="162" name="Shape 162"/>
          <p:cNvSpPr txBox="1"/>
          <p:nvPr/>
        </p:nvSpPr>
        <p:spPr>
          <a:xfrm>
            <a:off x="2907255" y="32288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4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Shape 7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Emoji Support</a:t>
            </a:r>
          </a:p>
        </p:txBody>
      </p:sp>
      <p:sp>
        <p:nvSpPr>
          <p:cNvPr id="790" name="Shape 7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rPr lang="en">
                <a:latin typeface="Open Sans"/>
                <a:ea typeface="Open Sans"/>
                <a:cs typeface="Open Sans"/>
                <a:sym typeface="Open Sans"/>
              </a:rPr>
              <a:t>Go to your message component and add the library.</a:t>
            </a:r>
          </a:p>
          <a:p>
            <a:pPr lvl="0" rtl="0">
              <a:spcBef>
                <a:spcPts val="0"/>
              </a:spcBef>
              <a:buClr>
                <a:schemeClr val="dk1"/>
              </a:buClr>
              <a:buSzPct val="61111"/>
              <a:buFont typeface="Arial"/>
              <a:buNone/>
            </a:pPr>
            <a:r>
              <a:rPr lang="en" u="sng">
                <a:solidFill>
                  <a:schemeClr val="accent5"/>
                </a:solidFill>
                <a:latin typeface="Open Sans"/>
                <a:ea typeface="Open Sans"/>
                <a:cs typeface="Open Sans"/>
                <a:sym typeface="Open Sans"/>
                <a:hlinkClick r:id="rId3"/>
              </a:rPr>
              <a:t>See the changes here!</a:t>
            </a:r>
          </a:p>
          <a:p>
            <a:pPr lvl="0" rtl="0">
              <a:lnSpc>
                <a:spcPct val="100000"/>
              </a:lnSpc>
              <a:spcBef>
                <a:spcPts val="0"/>
              </a:spcBef>
              <a:spcAft>
                <a:spcPts val="0"/>
              </a:spcAft>
              <a:buClr>
                <a:schemeClr val="dk1"/>
              </a:buClr>
              <a:buSzPct val="78571"/>
              <a:buFont typeface="Arial"/>
              <a:buNone/>
            </a:pPr>
            <a:r>
              <a:rPr lang="en" sz="1400">
                <a:solidFill>
                  <a:srgbClr val="333333"/>
                </a:solidFill>
                <a:latin typeface="Open Sans"/>
                <a:ea typeface="Open Sans"/>
                <a:cs typeface="Open Sans"/>
                <a:sym typeface="Open Sans"/>
              </a:rPr>
              <a:t>Try: </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:thumbsup:</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:panda_face:</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:money_with_wings:</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:alien:</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:speedboat:</a:t>
            </a:r>
          </a:p>
          <a:p>
            <a:pPr lvl="0" rtl="0">
              <a:lnSpc>
                <a:spcPct val="100000"/>
              </a:lnSpc>
              <a:spcBef>
                <a:spcPts val="0"/>
              </a:spcBef>
              <a:spcAft>
                <a:spcPts val="0"/>
              </a:spcAft>
              <a:buNone/>
            </a:pPr>
            <a:r>
              <a:t/>
            </a:r>
            <a:endParaRPr sz="1400">
              <a:solidFill>
                <a:srgbClr val="333333"/>
              </a:solidFill>
              <a:latin typeface="Open Sans"/>
              <a:ea typeface="Open Sans"/>
              <a:cs typeface="Open Sans"/>
              <a:sym typeface="Open Sans"/>
            </a:endParaRPr>
          </a:p>
          <a:p>
            <a:pPr lvl="0" rtl="0">
              <a:spcBef>
                <a:spcPts val="0"/>
              </a:spcBef>
              <a:buClr>
                <a:schemeClr val="dk1"/>
              </a:buClr>
              <a:buSzPct val="61111"/>
              <a:buFont typeface="Arial"/>
              <a:buNone/>
            </a:pPr>
            <a:r>
              <a:rPr lang="en" u="sng">
                <a:solidFill>
                  <a:schemeClr val="accent5"/>
                </a:solidFill>
                <a:latin typeface="Open Sans"/>
                <a:ea typeface="Open Sans"/>
                <a:cs typeface="Open Sans"/>
                <a:sym typeface="Open Sans"/>
                <a:hlinkClick r:id="rId4"/>
              </a:rPr>
              <a:t>link to more emojis</a:t>
            </a:r>
          </a:p>
          <a:p>
            <a:pPr lvl="0" rtl="0">
              <a:spcBef>
                <a:spcPts val="0"/>
              </a:spcBef>
              <a:buClr>
                <a:schemeClr val="dk1"/>
              </a:buClr>
              <a:buSzPct val="61111"/>
              <a:buFont typeface="Arial"/>
              <a:buNone/>
            </a:pPr>
            <a:r>
              <a:t/>
            </a:r>
            <a:endParaRPr>
              <a:latin typeface="Open Sans"/>
              <a:ea typeface="Open Sans"/>
              <a:cs typeface="Open Sans"/>
              <a:sym typeface="Open Sans"/>
            </a:endParaRPr>
          </a:p>
          <a:p>
            <a:pPr lvl="0" rtl="0">
              <a:spcBef>
                <a:spcPts val="0"/>
              </a:spcBef>
              <a:buClr>
                <a:schemeClr val="dk1"/>
              </a:buClr>
              <a:buSzPct val="61111"/>
              <a:buFont typeface="Arial"/>
              <a:buNone/>
            </a:pPr>
            <a:r>
              <a:t/>
            </a:r>
            <a:endParaRPr>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pic>
        <p:nvPicPr>
          <p:cNvPr id="795" name="Shape 795"/>
          <p:cNvPicPr preferRelativeResize="0"/>
          <p:nvPr/>
        </p:nvPicPr>
        <p:blipFill>
          <a:blip r:embed="rId3">
            <a:alphaModFix/>
          </a:blip>
          <a:stretch>
            <a:fillRect/>
          </a:stretch>
        </p:blipFill>
        <p:spPr>
          <a:xfrm>
            <a:off x="1056812" y="1420350"/>
            <a:ext cx="7030373" cy="3361725"/>
          </a:xfrm>
          <a:prstGeom prst="rect">
            <a:avLst/>
          </a:prstGeom>
          <a:noFill/>
          <a:ln>
            <a:noFill/>
          </a:ln>
        </p:spPr>
      </p:pic>
      <p:sp>
        <p:nvSpPr>
          <p:cNvPr id="796" name="Shape 7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Emoji Support</a:t>
            </a:r>
          </a:p>
        </p:txBody>
      </p:sp>
      <p:sp>
        <p:nvSpPr>
          <p:cNvPr id="797" name="Shape 797"/>
          <p:cNvSpPr/>
          <p:nvPr/>
        </p:nvSpPr>
        <p:spPr>
          <a:xfrm>
            <a:off x="1787275" y="2249240"/>
            <a:ext cx="2040300" cy="169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98" name="Shape 798"/>
          <p:cNvSpPr/>
          <p:nvPr/>
        </p:nvSpPr>
        <p:spPr>
          <a:xfrm>
            <a:off x="1787275" y="3650275"/>
            <a:ext cx="2800200" cy="4644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Shape 8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Connecting to Firebase</a:t>
            </a:r>
          </a:p>
        </p:txBody>
      </p:sp>
      <p:pic>
        <p:nvPicPr>
          <p:cNvPr id="804" name="Shape 804"/>
          <p:cNvPicPr preferRelativeResize="0"/>
          <p:nvPr/>
        </p:nvPicPr>
        <p:blipFill rotWithShape="1">
          <a:blip r:embed="rId3">
            <a:alphaModFix/>
          </a:blip>
          <a:srcRect b="14617" l="0" r="14617" t="0"/>
          <a:stretch/>
        </p:blipFill>
        <p:spPr>
          <a:xfrm>
            <a:off x="1024250" y="1476425"/>
            <a:ext cx="7165051" cy="352709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Shape 8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Connecting to Firebase</a:t>
            </a:r>
          </a:p>
        </p:txBody>
      </p:sp>
      <p:sp>
        <p:nvSpPr>
          <p:cNvPr id="810" name="Shape 8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rPr lang="en">
                <a:latin typeface="Open Sans"/>
                <a:ea typeface="Open Sans"/>
                <a:cs typeface="Open Sans"/>
                <a:sym typeface="Open Sans"/>
              </a:rPr>
              <a:t>Open up firebase-wrapper.js. Right now we are storing messages you send in an array. We are going to delete that code and uncomment the code that puts and pulls messages from firebase. </a:t>
            </a:r>
          </a:p>
          <a:p>
            <a:pPr lvl="0" rtl="0">
              <a:spcBef>
                <a:spcPts val="0"/>
              </a:spcBef>
              <a:buClr>
                <a:schemeClr val="dk1"/>
              </a:buClr>
              <a:buSzPct val="61111"/>
              <a:buFont typeface="Arial"/>
              <a:buNone/>
            </a:pPr>
            <a:r>
              <a:rPr lang="en" u="sng">
                <a:solidFill>
                  <a:schemeClr val="accent5"/>
                </a:solidFill>
                <a:latin typeface="Open Sans"/>
                <a:ea typeface="Open Sans"/>
                <a:cs typeface="Open Sans"/>
                <a:sym typeface="Open Sans"/>
                <a:hlinkClick r:id="rId3"/>
              </a:rPr>
              <a:t>See the changes here!</a:t>
            </a:r>
          </a:p>
          <a:p>
            <a:pPr lvl="0" rtl="0">
              <a:spcBef>
                <a:spcPts val="0"/>
              </a:spcBef>
              <a:buClr>
                <a:schemeClr val="dk1"/>
              </a:buClr>
              <a:buSzPct val="61111"/>
              <a:buFont typeface="Arial"/>
              <a:buNone/>
            </a:pPr>
            <a:r>
              <a:t/>
            </a:r>
            <a:endParaRPr>
              <a:latin typeface="Open Sans"/>
              <a:ea typeface="Open Sans"/>
              <a:cs typeface="Open Sans"/>
              <a:sym typeface="Open Sans"/>
            </a:endParaRPr>
          </a:p>
          <a:p>
            <a:pPr lvl="0" rtl="0">
              <a:spcBef>
                <a:spcPts val="0"/>
              </a:spcBef>
              <a:buClr>
                <a:schemeClr val="dk1"/>
              </a:buClr>
              <a:buSzPct val="61111"/>
              <a:buFont typeface="Arial"/>
              <a:buNone/>
            </a:pPr>
            <a:r>
              <a:t/>
            </a:r>
            <a:endParaRPr>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Shape 8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Connecting to Firebase</a:t>
            </a:r>
          </a:p>
        </p:txBody>
      </p:sp>
      <p:pic>
        <p:nvPicPr>
          <p:cNvPr id="816" name="Shape 816"/>
          <p:cNvPicPr preferRelativeResize="0"/>
          <p:nvPr/>
        </p:nvPicPr>
        <p:blipFill>
          <a:blip r:embed="rId3">
            <a:alphaModFix/>
          </a:blip>
          <a:stretch>
            <a:fillRect/>
          </a:stretch>
        </p:blipFill>
        <p:spPr>
          <a:xfrm>
            <a:off x="1722976" y="1017725"/>
            <a:ext cx="5698047" cy="412577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Shape 8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Connecting to Firebase</a:t>
            </a:r>
          </a:p>
        </p:txBody>
      </p:sp>
      <p:pic>
        <p:nvPicPr>
          <p:cNvPr id="822" name="Shape 822"/>
          <p:cNvPicPr preferRelativeResize="0"/>
          <p:nvPr/>
        </p:nvPicPr>
        <p:blipFill>
          <a:blip r:embed="rId3">
            <a:alphaModFix/>
          </a:blip>
          <a:stretch>
            <a:fillRect/>
          </a:stretch>
        </p:blipFill>
        <p:spPr>
          <a:xfrm>
            <a:off x="152400" y="1765425"/>
            <a:ext cx="8839200" cy="2321406"/>
          </a:xfrm>
          <a:prstGeom prst="rect">
            <a:avLst/>
          </a:prstGeom>
          <a:noFill/>
          <a:ln>
            <a:noFill/>
          </a:ln>
        </p:spPr>
      </p:pic>
      <p:pic>
        <p:nvPicPr>
          <p:cNvPr id="823" name="Shape 823"/>
          <p:cNvPicPr preferRelativeResize="0"/>
          <p:nvPr/>
        </p:nvPicPr>
        <p:blipFill>
          <a:blip r:embed="rId4">
            <a:alphaModFix/>
          </a:blip>
          <a:stretch>
            <a:fillRect/>
          </a:stretch>
        </p:blipFill>
        <p:spPr>
          <a:xfrm>
            <a:off x="170925" y="1337000"/>
            <a:ext cx="8809350" cy="4284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Shape 8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Styling our Interface</a:t>
            </a:r>
          </a:p>
        </p:txBody>
      </p:sp>
      <p:pic>
        <p:nvPicPr>
          <p:cNvPr id="829" name="Shape 829"/>
          <p:cNvPicPr preferRelativeResize="0"/>
          <p:nvPr/>
        </p:nvPicPr>
        <p:blipFill>
          <a:blip r:embed="rId3">
            <a:alphaModFix/>
          </a:blip>
          <a:stretch>
            <a:fillRect/>
          </a:stretch>
        </p:blipFill>
        <p:spPr>
          <a:xfrm>
            <a:off x="954700" y="1476425"/>
            <a:ext cx="7234600" cy="3043950"/>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Shape 8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Styling our Interface</a:t>
            </a:r>
          </a:p>
        </p:txBody>
      </p:sp>
      <p:sp>
        <p:nvSpPr>
          <p:cNvPr id="835" name="Shape 8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Our stylesheet is already included in the </a:t>
            </a:r>
            <a:r>
              <a:rPr lang="en">
                <a:latin typeface="Courier New"/>
                <a:ea typeface="Courier New"/>
                <a:cs typeface="Courier New"/>
                <a:sym typeface="Courier New"/>
              </a:rPr>
              <a:t>styles/</a:t>
            </a:r>
            <a:r>
              <a:rPr lang="en">
                <a:latin typeface="Open Sans"/>
                <a:ea typeface="Open Sans"/>
                <a:cs typeface="Open Sans"/>
                <a:sym typeface="Open Sans"/>
              </a:rPr>
              <a:t> directory</a:t>
            </a:r>
          </a:p>
          <a:p>
            <a:pPr lvl="0" rtl="0">
              <a:spcBef>
                <a:spcPts val="0"/>
              </a:spcBef>
              <a:buNone/>
            </a:pPr>
            <a:r>
              <a:rPr lang="en">
                <a:latin typeface="Open Sans"/>
                <a:ea typeface="Open Sans"/>
                <a:cs typeface="Open Sans"/>
                <a:sym typeface="Open Sans"/>
              </a:rPr>
              <a:t>Let’s import it and update our components to use the styles.</a:t>
            </a:r>
          </a:p>
          <a:p>
            <a:pPr lvl="0" rtl="0">
              <a:spcBef>
                <a:spcPts val="0"/>
              </a:spcBef>
              <a:buNone/>
            </a:pPr>
            <a:r>
              <a:rPr lang="en" u="sng">
                <a:solidFill>
                  <a:schemeClr val="hlink"/>
                </a:solidFill>
                <a:latin typeface="Open Sans"/>
                <a:ea typeface="Open Sans"/>
                <a:cs typeface="Open Sans"/>
                <a:sym typeface="Open Sans"/>
                <a:hlinkClick r:id="rId3"/>
              </a:rPr>
              <a:t>See the changes here!</a:t>
            </a:r>
            <a:r>
              <a:rPr lang="en">
                <a:latin typeface="Open Sans"/>
                <a:ea typeface="Open Sans"/>
                <a:cs typeface="Open Sans"/>
                <a:sym typeface="Open Sans"/>
              </a:rPr>
              <a:t>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Shape 84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Styling our Interface</a:t>
            </a:r>
          </a:p>
        </p:txBody>
      </p:sp>
      <p:grpSp>
        <p:nvGrpSpPr>
          <p:cNvPr id="841" name="Shape 841"/>
          <p:cNvGrpSpPr/>
          <p:nvPr/>
        </p:nvGrpSpPr>
        <p:grpSpPr>
          <a:xfrm>
            <a:off x="152400" y="1796102"/>
            <a:ext cx="8839201" cy="1467236"/>
            <a:chOff x="152400" y="1666377"/>
            <a:chExt cx="8839201" cy="1467236"/>
          </a:xfrm>
        </p:grpSpPr>
        <p:pic>
          <p:nvPicPr>
            <p:cNvPr id="842" name="Shape 842"/>
            <p:cNvPicPr preferRelativeResize="0"/>
            <p:nvPr/>
          </p:nvPicPr>
          <p:blipFill>
            <a:blip r:embed="rId3">
              <a:alphaModFix/>
            </a:blip>
            <a:stretch>
              <a:fillRect/>
            </a:stretch>
          </p:blipFill>
          <p:spPr>
            <a:xfrm>
              <a:off x="152400" y="1666377"/>
              <a:ext cx="8839201" cy="1467236"/>
            </a:xfrm>
            <a:prstGeom prst="rect">
              <a:avLst/>
            </a:prstGeom>
            <a:noFill/>
            <a:ln cap="flat" cmpd="sng" w="9525">
              <a:solidFill>
                <a:srgbClr val="EFEFEF"/>
              </a:solidFill>
              <a:prstDash val="solid"/>
              <a:round/>
              <a:headEnd len="med" w="med" type="none"/>
              <a:tailEnd len="med" w="med" type="none"/>
            </a:ln>
          </p:spPr>
        </p:pic>
        <p:sp>
          <p:nvSpPr>
            <p:cNvPr id="843" name="Shape 843"/>
            <p:cNvSpPr/>
            <p:nvPr/>
          </p:nvSpPr>
          <p:spPr>
            <a:xfrm>
              <a:off x="1084300" y="2902475"/>
              <a:ext cx="2631000" cy="1911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Shape 8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Styling our Interface</a:t>
            </a:r>
          </a:p>
        </p:txBody>
      </p:sp>
      <p:grpSp>
        <p:nvGrpSpPr>
          <p:cNvPr id="849" name="Shape 849"/>
          <p:cNvGrpSpPr/>
          <p:nvPr/>
        </p:nvGrpSpPr>
        <p:grpSpPr>
          <a:xfrm>
            <a:off x="558693" y="1017736"/>
            <a:ext cx="8026604" cy="4012394"/>
            <a:chOff x="304800" y="292543"/>
            <a:chExt cx="9144001" cy="4748957"/>
          </a:xfrm>
        </p:grpSpPr>
        <p:pic>
          <p:nvPicPr>
            <p:cNvPr id="850" name="Shape 850"/>
            <p:cNvPicPr preferRelativeResize="0"/>
            <p:nvPr/>
          </p:nvPicPr>
          <p:blipFill>
            <a:blip r:embed="rId3">
              <a:alphaModFix/>
            </a:blip>
            <a:stretch>
              <a:fillRect/>
            </a:stretch>
          </p:blipFill>
          <p:spPr>
            <a:xfrm>
              <a:off x="304800" y="292543"/>
              <a:ext cx="9144001" cy="428335"/>
            </a:xfrm>
            <a:prstGeom prst="rect">
              <a:avLst/>
            </a:prstGeom>
            <a:noFill/>
            <a:ln>
              <a:noFill/>
            </a:ln>
          </p:spPr>
        </p:pic>
        <p:pic>
          <p:nvPicPr>
            <p:cNvPr id="851" name="Shape 851"/>
            <p:cNvPicPr preferRelativeResize="0"/>
            <p:nvPr/>
          </p:nvPicPr>
          <p:blipFill>
            <a:blip r:embed="rId4">
              <a:alphaModFix/>
            </a:blip>
            <a:stretch>
              <a:fillRect/>
            </a:stretch>
          </p:blipFill>
          <p:spPr>
            <a:xfrm>
              <a:off x="304800" y="711601"/>
              <a:ext cx="9144001" cy="4329899"/>
            </a:xfrm>
            <a:prstGeom prst="rect">
              <a:avLst/>
            </a:prstGeom>
            <a:noFill/>
            <a:ln>
              <a:noFill/>
            </a:ln>
          </p:spPr>
        </p:pic>
      </p:grpSp>
      <p:sp>
        <p:nvSpPr>
          <p:cNvPr id="852" name="Shape 852"/>
          <p:cNvSpPr/>
          <p:nvPr/>
        </p:nvSpPr>
        <p:spPr>
          <a:xfrm>
            <a:off x="834214" y="2543451"/>
            <a:ext cx="7751100" cy="2486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grpSp>
        <p:nvGrpSpPr>
          <p:cNvPr id="167" name="Shape 167"/>
          <p:cNvGrpSpPr/>
          <p:nvPr/>
        </p:nvGrpSpPr>
        <p:grpSpPr>
          <a:xfrm>
            <a:off x="596550" y="1126250"/>
            <a:ext cx="6034200" cy="3890800"/>
            <a:chOff x="596550" y="592850"/>
            <a:chExt cx="6034200" cy="3890800"/>
          </a:xfrm>
        </p:grpSpPr>
        <p:grpSp>
          <p:nvGrpSpPr>
            <p:cNvPr id="168" name="Shape 168"/>
            <p:cNvGrpSpPr/>
            <p:nvPr/>
          </p:nvGrpSpPr>
          <p:grpSpPr>
            <a:xfrm>
              <a:off x="596550" y="592850"/>
              <a:ext cx="6034200" cy="3890800"/>
              <a:chOff x="596550" y="592850"/>
              <a:chExt cx="6034200" cy="3890800"/>
            </a:xfrm>
          </p:grpSpPr>
          <p:grpSp>
            <p:nvGrpSpPr>
              <p:cNvPr id="169" name="Shape 169"/>
              <p:cNvGrpSpPr/>
              <p:nvPr/>
            </p:nvGrpSpPr>
            <p:grpSpPr>
              <a:xfrm>
                <a:off x="596550" y="592850"/>
                <a:ext cx="6034200" cy="3890800"/>
                <a:chOff x="596550" y="592850"/>
                <a:chExt cx="6034200" cy="3890800"/>
              </a:xfrm>
            </p:grpSpPr>
            <p:grpSp>
              <p:nvGrpSpPr>
                <p:cNvPr id="170" name="Shape 170"/>
                <p:cNvGrpSpPr/>
                <p:nvPr/>
              </p:nvGrpSpPr>
              <p:grpSpPr>
                <a:xfrm>
                  <a:off x="596550" y="592850"/>
                  <a:ext cx="6034200" cy="3890800"/>
                  <a:chOff x="596550" y="592850"/>
                  <a:chExt cx="6034200" cy="3890800"/>
                </a:xfrm>
              </p:grpSpPr>
              <p:sp>
                <p:nvSpPr>
                  <p:cNvPr id="171" name="Shape 171"/>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174" name="Shape 174"/>
                  <p:cNvGrpSpPr/>
                  <p:nvPr/>
                </p:nvGrpSpPr>
                <p:grpSpPr>
                  <a:xfrm>
                    <a:off x="596550" y="592850"/>
                    <a:ext cx="6034200" cy="3890800"/>
                    <a:chOff x="596550" y="592850"/>
                    <a:chExt cx="6034200" cy="3890800"/>
                  </a:xfrm>
                </p:grpSpPr>
                <p:sp>
                  <p:nvSpPr>
                    <p:cNvPr id="175" name="Shape 175"/>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176" name="Shape 176"/>
                    <p:cNvGrpSpPr/>
                    <p:nvPr/>
                  </p:nvGrpSpPr>
                  <p:grpSpPr>
                    <a:xfrm>
                      <a:off x="2914350" y="1134475"/>
                      <a:ext cx="3408900" cy="3031725"/>
                      <a:chOff x="2914350" y="1134475"/>
                      <a:chExt cx="3408900" cy="3031725"/>
                    </a:xfrm>
                  </p:grpSpPr>
                  <p:sp>
                    <p:nvSpPr>
                      <p:cNvPr id="177" name="Shape 177"/>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178" name="Shape 178"/>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179" name="Shape 179"/>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180" name="Shape 180"/>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181" name="Shape 181"/>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a:t>
                        </a:r>
                      </a:p>
                    </p:txBody>
                  </p:sp>
                  <p:sp>
                    <p:nvSpPr>
                      <p:cNvPr id="182" name="Shape 182"/>
                      <p:cNvSpPr/>
                      <p:nvPr/>
                    </p:nvSpPr>
                    <p:spPr>
                      <a:xfrm>
                        <a:off x="2988000" y="182762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a:off x="4301375" y="22591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596550" y="592850"/>
                      <a:ext cx="6034200" cy="326502"/>
                      <a:chOff x="596550" y="592850"/>
                      <a:chExt cx="6034200" cy="326502"/>
                    </a:xfrm>
                  </p:grpSpPr>
                  <p:sp>
                    <p:nvSpPr>
                      <p:cNvPr id="185" name="Shape 185"/>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86" name="Shape 186"/>
                      <p:cNvPicPr preferRelativeResize="0"/>
                      <p:nvPr/>
                    </p:nvPicPr>
                    <p:blipFill>
                      <a:blip r:embed="rId3">
                        <a:alphaModFix/>
                      </a:blip>
                      <a:stretch>
                        <a:fillRect/>
                      </a:stretch>
                    </p:blipFill>
                    <p:spPr>
                      <a:xfrm>
                        <a:off x="6145950" y="659852"/>
                        <a:ext cx="259500" cy="259500"/>
                      </a:xfrm>
                      <a:prstGeom prst="rect">
                        <a:avLst/>
                      </a:prstGeom>
                      <a:noFill/>
                      <a:ln>
                        <a:noFill/>
                      </a:ln>
                    </p:spPr>
                  </p:pic>
                  <p:grpSp>
                    <p:nvGrpSpPr>
                      <p:cNvPr id="187" name="Shape 187"/>
                      <p:cNvGrpSpPr/>
                      <p:nvPr/>
                    </p:nvGrpSpPr>
                    <p:grpSpPr>
                      <a:xfrm>
                        <a:off x="6217691" y="658531"/>
                        <a:ext cx="187759" cy="244800"/>
                        <a:chOff x="6217691" y="658531"/>
                        <a:chExt cx="187759" cy="244800"/>
                      </a:xfrm>
                    </p:grpSpPr>
                    <p:sp>
                      <p:nvSpPr>
                        <p:cNvPr id="188" name="Shape 188"/>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189" name="Shape 189"/>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190" name="Shape 190"/>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191" name="Shape 191"/>
                    <p:cNvGrpSpPr/>
                    <p:nvPr/>
                  </p:nvGrpSpPr>
                  <p:grpSpPr>
                    <a:xfrm>
                      <a:off x="905425" y="1271800"/>
                      <a:ext cx="1695900" cy="3043417"/>
                      <a:chOff x="905425" y="1271800"/>
                      <a:chExt cx="1695900" cy="3043417"/>
                    </a:xfrm>
                  </p:grpSpPr>
                  <p:sp>
                    <p:nvSpPr>
                      <p:cNvPr id="192" name="Shape 192"/>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93" name="Shape 193"/>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194" name="Shape 194"/>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195" name="Shape 195"/>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196" name="Shape 196"/>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197" name="Shape 197"/>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grpSp>
                    <p:nvGrpSpPr>
                      <p:cNvPr id="198" name="Shape 198"/>
                      <p:cNvGrpSpPr/>
                      <p:nvPr/>
                    </p:nvGrpSpPr>
                    <p:grpSpPr>
                      <a:xfrm>
                        <a:off x="2356348" y="1372909"/>
                        <a:ext cx="187759" cy="244800"/>
                        <a:chOff x="6217691" y="658531"/>
                        <a:chExt cx="187759" cy="244800"/>
                      </a:xfrm>
                    </p:grpSpPr>
                    <p:sp>
                      <p:nvSpPr>
                        <p:cNvPr id="199" name="Shape 199"/>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201" name="Shape 201"/>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2" name="Shape 202"/>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3" name="Shape 203"/>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4" name="Shape 204"/>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5" name="Shape 205"/>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206" name="Shape 206"/>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207" name="Shape 207"/>
                <p:cNvSpPr txBox="1"/>
                <p:nvPr/>
              </p:nvSpPr>
              <p:spPr>
                <a:xfrm>
                  <a:off x="2907255" y="17810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8" name="Shape 208"/>
                <p:cNvSpPr/>
                <p:nvPr/>
              </p:nvSpPr>
              <p:spPr>
                <a:xfrm>
                  <a:off x="3356400" y="977050"/>
                  <a:ext cx="2861400" cy="285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209" name="Shape 209"/>
              <p:cNvSpPr/>
              <p:nvPr/>
            </p:nvSpPr>
            <p:spPr>
              <a:xfrm>
                <a:off x="2988000" y="27436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cxnSp>
          <p:nvCxnSpPr>
            <p:cNvPr id="210" name="Shape 210"/>
            <p:cNvCxnSpPr/>
            <p:nvPr/>
          </p:nvCxnSpPr>
          <p:spPr>
            <a:xfrm>
              <a:off x="3447525" y="1275725"/>
              <a:ext cx="2809500" cy="0"/>
            </a:xfrm>
            <a:prstGeom prst="straightConnector1">
              <a:avLst/>
            </a:prstGeom>
            <a:noFill/>
            <a:ln cap="flat" cmpd="sng" w="9525">
              <a:solidFill>
                <a:schemeClr val="dk2"/>
              </a:solidFill>
              <a:prstDash val="solid"/>
              <a:round/>
              <a:headEnd len="lg" w="lg" type="none"/>
              <a:tailEnd len="lg" w="lg" type="none"/>
            </a:ln>
          </p:spPr>
        </p:cxnSp>
      </p:grpSp>
      <p:cxnSp>
        <p:nvCxnSpPr>
          <p:cNvPr id="211" name="Shape 211"/>
          <p:cNvCxnSpPr>
            <a:stCxn id="212" idx="5"/>
            <a:endCxn id="213" idx="1"/>
          </p:cNvCxnSpPr>
          <p:nvPr/>
        </p:nvCxnSpPr>
        <p:spPr>
          <a:xfrm>
            <a:off x="6445769" y="1480845"/>
            <a:ext cx="1210200" cy="333300"/>
          </a:xfrm>
          <a:prstGeom prst="straightConnector1">
            <a:avLst/>
          </a:prstGeom>
          <a:noFill/>
          <a:ln cap="flat" cmpd="sng" w="19050">
            <a:solidFill>
              <a:srgbClr val="CC0000"/>
            </a:solidFill>
            <a:prstDash val="solid"/>
            <a:round/>
            <a:headEnd len="lg" w="lg" type="none"/>
            <a:tailEnd len="lg" w="lg" type="none"/>
          </a:ln>
        </p:spPr>
      </p:cxnSp>
      <p:cxnSp>
        <p:nvCxnSpPr>
          <p:cNvPr id="214" name="Shape 214"/>
          <p:cNvCxnSpPr>
            <a:stCxn id="209" idx="3"/>
            <a:endCxn id="213" idx="3"/>
          </p:cNvCxnSpPr>
          <p:nvPr/>
        </p:nvCxnSpPr>
        <p:spPr>
          <a:xfrm flipH="1" rot="10800000">
            <a:off x="5781300" y="2995300"/>
            <a:ext cx="1874700" cy="657000"/>
          </a:xfrm>
          <a:prstGeom prst="straightConnector1">
            <a:avLst/>
          </a:prstGeom>
          <a:noFill/>
          <a:ln cap="flat" cmpd="sng" w="19050">
            <a:solidFill>
              <a:srgbClr val="CC0000"/>
            </a:solidFill>
            <a:prstDash val="solid"/>
            <a:round/>
            <a:headEnd len="lg" w="lg" type="none"/>
            <a:tailEnd len="lg" w="lg" type="none"/>
          </a:ln>
        </p:spPr>
      </p:cxnSp>
      <p:cxnSp>
        <p:nvCxnSpPr>
          <p:cNvPr id="215" name="Shape 215"/>
          <p:cNvCxnSpPr>
            <a:stCxn id="216" idx="5"/>
            <a:endCxn id="213" idx="2"/>
          </p:cNvCxnSpPr>
          <p:nvPr/>
        </p:nvCxnSpPr>
        <p:spPr>
          <a:xfrm>
            <a:off x="2596654" y="2182632"/>
            <a:ext cx="4814700" cy="222000"/>
          </a:xfrm>
          <a:prstGeom prst="straightConnector1">
            <a:avLst/>
          </a:prstGeom>
          <a:noFill/>
          <a:ln cap="flat" cmpd="sng" w="19050">
            <a:solidFill>
              <a:srgbClr val="CC0000"/>
            </a:solidFill>
            <a:prstDash val="solid"/>
            <a:round/>
            <a:headEnd len="lg" w="lg" type="none"/>
            <a:tailEnd len="lg" w="lg" type="none"/>
          </a:ln>
        </p:spPr>
      </p:cxnSp>
      <p:grpSp>
        <p:nvGrpSpPr>
          <p:cNvPr id="217" name="Shape 217"/>
          <p:cNvGrpSpPr/>
          <p:nvPr/>
        </p:nvGrpSpPr>
        <p:grpSpPr>
          <a:xfrm>
            <a:off x="2332906" y="1217097"/>
            <a:ext cx="4158116" cy="1010787"/>
            <a:chOff x="2332906" y="683697"/>
            <a:chExt cx="4158116" cy="1010787"/>
          </a:xfrm>
        </p:grpSpPr>
        <p:sp>
          <p:nvSpPr>
            <p:cNvPr id="216" name="Shape 216"/>
            <p:cNvSpPr/>
            <p:nvPr/>
          </p:nvSpPr>
          <p:spPr>
            <a:xfrm>
              <a:off x="2332906" y="1385484"/>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a:off x="6182021" y="683697"/>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18" name="Shape 218"/>
          <p:cNvSpPr/>
          <p:nvPr/>
        </p:nvSpPr>
        <p:spPr>
          <a:xfrm>
            <a:off x="2988000" y="32770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9" name="Shape 2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Centralized Logic for the View	</a:t>
            </a:r>
          </a:p>
        </p:txBody>
      </p:sp>
      <p:sp>
        <p:nvSpPr>
          <p:cNvPr id="213" name="Shape 213"/>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State</a:t>
            </a:r>
          </a:p>
        </p:txBody>
      </p:sp>
      <p:sp>
        <p:nvSpPr>
          <p:cNvPr id="220" name="Shape 220"/>
          <p:cNvSpPr txBox="1"/>
          <p:nvPr/>
        </p:nvSpPr>
        <p:spPr>
          <a:xfrm>
            <a:off x="2907255" y="32288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Shape 857"/>
          <p:cNvSpPr txBox="1"/>
          <p:nvPr>
            <p:ph type="ctrTitle"/>
          </p:nvPr>
        </p:nvSpPr>
        <p:spPr>
          <a:xfrm>
            <a:off x="311700" y="1301100"/>
            <a:ext cx="8520600" cy="2541300"/>
          </a:xfrm>
          <a:prstGeom prst="rect">
            <a:avLst/>
          </a:prstGeom>
        </p:spPr>
        <p:txBody>
          <a:bodyPr anchorCtr="0" anchor="ctr" bIns="91425" lIns="91425" rIns="91425" wrap="square" tIns="91425">
            <a:noAutofit/>
          </a:bodyPr>
          <a:lstStyle/>
          <a:p>
            <a:pPr lvl="0">
              <a:lnSpc>
                <a:spcPct val="115000"/>
              </a:lnSpc>
              <a:spcBef>
                <a:spcPts val="0"/>
              </a:spcBef>
              <a:buNone/>
            </a:pPr>
            <a:r>
              <a:rPr lang="en" sz="4800">
                <a:latin typeface="Open Sans"/>
                <a:ea typeface="Open Sans"/>
                <a:cs typeface="Open Sans"/>
                <a:sym typeface="Open Sans"/>
              </a:rPr>
              <a:t>You're Done!</a:t>
            </a:r>
          </a:p>
          <a:p>
            <a:pPr lvl="0" rtl="0">
              <a:lnSpc>
                <a:spcPct val="115000"/>
              </a:lnSpc>
              <a:spcBef>
                <a:spcPts val="0"/>
              </a:spcBef>
              <a:buNone/>
            </a:pPr>
            <a:r>
              <a:rPr lang="en" sz="4800">
                <a:latin typeface="Open Sans"/>
                <a:ea typeface="Open Sans"/>
                <a:cs typeface="Open Sans"/>
                <a:sym typeface="Open Sans"/>
              </a:rPr>
              <a:t>Everything Should Work Now!</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Shape 862"/>
          <p:cNvSpPr txBox="1"/>
          <p:nvPr/>
        </p:nvSpPr>
        <p:spPr>
          <a:xfrm>
            <a:off x="311700" y="1159825"/>
            <a:ext cx="5063400" cy="37611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800">
                <a:solidFill>
                  <a:schemeClr val="dk2"/>
                </a:solidFill>
                <a:latin typeface="Open Sans"/>
                <a:ea typeface="Open Sans"/>
                <a:cs typeface="Open Sans"/>
                <a:sym typeface="Open Sans"/>
              </a:rPr>
              <a:t>JavaScript has three different ways to use the equality operator</a:t>
            </a:r>
          </a:p>
          <a:p>
            <a:pPr indent="-342900" lvl="0" marL="457200" rtl="0">
              <a:lnSpc>
                <a:spcPct val="115000"/>
              </a:lnSpc>
              <a:spcBef>
                <a:spcPts val="1000"/>
              </a:spcBef>
              <a:buClr>
                <a:schemeClr val="dk2"/>
              </a:buClr>
              <a:buSzPct val="100000"/>
              <a:buFont typeface="Open Sans"/>
              <a:buChar char="●"/>
            </a:pPr>
            <a:r>
              <a:rPr b="1" lang="en" sz="1800">
                <a:solidFill>
                  <a:schemeClr val="dk2"/>
                </a:solidFill>
                <a:latin typeface="Open Sans"/>
                <a:ea typeface="Open Sans"/>
                <a:cs typeface="Open Sans"/>
                <a:sym typeface="Open Sans"/>
              </a:rPr>
              <a:t>A</a:t>
            </a:r>
            <a:r>
              <a:rPr b="1" lang="en" sz="1800">
                <a:solidFill>
                  <a:schemeClr val="dk2"/>
                </a:solidFill>
                <a:latin typeface="Open Sans"/>
                <a:ea typeface="Open Sans"/>
                <a:cs typeface="Open Sans"/>
                <a:sym typeface="Open Sans"/>
              </a:rPr>
              <a:t> = B</a:t>
            </a:r>
          </a:p>
          <a:p>
            <a:pPr indent="-342900" lvl="1" marL="914400" rtl="0">
              <a:lnSpc>
                <a:spcPct val="115000"/>
              </a:lnSpc>
              <a:spcBef>
                <a:spcPts val="0"/>
              </a:spcBef>
              <a:spcAft>
                <a:spcPts val="1000"/>
              </a:spcAft>
              <a:buClr>
                <a:schemeClr val="dk2"/>
              </a:buClr>
              <a:buSzPct val="100000"/>
              <a:buFont typeface="Open Sans"/>
              <a:buChar char="○"/>
            </a:pPr>
            <a:r>
              <a:rPr lang="en" sz="1800">
                <a:solidFill>
                  <a:schemeClr val="dk2"/>
                </a:solidFill>
                <a:latin typeface="Open Sans"/>
                <a:ea typeface="Open Sans"/>
                <a:cs typeface="Open Sans"/>
                <a:sym typeface="Open Sans"/>
              </a:rPr>
              <a:t>Assigns the value of </a:t>
            </a:r>
            <a:r>
              <a:rPr lang="en" sz="1800">
                <a:solidFill>
                  <a:schemeClr val="dk2"/>
                </a:solidFill>
                <a:latin typeface="Open Sans"/>
                <a:ea typeface="Open Sans"/>
                <a:cs typeface="Open Sans"/>
                <a:sym typeface="Open Sans"/>
              </a:rPr>
              <a:t>B</a:t>
            </a:r>
            <a:r>
              <a:rPr lang="en" sz="1800">
                <a:solidFill>
                  <a:schemeClr val="dk2"/>
                </a:solidFill>
                <a:latin typeface="Open Sans"/>
                <a:ea typeface="Open Sans"/>
                <a:cs typeface="Open Sans"/>
                <a:sym typeface="Open Sans"/>
              </a:rPr>
              <a:t> as A</a:t>
            </a:r>
          </a:p>
          <a:p>
            <a:pPr indent="-342900" lvl="0" marL="457200" rtl="0">
              <a:lnSpc>
                <a:spcPct val="115000"/>
              </a:lnSpc>
              <a:spcBef>
                <a:spcPts val="0"/>
              </a:spcBef>
              <a:buClr>
                <a:schemeClr val="dk2"/>
              </a:buClr>
              <a:buSzPct val="100000"/>
              <a:buFont typeface="Open Sans"/>
              <a:buChar char="●"/>
            </a:pPr>
            <a:r>
              <a:rPr b="1" lang="en" sz="1800">
                <a:solidFill>
                  <a:schemeClr val="dk2"/>
                </a:solidFill>
                <a:latin typeface="Open Sans"/>
                <a:ea typeface="Open Sans"/>
                <a:cs typeface="Open Sans"/>
                <a:sym typeface="Open Sans"/>
              </a:rPr>
              <a:t>A</a:t>
            </a:r>
            <a:r>
              <a:rPr b="1" lang="en" sz="1800">
                <a:solidFill>
                  <a:schemeClr val="dk2"/>
                </a:solidFill>
                <a:latin typeface="Open Sans"/>
                <a:ea typeface="Open Sans"/>
                <a:cs typeface="Open Sans"/>
                <a:sym typeface="Open Sans"/>
              </a:rPr>
              <a:t> == B</a:t>
            </a:r>
          </a:p>
          <a:p>
            <a:pPr indent="-342900" lvl="1" marL="914400" rtl="0">
              <a:lnSpc>
                <a:spcPct val="115000"/>
              </a:lnSpc>
              <a:spcBef>
                <a:spcPts val="0"/>
              </a:spcBef>
              <a:spcAft>
                <a:spcPts val="1000"/>
              </a:spcAft>
              <a:buClr>
                <a:schemeClr val="dk2"/>
              </a:buClr>
              <a:buSzPct val="100000"/>
              <a:buFont typeface="Open Sans"/>
              <a:buChar char="○"/>
            </a:pPr>
            <a:r>
              <a:rPr lang="en" sz="1800">
                <a:solidFill>
                  <a:schemeClr val="dk2"/>
                </a:solidFill>
                <a:latin typeface="Open Sans"/>
                <a:ea typeface="Open Sans"/>
                <a:cs typeface="Open Sans"/>
                <a:sym typeface="Open Sans"/>
              </a:rPr>
              <a:t>Asserts that A is equal to B</a:t>
            </a:r>
          </a:p>
          <a:p>
            <a:pPr indent="-342900" lvl="0" marL="457200" rtl="0">
              <a:lnSpc>
                <a:spcPct val="115000"/>
              </a:lnSpc>
              <a:spcBef>
                <a:spcPts val="0"/>
              </a:spcBef>
              <a:buClr>
                <a:schemeClr val="dk2"/>
              </a:buClr>
              <a:buSzPct val="100000"/>
              <a:buFont typeface="Open Sans"/>
              <a:buChar char="●"/>
            </a:pPr>
            <a:r>
              <a:rPr b="1" lang="en" sz="1800">
                <a:solidFill>
                  <a:schemeClr val="dk2"/>
                </a:solidFill>
                <a:latin typeface="Open Sans"/>
                <a:ea typeface="Open Sans"/>
                <a:cs typeface="Open Sans"/>
                <a:sym typeface="Open Sans"/>
              </a:rPr>
              <a:t>A</a:t>
            </a:r>
            <a:r>
              <a:rPr b="1" lang="en" sz="1800">
                <a:solidFill>
                  <a:schemeClr val="dk2"/>
                </a:solidFill>
                <a:latin typeface="Open Sans"/>
                <a:ea typeface="Open Sans"/>
                <a:cs typeface="Open Sans"/>
                <a:sym typeface="Open Sans"/>
              </a:rPr>
              <a:t> === B</a:t>
            </a:r>
          </a:p>
          <a:p>
            <a:pPr indent="-342900" lvl="1" marL="914400" rtl="0">
              <a:lnSpc>
                <a:spcPct val="115000"/>
              </a:lnSpc>
              <a:spcBef>
                <a:spcPts val="0"/>
              </a:spcBef>
              <a:buClr>
                <a:schemeClr val="dk2"/>
              </a:buClr>
              <a:buSzPct val="100000"/>
              <a:buFont typeface="Open Sans"/>
              <a:buChar char="○"/>
            </a:pPr>
            <a:r>
              <a:rPr lang="en" sz="1800">
                <a:solidFill>
                  <a:schemeClr val="dk2"/>
                </a:solidFill>
                <a:latin typeface="Open Sans"/>
                <a:ea typeface="Open Sans"/>
                <a:cs typeface="Open Sans"/>
                <a:sym typeface="Open Sans"/>
              </a:rPr>
              <a:t>Asserts that A is equal to B, and checks for variable type</a:t>
            </a:r>
          </a:p>
          <a:p>
            <a:pPr lvl="0" rtl="0">
              <a:lnSpc>
                <a:spcPct val="115000"/>
              </a:lnSpc>
              <a:spcBef>
                <a:spcPts val="0"/>
              </a:spcBef>
              <a:buNone/>
            </a:pPr>
            <a:r>
              <a:t/>
            </a:r>
            <a:endParaRPr sz="1800">
              <a:solidFill>
                <a:schemeClr val="dk2"/>
              </a:solidFill>
              <a:latin typeface="Open Sans"/>
              <a:ea typeface="Open Sans"/>
              <a:cs typeface="Open Sans"/>
              <a:sym typeface="Open Sans"/>
            </a:endParaRPr>
          </a:p>
          <a:p>
            <a:pPr lvl="0" rtl="0">
              <a:lnSpc>
                <a:spcPct val="115000"/>
              </a:lnSpc>
              <a:spcBef>
                <a:spcPts val="0"/>
              </a:spcBef>
              <a:buNone/>
            </a:pPr>
            <a:r>
              <a:t/>
            </a:r>
            <a:endParaRPr sz="1800">
              <a:solidFill>
                <a:schemeClr val="dk2"/>
              </a:solidFill>
              <a:latin typeface="Open Sans"/>
              <a:ea typeface="Open Sans"/>
              <a:cs typeface="Open Sans"/>
              <a:sym typeface="Open Sans"/>
            </a:endParaRPr>
          </a:p>
        </p:txBody>
      </p:sp>
      <p:graphicFrame>
        <p:nvGraphicFramePr>
          <p:cNvPr id="863" name="Shape 863"/>
          <p:cNvGraphicFramePr/>
          <p:nvPr/>
        </p:nvGraphicFramePr>
        <p:xfrm>
          <a:off x="6209175" y="2879650"/>
          <a:ext cx="3000000" cy="3000000"/>
        </p:xfrm>
        <a:graphic>
          <a:graphicData uri="http://schemas.openxmlformats.org/drawingml/2006/table">
            <a:tbl>
              <a:tblPr>
                <a:noFill/>
                <a:tableStyleId>{C9405BEE-8DB6-4690-9C64-DC53554A1FF1}</a:tableStyleId>
              </a:tblPr>
              <a:tblGrid>
                <a:gridCol w="1092275"/>
                <a:gridCol w="647575"/>
              </a:tblGrid>
              <a:tr h="100000">
                <a:tc>
                  <a:txBody>
                    <a:bodyPr>
                      <a:noAutofit/>
                    </a:bodyPr>
                    <a:lstStyle/>
                    <a:p>
                      <a:pPr lvl="0">
                        <a:spcBef>
                          <a:spcPts val="0"/>
                        </a:spcBef>
                        <a:buNone/>
                      </a:pPr>
                      <a:r>
                        <a:rPr lang="en">
                          <a:latin typeface="Consolas"/>
                          <a:ea typeface="Consolas"/>
                          <a:cs typeface="Consolas"/>
                          <a:sym typeface="Consolas"/>
                        </a:rPr>
                        <a:t>1 == '1'</a:t>
                      </a:r>
                    </a:p>
                  </a:txBody>
                  <a:tcPr marT="91425" marB="91425" marR="91425" marL="91425"/>
                </a:tc>
                <a:tc>
                  <a:txBody>
                    <a:bodyPr>
                      <a:noAutofit/>
                    </a:bodyPr>
                    <a:lstStyle/>
                    <a:p>
                      <a:pPr lvl="0">
                        <a:spcBef>
                          <a:spcPts val="0"/>
                        </a:spcBef>
                        <a:buNone/>
                      </a:pPr>
                      <a:r>
                        <a:rPr lang="en">
                          <a:latin typeface="Open Sans"/>
                          <a:ea typeface="Open Sans"/>
                          <a:cs typeface="Open Sans"/>
                          <a:sym typeface="Open Sans"/>
                        </a:rPr>
                        <a:t>True</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1 === '1'</a:t>
                      </a:r>
                    </a:p>
                  </a:txBody>
                  <a:tcPr marT="91425" marB="91425" marR="91425" marL="91425"/>
                </a:tc>
                <a:tc>
                  <a:txBody>
                    <a:bodyPr>
                      <a:noAutofit/>
                    </a:bodyPr>
                    <a:lstStyle/>
                    <a:p>
                      <a:pPr lvl="0">
                        <a:spcBef>
                          <a:spcPts val="0"/>
                        </a:spcBef>
                        <a:buNone/>
                      </a:pPr>
                      <a:r>
                        <a:rPr lang="en">
                          <a:latin typeface="Open Sans"/>
                          <a:ea typeface="Open Sans"/>
                          <a:cs typeface="Open Sans"/>
                          <a:sym typeface="Open Sans"/>
                        </a:rPr>
                        <a:t>False</a:t>
                      </a:r>
                    </a:p>
                  </a:txBody>
                  <a:tcPr marT="91425" marB="91425" marR="91425" marL="91425"/>
                </a:tc>
              </a:tr>
            </a:tbl>
          </a:graphicData>
        </a:graphic>
      </p:graphicFrame>
      <p:sp>
        <p:nvSpPr>
          <p:cNvPr id="864" name="Shape 8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a:latin typeface="Open Sans"/>
                <a:ea typeface="Open Sans"/>
                <a:cs typeface="Open Sans"/>
                <a:sym typeface="Open Sans"/>
              </a:rPr>
              <a:t>Final Interlude, = vs == vs ===</a:t>
            </a:r>
          </a:p>
        </p:txBody>
      </p:sp>
      <p:sp>
        <p:nvSpPr>
          <p:cNvPr id="865" name="Shape 865"/>
          <p:cNvSpPr txBox="1"/>
          <p:nvPr/>
        </p:nvSpPr>
        <p:spPr>
          <a:xfrm>
            <a:off x="5737325" y="2220450"/>
            <a:ext cx="2872200" cy="5229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800">
                <a:solidFill>
                  <a:schemeClr val="dk2"/>
                </a:solidFill>
                <a:latin typeface="Open Sans"/>
                <a:ea typeface="Open Sans"/>
                <a:cs typeface="Open Sans"/>
                <a:sym typeface="Open Sans"/>
              </a:rPr>
              <a:t>When in doubt, use ===!</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Shape 870"/>
          <p:cNvSpPr txBox="1"/>
          <p:nvPr>
            <p:ph idx="1" type="body"/>
          </p:nvPr>
        </p:nvSpPr>
        <p:spPr>
          <a:xfrm>
            <a:off x="311700" y="1152475"/>
            <a:ext cx="8520600" cy="3757800"/>
          </a:xfrm>
          <a:prstGeom prst="rect">
            <a:avLst/>
          </a:prstGeom>
        </p:spPr>
        <p:txBody>
          <a:bodyPr anchorCtr="0" anchor="t" bIns="91425" lIns="91425" rIns="91425" wrap="square" tIns="91425">
            <a:noAutofit/>
          </a:bodyPr>
          <a:lstStyle/>
          <a:p>
            <a:pPr indent="-342900" lvl="0" marL="457200" rtl="0">
              <a:spcBef>
                <a:spcPts val="0"/>
              </a:spcBef>
              <a:buFont typeface="Open Sans"/>
              <a:buChar char="●"/>
            </a:pPr>
            <a:r>
              <a:rPr lang="en">
                <a:latin typeface="Open Sans"/>
                <a:ea typeface="Open Sans"/>
                <a:cs typeface="Open Sans"/>
                <a:sym typeface="Open Sans"/>
              </a:rPr>
              <a:t>Missing imports</a:t>
            </a:r>
          </a:p>
          <a:p>
            <a:pPr indent="-342900" lvl="0" marL="457200" rtl="0">
              <a:spcBef>
                <a:spcPts val="0"/>
              </a:spcBef>
              <a:buFont typeface="Open Sans"/>
              <a:buChar char="●"/>
            </a:pPr>
            <a:r>
              <a:rPr lang="en">
                <a:latin typeface="Open Sans"/>
                <a:ea typeface="Open Sans"/>
                <a:cs typeface="Open Sans"/>
                <a:sym typeface="Open Sans"/>
              </a:rPr>
              <a:t>Forgetting to install libraries before using them</a:t>
            </a:r>
          </a:p>
          <a:p>
            <a:pPr indent="-342900" lvl="0" marL="457200" rtl="0">
              <a:spcBef>
                <a:spcPts val="0"/>
              </a:spcBef>
              <a:buFont typeface="Open Sans"/>
              <a:buChar char="●"/>
            </a:pPr>
            <a:r>
              <a:rPr lang="en">
                <a:latin typeface="Open Sans"/>
                <a:ea typeface="Open Sans"/>
                <a:cs typeface="Open Sans"/>
                <a:sym typeface="Open Sans"/>
              </a:rPr>
              <a:t>Not updating the state using </a:t>
            </a:r>
            <a:r>
              <a:rPr lang="en">
                <a:highlight>
                  <a:srgbClr val="EFEFEF"/>
                </a:highlight>
                <a:latin typeface="Consolas"/>
                <a:ea typeface="Consolas"/>
                <a:cs typeface="Consolas"/>
                <a:sym typeface="Consolas"/>
              </a:rPr>
              <a:t>setState</a:t>
            </a:r>
            <a:r>
              <a:rPr lang="en">
                <a:latin typeface="Open Sans"/>
                <a:ea typeface="Open Sans"/>
                <a:cs typeface="Open Sans"/>
                <a:sym typeface="Open Sans"/>
              </a:rPr>
              <a:t> on user interaction</a:t>
            </a:r>
          </a:p>
          <a:p>
            <a:pPr indent="-342900" lvl="0" marL="457200" rtl="0">
              <a:spcBef>
                <a:spcPts val="0"/>
              </a:spcBef>
              <a:buFont typeface="Open Sans"/>
              <a:buChar char="●"/>
            </a:pPr>
            <a:r>
              <a:rPr lang="en">
                <a:latin typeface="Open Sans"/>
                <a:ea typeface="Open Sans"/>
                <a:cs typeface="Open Sans"/>
                <a:sym typeface="Open Sans"/>
              </a:rPr>
              <a:t>Check out this </a:t>
            </a:r>
            <a:r>
              <a:rPr lang="en" u="sng">
                <a:solidFill>
                  <a:schemeClr val="hlink"/>
                </a:solidFill>
                <a:latin typeface="Open Sans"/>
                <a:ea typeface="Open Sans"/>
                <a:cs typeface="Open Sans"/>
                <a:sym typeface="Open Sans"/>
                <a:hlinkClick r:id="rId3"/>
              </a:rPr>
              <a:t>video</a:t>
            </a:r>
          </a:p>
        </p:txBody>
      </p:sp>
      <p:sp>
        <p:nvSpPr>
          <p:cNvPr id="871" name="Shape 8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More Common React/JS mistakes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Shape 876"/>
          <p:cNvSpPr txBox="1"/>
          <p:nvPr>
            <p:ph type="title"/>
          </p:nvPr>
        </p:nvSpPr>
        <p:spPr>
          <a:xfrm>
            <a:off x="311700" y="1590000"/>
            <a:ext cx="8520600" cy="1963500"/>
          </a:xfrm>
          <a:prstGeom prst="rect">
            <a:avLst/>
          </a:prstGeom>
        </p:spPr>
        <p:txBody>
          <a:bodyPr anchorCtr="0" anchor="ctr" bIns="91425" lIns="91425" rIns="91425" wrap="square" tIns="91425">
            <a:noAutofit/>
          </a:bodyPr>
          <a:lstStyle/>
          <a:p>
            <a:pPr lvl="0" rtl="0">
              <a:spcBef>
                <a:spcPts val="0"/>
              </a:spcBef>
              <a:buNone/>
            </a:pPr>
            <a:r>
              <a:rPr lang="en">
                <a:solidFill>
                  <a:srgbClr val="484848"/>
                </a:solidFill>
                <a:latin typeface="Open Sans"/>
                <a:ea typeface="Open Sans"/>
                <a:cs typeface="Open Sans"/>
                <a:sym typeface="Open Sans"/>
              </a:rPr>
              <a:t>Questions?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Shape 881"/>
          <p:cNvSpPr txBox="1"/>
          <p:nvPr>
            <p:ph idx="1" type="body"/>
          </p:nvPr>
        </p:nvSpPr>
        <p:spPr>
          <a:xfrm>
            <a:off x="311700" y="1152475"/>
            <a:ext cx="8520600" cy="3757800"/>
          </a:xfrm>
          <a:prstGeom prst="rect">
            <a:avLst/>
          </a:prstGeom>
        </p:spPr>
        <p:txBody>
          <a:bodyPr anchorCtr="0" anchor="t" bIns="91425" lIns="91425" rIns="91425" wrap="square" tIns="91425">
            <a:noAutofit/>
          </a:bodyPr>
          <a:lstStyle/>
          <a:p>
            <a:pPr indent="-342900" lvl="0" marL="457200" rtl="0">
              <a:spcBef>
                <a:spcPts val="0"/>
              </a:spcBef>
              <a:spcAft>
                <a:spcPts val="0"/>
              </a:spcAft>
              <a:buFont typeface="Open Sans"/>
              <a:buAutoNum type="arabicPeriod"/>
            </a:pPr>
            <a:r>
              <a:rPr lang="en">
                <a:latin typeface="Open Sans"/>
                <a:ea typeface="Open Sans"/>
                <a:cs typeface="Open Sans"/>
                <a:sym typeface="Open Sans"/>
              </a:rPr>
              <a:t>In order to get the entire project your device, run the following command:</a:t>
            </a:r>
          </a:p>
          <a:p>
            <a:pPr indent="457200" lvl="0" marL="457200" rtl="0">
              <a:spcBef>
                <a:spcPts val="0"/>
              </a:spcBef>
              <a:spcAft>
                <a:spcPts val="0"/>
              </a:spcAft>
              <a:buNone/>
            </a:pPr>
            <a:r>
              <a:rPr b="1" lang="en" sz="1400">
                <a:latin typeface="Courier New"/>
                <a:ea typeface="Courier New"/>
                <a:cs typeface="Courier New"/>
                <a:sym typeface="Courier New"/>
              </a:rPr>
              <a:t>git clone </a:t>
            </a:r>
            <a:r>
              <a:rPr b="1" lang="en" sz="1400" u="sng">
                <a:solidFill>
                  <a:schemeClr val="hlink"/>
                </a:solidFill>
                <a:latin typeface="Courier New"/>
                <a:ea typeface="Courier New"/>
                <a:cs typeface="Courier New"/>
                <a:sym typeface="Courier New"/>
                <a:hlinkClick r:id="rId3"/>
              </a:rPr>
              <a:t>git@github.com</a:t>
            </a:r>
            <a:r>
              <a:rPr b="1" lang="en" sz="1400">
                <a:latin typeface="Courier New"/>
                <a:ea typeface="Courier New"/>
                <a:cs typeface="Courier New"/>
                <a:sym typeface="Courier New"/>
              </a:rPr>
              <a:t>:FuadBalashov/ReactWorkshop.git</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I</a:t>
            </a:r>
            <a:r>
              <a:rPr lang="en">
                <a:latin typeface="Open Sans"/>
                <a:ea typeface="Open Sans"/>
                <a:cs typeface="Open Sans"/>
                <a:sym typeface="Open Sans"/>
              </a:rPr>
              <a:t>f you want to follow along with the slides, run the following command, which will set your project to the beginning.</a:t>
            </a:r>
          </a:p>
          <a:p>
            <a:pPr indent="457200" lvl="0" marL="457200" rtl="0">
              <a:spcBef>
                <a:spcPts val="0"/>
              </a:spcBef>
              <a:spcAft>
                <a:spcPts val="0"/>
              </a:spcAft>
              <a:buNone/>
            </a:pPr>
            <a:r>
              <a:rPr b="1" lang="en" sz="1400">
                <a:latin typeface="Courier New"/>
                <a:ea typeface="Courier New"/>
                <a:cs typeface="Courier New"/>
                <a:sym typeface="Courier New"/>
              </a:rPr>
              <a:t>g</a:t>
            </a:r>
            <a:r>
              <a:rPr b="1" lang="en" sz="1400">
                <a:latin typeface="Courier New"/>
                <a:ea typeface="Courier New"/>
                <a:cs typeface="Courier New"/>
                <a:sym typeface="Courier New"/>
              </a:rPr>
              <a:t>it checkout </a:t>
            </a:r>
            <a:r>
              <a:rPr b="1" lang="en" sz="1400">
                <a:latin typeface="Courier New"/>
                <a:ea typeface="Courier New"/>
                <a:cs typeface="Courier New"/>
                <a:sym typeface="Courier New"/>
              </a:rPr>
              <a:t>da6543ac113e0292e77d8570e0b94ef8ece4663e</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As we move through the workshop, we will show the necessary changes needed for each step of the project. Please feel free to code with us or just listen.</a:t>
            </a:r>
          </a:p>
          <a:p>
            <a:pPr indent="-342900" lvl="0" marL="457200" rtl="0">
              <a:spcBef>
                <a:spcPts val="0"/>
              </a:spcBef>
              <a:spcAft>
                <a:spcPts val="0"/>
              </a:spcAft>
              <a:buFont typeface="Open Sans"/>
              <a:buAutoNum type="arabicPeriod"/>
            </a:pPr>
            <a:r>
              <a:rPr b="1" lang="en">
                <a:latin typeface="Open Sans"/>
                <a:ea typeface="Open Sans"/>
                <a:cs typeface="Open Sans"/>
                <a:sym typeface="Open Sans"/>
              </a:rPr>
              <a:t>If you just choose to listen</a:t>
            </a:r>
            <a:r>
              <a:rPr lang="en">
                <a:latin typeface="Open Sans"/>
                <a:ea typeface="Open Sans"/>
                <a:cs typeface="Open Sans"/>
                <a:sym typeface="Open Sans"/>
              </a:rPr>
              <a:t>,</a:t>
            </a:r>
            <a:r>
              <a:rPr lang="en">
                <a:latin typeface="Open Sans"/>
                <a:ea typeface="Open Sans"/>
                <a:cs typeface="Open Sans"/>
                <a:sym typeface="Open Sans"/>
              </a:rPr>
              <a:t> the next slide provides git commands to keep your code up to date as we move through the presentation. Each command is coupled with the title of where we are in the workshop.</a:t>
            </a:r>
          </a:p>
        </p:txBody>
      </p:sp>
      <p:sp>
        <p:nvSpPr>
          <p:cNvPr id="882" name="Shape 8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Github Setup</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Shape 8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Git hashes</a:t>
            </a:r>
          </a:p>
        </p:txBody>
      </p:sp>
      <p:graphicFrame>
        <p:nvGraphicFramePr>
          <p:cNvPr id="888" name="Shape 888"/>
          <p:cNvGraphicFramePr/>
          <p:nvPr/>
        </p:nvGraphicFramePr>
        <p:xfrm>
          <a:off x="344425" y="1251850"/>
          <a:ext cx="3000000" cy="3000000"/>
        </p:xfrm>
        <a:graphic>
          <a:graphicData uri="http://schemas.openxmlformats.org/drawingml/2006/table">
            <a:tbl>
              <a:tblPr>
                <a:noFill/>
                <a:tableStyleId>{C9405BEE-8DB6-4690-9C64-DC53554A1FF1}</a:tableStyleId>
              </a:tblPr>
              <a:tblGrid>
                <a:gridCol w="5398000"/>
                <a:gridCol w="3057150"/>
              </a:tblGrid>
              <a:tr h="389100">
                <a:tc>
                  <a:txBody>
                    <a:bodyPr>
                      <a:noAutofit/>
                    </a:bodyPr>
                    <a:lstStyle/>
                    <a:p>
                      <a:pPr lvl="0" rtl="0">
                        <a:spcBef>
                          <a:spcPts val="0"/>
                        </a:spcBef>
                        <a:buNone/>
                      </a:pPr>
                      <a:r>
                        <a:rPr b="1" lang="en">
                          <a:latin typeface="Open Sans"/>
                          <a:ea typeface="Open Sans"/>
                          <a:cs typeface="Open Sans"/>
                          <a:sym typeface="Open Sans"/>
                        </a:rPr>
                        <a:t>Git Command</a:t>
                      </a:r>
                    </a:p>
                  </a:txBody>
                  <a:tcPr marT="91425" marB="91425" marR="91425" marL="91425"/>
                </a:tc>
                <a:tc>
                  <a:txBody>
                    <a:bodyPr>
                      <a:noAutofit/>
                    </a:bodyPr>
                    <a:lstStyle/>
                    <a:p>
                      <a:pPr lvl="0" rtl="0">
                        <a:spcBef>
                          <a:spcPts val="0"/>
                        </a:spcBef>
                        <a:buNone/>
                      </a:pPr>
                      <a:r>
                        <a:rPr b="1" lang="en">
                          <a:latin typeface="Open Sans"/>
                          <a:ea typeface="Open Sans"/>
                          <a:cs typeface="Open Sans"/>
                          <a:sym typeface="Open Sans"/>
                        </a:rPr>
                        <a:t>Workshop Stage</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da6543ac113e0292e77d8570e0b94ef8ece4663e</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Starter Project </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843430c80affd1ce1e06b711215c0e48f9f07385</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Show the Mock Messages</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07594b3639dd8384d6c8a625951a8861abe763f7</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Making a Component</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0f599b3520be0aed92abd86fb9489993881696f4</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Adding New Messages</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935d724cd67028dd2f42556e408faf69ab386b03</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Adding Emoji Support</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54c1f6acee633a26c6b5be55125015034d190917</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Connect to Firebase</a:t>
                      </a:r>
                    </a:p>
                  </a:txBody>
                  <a:tcPr marT="91425" marB="91425" marR="91425" marL="91425"/>
                </a:tc>
              </a:tr>
              <a:tr h="389100">
                <a:tc>
                  <a:txBody>
                    <a:bodyPr>
                      <a:noAutofit/>
                    </a:bodyPr>
                    <a:lstStyle/>
                    <a:p>
                      <a:pPr lvl="0" rtl="0">
                        <a:spcBef>
                          <a:spcPts val="0"/>
                        </a:spcBef>
                        <a:buNone/>
                      </a:pPr>
                      <a:r>
                        <a:rPr lang="en" sz="1200">
                          <a:solidFill>
                            <a:srgbClr val="000000"/>
                          </a:solidFill>
                          <a:latin typeface="Courier New"/>
                          <a:ea typeface="Courier New"/>
                          <a:cs typeface="Courier New"/>
                          <a:sym typeface="Courier New"/>
                        </a:rPr>
                        <a:t>git checkout 63045bc9d64d80a6a172077764727b5ac81ee338</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Styling the Interface</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grpSp>
        <p:nvGrpSpPr>
          <p:cNvPr id="225" name="Shape 225"/>
          <p:cNvGrpSpPr/>
          <p:nvPr/>
        </p:nvGrpSpPr>
        <p:grpSpPr>
          <a:xfrm>
            <a:off x="596550" y="1126250"/>
            <a:ext cx="6034200" cy="3890800"/>
            <a:chOff x="596550" y="592850"/>
            <a:chExt cx="6034200" cy="3890800"/>
          </a:xfrm>
        </p:grpSpPr>
        <p:grpSp>
          <p:nvGrpSpPr>
            <p:cNvPr id="226" name="Shape 226"/>
            <p:cNvGrpSpPr/>
            <p:nvPr/>
          </p:nvGrpSpPr>
          <p:grpSpPr>
            <a:xfrm>
              <a:off x="596550" y="592850"/>
              <a:ext cx="6034200" cy="3890800"/>
              <a:chOff x="596550" y="592850"/>
              <a:chExt cx="6034200" cy="3890800"/>
            </a:xfrm>
          </p:grpSpPr>
          <p:grpSp>
            <p:nvGrpSpPr>
              <p:cNvPr id="227" name="Shape 227"/>
              <p:cNvGrpSpPr/>
              <p:nvPr/>
            </p:nvGrpSpPr>
            <p:grpSpPr>
              <a:xfrm>
                <a:off x="596550" y="592850"/>
                <a:ext cx="6034200" cy="3890800"/>
                <a:chOff x="596550" y="592850"/>
                <a:chExt cx="6034200" cy="3890800"/>
              </a:xfrm>
            </p:grpSpPr>
            <p:grpSp>
              <p:nvGrpSpPr>
                <p:cNvPr id="228" name="Shape 228"/>
                <p:cNvGrpSpPr/>
                <p:nvPr/>
              </p:nvGrpSpPr>
              <p:grpSpPr>
                <a:xfrm>
                  <a:off x="596550" y="592850"/>
                  <a:ext cx="6034200" cy="3890800"/>
                  <a:chOff x="596550" y="592850"/>
                  <a:chExt cx="6034200" cy="3890800"/>
                </a:xfrm>
              </p:grpSpPr>
              <p:sp>
                <p:nvSpPr>
                  <p:cNvPr id="229" name="Shape 229"/>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32" name="Shape 232"/>
                  <p:cNvGrpSpPr/>
                  <p:nvPr/>
                </p:nvGrpSpPr>
                <p:grpSpPr>
                  <a:xfrm>
                    <a:off x="596550" y="592850"/>
                    <a:ext cx="6034200" cy="3890800"/>
                    <a:chOff x="596550" y="592850"/>
                    <a:chExt cx="6034200" cy="3890800"/>
                  </a:xfrm>
                </p:grpSpPr>
                <p:sp>
                  <p:nvSpPr>
                    <p:cNvPr id="233" name="Shape 233"/>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234" name="Shape 234"/>
                    <p:cNvGrpSpPr/>
                    <p:nvPr/>
                  </p:nvGrpSpPr>
                  <p:grpSpPr>
                    <a:xfrm>
                      <a:off x="2914350" y="1134475"/>
                      <a:ext cx="3408900" cy="3031725"/>
                      <a:chOff x="2914350" y="1134475"/>
                      <a:chExt cx="3408900" cy="3031725"/>
                    </a:xfrm>
                  </p:grpSpPr>
                  <p:sp>
                    <p:nvSpPr>
                      <p:cNvPr id="235" name="Shape 235"/>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236" name="Shape 236"/>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237" name="Shape 237"/>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238" name="Shape 238"/>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239" name="Shape 239"/>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a:t>
                        </a:r>
                      </a:p>
                    </p:txBody>
                  </p:sp>
                  <p:sp>
                    <p:nvSpPr>
                      <p:cNvPr id="240" name="Shape 240"/>
                      <p:cNvSpPr/>
                      <p:nvPr/>
                    </p:nvSpPr>
                    <p:spPr>
                      <a:xfrm>
                        <a:off x="2988000" y="182762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a:off x="4301375" y="22591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42" name="Shape 242"/>
                    <p:cNvGrpSpPr/>
                    <p:nvPr/>
                  </p:nvGrpSpPr>
                  <p:grpSpPr>
                    <a:xfrm>
                      <a:off x="596550" y="592850"/>
                      <a:ext cx="6034200" cy="326502"/>
                      <a:chOff x="596550" y="592850"/>
                      <a:chExt cx="6034200" cy="326502"/>
                    </a:xfrm>
                  </p:grpSpPr>
                  <p:sp>
                    <p:nvSpPr>
                      <p:cNvPr id="243" name="Shape 243"/>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44" name="Shape 244"/>
                      <p:cNvPicPr preferRelativeResize="0"/>
                      <p:nvPr/>
                    </p:nvPicPr>
                    <p:blipFill>
                      <a:blip r:embed="rId3">
                        <a:alphaModFix/>
                      </a:blip>
                      <a:stretch>
                        <a:fillRect/>
                      </a:stretch>
                    </p:blipFill>
                    <p:spPr>
                      <a:xfrm>
                        <a:off x="6145950" y="659852"/>
                        <a:ext cx="259500" cy="259500"/>
                      </a:xfrm>
                      <a:prstGeom prst="rect">
                        <a:avLst/>
                      </a:prstGeom>
                      <a:noFill/>
                      <a:ln>
                        <a:noFill/>
                      </a:ln>
                    </p:spPr>
                  </p:pic>
                  <p:grpSp>
                    <p:nvGrpSpPr>
                      <p:cNvPr id="245" name="Shape 245"/>
                      <p:cNvGrpSpPr/>
                      <p:nvPr/>
                    </p:nvGrpSpPr>
                    <p:grpSpPr>
                      <a:xfrm>
                        <a:off x="6217691" y="658531"/>
                        <a:ext cx="187759" cy="244800"/>
                        <a:chOff x="6217691" y="658531"/>
                        <a:chExt cx="187759" cy="244800"/>
                      </a:xfrm>
                    </p:grpSpPr>
                    <p:sp>
                      <p:nvSpPr>
                        <p:cNvPr id="246" name="Shape 246"/>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248" name="Shape 248"/>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249" name="Shape 249"/>
                    <p:cNvGrpSpPr/>
                    <p:nvPr/>
                  </p:nvGrpSpPr>
                  <p:grpSpPr>
                    <a:xfrm>
                      <a:off x="905425" y="1271800"/>
                      <a:ext cx="1695900" cy="3043417"/>
                      <a:chOff x="905425" y="1271800"/>
                      <a:chExt cx="1695900" cy="3043417"/>
                    </a:xfrm>
                  </p:grpSpPr>
                  <p:sp>
                    <p:nvSpPr>
                      <p:cNvPr id="250" name="Shape 250"/>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51" name="Shape 251"/>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2" name="Shape 252"/>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3" name="Shape 253"/>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4" name="Shape 254"/>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5" name="Shape 255"/>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grpSp>
                    <p:nvGrpSpPr>
                      <p:cNvPr id="256" name="Shape 256"/>
                      <p:cNvGrpSpPr/>
                      <p:nvPr/>
                    </p:nvGrpSpPr>
                    <p:grpSpPr>
                      <a:xfrm>
                        <a:off x="2356348" y="1372909"/>
                        <a:ext cx="187759" cy="244800"/>
                        <a:chOff x="6217691" y="658531"/>
                        <a:chExt cx="187759" cy="244800"/>
                      </a:xfrm>
                    </p:grpSpPr>
                    <p:sp>
                      <p:nvSpPr>
                        <p:cNvPr id="257" name="Shape 257"/>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259" name="Shape 259"/>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0" name="Shape 260"/>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1" name="Shape 261"/>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2" name="Shape 262"/>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3" name="Shape 263"/>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264" name="Shape 264"/>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265" name="Shape 265"/>
                <p:cNvSpPr txBox="1"/>
                <p:nvPr/>
              </p:nvSpPr>
              <p:spPr>
                <a:xfrm>
                  <a:off x="2907255" y="17810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6" name="Shape 266"/>
                <p:cNvSpPr/>
                <p:nvPr/>
              </p:nvSpPr>
              <p:spPr>
                <a:xfrm>
                  <a:off x="3356400" y="977050"/>
                  <a:ext cx="2861400" cy="285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267" name="Shape 267"/>
              <p:cNvSpPr/>
              <p:nvPr/>
            </p:nvSpPr>
            <p:spPr>
              <a:xfrm>
                <a:off x="2988000" y="274360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cxnSp>
          <p:nvCxnSpPr>
            <p:cNvPr id="268" name="Shape 268"/>
            <p:cNvCxnSpPr/>
            <p:nvPr/>
          </p:nvCxnSpPr>
          <p:spPr>
            <a:xfrm>
              <a:off x="3447525" y="1275725"/>
              <a:ext cx="2809500" cy="0"/>
            </a:xfrm>
            <a:prstGeom prst="straightConnector1">
              <a:avLst/>
            </a:prstGeom>
            <a:noFill/>
            <a:ln cap="flat" cmpd="sng" w="9525">
              <a:solidFill>
                <a:schemeClr val="dk2"/>
              </a:solidFill>
              <a:prstDash val="solid"/>
              <a:round/>
              <a:headEnd len="lg" w="lg" type="none"/>
              <a:tailEnd len="lg" w="lg" type="none"/>
            </a:ln>
          </p:spPr>
        </p:cxnSp>
      </p:grpSp>
      <p:cxnSp>
        <p:nvCxnSpPr>
          <p:cNvPr id="269" name="Shape 269"/>
          <p:cNvCxnSpPr>
            <a:stCxn id="237" idx="0"/>
            <a:endCxn id="270" idx="3"/>
          </p:cNvCxnSpPr>
          <p:nvPr/>
        </p:nvCxnSpPr>
        <p:spPr>
          <a:xfrm flipH="1" rot="10800000">
            <a:off x="5873375" y="2995425"/>
            <a:ext cx="1782600" cy="1289400"/>
          </a:xfrm>
          <a:prstGeom prst="straightConnector1">
            <a:avLst/>
          </a:prstGeom>
          <a:noFill/>
          <a:ln cap="flat" cmpd="sng" w="19050">
            <a:solidFill>
              <a:srgbClr val="CC0000"/>
            </a:solidFill>
            <a:prstDash val="solid"/>
            <a:round/>
            <a:headEnd len="lg" w="lg" type="none"/>
            <a:tailEnd len="lg" w="lg" type="triangle"/>
          </a:ln>
        </p:spPr>
      </p:cxnSp>
      <p:sp>
        <p:nvSpPr>
          <p:cNvPr id="271" name="Shape 271"/>
          <p:cNvSpPr txBox="1"/>
          <p:nvPr/>
        </p:nvSpPr>
        <p:spPr>
          <a:xfrm>
            <a:off x="6741875" y="3508950"/>
            <a:ext cx="1310400" cy="4740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 state </a:t>
            </a:r>
          </a:p>
        </p:txBody>
      </p:sp>
      <p:sp>
        <p:nvSpPr>
          <p:cNvPr id="272" name="Shape 272"/>
          <p:cNvSpPr txBox="1"/>
          <p:nvPr/>
        </p:nvSpPr>
        <p:spPr>
          <a:xfrm>
            <a:off x="3090377" y="4259466"/>
            <a:ext cx="2004900" cy="285000"/>
          </a:xfrm>
          <a:prstGeom prst="rect">
            <a:avLst/>
          </a:prstGeom>
          <a:noFill/>
          <a:ln>
            <a:noFill/>
          </a:ln>
        </p:spPr>
        <p:txBody>
          <a:bodyPr anchorCtr="0" anchor="t" bIns="91425" lIns="91425" rIns="91425" wrap="square" tIns="91425">
            <a:noAutofit/>
          </a:bodyPr>
          <a:lstStyle/>
          <a:p>
            <a:pPr lvl="0" rtl="0">
              <a:spcBef>
                <a:spcPts val="0"/>
              </a:spcBef>
              <a:buNone/>
            </a:pPr>
            <a:r>
              <a:rPr lang="en"/>
              <a:t>New message</a:t>
            </a:r>
          </a:p>
        </p:txBody>
      </p:sp>
      <p:sp>
        <p:nvSpPr>
          <p:cNvPr id="273" name="Shape 2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Rebuilding the UI</a:t>
            </a:r>
          </a:p>
        </p:txBody>
      </p:sp>
      <p:sp>
        <p:nvSpPr>
          <p:cNvPr id="270" name="Shape 270"/>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State</a:t>
            </a:r>
          </a:p>
        </p:txBody>
      </p:sp>
      <p:sp>
        <p:nvSpPr>
          <p:cNvPr id="274" name="Shape 274"/>
          <p:cNvSpPr txBox="1"/>
          <p:nvPr/>
        </p:nvSpPr>
        <p:spPr>
          <a:xfrm>
            <a:off x="2907255" y="32288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grpSp>
        <p:nvGrpSpPr>
          <p:cNvPr id="279" name="Shape 279"/>
          <p:cNvGrpSpPr/>
          <p:nvPr/>
        </p:nvGrpSpPr>
        <p:grpSpPr>
          <a:xfrm>
            <a:off x="596550" y="1126250"/>
            <a:ext cx="6034200" cy="3890800"/>
            <a:chOff x="596550" y="592850"/>
            <a:chExt cx="6034200" cy="3890800"/>
          </a:xfrm>
        </p:grpSpPr>
        <p:grpSp>
          <p:nvGrpSpPr>
            <p:cNvPr id="280" name="Shape 280"/>
            <p:cNvGrpSpPr/>
            <p:nvPr/>
          </p:nvGrpSpPr>
          <p:grpSpPr>
            <a:xfrm>
              <a:off x="596550" y="592850"/>
              <a:ext cx="6034200" cy="3890800"/>
              <a:chOff x="596550" y="592850"/>
              <a:chExt cx="6034200" cy="3890800"/>
            </a:xfrm>
          </p:grpSpPr>
          <p:grpSp>
            <p:nvGrpSpPr>
              <p:cNvPr id="281" name="Shape 281"/>
              <p:cNvGrpSpPr/>
              <p:nvPr/>
            </p:nvGrpSpPr>
            <p:grpSpPr>
              <a:xfrm>
                <a:off x="596550" y="592850"/>
                <a:ext cx="6034200" cy="3890800"/>
                <a:chOff x="596550" y="592850"/>
                <a:chExt cx="6034200" cy="3890800"/>
              </a:xfrm>
            </p:grpSpPr>
            <p:sp>
              <p:nvSpPr>
                <p:cNvPr id="282" name="Shape 282"/>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3" name="Shape 283"/>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4" name="Shape 284"/>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85" name="Shape 285"/>
                <p:cNvGrpSpPr/>
                <p:nvPr/>
              </p:nvGrpSpPr>
              <p:grpSpPr>
                <a:xfrm>
                  <a:off x="596550" y="592850"/>
                  <a:ext cx="6034200" cy="3890800"/>
                  <a:chOff x="596550" y="592850"/>
                  <a:chExt cx="6034200" cy="3890800"/>
                </a:xfrm>
              </p:grpSpPr>
              <p:sp>
                <p:nvSpPr>
                  <p:cNvPr id="286" name="Shape 286"/>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287" name="Shape 287"/>
                  <p:cNvGrpSpPr/>
                  <p:nvPr/>
                </p:nvGrpSpPr>
                <p:grpSpPr>
                  <a:xfrm>
                    <a:off x="2914350" y="1271800"/>
                    <a:ext cx="3408900" cy="2894400"/>
                    <a:chOff x="2914350" y="1271800"/>
                    <a:chExt cx="3408900" cy="2894400"/>
                  </a:xfrm>
                </p:grpSpPr>
                <p:sp>
                  <p:nvSpPr>
                    <p:cNvPr id="288" name="Shape 288"/>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289" name="Shape 289"/>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290" name="Shape 290"/>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291" name="Shape 291"/>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292" name="Shape 292"/>
                    <p:cNvSpPr/>
                    <p:nvPr/>
                  </p:nvSpPr>
                  <p:spPr>
                    <a:xfrm>
                      <a:off x="2988000" y="136064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293" name="Shape 293"/>
                    <p:cNvSpPr/>
                    <p:nvPr/>
                  </p:nvSpPr>
                  <p:spPr>
                    <a:xfrm>
                      <a:off x="4301375" y="179214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94" name="Shape 294"/>
                  <p:cNvGrpSpPr/>
                  <p:nvPr/>
                </p:nvGrpSpPr>
                <p:grpSpPr>
                  <a:xfrm>
                    <a:off x="596550" y="592850"/>
                    <a:ext cx="6034200" cy="326502"/>
                    <a:chOff x="596550" y="592850"/>
                    <a:chExt cx="6034200" cy="326502"/>
                  </a:xfrm>
                </p:grpSpPr>
                <p:sp>
                  <p:nvSpPr>
                    <p:cNvPr id="295" name="Shape 295"/>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96" name="Shape 296"/>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297" name="Shape 297"/>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298" name="Shape 298"/>
                  <p:cNvGrpSpPr/>
                  <p:nvPr/>
                </p:nvGrpSpPr>
                <p:grpSpPr>
                  <a:xfrm>
                    <a:off x="905425" y="1271800"/>
                    <a:ext cx="1695900" cy="3043417"/>
                    <a:chOff x="905425" y="1271800"/>
                    <a:chExt cx="1695900" cy="3043417"/>
                  </a:xfrm>
                </p:grpSpPr>
                <p:sp>
                  <p:nvSpPr>
                    <p:cNvPr id="299" name="Shape 299"/>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00" name="Shape 300"/>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1" name="Shape 301"/>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2" name="Shape 302"/>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3" name="Shape 303"/>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4" name="Shape 304"/>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305" name="Shape 305"/>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06" name="Shape 306"/>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07" name="Shape 307"/>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08" name="Shape 308"/>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09" name="Shape 309"/>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310" name="Shape 310"/>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311" name="Shape 311"/>
              <p:cNvSpPr txBox="1"/>
              <p:nvPr/>
            </p:nvSpPr>
            <p:spPr>
              <a:xfrm>
                <a:off x="2907255" y="1314945"/>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grpSp>
        <p:sp>
          <p:nvSpPr>
            <p:cNvPr id="312" name="Shape 312"/>
            <p:cNvSpPr/>
            <p:nvPr/>
          </p:nvSpPr>
          <p:spPr>
            <a:xfrm>
              <a:off x="2988000" y="227662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cxnSp>
        <p:nvCxnSpPr>
          <p:cNvPr id="313" name="Shape 313"/>
          <p:cNvCxnSpPr>
            <a:stCxn id="290" idx="0"/>
            <a:endCxn id="314" idx="3"/>
          </p:cNvCxnSpPr>
          <p:nvPr/>
        </p:nvCxnSpPr>
        <p:spPr>
          <a:xfrm flipH="1" rot="10800000">
            <a:off x="5873375" y="2995425"/>
            <a:ext cx="1782600" cy="1289400"/>
          </a:xfrm>
          <a:prstGeom prst="straightConnector1">
            <a:avLst/>
          </a:prstGeom>
          <a:noFill/>
          <a:ln cap="flat" cmpd="sng" w="19050">
            <a:solidFill>
              <a:srgbClr val="CC0000"/>
            </a:solidFill>
            <a:prstDash val="solid"/>
            <a:round/>
            <a:headEnd len="lg" w="lg" type="none"/>
            <a:tailEnd len="lg" w="lg" type="triangle"/>
          </a:ln>
        </p:spPr>
      </p:cxnSp>
      <p:sp>
        <p:nvSpPr>
          <p:cNvPr id="315" name="Shape 315"/>
          <p:cNvSpPr txBox="1"/>
          <p:nvPr/>
        </p:nvSpPr>
        <p:spPr>
          <a:xfrm>
            <a:off x="6766025" y="3441275"/>
            <a:ext cx="1310400" cy="4740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 state </a:t>
            </a:r>
          </a:p>
        </p:txBody>
      </p:sp>
      <p:sp>
        <p:nvSpPr>
          <p:cNvPr id="316" name="Shape 316"/>
          <p:cNvSpPr/>
          <p:nvPr/>
        </p:nvSpPr>
        <p:spPr>
          <a:xfrm>
            <a:off x="5222350" y="3699436"/>
            <a:ext cx="9645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17" name="Shape 317"/>
          <p:cNvCxnSpPr>
            <a:stCxn id="314" idx="2"/>
          </p:cNvCxnSpPr>
          <p:nvPr/>
        </p:nvCxnSpPr>
        <p:spPr>
          <a:xfrm rot="10800000">
            <a:off x="6656900" y="2354600"/>
            <a:ext cx="754500" cy="50100"/>
          </a:xfrm>
          <a:prstGeom prst="straightConnector1">
            <a:avLst/>
          </a:prstGeom>
          <a:noFill/>
          <a:ln cap="flat" cmpd="sng" w="19050">
            <a:solidFill>
              <a:srgbClr val="CC0000"/>
            </a:solidFill>
            <a:prstDash val="solid"/>
            <a:round/>
            <a:headEnd len="lg" w="lg" type="none"/>
            <a:tailEnd len="lg" w="lg" type="triangle"/>
          </a:ln>
        </p:spPr>
      </p:cxnSp>
      <p:sp>
        <p:nvSpPr>
          <p:cNvPr id="318" name="Shape 318"/>
          <p:cNvSpPr txBox="1"/>
          <p:nvPr/>
        </p:nvSpPr>
        <p:spPr>
          <a:xfrm rot="206695">
            <a:off x="6553541" y="1968623"/>
            <a:ext cx="1003513" cy="356138"/>
          </a:xfrm>
          <a:prstGeom prst="rect">
            <a:avLst/>
          </a:prstGeom>
          <a:noFill/>
          <a:ln>
            <a:noFill/>
          </a:ln>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re-render</a:t>
            </a:r>
          </a:p>
        </p:txBody>
      </p:sp>
      <p:sp>
        <p:nvSpPr>
          <p:cNvPr id="319" name="Shape 3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Re-Rendering	</a:t>
            </a:r>
          </a:p>
        </p:txBody>
      </p:sp>
      <p:sp>
        <p:nvSpPr>
          <p:cNvPr id="314" name="Shape 314"/>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State</a:t>
            </a:r>
          </a:p>
        </p:txBody>
      </p:sp>
      <p:sp>
        <p:nvSpPr>
          <p:cNvPr id="320" name="Shape 320"/>
          <p:cNvSpPr txBox="1"/>
          <p:nvPr/>
        </p:nvSpPr>
        <p:spPr>
          <a:xfrm>
            <a:off x="2907255" y="27716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p:nvPr/>
        </p:nvSpPr>
        <p:spPr>
          <a:xfrm>
            <a:off x="7178775" y="3641200"/>
            <a:ext cx="1896900" cy="1422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b" bIns="91425" lIns="91425" rIns="91425" wrap="square" tIns="91425">
            <a:noAutofit/>
          </a:bodyPr>
          <a:lstStyle/>
          <a:p>
            <a:pPr lvl="0" rtl="0" algn="r">
              <a:spcBef>
                <a:spcPts val="0"/>
              </a:spcBef>
              <a:buNone/>
            </a:pPr>
            <a:r>
              <a:rPr lang="en">
                <a:latin typeface="Open Sans"/>
                <a:ea typeface="Open Sans"/>
                <a:cs typeface="Open Sans"/>
                <a:sym typeface="Open Sans"/>
              </a:rPr>
              <a:t>React.js</a:t>
            </a:r>
          </a:p>
        </p:txBody>
      </p:sp>
      <p:sp>
        <p:nvSpPr>
          <p:cNvPr id="326" name="Shape 326"/>
          <p:cNvSpPr/>
          <p:nvPr/>
        </p:nvSpPr>
        <p:spPr>
          <a:xfrm>
            <a:off x="7331163" y="3717400"/>
            <a:ext cx="1310418" cy="880200"/>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latin typeface="Open Sans"/>
                <a:ea typeface="Open Sans"/>
                <a:cs typeface="Open Sans"/>
                <a:sym typeface="Open Sans"/>
              </a:rPr>
              <a:t>Virtual DOM</a:t>
            </a:r>
          </a:p>
        </p:txBody>
      </p:sp>
      <p:cxnSp>
        <p:nvCxnSpPr>
          <p:cNvPr id="327" name="Shape 327"/>
          <p:cNvCxnSpPr/>
          <p:nvPr/>
        </p:nvCxnSpPr>
        <p:spPr>
          <a:xfrm>
            <a:off x="8246750" y="3207725"/>
            <a:ext cx="0" cy="508500"/>
          </a:xfrm>
          <a:prstGeom prst="straightConnector1">
            <a:avLst/>
          </a:prstGeom>
          <a:noFill/>
          <a:ln cap="flat" cmpd="sng" w="19050">
            <a:solidFill>
              <a:srgbClr val="CC0000"/>
            </a:solidFill>
            <a:prstDash val="solid"/>
            <a:round/>
            <a:headEnd len="lg" w="lg" type="none"/>
            <a:tailEnd len="lg" w="lg" type="triangle"/>
          </a:ln>
        </p:spPr>
      </p:cxnSp>
      <p:grpSp>
        <p:nvGrpSpPr>
          <p:cNvPr id="328" name="Shape 328"/>
          <p:cNvGrpSpPr/>
          <p:nvPr/>
        </p:nvGrpSpPr>
        <p:grpSpPr>
          <a:xfrm>
            <a:off x="596550" y="1126250"/>
            <a:ext cx="6034200" cy="3890800"/>
            <a:chOff x="596550" y="592850"/>
            <a:chExt cx="6034200" cy="3890800"/>
          </a:xfrm>
        </p:grpSpPr>
        <p:grpSp>
          <p:nvGrpSpPr>
            <p:cNvPr id="329" name="Shape 329"/>
            <p:cNvGrpSpPr/>
            <p:nvPr/>
          </p:nvGrpSpPr>
          <p:grpSpPr>
            <a:xfrm>
              <a:off x="596550" y="592850"/>
              <a:ext cx="6034200" cy="3890800"/>
              <a:chOff x="596550" y="592850"/>
              <a:chExt cx="6034200" cy="3890800"/>
            </a:xfrm>
          </p:grpSpPr>
          <p:sp>
            <p:nvSpPr>
              <p:cNvPr id="330" name="Shape 330"/>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1" name="Shape 331"/>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2" name="Shape 332"/>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333" name="Shape 333"/>
              <p:cNvGrpSpPr/>
              <p:nvPr/>
            </p:nvGrpSpPr>
            <p:grpSpPr>
              <a:xfrm>
                <a:off x="596550" y="592850"/>
                <a:ext cx="6034200" cy="3890800"/>
                <a:chOff x="596550" y="592850"/>
                <a:chExt cx="6034200" cy="3890800"/>
              </a:xfrm>
            </p:grpSpPr>
            <p:sp>
              <p:nvSpPr>
                <p:cNvPr id="334" name="Shape 334"/>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335" name="Shape 335"/>
                <p:cNvGrpSpPr/>
                <p:nvPr/>
              </p:nvGrpSpPr>
              <p:grpSpPr>
                <a:xfrm>
                  <a:off x="2914350" y="1271800"/>
                  <a:ext cx="3408900" cy="2894400"/>
                  <a:chOff x="2914350" y="1271800"/>
                  <a:chExt cx="3408900" cy="2894400"/>
                </a:xfrm>
              </p:grpSpPr>
              <p:sp>
                <p:nvSpPr>
                  <p:cNvPr id="336" name="Shape 336"/>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337" name="Shape 337"/>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338" name="Shape 338"/>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339" name="Shape 339"/>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340" name="Shape 340"/>
                  <p:cNvSpPr/>
                  <p:nvPr/>
                </p:nvSpPr>
                <p:spPr>
                  <a:xfrm>
                    <a:off x="2988000" y="136064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nvSpPr>
                <p:spPr>
                  <a:xfrm>
                    <a:off x="4301375" y="179214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342" name="Shape 342"/>
                <p:cNvGrpSpPr/>
                <p:nvPr/>
              </p:nvGrpSpPr>
              <p:grpSpPr>
                <a:xfrm>
                  <a:off x="596550" y="592850"/>
                  <a:ext cx="6034200" cy="326502"/>
                  <a:chOff x="596550" y="592850"/>
                  <a:chExt cx="6034200" cy="326502"/>
                </a:xfrm>
              </p:grpSpPr>
              <p:sp>
                <p:nvSpPr>
                  <p:cNvPr id="343" name="Shape 343"/>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344" name="Shape 344"/>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345" name="Shape 345"/>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346" name="Shape 346"/>
                <p:cNvGrpSpPr/>
                <p:nvPr/>
              </p:nvGrpSpPr>
              <p:grpSpPr>
                <a:xfrm>
                  <a:off x="905425" y="1271800"/>
                  <a:ext cx="1695900" cy="3043417"/>
                  <a:chOff x="905425" y="1271800"/>
                  <a:chExt cx="1695900" cy="3043417"/>
                </a:xfrm>
              </p:grpSpPr>
              <p:sp>
                <p:nvSpPr>
                  <p:cNvPr id="347" name="Shape 347"/>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48" name="Shape 348"/>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349" name="Shape 349"/>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0" name="Shape 350"/>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1" name="Shape 351"/>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2" name="Shape 352"/>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353" name="Shape 353"/>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4" name="Shape 354"/>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5" name="Shape 355"/>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6" name="Shape 356"/>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7" name="Shape 357"/>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358" name="Shape 358"/>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359" name="Shape 359"/>
            <p:cNvSpPr/>
            <p:nvPr/>
          </p:nvSpPr>
          <p:spPr>
            <a:xfrm>
              <a:off x="2988000" y="227662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sp>
        <p:nvSpPr>
          <p:cNvPr id="360" name="Shape 360"/>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State</a:t>
            </a:r>
          </a:p>
        </p:txBody>
      </p:sp>
      <p:cxnSp>
        <p:nvCxnSpPr>
          <p:cNvPr id="361" name="Shape 361"/>
          <p:cNvCxnSpPr>
            <a:stCxn id="338" idx="3"/>
            <a:endCxn id="360" idx="3"/>
          </p:cNvCxnSpPr>
          <p:nvPr/>
        </p:nvCxnSpPr>
        <p:spPr>
          <a:xfrm flipH="1" rot="10800000">
            <a:off x="6181175" y="2995275"/>
            <a:ext cx="1474800" cy="1419300"/>
          </a:xfrm>
          <a:prstGeom prst="straightConnector1">
            <a:avLst/>
          </a:prstGeom>
          <a:noFill/>
          <a:ln cap="flat" cmpd="sng" w="19050">
            <a:solidFill>
              <a:srgbClr val="CC0000"/>
            </a:solidFill>
            <a:prstDash val="solid"/>
            <a:round/>
            <a:headEnd len="lg" w="lg" type="none"/>
            <a:tailEnd len="lg" w="lg" type="triangle"/>
          </a:ln>
        </p:spPr>
      </p:cxnSp>
      <p:sp>
        <p:nvSpPr>
          <p:cNvPr id="362" name="Shape 362"/>
          <p:cNvSpPr txBox="1"/>
          <p:nvPr/>
        </p:nvSpPr>
        <p:spPr>
          <a:xfrm rot="-2566130">
            <a:off x="6552233" y="3181356"/>
            <a:ext cx="964447" cy="356013"/>
          </a:xfrm>
          <a:prstGeom prst="rect">
            <a:avLst/>
          </a:prstGeom>
          <a:noFill/>
          <a:ln>
            <a:noFill/>
          </a:ln>
        </p:spPr>
        <p:txBody>
          <a:bodyPr anchorCtr="0" anchor="ctr" bIns="91425" lIns="91425" rIns="91425" wrap="square" tIns="91425">
            <a:noAutofit/>
          </a:bodyPr>
          <a:lstStyle/>
          <a:p>
            <a:pPr lvl="0" rtl="0">
              <a:spcBef>
                <a:spcPts val="0"/>
              </a:spcBef>
              <a:buNone/>
            </a:pPr>
            <a:r>
              <a:rPr lang="en">
                <a:latin typeface="Open Sans"/>
                <a:ea typeface="Open Sans"/>
                <a:cs typeface="Open Sans"/>
                <a:sym typeface="Open Sans"/>
              </a:rPr>
              <a:t>set state</a:t>
            </a:r>
          </a:p>
        </p:txBody>
      </p:sp>
      <p:sp>
        <p:nvSpPr>
          <p:cNvPr id="363" name="Shape 363"/>
          <p:cNvSpPr/>
          <p:nvPr/>
        </p:nvSpPr>
        <p:spPr>
          <a:xfrm>
            <a:off x="5222350" y="3699436"/>
            <a:ext cx="9645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64" name="Shape 364"/>
          <p:cNvCxnSpPr/>
          <p:nvPr/>
        </p:nvCxnSpPr>
        <p:spPr>
          <a:xfrm rot="10800000">
            <a:off x="6326975" y="4688625"/>
            <a:ext cx="851700" cy="180300"/>
          </a:xfrm>
          <a:prstGeom prst="straightConnector1">
            <a:avLst/>
          </a:prstGeom>
          <a:noFill/>
          <a:ln cap="flat" cmpd="sng" w="19050">
            <a:solidFill>
              <a:srgbClr val="CC0000"/>
            </a:solidFill>
            <a:prstDash val="solid"/>
            <a:round/>
            <a:headEnd len="lg" w="lg" type="none"/>
            <a:tailEnd len="lg" w="lg" type="triangle"/>
          </a:ln>
        </p:spPr>
      </p:cxnSp>
      <p:sp>
        <p:nvSpPr>
          <p:cNvPr id="365" name="Shape 365"/>
          <p:cNvSpPr txBox="1"/>
          <p:nvPr/>
        </p:nvSpPr>
        <p:spPr>
          <a:xfrm rot="823605">
            <a:off x="6264044" y="4489019"/>
            <a:ext cx="1091062" cy="296212"/>
          </a:xfrm>
          <a:prstGeom prst="rect">
            <a:avLst/>
          </a:prstGeom>
          <a:noFill/>
          <a:ln>
            <a:noFill/>
          </a:ln>
        </p:spPr>
        <p:txBody>
          <a:bodyPr anchorCtr="0" anchor="ctr" bIns="91425" lIns="91425" rIns="91425" wrap="square" tIns="91425">
            <a:noAutofit/>
          </a:bodyPr>
          <a:lstStyle/>
          <a:p>
            <a:pPr lvl="0" rtl="0">
              <a:spcBef>
                <a:spcPts val="0"/>
              </a:spcBef>
              <a:buNone/>
            </a:pPr>
            <a:r>
              <a:rPr lang="en">
                <a:latin typeface="Open Sans"/>
                <a:ea typeface="Open Sans"/>
                <a:cs typeface="Open Sans"/>
                <a:sym typeface="Open Sans"/>
              </a:rPr>
              <a:t>re- render</a:t>
            </a:r>
          </a:p>
        </p:txBody>
      </p:sp>
      <p:sp>
        <p:nvSpPr>
          <p:cNvPr id="366" name="Shape 3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Re-Rendering</a:t>
            </a:r>
          </a:p>
        </p:txBody>
      </p:sp>
      <p:cxnSp>
        <p:nvCxnSpPr>
          <p:cNvPr id="367" name="Shape 367"/>
          <p:cNvCxnSpPr>
            <a:stCxn id="360" idx="0"/>
            <a:endCxn id="368" idx="2"/>
          </p:cNvCxnSpPr>
          <p:nvPr/>
        </p:nvCxnSpPr>
        <p:spPr>
          <a:xfrm rot="10800000">
            <a:off x="8246750" y="432350"/>
            <a:ext cx="0" cy="1137000"/>
          </a:xfrm>
          <a:prstGeom prst="straightConnector1">
            <a:avLst/>
          </a:prstGeom>
          <a:noFill/>
          <a:ln cap="flat" cmpd="sng" w="28575">
            <a:solidFill>
              <a:schemeClr val="dk2"/>
            </a:solidFill>
            <a:prstDash val="solid"/>
            <a:round/>
            <a:headEnd len="lg" w="lg" type="none"/>
            <a:tailEnd len="lg" w="lg" type="triangle"/>
          </a:ln>
        </p:spPr>
      </p:cxnSp>
      <p:sp>
        <p:nvSpPr>
          <p:cNvPr id="368" name="Shape 368"/>
          <p:cNvSpPr/>
          <p:nvPr/>
        </p:nvSpPr>
        <p:spPr>
          <a:xfrm>
            <a:off x="7509350" y="76225"/>
            <a:ext cx="14748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Database</a:t>
            </a:r>
          </a:p>
        </p:txBody>
      </p:sp>
      <p:sp>
        <p:nvSpPr>
          <p:cNvPr id="369" name="Shape 369"/>
          <p:cNvSpPr txBox="1"/>
          <p:nvPr/>
        </p:nvSpPr>
        <p:spPr>
          <a:xfrm>
            <a:off x="2907255" y="1848345"/>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70" name="Shape 370"/>
          <p:cNvSpPr txBox="1"/>
          <p:nvPr/>
        </p:nvSpPr>
        <p:spPr>
          <a:xfrm>
            <a:off x="2907255" y="27716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