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94" r:id="rId6"/>
    <p:sldId id="279" r:id="rId7"/>
    <p:sldId id="282" r:id="rId8"/>
    <p:sldId id="283" r:id="rId9"/>
    <p:sldId id="295" r:id="rId10"/>
    <p:sldId id="284" r:id="rId11"/>
    <p:sldId id="291" r:id="rId12"/>
    <p:sldId id="292" r:id="rId13"/>
    <p:sldId id="285" r:id="rId14"/>
    <p:sldId id="287" r:id="rId15"/>
    <p:sldId id="288" r:id="rId16"/>
    <p:sldId id="293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20/04/2023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30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20/04/2023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.yahoo.com/quote/TSLA/history?period1=1492646400&amp;period2=1587340800&amp;interval=1d&amp;filter=history&amp;frequency=1d&amp;includeAdjustedClose=true" TargetMode="External"/><Relationship Id="rId3" Type="http://schemas.openxmlformats.org/officeDocument/2006/relationships/hyperlink" Target="https://finance.yahoo.com/quote/BAC/history?period1=1492646400&amp;period2=1587340800&amp;interval=1d&amp;filter=history&amp;frequency=1d&amp;includeAdjustedClose=true" TargetMode="External"/><Relationship Id="rId7" Type="http://schemas.openxmlformats.org/officeDocument/2006/relationships/hyperlink" Target="https://finance.yahoo.com/quote/KO/history?period1=1492646400&amp;period2=1587340800&amp;interval=1d&amp;filter=history&amp;frequency=1d&amp;includeAdjustedClose=tru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ance.yahoo.com/quote/AAPL/history?period1=1492646400&amp;period2=1587340800&amp;interval=1d&amp;filter=history&amp;frequency=1d&amp;includeAdjustedClose=true" TargetMode="External"/><Relationship Id="rId5" Type="http://schemas.openxmlformats.org/officeDocument/2006/relationships/hyperlink" Target="https://finance.yahoo.com/quote/KHC/history?period1=1492646400&amp;period2=1587340800&amp;interval=1d&amp;filter=history&amp;frequency=1d&amp;includeAdjustedClose=true" TargetMode="External"/><Relationship Id="rId4" Type="http://schemas.openxmlformats.org/officeDocument/2006/relationships/hyperlink" Target="https://finance.yahoo.com/quote/AXP/history?period1=1492646400&amp;period2=1587340800&amp;interval=1d&amp;filter=history&amp;frequency=1d&amp;includeAdjustedClose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Portafolio de Inversión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/>
              <a:t>Ing. Edgar  Ventura</a:t>
            </a:r>
          </a:p>
          <a:p>
            <a:pPr algn="l" rtl="0"/>
            <a:r>
              <a:rPr lang="es-ES" dirty="0"/>
              <a:t>Ing. Fernando Torres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"/>
    </mc:Choice>
    <mc:Fallback xmlns="">
      <p:transition spd="slow" advTm="14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6A6436-57CB-C934-6725-E6A966C1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98" y="887530"/>
            <a:ext cx="8280000" cy="56948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Comparación </a:t>
            </a:r>
          </a:p>
        </p:txBody>
      </p:sp>
    </p:spTree>
    <p:extLst>
      <p:ext uri="{BB962C8B-B14F-4D97-AF65-F5344CB8AC3E}">
        <p14:creationId xmlns:p14="http://schemas.microsoft.com/office/powerpoint/2010/main" val="423492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2" y="0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Resultados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2043E3-CCDA-15D9-0E53-39B33064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95" y="493453"/>
            <a:ext cx="8280000" cy="442591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42A2523-EC34-A394-80B6-D0563404BF9D}"/>
              </a:ext>
            </a:extLst>
          </p:cNvPr>
          <p:cNvSpPr txBox="1">
            <a:spLocks/>
          </p:cNvSpPr>
          <p:nvPr/>
        </p:nvSpPr>
        <p:spPr>
          <a:xfrm>
            <a:off x="145362" y="4811152"/>
            <a:ext cx="11901267" cy="23741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000" dirty="0">
                <a:solidFill>
                  <a:schemeClr val="bg1"/>
                </a:solidFill>
              </a:rPr>
              <a:t>La probabilidad de que el portafolio suba más del 20% en 2021 es: 87*%</a:t>
            </a:r>
          </a:p>
          <a:p>
            <a:r>
              <a:rPr lang="es-MX" sz="3000" dirty="0">
                <a:solidFill>
                  <a:schemeClr val="bg1"/>
                </a:solidFill>
              </a:rPr>
              <a:t>Donde en realidad en el 2021 se obtuvo una ganancia del 41%</a:t>
            </a:r>
          </a:p>
          <a:p>
            <a:r>
              <a:rPr lang="es-MX" sz="3000" dirty="0">
                <a:solidFill>
                  <a:schemeClr val="bg1"/>
                </a:solidFill>
              </a:rPr>
              <a:t>En un caso hipotético ,una inversión de 100mil pesos nos daría una ganancia de 41mil pesos </a:t>
            </a:r>
          </a:p>
          <a:p>
            <a:endParaRPr lang="es-MX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018529-091E-A8BC-C8A9-7594299DE793}"/>
              </a:ext>
            </a:extLst>
          </p:cNvPr>
          <p:cNvSpPr txBox="1">
            <a:spLocks/>
          </p:cNvSpPr>
          <p:nvPr/>
        </p:nvSpPr>
        <p:spPr>
          <a:xfrm>
            <a:off x="0" y="928466"/>
            <a:ext cx="11901267" cy="51206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400" dirty="0">
                <a:solidFill>
                  <a:schemeClr val="bg1"/>
                </a:solidFill>
              </a:rPr>
              <a:t> </a:t>
            </a:r>
            <a:r>
              <a:rPr lang="es-MX" sz="3400" b="0" i="0" dirty="0">
                <a:solidFill>
                  <a:schemeClr val="bg1"/>
                </a:solidFill>
                <a:effectLst/>
                <a:latin typeface="Söhne"/>
              </a:rPr>
              <a:t>La simulación de Montecarlo es una herramienta poderosa para los inversores que buscan evaluar los riesgos y rendimientos potenciales de sus carteras de inversión. Al utilizar esta técnica, los inversores pueden generar múltiples escenarios hipotéticos basados en una variedad de variables y supuestos, lo que les permite tomar decisiones más informadas sobre la asignación de activos y la gestión del riesgo. En resumen, la simulación de Montecarlo es una herramienta valiosa para cualquier inversor que busque maximizar su rentabilidad mientras minimiza su exposición al riesgo.</a:t>
            </a:r>
            <a:endParaRPr lang="es-MX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4" y="9354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Referencias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018529-091E-A8BC-C8A9-7594299DE793}"/>
              </a:ext>
            </a:extLst>
          </p:cNvPr>
          <p:cNvSpPr txBox="1">
            <a:spLocks/>
          </p:cNvSpPr>
          <p:nvPr/>
        </p:nvSpPr>
        <p:spPr>
          <a:xfrm>
            <a:off x="0" y="928466"/>
            <a:ext cx="11901267" cy="51206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sz="3400" dirty="0">
              <a:solidFill>
                <a:schemeClr val="bg1"/>
              </a:solidFill>
            </a:endParaRP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EE645B56-F208-BAF8-C7F8-5C4882D9ADCA}"/>
              </a:ext>
            </a:extLst>
          </p:cNvPr>
          <p:cNvSpPr txBox="1">
            <a:spLocks/>
          </p:cNvSpPr>
          <p:nvPr/>
        </p:nvSpPr>
        <p:spPr>
          <a:xfrm>
            <a:off x="365760" y="464234"/>
            <a:ext cx="11633982" cy="630021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(n.d.).                 </a:t>
            </a:r>
            <a:r>
              <a:rPr lang="en-US" sz="1500" dirty="0">
                <a:solidFill>
                  <a:schemeClr val="bg1"/>
                </a:solidFill>
                <a:hlinkClick r:id="rId3"/>
              </a:rPr>
              <a:t>https://finance.yahoo.com/quote/BAC/history?period1=1492646400&amp;period2=1587340800&amp;interval=1d&amp;filter=history&amp;frequency=1d&amp;includeAdjustedClose=true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4"/>
              </a:rPr>
              <a:t>https://finance.yahoo.com/quote/AXP/history?period1=1492646400&amp;period2=1587340800&amp;interval=1d&amp;filter=history&amp;frequency=1d&amp;includeAdjustedClose=true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5"/>
              </a:rPr>
              <a:t>https://finance.yahoo.com/quote/KHC/history?period1=1492646400&amp;period2=1587340800&amp;interval=1d&amp;filter=history&amp;frequency=1d&amp;includeAdjustedClose=true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6"/>
              </a:rPr>
              <a:t>https://finance.yahoo.com/quote/AAPL/history?period1=1492646400&amp;period2=1587340800&amp;interval=1d&amp;filter=history&amp;frequency=1d&amp;includeAdjustedClose=true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Yahoo is part of the Yahoo family of brands. (s. f.-b). </a:t>
            </a:r>
            <a:r>
              <a:rPr lang="en-US" sz="1500" dirty="0">
                <a:solidFill>
                  <a:schemeClr val="bg1"/>
                </a:solidFill>
                <a:hlinkClick r:id="rId7"/>
              </a:rPr>
              <a:t>https://finance.yahoo.com/quote/KO/history?period1=1492646400&amp;period2=1587340800&amp;interval=1d&amp;filter=history&amp;frequency=1d&amp;includeAdjustedClose=true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i="1" dirty="0"/>
              <a:t>Yahoo is part of the Yahoo family of brands</a:t>
            </a:r>
            <a:r>
              <a:rPr lang="en-US" sz="1500" dirty="0"/>
              <a:t>. (s. f.). </a:t>
            </a:r>
            <a:r>
              <a:rPr lang="en-US" sz="1500" dirty="0">
                <a:effectLst/>
                <a:hlinkClick r:id="rId8" tooltip="https://finance.yahoo.com/quote/tsla/history?period1=1492646400&amp;period2=1587340800&amp;interval=1d&amp;filter=history&amp;frequency=1d&amp;includeadjustedclose=true"/>
              </a:rPr>
              <a:t>https://finance.yahoo.com/quote/TSLA/history?period1=1492646400&amp;period2=1587340800&amp;interval=1d&amp;filter=history&amp;frequency=1d&amp;includeAdjustedClose=true</a:t>
            </a:r>
            <a:endParaRPr lang="en-US" sz="1500" dirty="0">
              <a:effectLst/>
            </a:endParaRPr>
          </a:p>
          <a:p>
            <a:r>
              <a:rPr lang="es-MX" sz="1500" dirty="0">
                <a:effectLst/>
                <a:latin typeface="Times New Roman" panose="02020603050405020304" pitchFamily="18" charset="0"/>
              </a:rPr>
              <a:t>Staff, F. (2022). Qué es un portafolio de inversión y cómo armar uno. </a:t>
            </a:r>
            <a:r>
              <a:rPr lang="es-MX" sz="1500" i="1" dirty="0">
                <a:effectLst/>
                <a:latin typeface="Times New Roman" panose="02020603050405020304" pitchFamily="18" charset="0"/>
              </a:rPr>
              <a:t>Forbes México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. https://www.forbes.com.mx/que-es-un-portafolio-de-inversion-y-como-armar-uno/</a:t>
            </a:r>
            <a:endParaRPr lang="en-US" sz="1500" dirty="0">
              <a:solidFill>
                <a:schemeClr val="bg1"/>
              </a:solidFill>
              <a:effectLst/>
            </a:endParaRPr>
          </a:p>
          <a:p>
            <a:r>
              <a:rPr lang="es-MX" sz="1500" dirty="0">
                <a:effectLst/>
                <a:latin typeface="Times New Roman" panose="02020603050405020304" pitchFamily="18" charset="0"/>
              </a:rPr>
              <a:t>Software DELSOL. (2020, </a:t>
            </a:r>
            <a:r>
              <a:rPr lang="es-MX" sz="1500" dirty="0" err="1">
                <a:effectLst/>
                <a:latin typeface="Times New Roman" panose="02020603050405020304" pitchFamily="18" charset="0"/>
              </a:rPr>
              <a:t>July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 6). </a:t>
            </a:r>
            <a:r>
              <a:rPr lang="es-MX" sz="1500" i="1" dirty="0">
                <a:effectLst/>
                <a:latin typeface="Times New Roman" panose="02020603050405020304" pitchFamily="18" charset="0"/>
              </a:rPr>
              <a:t>▷ Simulación de Montecarlo ¿Qué es? ¿Para qué sirve?</a:t>
            </a:r>
            <a:r>
              <a:rPr lang="es-MX" sz="1500" dirty="0">
                <a:effectLst/>
                <a:latin typeface="Times New Roman" panose="02020603050405020304" pitchFamily="18" charset="0"/>
              </a:rPr>
              <a:t> https://www.sdelsol.com/glosario/simulacion-de-montecarlo/</a:t>
            </a:r>
          </a:p>
          <a:p>
            <a:endParaRPr lang="es-MX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7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E0E62-3A3B-BFEB-1A45-64169519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0"/>
            <a:ext cx="9590550" cy="734291"/>
          </a:xfrm>
        </p:spPr>
        <p:txBody>
          <a:bodyPr/>
          <a:lstStyle/>
          <a:p>
            <a:r>
              <a:rPr lang="es-MX" dirty="0" err="1"/>
              <a:t>Indice</a:t>
            </a:r>
            <a:r>
              <a:rPr lang="es-MX" dirty="0"/>
              <a:t> 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F3F77-4157-F9F5-94F0-E93AD3A9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734291"/>
            <a:ext cx="9590550" cy="57496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definición de portafolio de inversión………………………………………………….3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Definición de Montecarlo ………………………………………………………………...4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Correlaciones ……………………………………………………………………………………5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Objetivos …………………………………………………………………………………………..6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Proyecto ……………………………………………………………………………………………7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Simulación ………………………………………………………………………………………8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Valor real …………………………………………………………………………………………..9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Comparación ………………………………………………………………………………….10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5494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Que es un portafolio de inversiones 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7" y="1732449"/>
            <a:ext cx="5216711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MX" sz="2400" b="0" i="0" dirty="0">
                <a:solidFill>
                  <a:srgbClr val="D1D5DB"/>
                </a:solidFill>
                <a:effectLst/>
                <a:latin typeface="Söhne"/>
              </a:rPr>
              <a:t>Es un conjunto de activos financieros, tales como acciones, bonos, fondos mutuos, entre otros, que una persona o empresa posee con el objetivo de maximizar sus ganancias y minimizar los riesgos.</a:t>
            </a:r>
          </a:p>
          <a:p>
            <a:pPr marL="36900" indent="0" rtl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sz="4000" dirty="0"/>
              <a:t>Simulación Montecarlo 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7" y="1732449"/>
            <a:ext cx="5216711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MX" sz="2400" b="0" i="0" dirty="0">
                <a:solidFill>
                  <a:srgbClr val="D1D5DB"/>
                </a:solidFill>
                <a:effectLst/>
                <a:latin typeface="Söhne"/>
              </a:rPr>
              <a:t>La simulación de Montecarlo es un método numérico utilizado para estimar el resultado de un evento aleatorio, mediante la generación de múltiples muestras aleatorias del evento y el cálculo de su distribución de probabilidad.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06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6B5B-655A-EFB1-47C6-13BC2053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609600"/>
            <a:ext cx="4730942" cy="1330036"/>
          </a:xfrm>
        </p:spPr>
        <p:txBody>
          <a:bodyPr anchor="b">
            <a:normAutofit/>
          </a:bodyPr>
          <a:lstStyle/>
          <a:p>
            <a:r>
              <a:rPr lang="es-MX" dirty="0"/>
              <a:t>Como se relaciona la simulación y los portafolios de inversiones </a:t>
            </a:r>
            <a:endParaRPr lang="es-419" dirty="0"/>
          </a:p>
        </p:txBody>
      </p:sp>
      <p:pic>
        <p:nvPicPr>
          <p:cNvPr id="1026" name="Picture 2" descr="Arma tu portafolio de inversión para obtener rendimientos altos">
            <a:extLst>
              <a:ext uri="{FF2B5EF4-FFF2-40B4-BE49-F238E27FC236}">
                <a16:creationId xmlns:a16="http://schemas.microsoft.com/office/drawing/2014/main" id="{DFAA3E1C-669F-A636-99ED-02A515452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9" r="11300" b="1"/>
          <a:stretch/>
        </p:blipFill>
        <p:spPr bwMode="auto">
          <a:xfrm>
            <a:off x="5207325" y="609600"/>
            <a:ext cx="6411924" cy="50800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70DDD-3646-F5B2-9908-69863D16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91" y="2066244"/>
            <a:ext cx="5530521" cy="4791755"/>
          </a:xfrm>
        </p:spPr>
        <p:txBody>
          <a:bodyPr anchor="t">
            <a:noAutofit/>
          </a:bodyPr>
          <a:lstStyle/>
          <a:p>
            <a:r>
              <a:rPr lang="es-MX" sz="2400" b="0" i="0" dirty="0">
                <a:effectLst/>
              </a:rPr>
              <a:t>se utiliza en los portafolios de inversión para modelar diferentes escenarios posibles y evaluar el rendimiento y los riesgos asociados con diferentes combinaciones de inversiones. La simulación utiliza datos históricos para crear múltiples resultados hipotéticos y utiliza técnicas estadísticas para calcular la probabilidad de que un evento específico ocurra en un escenario particular.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292423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6D3B-D004-447C-DA2E-D250EB0C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8125"/>
            <a:ext cx="9590550" cy="625007"/>
          </a:xfrm>
        </p:spPr>
        <p:txBody>
          <a:bodyPr>
            <a:normAutofit fontScale="90000"/>
          </a:bodyPr>
          <a:lstStyle/>
          <a:p>
            <a:r>
              <a:rPr lang="es-MX" dirty="0"/>
              <a:t>Objetivos 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7B8AC-83DC-1F2B-CE9A-8E96099E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713132"/>
            <a:ext cx="9590550" cy="581235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Objetivos generales:</a:t>
            </a:r>
          </a:p>
          <a:p>
            <a:r>
              <a:rPr lang="es-MX" sz="2200" dirty="0"/>
              <a:t>Analizar el desempeño histórico de un portafolio de inversión compuesto por seis activos financieros (AAPL, BAC, KO, AXP, KHC, TSLA) en el período de 2017 a 2020.</a:t>
            </a:r>
          </a:p>
          <a:p>
            <a:r>
              <a:rPr lang="es-MX" sz="2200" dirty="0"/>
              <a:t>Realizar una simulación de Montecarlo para el año 2021 con el fin de estimar la probabilidad de que el valor del portafolio supere un aumento del 20% en dicho año.</a:t>
            </a:r>
          </a:p>
          <a:p>
            <a:r>
              <a:rPr lang="es-MX" sz="2200" dirty="0"/>
              <a:t>Objetivos específicos:</a:t>
            </a:r>
          </a:p>
          <a:p>
            <a:r>
              <a:rPr lang="es-MX" sz="2200" dirty="0"/>
              <a:t>Descargar los datos históricos de los activos financieros AAPL, BAC, KO, AXP, KHC y TSLA en el período de 2017 a 2020 utilizando la librería </a:t>
            </a:r>
            <a:r>
              <a:rPr lang="es-MX" sz="2200" dirty="0" err="1"/>
              <a:t>pandas_datareader</a:t>
            </a:r>
            <a:r>
              <a:rPr lang="es-MX" sz="2200" dirty="0"/>
              <a:t>.</a:t>
            </a:r>
          </a:p>
          <a:p>
            <a:r>
              <a:rPr lang="es-MX" sz="2200" dirty="0"/>
              <a:t>Calcular el valor del portafolio en función de los precios de cierre ajustados de los activos financieros y los pesos asignados a cada uno de ellos.</a:t>
            </a:r>
          </a:p>
          <a:p>
            <a:r>
              <a:rPr lang="es-MX" sz="2200" dirty="0"/>
              <a:t>Graficar el valor del portafolio a lo largo del tiempo para visualizar su desempeño histórico y hacer una simulación respecto al siguiente año.</a:t>
            </a:r>
            <a:endParaRPr lang="es-419" sz="2200" dirty="0"/>
          </a:p>
        </p:txBody>
      </p:sp>
    </p:spTree>
    <p:extLst>
      <p:ext uri="{BB962C8B-B14F-4D97-AF65-F5344CB8AC3E}">
        <p14:creationId xmlns:p14="http://schemas.microsoft.com/office/powerpoint/2010/main" val="17849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A126-B4F7-0326-8B7C-BCBD6906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1015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200" dirty="0"/>
              <a:t>Proyecto </a:t>
            </a:r>
            <a:endParaRPr lang="es-419" sz="32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ABE32CD-9A2F-62FA-C747-7D36FE57C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2394" y="943023"/>
            <a:ext cx="7065424" cy="378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C6B60-4471-508E-2840-A055721E9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943023"/>
            <a:ext cx="4620682" cy="4543377"/>
          </a:xfrm>
        </p:spPr>
        <p:txBody>
          <a:bodyPr anchor="t">
            <a:noAutofit/>
          </a:bodyPr>
          <a:lstStyle/>
          <a:p>
            <a:r>
              <a:rPr lang="es-MX" sz="2400" b="0" i="0" dirty="0">
                <a:effectLst/>
              </a:rPr>
              <a:t>Este proyecto combina análisis de datos, visualización y simulación financiera para el análisis de un portafolio de inversión. Puedes personalizarlo para adaptarlo a tus necesidades específicas y obtener más información sobre la evolución de tu portafolio y las posibles probabilidades de rendimiento en el futuro</a:t>
            </a:r>
            <a:endParaRPr lang="es-419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AA771-7B1D-C5C4-18A7-D339F96DF307}"/>
              </a:ext>
            </a:extLst>
          </p:cNvPr>
          <p:cNvSpPr txBox="1"/>
          <p:nvPr/>
        </p:nvSpPr>
        <p:spPr>
          <a:xfrm>
            <a:off x="4620683" y="4761390"/>
            <a:ext cx="2452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PORTAFOLIO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APPLE 47.6%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TSLA 20.6%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BAC 13.6%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AXP 7.5%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KO 7.2%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KHC 3.5%</a:t>
            </a:r>
            <a:endParaRPr lang="es-US" dirty="0"/>
          </a:p>
        </p:txBody>
      </p:sp>
      <p:pic>
        <p:nvPicPr>
          <p:cNvPr id="6" name="Picture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EF0C9296-184B-894C-C60C-B809778A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5129912"/>
            <a:ext cx="2275609" cy="15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897" y="333069"/>
            <a:ext cx="3706889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Simulación 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55555DA7-4BF3-2F13-B558-BDDF64183237}"/>
              </a:ext>
            </a:extLst>
          </p:cNvPr>
          <p:cNvSpPr txBox="1">
            <a:spLocks/>
          </p:cNvSpPr>
          <p:nvPr/>
        </p:nvSpPr>
        <p:spPr>
          <a:xfrm>
            <a:off x="340783" y="1463242"/>
            <a:ext cx="4620682" cy="454337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Realizamos una simulación de Montecarlo para el año 2021, generando trayectorias aleatorias del valor del portafolio en base a la media y la desviación estándar de los rendimientos diarios.</a:t>
            </a:r>
            <a:endParaRPr lang="es-419" sz="2400" dirty="0">
              <a:solidFill>
                <a:schemeClr val="bg1"/>
              </a:solidFill>
            </a:endParaRPr>
          </a:p>
        </p:txBody>
      </p:sp>
      <p:pic>
        <p:nvPicPr>
          <p:cNvPr id="3" name="Marcador de contenido 5">
            <a:extLst>
              <a:ext uri="{FF2B5EF4-FFF2-40B4-BE49-F238E27FC236}">
                <a16:creationId xmlns:a16="http://schemas.microsoft.com/office/drawing/2014/main" id="{17F03C4A-3BDD-CEFF-6514-A83C89303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228" y="1463242"/>
            <a:ext cx="6411912" cy="34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35D5BE2-95EF-B55B-D6FB-1D39EC30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A69313D-171F-12A1-E244-45E5A88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857" y="491337"/>
            <a:ext cx="6003638" cy="518312"/>
          </a:xfrm>
        </p:spPr>
        <p:txBody>
          <a:bodyPr anchor="b"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Valor real del portafolio 2021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C4952E3A-A693-8163-BF1D-AE29F94B31A7}"/>
              </a:ext>
            </a:extLst>
          </p:cNvPr>
          <p:cNvSpPr txBox="1">
            <a:spLocks/>
          </p:cNvSpPr>
          <p:nvPr/>
        </p:nvSpPr>
        <p:spPr>
          <a:xfrm>
            <a:off x="365760" y="1368327"/>
            <a:ext cx="5033438" cy="403366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Descargamos los datos del portafolio en base a los datos históricos de los activos financieros AAPL, BAC, KO, AXP, KHC y TSLA en el período de 1 enero del 2021 a 31 diciembre del 2021</a:t>
            </a:r>
            <a:endParaRPr lang="es-419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153B01-3042-01AA-D217-8B3643BC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1149814"/>
            <a:ext cx="6896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6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{C7BDDF6D-5791-4496-82ED-5723482DF3F2}tf55705232_win32</Template>
  <TotalTime>411</TotalTime>
  <Words>1000</Words>
  <Application>Microsoft Office PowerPoint</Application>
  <PresentationFormat>Widescreen</PresentationFormat>
  <Paragraphs>63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Goudy Old Style</vt:lpstr>
      <vt:lpstr>Söhne</vt:lpstr>
      <vt:lpstr>Times New Roman</vt:lpstr>
      <vt:lpstr>Wingdings 2</vt:lpstr>
      <vt:lpstr>SlateVTI</vt:lpstr>
      <vt:lpstr>Portafolio de Inversión </vt:lpstr>
      <vt:lpstr>Indice </vt:lpstr>
      <vt:lpstr>Que es un portafolio de inversiones  </vt:lpstr>
      <vt:lpstr>Simulación Montecarlo </vt:lpstr>
      <vt:lpstr>Como se relaciona la simulación y los portafolios de inversiones </vt:lpstr>
      <vt:lpstr>Objetivos </vt:lpstr>
      <vt:lpstr>Proyecto </vt:lpstr>
      <vt:lpstr>Simulación </vt:lpstr>
      <vt:lpstr>Valor real del portafolio 2021</vt:lpstr>
      <vt:lpstr>Comparación </vt:lpstr>
      <vt:lpstr>Resultados </vt:lpstr>
      <vt:lpstr>Conclusiones 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Portafolios de Inversión </dc:title>
  <dc:creator>VENTURA LOPEZ, EDGAR OMAR</dc:creator>
  <cp:lastModifiedBy>RAMIREZ TORRES, LUIS FERNANDO</cp:lastModifiedBy>
  <cp:revision>6</cp:revision>
  <dcterms:created xsi:type="dcterms:W3CDTF">2023-04-20T15:46:55Z</dcterms:created>
  <dcterms:modified xsi:type="dcterms:W3CDTF">2023-04-20T22:56:16Z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