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78" r:id="rId5"/>
    <p:sldId id="294" r:id="rId6"/>
    <p:sldId id="279" r:id="rId7"/>
    <p:sldId id="282" r:id="rId8"/>
    <p:sldId id="283" r:id="rId9"/>
    <p:sldId id="295" r:id="rId10"/>
    <p:sldId id="296" r:id="rId11"/>
    <p:sldId id="298" r:id="rId12"/>
    <p:sldId id="299" r:id="rId13"/>
    <p:sldId id="288" r:id="rId14"/>
    <p:sldId id="293"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0" d="100"/>
          <a:sy n="60" d="100"/>
        </p:scale>
        <p:origin x="1140" y="258"/>
      </p:cViewPr>
      <p:guideLst/>
    </p:cSldViewPr>
  </p:slideViewPr>
  <p:notesTextViewPr>
    <p:cViewPr>
      <p:scale>
        <a:sx n="1" d="1"/>
        <a:sy n="1" d="1"/>
      </p:scale>
      <p:origin x="0" y="0"/>
    </p:cViewPr>
  </p:notesTextViewPr>
  <p:sorterViewPr>
    <p:cViewPr>
      <p:scale>
        <a:sx n="100" d="100"/>
        <a:sy n="100" d="100"/>
      </p:scale>
      <p:origin x="0" y="-1194"/>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07/05/2023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07/05/2023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30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07/05/2023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07/05/2023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07/05/2023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07/05/2023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07/05/2023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07/05/2023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07/05/2023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07/05/2023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07/05/2023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07/05/2023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07/05/2023</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07/05/2023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07/05/2023</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07/05/2023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07/05/2023</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07/05/2023</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Modelo del rendimiento de una cuenta de ahorro </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dirty="0"/>
              <a:t>Ing. Edgar  Ventura</a:t>
            </a:r>
          </a:p>
          <a:p>
            <a:pPr algn="l" rtl="0"/>
            <a:r>
              <a:rPr lang="es-ES" dirty="0"/>
              <a:t>Ing. Fernando Torres</a:t>
            </a:r>
            <a:endParaRPr lang="es-ES" sz="2300"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slow" p14:dur="2000" advTm="1440"/>
    </mc:Choice>
    <mc:Fallback xmlns="">
      <p:transition spd="slow" advTm="14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A69313D-171F-12A1-E244-45E5A884C8DC}"/>
              </a:ext>
            </a:extLst>
          </p:cNvPr>
          <p:cNvSpPr>
            <a:spLocks noGrp="1"/>
          </p:cNvSpPr>
          <p:nvPr>
            <p:ph type="title"/>
          </p:nvPr>
        </p:nvSpPr>
        <p:spPr>
          <a:xfrm>
            <a:off x="3541473" y="250040"/>
            <a:ext cx="4818319" cy="518312"/>
          </a:xfrm>
        </p:spPr>
        <p:txBody>
          <a:bodyPr anchor="b">
            <a:noAutofit/>
          </a:bodyPr>
          <a:lstStyle/>
          <a:p>
            <a:r>
              <a:rPr lang="es-MX" sz="4000" dirty="0">
                <a:solidFill>
                  <a:schemeClr val="tx1"/>
                </a:solidFill>
              </a:rPr>
              <a:t>Conclusiones</a:t>
            </a:r>
            <a:r>
              <a:rPr lang="es-MX" sz="3600" dirty="0">
                <a:solidFill>
                  <a:schemeClr val="tx1"/>
                </a:solidFill>
              </a:rPr>
              <a:t> </a:t>
            </a:r>
          </a:p>
        </p:txBody>
      </p:sp>
      <p:sp>
        <p:nvSpPr>
          <p:cNvPr id="4" name="Título 1">
            <a:extLst>
              <a:ext uri="{FF2B5EF4-FFF2-40B4-BE49-F238E27FC236}">
                <a16:creationId xmlns:a16="http://schemas.microsoft.com/office/drawing/2014/main" id="{06018529-091E-A8BC-C8A9-7594299DE793}"/>
              </a:ext>
            </a:extLst>
          </p:cNvPr>
          <p:cNvSpPr txBox="1">
            <a:spLocks/>
          </p:cNvSpPr>
          <p:nvPr/>
        </p:nvSpPr>
        <p:spPr>
          <a:xfrm>
            <a:off x="0" y="928466"/>
            <a:ext cx="11901267" cy="5120642"/>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400" dirty="0">
                <a:solidFill>
                  <a:schemeClr val="bg1"/>
                </a:solidFill>
              </a:rPr>
              <a:t> </a:t>
            </a:r>
          </a:p>
        </p:txBody>
      </p:sp>
      <p:sp>
        <p:nvSpPr>
          <p:cNvPr id="3" name="CuadroTexto 2">
            <a:extLst>
              <a:ext uri="{FF2B5EF4-FFF2-40B4-BE49-F238E27FC236}">
                <a16:creationId xmlns:a16="http://schemas.microsoft.com/office/drawing/2014/main" id="{CA4E7666-66F6-5920-3BEF-F0D92D33C349}"/>
              </a:ext>
            </a:extLst>
          </p:cNvPr>
          <p:cNvSpPr txBox="1"/>
          <p:nvPr/>
        </p:nvSpPr>
        <p:spPr>
          <a:xfrm>
            <a:off x="0" y="1100256"/>
            <a:ext cx="12192000" cy="5632311"/>
          </a:xfrm>
          <a:prstGeom prst="rect">
            <a:avLst/>
          </a:prstGeom>
          <a:noFill/>
        </p:spPr>
        <p:txBody>
          <a:bodyPr wrap="square">
            <a:spAutoFit/>
          </a:bodyPr>
          <a:lstStyle/>
          <a:p>
            <a:r>
              <a:rPr lang="es-US" sz="2400" dirty="0">
                <a:latin typeface="Goudy Old Style" panose="02020502050305020303" pitchFamily="18" charset="0"/>
              </a:rPr>
              <a:t>Se encontró que con una inversión inicial de 100,000 pesos y un depósito mensual de 10,000 pesos, se puede obtener un total de capital de aproximadamente 1,000,000 pesos después de cinco años, si se mantiene una tasa de interés del 11.40% anual. </a:t>
            </a:r>
          </a:p>
          <a:p>
            <a:endParaRPr lang="es-US" sz="2400" dirty="0">
              <a:latin typeface="Goudy Old Style" panose="02020502050305020303" pitchFamily="18" charset="0"/>
            </a:endParaRPr>
          </a:p>
          <a:p>
            <a:r>
              <a:rPr lang="es-US" sz="2400" dirty="0">
                <a:latin typeface="Goudy Old Style" panose="02020502050305020303" pitchFamily="18" charset="0"/>
              </a:rPr>
              <a:t>El incremento del capital se debe principalmente a los intereses compuestos generados por la inversión inicial y los depósitos mensuales, los cuales van acumulándose y generando más intereses con el tiempo.</a:t>
            </a:r>
          </a:p>
          <a:p>
            <a:endParaRPr lang="es-US" sz="2400" dirty="0">
              <a:latin typeface="Goudy Old Style" panose="02020502050305020303" pitchFamily="18" charset="0"/>
            </a:endParaRPr>
          </a:p>
          <a:p>
            <a:r>
              <a:rPr lang="es-US" sz="2400" dirty="0">
                <a:latin typeface="Goudy Old Style" panose="02020502050305020303" pitchFamily="18" charset="0"/>
              </a:rPr>
              <a:t>En conclusión, este proyecto demuestra la importancia del interés compuesto como una herramienta poderosa para el crecimiento del ahorro a largo plazo. Además, se muestra cómo la simulación numérica puede ser utilizada para predecir el comportamiento de una cuenta de ahorro en diferentes escenarios y para tomar decisiones informadas sobre la inversión.</a:t>
            </a:r>
          </a:p>
          <a:p>
            <a:endParaRPr lang="es-US" sz="2400" dirty="0">
              <a:latin typeface="Goudy Old Style" panose="02020502050305020303" pitchFamily="18" charset="0"/>
            </a:endParaRPr>
          </a:p>
          <a:p>
            <a:r>
              <a:rPr lang="es-US" sz="2400" dirty="0">
                <a:latin typeface="Goudy Old Style" panose="02020502050305020303" pitchFamily="18" charset="0"/>
              </a:rPr>
              <a:t>Este código se puede adecuar a diferentes parámetros de una cuenta de ahorro.</a:t>
            </a:r>
          </a:p>
          <a:p>
            <a:endParaRPr lang="es-419" sz="2400" dirty="0">
              <a:latin typeface="Goudy Old Style" panose="02020502050305020303" pitchFamily="18" charset="0"/>
            </a:endParaRPr>
          </a:p>
        </p:txBody>
      </p:sp>
    </p:spTree>
    <p:extLst>
      <p:ext uri="{BB962C8B-B14F-4D97-AF65-F5344CB8AC3E}">
        <p14:creationId xmlns:p14="http://schemas.microsoft.com/office/powerpoint/2010/main" val="403934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35D5BE2-95EF-B55B-D6FB-1D39EC30F46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24969" b="24968"/>
          <a:stretch/>
        </p:blipFill>
        <p:spPr>
          <a:xfrm>
            <a:off x="20" y="10"/>
            <a:ext cx="12191980" cy="6857990"/>
          </a:xfrm>
          <a:prstGeom prst="rect">
            <a:avLst/>
          </a:prstGeom>
          <a:noFill/>
        </p:spPr>
      </p:pic>
      <p:sp>
        <p:nvSpPr>
          <p:cNvPr id="14" name="Título 1">
            <a:extLst>
              <a:ext uri="{FF2B5EF4-FFF2-40B4-BE49-F238E27FC236}">
                <a16:creationId xmlns:a16="http://schemas.microsoft.com/office/drawing/2014/main" id="{4A69313D-171F-12A1-E244-45E5A884C8DC}"/>
              </a:ext>
            </a:extLst>
          </p:cNvPr>
          <p:cNvSpPr>
            <a:spLocks noGrp="1"/>
          </p:cNvSpPr>
          <p:nvPr>
            <p:ph type="title"/>
          </p:nvPr>
        </p:nvSpPr>
        <p:spPr>
          <a:xfrm>
            <a:off x="4242554" y="93549"/>
            <a:ext cx="3706889" cy="518312"/>
          </a:xfrm>
        </p:spPr>
        <p:txBody>
          <a:bodyPr anchor="b">
            <a:noAutofit/>
          </a:bodyPr>
          <a:lstStyle/>
          <a:p>
            <a:r>
              <a:rPr lang="es-MX" sz="3600" dirty="0">
                <a:solidFill>
                  <a:schemeClr val="bg1"/>
                </a:solidFill>
              </a:rPr>
              <a:t>Referencias </a:t>
            </a:r>
          </a:p>
        </p:txBody>
      </p:sp>
      <p:sp>
        <p:nvSpPr>
          <p:cNvPr id="4" name="Título 1">
            <a:extLst>
              <a:ext uri="{FF2B5EF4-FFF2-40B4-BE49-F238E27FC236}">
                <a16:creationId xmlns:a16="http://schemas.microsoft.com/office/drawing/2014/main" id="{06018529-091E-A8BC-C8A9-7594299DE793}"/>
              </a:ext>
            </a:extLst>
          </p:cNvPr>
          <p:cNvSpPr txBox="1">
            <a:spLocks/>
          </p:cNvSpPr>
          <p:nvPr/>
        </p:nvSpPr>
        <p:spPr>
          <a:xfrm>
            <a:off x="0" y="928466"/>
            <a:ext cx="11901267" cy="5120642"/>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MX" sz="3400" dirty="0">
              <a:solidFill>
                <a:schemeClr val="bg1"/>
              </a:solidFill>
            </a:endParaRPr>
          </a:p>
        </p:txBody>
      </p:sp>
      <p:sp>
        <p:nvSpPr>
          <p:cNvPr id="2" name="Marcador de texto 3">
            <a:extLst>
              <a:ext uri="{FF2B5EF4-FFF2-40B4-BE49-F238E27FC236}">
                <a16:creationId xmlns:a16="http://schemas.microsoft.com/office/drawing/2014/main" id="{EE645B56-F208-BAF8-C7F8-5C4882D9ADCA}"/>
              </a:ext>
            </a:extLst>
          </p:cNvPr>
          <p:cNvSpPr txBox="1">
            <a:spLocks/>
          </p:cNvSpPr>
          <p:nvPr/>
        </p:nvSpPr>
        <p:spPr>
          <a:xfrm>
            <a:off x="365760" y="464234"/>
            <a:ext cx="11633982" cy="6300217"/>
          </a:xfrm>
          <a:prstGeom prst="rect">
            <a:avLst/>
          </a:prstGeom>
        </p:spPr>
        <p:txBody>
          <a:bodyPr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s-US" sz="1500" dirty="0">
              <a:solidFill>
                <a:schemeClr val="bg1"/>
              </a:solidFill>
              <a:effectLst/>
              <a:latin typeface="Times New Roman" panose="02020603050405020304" pitchFamily="18" charset="0"/>
            </a:endParaRPr>
          </a:p>
          <a:p>
            <a:r>
              <a:rPr lang="es-US" sz="2000" dirty="0">
                <a:solidFill>
                  <a:schemeClr val="bg1"/>
                </a:solidFill>
                <a:effectLst/>
                <a:latin typeface="Goudy Old Style" panose="02020502050305020303" pitchFamily="18" charset="0"/>
              </a:rPr>
              <a:t>    ¿Qué es el interés compuesto y cómo se calcula? (</a:t>
            </a:r>
            <a:r>
              <a:rPr lang="es-US" sz="2000" dirty="0" err="1">
                <a:solidFill>
                  <a:schemeClr val="bg1"/>
                </a:solidFill>
                <a:effectLst/>
                <a:latin typeface="Goudy Old Style" panose="02020502050305020303" pitchFamily="18" charset="0"/>
              </a:rPr>
              <a:t>n.d</a:t>
            </a:r>
            <a:r>
              <a:rPr lang="es-US" sz="2000" dirty="0">
                <a:solidFill>
                  <a:schemeClr val="bg1"/>
                </a:solidFill>
                <a:effectLst/>
                <a:latin typeface="Goudy Old Style" panose="02020502050305020303" pitchFamily="18" charset="0"/>
              </a:rPr>
              <a:t>.). Perspectivas De PNC. https://www.pnc.com/insights/es/personal-finance/save/what-is-compound-interest.html</a:t>
            </a:r>
          </a:p>
          <a:p>
            <a:r>
              <a:rPr lang="es-US" sz="2000" dirty="0">
                <a:solidFill>
                  <a:schemeClr val="bg1"/>
                </a:solidFill>
                <a:effectLst/>
                <a:latin typeface="Goudy Old Style" panose="02020502050305020303" pitchFamily="18" charset="0"/>
              </a:rPr>
              <a:t>    Morris, C. (2023, April 24). Interés Compuesto | Qué Es, Fórmula Y Ejemplos. Camino </a:t>
            </a:r>
            <a:r>
              <a:rPr lang="es-US" sz="2000" dirty="0" err="1">
                <a:solidFill>
                  <a:schemeClr val="bg1"/>
                </a:solidFill>
                <a:effectLst/>
                <a:latin typeface="Goudy Old Style" panose="02020502050305020303" pitchFamily="18" charset="0"/>
              </a:rPr>
              <a:t>Financial</a:t>
            </a:r>
            <a:r>
              <a:rPr lang="es-US" sz="2000" dirty="0">
                <a:solidFill>
                  <a:schemeClr val="bg1"/>
                </a:solidFill>
                <a:effectLst/>
                <a:latin typeface="Goudy Old Style" panose="02020502050305020303" pitchFamily="18" charset="0"/>
              </a:rPr>
              <a:t>. https://www.caminofinancial.com/es/interes-compuesto/</a:t>
            </a:r>
          </a:p>
          <a:p>
            <a:r>
              <a:rPr lang="es-US" sz="2000" dirty="0">
                <a:solidFill>
                  <a:schemeClr val="bg1"/>
                </a:solidFill>
                <a:effectLst/>
                <a:latin typeface="Goudy Old Style" panose="02020502050305020303" pitchFamily="18" charset="0"/>
              </a:rPr>
              <a:t>    Porter, K. (2022). Cómo funciona el interés compuesto en una cuenta de ahorros. Intuit </a:t>
            </a:r>
            <a:r>
              <a:rPr lang="es-US" sz="2000" dirty="0" err="1">
                <a:solidFill>
                  <a:schemeClr val="bg1"/>
                </a:solidFill>
                <a:effectLst/>
                <a:latin typeface="Goudy Old Style" panose="02020502050305020303" pitchFamily="18" charset="0"/>
              </a:rPr>
              <a:t>Credit</a:t>
            </a:r>
            <a:r>
              <a:rPr lang="es-US" sz="2000" dirty="0">
                <a:solidFill>
                  <a:schemeClr val="bg1"/>
                </a:solidFill>
                <a:effectLst/>
                <a:latin typeface="Goudy Old Style" panose="02020502050305020303" pitchFamily="18" charset="0"/>
              </a:rPr>
              <a:t> Karma. https://www.creditkarma.com/es/dinero/i/cuentas-de-ahorro-de-interes-compuesto</a:t>
            </a:r>
          </a:p>
          <a:p>
            <a:r>
              <a:rPr lang="es-US" sz="2000" dirty="0">
                <a:solidFill>
                  <a:schemeClr val="bg1"/>
                </a:solidFill>
                <a:effectLst/>
                <a:latin typeface="Goudy Old Style" panose="02020502050305020303" pitchFamily="18" charset="0"/>
              </a:rPr>
              <a:t>    REVISTA DE METODOS CUANTITATIVOS PARA LA ECONOMIA Y LA EMPRESA (16.a ed.). (2013)</a:t>
            </a:r>
          </a:p>
          <a:p>
            <a:r>
              <a:rPr lang="es-US" sz="2000" dirty="0">
                <a:solidFill>
                  <a:schemeClr val="bg1"/>
                </a:solidFill>
                <a:effectLst/>
                <a:latin typeface="Goudy Old Style" panose="02020502050305020303" pitchFamily="18" charset="0"/>
              </a:rPr>
              <a:t>    CUENTA INBURSA CT. (2023, mayo). https://www.inbursa.com. Recuperado 7 de mayo de 2023, de https://www.inbursa.com/Portal/?page=Document/doc_view_section.asp&amp;id_document=916&amp;id_category=31</a:t>
            </a:r>
            <a:endParaRPr lang="es-MX" sz="2000" dirty="0">
              <a:solidFill>
                <a:schemeClr val="bg1"/>
              </a:solidFill>
              <a:effectLst/>
              <a:latin typeface="Goudy Old Style" panose="02020502050305020303" pitchFamily="18" charset="0"/>
            </a:endParaRPr>
          </a:p>
          <a:p>
            <a:endParaRPr lang="es-MX" sz="1500" dirty="0">
              <a:solidFill>
                <a:schemeClr val="bg1"/>
              </a:solidFill>
            </a:endParaRPr>
          </a:p>
        </p:txBody>
      </p:sp>
    </p:spTree>
    <p:extLst>
      <p:ext uri="{BB962C8B-B14F-4D97-AF65-F5344CB8AC3E}">
        <p14:creationId xmlns:p14="http://schemas.microsoft.com/office/powerpoint/2010/main" val="202787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E0E62-3A3B-BFEB-1A45-641695191E59}"/>
              </a:ext>
            </a:extLst>
          </p:cNvPr>
          <p:cNvSpPr>
            <a:spLocks noGrp="1"/>
          </p:cNvSpPr>
          <p:nvPr>
            <p:ph type="title"/>
          </p:nvPr>
        </p:nvSpPr>
        <p:spPr>
          <a:xfrm>
            <a:off x="4680285" y="6927"/>
            <a:ext cx="1848852" cy="734291"/>
          </a:xfrm>
        </p:spPr>
        <p:txBody>
          <a:bodyPr/>
          <a:lstStyle/>
          <a:p>
            <a:pPr algn="l"/>
            <a:r>
              <a:rPr lang="es-MX" dirty="0"/>
              <a:t>Índice </a:t>
            </a:r>
            <a:endParaRPr lang="es-419" dirty="0"/>
          </a:p>
        </p:txBody>
      </p:sp>
      <p:sp>
        <p:nvSpPr>
          <p:cNvPr id="3" name="Marcador de texto 2">
            <a:extLst>
              <a:ext uri="{FF2B5EF4-FFF2-40B4-BE49-F238E27FC236}">
                <a16:creationId xmlns:a16="http://schemas.microsoft.com/office/drawing/2014/main" id="{518F3F77-4157-F9F5-94F0-E93AD3A91566}"/>
              </a:ext>
            </a:extLst>
          </p:cNvPr>
          <p:cNvSpPr>
            <a:spLocks noGrp="1"/>
          </p:cNvSpPr>
          <p:nvPr>
            <p:ph type="body" idx="1"/>
          </p:nvPr>
        </p:nvSpPr>
        <p:spPr>
          <a:xfrm>
            <a:off x="1744580" y="734291"/>
            <a:ext cx="9590550" cy="5749636"/>
          </a:xfrm>
        </p:spPr>
        <p:txBody>
          <a:bodyPr/>
          <a:lstStyle/>
          <a:p>
            <a:pPr marL="342900" indent="-342900" algn="l">
              <a:buFont typeface="Arial" panose="020B0604020202020204" pitchFamily="34" charset="0"/>
              <a:buChar char="•"/>
            </a:pPr>
            <a:r>
              <a:rPr lang="es-MX" dirty="0"/>
              <a:t>Rendimiento de una cuenta de ahorro………………………………………………..….3</a:t>
            </a:r>
          </a:p>
          <a:p>
            <a:pPr marL="342900" indent="-342900" algn="l">
              <a:buFont typeface="Arial" panose="020B0604020202020204" pitchFamily="34" charset="0"/>
              <a:buChar char="•"/>
            </a:pPr>
            <a:r>
              <a:rPr lang="es-MX" dirty="0"/>
              <a:t>Criterios a tener en cuenta  ……………………………………………………………….....4</a:t>
            </a:r>
          </a:p>
          <a:p>
            <a:pPr marL="342900" indent="-342900" algn="l">
              <a:buFont typeface="Arial" panose="020B0604020202020204" pitchFamily="34" charset="0"/>
              <a:buChar char="•"/>
            </a:pPr>
            <a:r>
              <a:rPr lang="es-MX" dirty="0"/>
              <a:t>Conceptos fundamentales…………………………………………………………………..…5</a:t>
            </a:r>
          </a:p>
          <a:p>
            <a:pPr marL="342900" indent="-342900" algn="l">
              <a:buFont typeface="Arial" panose="020B0604020202020204" pitchFamily="34" charset="0"/>
              <a:buChar char="•"/>
            </a:pPr>
            <a:r>
              <a:rPr lang="es-MX" dirty="0"/>
              <a:t>Objetivos …………………………………………………………………………………………….6</a:t>
            </a:r>
          </a:p>
          <a:p>
            <a:pPr marL="342900" indent="-342900" algn="l">
              <a:buFont typeface="Arial" panose="020B0604020202020204" pitchFamily="34" charset="0"/>
              <a:buChar char="•"/>
            </a:pPr>
            <a:r>
              <a:rPr lang="es-MX" dirty="0"/>
              <a:t>Modelo  ……………………………………………………………………………….……………..7</a:t>
            </a:r>
          </a:p>
          <a:p>
            <a:pPr marL="342900" indent="-342900" algn="l">
              <a:buFont typeface="Arial" panose="020B0604020202020204" pitchFamily="34" charset="0"/>
              <a:buChar char="•"/>
            </a:pPr>
            <a:r>
              <a:rPr lang="es-MX" dirty="0"/>
              <a:t>Simulación ………………………………………………………………………………………….8</a:t>
            </a:r>
          </a:p>
          <a:p>
            <a:pPr marL="342900" indent="-342900" algn="l">
              <a:buFont typeface="Arial" panose="020B0604020202020204" pitchFamily="34" charset="0"/>
              <a:buChar char="•"/>
            </a:pPr>
            <a:r>
              <a:rPr lang="es-MX" dirty="0"/>
              <a:t>Resultados  …………………………………………………………………………..……..……...9</a:t>
            </a:r>
          </a:p>
          <a:p>
            <a:pPr marL="342900" indent="-342900" algn="l">
              <a:buFont typeface="Arial" panose="020B0604020202020204" pitchFamily="34" charset="0"/>
              <a:buChar char="•"/>
            </a:pPr>
            <a:r>
              <a:rPr lang="es-MX" dirty="0"/>
              <a:t>Conclusiones  …………………………………………………………………………………….10</a:t>
            </a:r>
          </a:p>
          <a:p>
            <a:pPr marL="342900" indent="-342900" algn="l">
              <a:buFont typeface="Arial" panose="020B0604020202020204" pitchFamily="34" charset="0"/>
              <a:buChar char="•"/>
            </a:pPr>
            <a:r>
              <a:rPr lang="es-MX" dirty="0"/>
              <a:t>Referencias …………………………………………………………………………………………11</a:t>
            </a:r>
          </a:p>
          <a:p>
            <a:pPr marL="342900" indent="-342900" algn="l">
              <a:buFont typeface="Arial" panose="020B0604020202020204" pitchFamily="34" charset="0"/>
              <a:buChar char="•"/>
            </a:pPr>
            <a:endParaRPr lang="es-MX" dirty="0"/>
          </a:p>
          <a:p>
            <a:pPr marL="342900" indent="-342900" algn="l">
              <a:buFont typeface="Arial" panose="020B0604020202020204" pitchFamily="34" charset="0"/>
              <a:buChar char="•"/>
            </a:pPr>
            <a:endParaRPr lang="es-MX" dirty="0"/>
          </a:p>
          <a:p>
            <a:pPr marL="342900" indent="-342900" algn="l">
              <a:buFont typeface="Arial" panose="020B0604020202020204" pitchFamily="34" charset="0"/>
              <a:buChar char="•"/>
            </a:pPr>
            <a:endParaRPr lang="es-MX" dirty="0"/>
          </a:p>
          <a:p>
            <a:pPr marL="342900" indent="-342900" algn="l">
              <a:buFont typeface="Arial" panose="020B0604020202020204" pitchFamily="34" charset="0"/>
              <a:buChar char="•"/>
            </a:pPr>
            <a:endParaRPr lang="es-MX" dirty="0"/>
          </a:p>
          <a:p>
            <a:pPr marL="342900" indent="-342900" algn="l">
              <a:buFont typeface="Arial" panose="020B0604020202020204" pitchFamily="34" charset="0"/>
              <a:buChar char="•"/>
            </a:pPr>
            <a:endParaRPr lang="es-419" dirty="0"/>
          </a:p>
        </p:txBody>
      </p:sp>
    </p:spTree>
    <p:extLst>
      <p:ext uri="{BB962C8B-B14F-4D97-AF65-F5344CB8AC3E}">
        <p14:creationId xmlns:p14="http://schemas.microsoft.com/office/powerpoint/2010/main" val="55494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3" y="10"/>
            <a:ext cx="5023968"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5023968" y="609600"/>
            <a:ext cx="7159409" cy="970450"/>
          </a:xfrm>
        </p:spPr>
        <p:txBody>
          <a:bodyPr rtlCol="0" anchor="b">
            <a:normAutofit fontScale="90000"/>
          </a:bodyPr>
          <a:lstStyle/>
          <a:p>
            <a:pPr algn="l"/>
            <a:r>
              <a:rPr lang="es-ES" sz="4200" b="1" dirty="0"/>
              <a:t>Rendimiento de una cuenta de ahorro </a:t>
            </a:r>
            <a:r>
              <a:rPr lang="es-ES" sz="4000" dirty="0"/>
              <a:t>	</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5023968" y="2051103"/>
            <a:ext cx="7159409" cy="4058751"/>
          </a:xfrm>
        </p:spPr>
        <p:txBody>
          <a:bodyPr rtlCol="0" anchor="t">
            <a:normAutofit/>
          </a:bodyPr>
          <a:lstStyle/>
          <a:p>
            <a:pPr marL="36900" indent="0" rtl="0">
              <a:buNone/>
            </a:pPr>
            <a:r>
              <a:rPr lang="es-US" sz="3000" dirty="0"/>
              <a:t>El modelo del rendimiento de una cuenta de ahorro es una herramienta que se utiliza para calcular el crecimiento y los rendimientos esperados de una cuenta de ahorro. Este modelo se basa en varios factores, como la tasa de interés, el saldo inicial, los depósitos periódicos y la duración de la inversión.</a:t>
            </a:r>
            <a:endParaRPr lang="es-ES" sz="3000" dirty="0"/>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3" y="10"/>
            <a:ext cx="5065526"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5056903" y="401150"/>
            <a:ext cx="6996552" cy="665650"/>
          </a:xfrm>
        </p:spPr>
        <p:txBody>
          <a:bodyPr rtlCol="0" anchor="b">
            <a:normAutofit/>
          </a:bodyPr>
          <a:lstStyle/>
          <a:p>
            <a:pPr algn="l"/>
            <a:r>
              <a:rPr lang="es-ES" sz="4000" b="1" dirty="0"/>
              <a:t>Criterios a tener en cuenta </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5056903" y="1732449"/>
            <a:ext cx="7135097" cy="4058751"/>
          </a:xfrm>
        </p:spPr>
        <p:txBody>
          <a:bodyPr rtlCol="0" anchor="t">
            <a:normAutofit lnSpcReduction="10000"/>
          </a:bodyPr>
          <a:lstStyle/>
          <a:p>
            <a:pPr marL="36900" indent="0" rtl="0">
              <a:buNone/>
            </a:pPr>
            <a:r>
              <a:rPr lang="es-US" sz="3000" dirty="0"/>
              <a:t>Las limitaciones fundamentales del modelo son que no considera posibles fluctuaciones en la tasa de interés, retiros de fondos durante el período de tiempo considerado, ni otros factores que pueden influir en el comportamiento del saldo de la cuenta de ahorro, como comisiones bancarias, impuestos, inflación, entre otros.</a:t>
            </a:r>
            <a:endParaRPr lang="es-ES" sz="3000" dirty="0"/>
          </a:p>
        </p:txBody>
      </p:sp>
    </p:spTree>
    <p:extLst>
      <p:ext uri="{BB962C8B-B14F-4D97-AF65-F5344CB8AC3E}">
        <p14:creationId xmlns:p14="http://schemas.microsoft.com/office/powerpoint/2010/main" val="335062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6B5B-655A-EFB1-47C6-13BC2053A31F}"/>
              </a:ext>
            </a:extLst>
          </p:cNvPr>
          <p:cNvSpPr>
            <a:spLocks noGrp="1"/>
          </p:cNvSpPr>
          <p:nvPr>
            <p:ph type="title"/>
          </p:nvPr>
        </p:nvSpPr>
        <p:spPr>
          <a:xfrm>
            <a:off x="124691" y="376951"/>
            <a:ext cx="5530520" cy="1041790"/>
          </a:xfrm>
        </p:spPr>
        <p:txBody>
          <a:bodyPr anchor="b">
            <a:normAutofit/>
          </a:bodyPr>
          <a:lstStyle/>
          <a:p>
            <a:r>
              <a:rPr lang="es-MX" sz="3000" dirty="0"/>
              <a:t>Conceptos fundamentales en un cuenta de ahorro </a:t>
            </a:r>
            <a:endParaRPr lang="es-419" sz="3000" dirty="0"/>
          </a:p>
        </p:txBody>
      </p:sp>
      <p:sp>
        <p:nvSpPr>
          <p:cNvPr id="4" name="Marcador de texto 3">
            <a:extLst>
              <a:ext uri="{FF2B5EF4-FFF2-40B4-BE49-F238E27FC236}">
                <a16:creationId xmlns:a16="http://schemas.microsoft.com/office/drawing/2014/main" id="{87B70DDD-3646-F5B2-9908-69863D16B085}"/>
              </a:ext>
            </a:extLst>
          </p:cNvPr>
          <p:cNvSpPr>
            <a:spLocks noGrp="1"/>
          </p:cNvSpPr>
          <p:nvPr>
            <p:ph type="body" sz="half" idx="2"/>
          </p:nvPr>
        </p:nvSpPr>
        <p:spPr>
          <a:xfrm>
            <a:off x="0" y="1449149"/>
            <a:ext cx="5530521" cy="5206609"/>
          </a:xfrm>
        </p:spPr>
        <p:txBody>
          <a:bodyPr anchor="t">
            <a:noAutofit/>
          </a:bodyPr>
          <a:lstStyle/>
          <a:p>
            <a:pPr marL="457200" indent="-457200" algn="l">
              <a:buFont typeface="+mj-lt"/>
              <a:buAutoNum type="arabicPeriod"/>
            </a:pPr>
            <a:r>
              <a:rPr lang="es-MX" sz="3000" dirty="0"/>
              <a:t>Tasa de interés </a:t>
            </a:r>
          </a:p>
          <a:p>
            <a:pPr marL="457200" indent="-457200" algn="l">
              <a:buFont typeface="+mj-lt"/>
              <a:buAutoNum type="arabicPeriod"/>
            </a:pPr>
            <a:r>
              <a:rPr lang="es-MX" sz="3000" dirty="0"/>
              <a:t>Deposito mínimo </a:t>
            </a:r>
          </a:p>
          <a:p>
            <a:pPr marL="457200" indent="-457200" algn="l">
              <a:buFont typeface="+mj-lt"/>
              <a:buAutoNum type="arabicPeriod"/>
            </a:pPr>
            <a:r>
              <a:rPr lang="es-MX" sz="3000" dirty="0"/>
              <a:t>Saldo mínimo </a:t>
            </a:r>
          </a:p>
          <a:p>
            <a:pPr marL="457200" indent="-457200" algn="l">
              <a:buFont typeface="+mj-lt"/>
              <a:buAutoNum type="arabicPeriod"/>
            </a:pPr>
            <a:r>
              <a:rPr lang="es-MX" sz="3000" dirty="0"/>
              <a:t>Liquidez </a:t>
            </a:r>
          </a:p>
          <a:p>
            <a:pPr marL="457200" indent="-457200" algn="l">
              <a:buFont typeface="+mj-lt"/>
              <a:buAutoNum type="arabicPeriod"/>
            </a:pPr>
            <a:r>
              <a:rPr lang="es-MX" sz="3000" dirty="0"/>
              <a:t>Ganancia de intereses </a:t>
            </a:r>
          </a:p>
          <a:p>
            <a:pPr algn="l"/>
            <a:endParaRPr lang="es-419" sz="2400" dirty="0"/>
          </a:p>
        </p:txBody>
      </p:sp>
      <p:pic>
        <p:nvPicPr>
          <p:cNvPr id="6" name="Picture 2" descr="Aprende cómo ahorrar dinero con las cuentas de ahorro">
            <a:extLst>
              <a:ext uri="{FF2B5EF4-FFF2-40B4-BE49-F238E27FC236}">
                <a16:creationId xmlns:a16="http://schemas.microsoft.com/office/drawing/2014/main" id="{D7E38ED6-E751-F940-A102-9933036804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4432" y="1145877"/>
            <a:ext cx="6411912" cy="400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23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86D3B-D004-447C-DA2E-D250EB0CD7C4}"/>
              </a:ext>
            </a:extLst>
          </p:cNvPr>
          <p:cNvSpPr>
            <a:spLocks noGrp="1"/>
          </p:cNvSpPr>
          <p:nvPr>
            <p:ph type="title"/>
          </p:nvPr>
        </p:nvSpPr>
        <p:spPr>
          <a:xfrm>
            <a:off x="1295401" y="88125"/>
            <a:ext cx="9590550" cy="625007"/>
          </a:xfrm>
        </p:spPr>
        <p:txBody>
          <a:bodyPr>
            <a:normAutofit fontScale="90000"/>
          </a:bodyPr>
          <a:lstStyle/>
          <a:p>
            <a:r>
              <a:rPr lang="es-MX" dirty="0"/>
              <a:t>Objetivos </a:t>
            </a:r>
            <a:endParaRPr lang="es-419" dirty="0"/>
          </a:p>
        </p:txBody>
      </p:sp>
      <p:sp>
        <p:nvSpPr>
          <p:cNvPr id="3" name="Marcador de texto 2">
            <a:extLst>
              <a:ext uri="{FF2B5EF4-FFF2-40B4-BE49-F238E27FC236}">
                <a16:creationId xmlns:a16="http://schemas.microsoft.com/office/drawing/2014/main" id="{B947B8AC-83DC-1F2B-CE9A-8E96099E659D}"/>
              </a:ext>
            </a:extLst>
          </p:cNvPr>
          <p:cNvSpPr>
            <a:spLocks noGrp="1"/>
          </p:cNvSpPr>
          <p:nvPr>
            <p:ph type="body" idx="1"/>
          </p:nvPr>
        </p:nvSpPr>
        <p:spPr>
          <a:xfrm>
            <a:off x="0" y="713132"/>
            <a:ext cx="12192000" cy="6144868"/>
          </a:xfrm>
        </p:spPr>
        <p:txBody>
          <a:bodyPr>
            <a:noAutofit/>
          </a:bodyPr>
          <a:lstStyle/>
          <a:p>
            <a:pPr algn="l"/>
            <a:r>
              <a:rPr lang="es-MX" sz="2500" b="1" dirty="0"/>
              <a:t>Objetivos generales:</a:t>
            </a:r>
          </a:p>
          <a:p>
            <a:pPr algn="l"/>
            <a:r>
              <a:rPr lang="es-MX" sz="2500" dirty="0"/>
              <a:t>Desarrollar un modelo matemático que permita predecir el saldo de una cuenta de ahorro a lo largo del tiempo, considerando una inversión inicial y aportes adicionales mensuales.</a:t>
            </a:r>
          </a:p>
          <a:p>
            <a:pPr algn="l"/>
            <a:r>
              <a:rPr lang="es-MX" sz="2500" b="1" dirty="0"/>
              <a:t>Objetivos específicos:</a:t>
            </a:r>
          </a:p>
          <a:p>
            <a:pPr algn="l"/>
            <a:r>
              <a:rPr lang="es-MX" sz="2500" dirty="0"/>
              <a:t>Simular una inversión en el banco INBURSA, que tiene una tasa anualizada del 11,40% en cuentas de ahorros.</a:t>
            </a:r>
          </a:p>
          <a:p>
            <a:pPr algn="l"/>
            <a:r>
              <a:rPr lang="es-MX" sz="2500" dirty="0"/>
              <a:t>Seleccionar una ecuación diferencial que describa adecuadamente el comportamiento de una cuenta de ahorro con una inversión inicial y aportes adicionales mensuales.</a:t>
            </a:r>
          </a:p>
          <a:p>
            <a:pPr algn="l"/>
            <a:r>
              <a:rPr lang="es-MX" sz="2500" dirty="0"/>
              <a:t>Plantear las condiciones iniciales y los supuestos necesarios para resolver la ecuación diferencial y obtener la solución analítica.</a:t>
            </a:r>
          </a:p>
          <a:p>
            <a:pPr algn="l"/>
            <a:r>
              <a:rPr lang="es-MX" sz="2500" dirty="0"/>
              <a:t>Analizar los resultados obtenidos y hacer interpretaciones relevantes para los usuarios de la cuenta de ahorro.</a:t>
            </a:r>
          </a:p>
        </p:txBody>
      </p:sp>
    </p:spTree>
    <p:extLst>
      <p:ext uri="{BB962C8B-B14F-4D97-AF65-F5344CB8AC3E}">
        <p14:creationId xmlns:p14="http://schemas.microsoft.com/office/powerpoint/2010/main" val="178494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35D5BE2-95EF-B55B-D6FB-1D39EC30F46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24969" b="24968"/>
          <a:stretch/>
        </p:blipFill>
        <p:spPr>
          <a:xfrm>
            <a:off x="0" y="24643"/>
            <a:ext cx="12191980" cy="6857990"/>
          </a:xfrm>
          <a:prstGeom prst="rect">
            <a:avLst/>
          </a:prstGeom>
          <a:noFill/>
        </p:spPr>
      </p:pic>
      <p:sp>
        <p:nvSpPr>
          <p:cNvPr id="14" name="Título 1">
            <a:extLst>
              <a:ext uri="{FF2B5EF4-FFF2-40B4-BE49-F238E27FC236}">
                <a16:creationId xmlns:a16="http://schemas.microsoft.com/office/drawing/2014/main" id="{4A69313D-171F-12A1-E244-45E5A884C8DC}"/>
              </a:ext>
            </a:extLst>
          </p:cNvPr>
          <p:cNvSpPr>
            <a:spLocks noGrp="1"/>
          </p:cNvSpPr>
          <p:nvPr>
            <p:ph type="title"/>
          </p:nvPr>
        </p:nvSpPr>
        <p:spPr>
          <a:xfrm>
            <a:off x="3949491" y="592224"/>
            <a:ext cx="4853285" cy="518312"/>
          </a:xfrm>
        </p:spPr>
        <p:txBody>
          <a:bodyPr anchor="b">
            <a:noAutofit/>
          </a:bodyPr>
          <a:lstStyle/>
          <a:p>
            <a:r>
              <a:rPr lang="es-MX" sz="3600" dirty="0">
                <a:solidFill>
                  <a:schemeClr val="bg1"/>
                </a:solidFill>
              </a:rPr>
              <a:t>Modelo que representa el problema</a:t>
            </a:r>
          </a:p>
        </p:txBody>
      </p:sp>
      <p:pic>
        <p:nvPicPr>
          <p:cNvPr id="4" name="Picture 3">
            <a:extLst>
              <a:ext uri="{FF2B5EF4-FFF2-40B4-BE49-F238E27FC236}">
                <a16:creationId xmlns:a16="http://schemas.microsoft.com/office/drawing/2014/main" id="{B2E0D1A3-C671-416F-CE36-89783EA81565}"/>
              </a:ext>
            </a:extLst>
          </p:cNvPr>
          <p:cNvPicPr>
            <a:picLocks noChangeAspect="1"/>
          </p:cNvPicPr>
          <p:nvPr/>
        </p:nvPicPr>
        <p:blipFill>
          <a:blip r:embed="rId3"/>
          <a:stretch>
            <a:fillRect/>
          </a:stretch>
        </p:blipFill>
        <p:spPr>
          <a:xfrm>
            <a:off x="348139" y="1980033"/>
            <a:ext cx="4189505" cy="1996341"/>
          </a:xfrm>
          <a:prstGeom prst="rect">
            <a:avLst/>
          </a:prstGeom>
        </p:spPr>
      </p:pic>
      <p:sp>
        <p:nvSpPr>
          <p:cNvPr id="5" name="TextBox 4">
            <a:extLst>
              <a:ext uri="{FF2B5EF4-FFF2-40B4-BE49-F238E27FC236}">
                <a16:creationId xmlns:a16="http://schemas.microsoft.com/office/drawing/2014/main" id="{D9B79345-443D-2D00-88D7-0FEA74AEC9CD}"/>
              </a:ext>
            </a:extLst>
          </p:cNvPr>
          <p:cNvSpPr txBox="1"/>
          <p:nvPr/>
        </p:nvSpPr>
        <p:spPr>
          <a:xfrm>
            <a:off x="4885783" y="1684342"/>
            <a:ext cx="7654336" cy="1938992"/>
          </a:xfrm>
          <a:prstGeom prst="rect">
            <a:avLst/>
          </a:prstGeom>
          <a:noFill/>
        </p:spPr>
        <p:txBody>
          <a:bodyPr wrap="square" rtlCol="0">
            <a:spAutoFit/>
          </a:bodyPr>
          <a:lstStyle/>
          <a:p>
            <a:r>
              <a:rPr lang="es-US" sz="2400" dirty="0">
                <a:solidFill>
                  <a:schemeClr val="bg1"/>
                </a:solidFill>
              </a:rPr>
              <a:t>Donde:</a:t>
            </a:r>
          </a:p>
          <a:p>
            <a:endParaRPr lang="es-US" sz="2400" dirty="0">
              <a:solidFill>
                <a:schemeClr val="bg1"/>
              </a:solidFill>
            </a:endParaRPr>
          </a:p>
          <a:p>
            <a:r>
              <a:rPr lang="es-US" sz="2400" dirty="0">
                <a:solidFill>
                  <a:schemeClr val="bg1"/>
                </a:solidFill>
              </a:rPr>
              <a:t>    S es el saldo de la cuenta de ahorro en un momento t.</a:t>
            </a:r>
          </a:p>
          <a:p>
            <a:r>
              <a:rPr lang="es-US" sz="2400" dirty="0">
                <a:solidFill>
                  <a:schemeClr val="bg1"/>
                </a:solidFill>
              </a:rPr>
              <a:t>    r es la tasa de interés mensual.</a:t>
            </a:r>
          </a:p>
          <a:p>
            <a:r>
              <a:rPr lang="es-US" sz="2400" dirty="0">
                <a:solidFill>
                  <a:schemeClr val="bg1"/>
                </a:solidFill>
              </a:rPr>
              <a:t>    A es la cantidad de ahorro adicional realizada cada mes.</a:t>
            </a:r>
          </a:p>
        </p:txBody>
      </p:sp>
      <p:sp>
        <p:nvSpPr>
          <p:cNvPr id="7" name="TextBox 6">
            <a:extLst>
              <a:ext uri="{FF2B5EF4-FFF2-40B4-BE49-F238E27FC236}">
                <a16:creationId xmlns:a16="http://schemas.microsoft.com/office/drawing/2014/main" id="{D7F54F2B-0706-A644-9805-9987BEE27419}"/>
              </a:ext>
            </a:extLst>
          </p:cNvPr>
          <p:cNvSpPr txBox="1"/>
          <p:nvPr/>
        </p:nvSpPr>
        <p:spPr>
          <a:xfrm>
            <a:off x="348139" y="4845872"/>
            <a:ext cx="11350375" cy="830997"/>
          </a:xfrm>
          <a:prstGeom prst="rect">
            <a:avLst/>
          </a:prstGeom>
          <a:noFill/>
        </p:spPr>
        <p:txBody>
          <a:bodyPr wrap="square">
            <a:spAutoFit/>
          </a:bodyPr>
          <a:lstStyle/>
          <a:p>
            <a:r>
              <a:rPr lang="es-US" sz="2400" dirty="0">
                <a:solidFill>
                  <a:schemeClr val="bg1"/>
                </a:solidFill>
              </a:rPr>
              <a:t>Esta ecuación describe el cambio en el saldo de la cuenta de ahorro a lo largo del tiempo, en función del rendimiento generado por los intereses y los aportes adicionales realizados.</a:t>
            </a:r>
          </a:p>
        </p:txBody>
      </p:sp>
    </p:spTree>
    <p:extLst>
      <p:ext uri="{BB962C8B-B14F-4D97-AF65-F5344CB8AC3E}">
        <p14:creationId xmlns:p14="http://schemas.microsoft.com/office/powerpoint/2010/main" val="69734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2">
            <a:extLst>
              <a:ext uri="{FF2B5EF4-FFF2-40B4-BE49-F238E27FC236}">
                <a16:creationId xmlns:a16="http://schemas.microsoft.com/office/drawing/2014/main" id="{233B9395-DC88-6317-B54F-44A15CCA679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1" y="10"/>
            <a:ext cx="5403273" cy="6857990"/>
          </a:xfrm>
          <a:prstGeom prst="rect">
            <a:avLst/>
          </a:prstGeom>
        </p:spPr>
      </p:pic>
      <p:sp>
        <p:nvSpPr>
          <p:cNvPr id="2" name="Título 1">
            <a:extLst>
              <a:ext uri="{FF2B5EF4-FFF2-40B4-BE49-F238E27FC236}">
                <a16:creationId xmlns:a16="http://schemas.microsoft.com/office/drawing/2014/main" id="{25A86D3B-D004-447C-DA2E-D250EB0CD7C4}"/>
              </a:ext>
            </a:extLst>
          </p:cNvPr>
          <p:cNvSpPr>
            <a:spLocks noGrp="1"/>
          </p:cNvSpPr>
          <p:nvPr>
            <p:ph type="title"/>
          </p:nvPr>
        </p:nvSpPr>
        <p:spPr>
          <a:xfrm>
            <a:off x="1714501" y="0"/>
            <a:ext cx="9590550" cy="625007"/>
          </a:xfrm>
        </p:spPr>
        <p:txBody>
          <a:bodyPr>
            <a:normAutofit fontScale="90000"/>
          </a:bodyPr>
          <a:lstStyle/>
          <a:p>
            <a:r>
              <a:rPr lang="es-MX" dirty="0"/>
              <a:t>Simulación</a:t>
            </a:r>
            <a:endParaRPr lang="es-419" dirty="0"/>
          </a:p>
        </p:txBody>
      </p:sp>
      <p:sp>
        <p:nvSpPr>
          <p:cNvPr id="5" name="Marcador de texto 3">
            <a:extLst>
              <a:ext uri="{FF2B5EF4-FFF2-40B4-BE49-F238E27FC236}">
                <a16:creationId xmlns:a16="http://schemas.microsoft.com/office/drawing/2014/main" id="{2D0334C1-55ED-272A-BC1E-D9FC02B2CEFA}"/>
              </a:ext>
            </a:extLst>
          </p:cNvPr>
          <p:cNvSpPr txBox="1">
            <a:spLocks/>
          </p:cNvSpPr>
          <p:nvPr/>
        </p:nvSpPr>
        <p:spPr>
          <a:xfrm>
            <a:off x="5403272" y="1045028"/>
            <a:ext cx="6788728" cy="4026675"/>
          </a:xfrm>
          <a:prstGeom prst="rect">
            <a:avLst/>
          </a:prstGeom>
        </p:spPr>
        <p:txBody>
          <a:bodyPr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marR="0" lvl="0" indent="0" algn="ctr" defTabSz="457200" rtl="0" eaLnBrk="1" fontAlgn="auto" latinLnBrk="0" hangingPunct="1">
              <a:lnSpc>
                <a:spcPct val="110000"/>
              </a:lnSpc>
              <a:spcBef>
                <a:spcPct val="20000"/>
              </a:spcBef>
              <a:spcAft>
                <a:spcPts val="600"/>
              </a:spcAft>
              <a:buClr>
                <a:srgbClr val="F4EDD8"/>
              </a:buClr>
              <a:buSzPct val="70000"/>
              <a:buFont typeface="Wingdings 2" charset="2"/>
              <a:buNone/>
              <a:tabLst/>
              <a:defRPr/>
            </a:pPr>
            <a:r>
              <a:rPr kumimoji="0" lang="es-US" sz="2400" b="0" i="0" u="none" strike="noStrike" kern="1200" cap="none" spc="0" normalizeH="0" baseline="0" noProof="0" dirty="0">
                <a:ln>
                  <a:solidFill>
                    <a:prstClr val="black">
                      <a:lumMod val="75000"/>
                      <a:lumOff val="25000"/>
                      <a:alpha val="10000"/>
                    </a:prstClr>
                  </a:solidFill>
                </a:ln>
                <a:effectLst/>
                <a:uLnTx/>
                <a:uFillTx/>
                <a:latin typeface="Goudy Old Style"/>
                <a:ea typeface="+mn-ea"/>
                <a:cs typeface="+mn-cs"/>
              </a:rPr>
              <a:t>Realizaremos una simulación de la cuenta INBURSA CT con una inversión </a:t>
            </a:r>
            <a:r>
              <a:rPr lang="es-US" sz="2400" dirty="0">
                <a:ln>
                  <a:solidFill>
                    <a:prstClr val="black">
                      <a:lumMod val="75000"/>
                      <a:lumOff val="25000"/>
                      <a:alpha val="10000"/>
                    </a:prstClr>
                  </a:solidFill>
                </a:ln>
                <a:effectLst/>
                <a:latin typeface="Goudy Old Style"/>
              </a:rPr>
              <a:t>en </a:t>
            </a:r>
            <a:r>
              <a:rPr kumimoji="0" lang="es-US" sz="2400" b="0" i="0" u="none" strike="noStrike" kern="1200" cap="none" spc="0" normalizeH="0" baseline="0" noProof="0" dirty="0">
                <a:ln>
                  <a:solidFill>
                    <a:prstClr val="black">
                      <a:lumMod val="75000"/>
                      <a:lumOff val="25000"/>
                      <a:alpha val="10000"/>
                    </a:prstClr>
                  </a:solidFill>
                </a:ln>
                <a:effectLst/>
                <a:uLnTx/>
                <a:uFillTx/>
                <a:latin typeface="Goudy Old Style"/>
                <a:ea typeface="+mn-ea"/>
                <a:cs typeface="+mn-cs"/>
              </a:rPr>
              <a:t>inicial de 100,000 pesos a una tasa de 11.40% anual, a 5 años, sin retiros en el lapso de tiempo. Y se depositan 10,000 pesos más cada mes. La tasa de interés no cambia en esos 5 años. Los intereses son reinvertidos a final de cada año. </a:t>
            </a:r>
            <a:endParaRPr kumimoji="0" lang="es-MX" sz="2400" b="0" i="0" u="none" strike="noStrike" kern="1200" cap="none" spc="0" normalizeH="0" baseline="0" noProof="0" dirty="0">
              <a:ln>
                <a:solidFill>
                  <a:prstClr val="black">
                    <a:lumMod val="75000"/>
                    <a:lumOff val="25000"/>
                    <a:alpha val="10000"/>
                  </a:prstClr>
                </a:solidFill>
              </a:ln>
              <a:effectLst/>
              <a:uLnTx/>
              <a:uFillTx/>
              <a:latin typeface="Goudy Old Style"/>
              <a:ea typeface="+mn-ea"/>
              <a:cs typeface="+mn-cs"/>
            </a:endParaRPr>
          </a:p>
          <a:p>
            <a:pPr marL="0" marR="0" lvl="0" indent="0" algn="ctr" defTabSz="457200" rtl="0" eaLnBrk="1" fontAlgn="auto" latinLnBrk="0" hangingPunct="1">
              <a:lnSpc>
                <a:spcPct val="110000"/>
              </a:lnSpc>
              <a:spcBef>
                <a:spcPct val="20000"/>
              </a:spcBef>
              <a:spcAft>
                <a:spcPts val="600"/>
              </a:spcAft>
              <a:buClr>
                <a:srgbClr val="F4EDD8"/>
              </a:buClr>
              <a:buSzPct val="70000"/>
              <a:buFont typeface="Wingdings 2" charset="2"/>
              <a:buNone/>
              <a:tabLst/>
              <a:defRPr/>
            </a:pPr>
            <a:endParaRPr lang="es-MX" sz="2400" dirty="0">
              <a:ln>
                <a:solidFill>
                  <a:prstClr val="black">
                    <a:lumMod val="75000"/>
                    <a:lumOff val="25000"/>
                    <a:alpha val="10000"/>
                  </a:prstClr>
                </a:solidFill>
              </a:ln>
              <a:effectLst/>
              <a:latin typeface="Goudy Old Style"/>
            </a:endParaRPr>
          </a:p>
          <a:p>
            <a:pPr marL="0" marR="0" lvl="0" indent="0" algn="ctr" defTabSz="457200" rtl="0" eaLnBrk="1" fontAlgn="auto" latinLnBrk="0" hangingPunct="1">
              <a:lnSpc>
                <a:spcPct val="110000"/>
              </a:lnSpc>
              <a:spcBef>
                <a:spcPct val="20000"/>
              </a:spcBef>
              <a:spcAft>
                <a:spcPts val="600"/>
              </a:spcAft>
              <a:buClr>
                <a:srgbClr val="F4EDD8"/>
              </a:buClr>
              <a:buSzPct val="70000"/>
              <a:buFont typeface="Wingdings 2" charset="2"/>
              <a:buNone/>
              <a:tabLst/>
              <a:defRPr/>
            </a:pPr>
            <a:r>
              <a:rPr kumimoji="0" lang="es-MX" sz="2400" b="0" i="0" u="none" strike="noStrike" kern="1200" cap="none" spc="0" normalizeH="0" baseline="0" noProof="0" dirty="0">
                <a:ln>
                  <a:solidFill>
                    <a:prstClr val="black">
                      <a:lumMod val="75000"/>
                      <a:lumOff val="25000"/>
                      <a:alpha val="10000"/>
                    </a:prstClr>
                  </a:solidFill>
                </a:ln>
                <a:effectLst/>
                <a:uLnTx/>
                <a:uFillTx/>
                <a:latin typeface="Goudy Old Style"/>
                <a:ea typeface="+mn-ea"/>
                <a:cs typeface="+mn-cs"/>
              </a:rPr>
              <a:t>Este proyecto combina análisis de datos, visualización y simulación financiera para el análisis de una cuenta de ahorro. Puedes personalizarlo para adaptarlo a tus necesidades específicas y obtener más información sobre la evolución de tus ahorros y las posibles ganancias de tu cuenta de ahorro. </a:t>
            </a:r>
            <a:endParaRPr kumimoji="0" lang="es-419" sz="2400" b="0" i="0" u="none" strike="noStrike" kern="1200" cap="none" spc="0" normalizeH="0" baseline="0" noProof="0" dirty="0">
              <a:ln>
                <a:solidFill>
                  <a:prstClr val="black">
                    <a:lumMod val="75000"/>
                    <a:lumOff val="25000"/>
                    <a:alpha val="10000"/>
                  </a:prstClr>
                </a:solidFill>
              </a:ln>
              <a:effectLst>
                <a:outerShdw blurRad="9525" dist="25400" dir="14640000" algn="tl" rotWithShape="0">
                  <a:prstClr val="black">
                    <a:alpha val="30000"/>
                  </a:prstClr>
                </a:outerShdw>
              </a:effectLst>
              <a:uLnTx/>
              <a:uFillTx/>
              <a:latin typeface="Goudy Old Style"/>
              <a:ea typeface="+mn-ea"/>
              <a:cs typeface="+mn-cs"/>
            </a:endParaRPr>
          </a:p>
        </p:txBody>
      </p:sp>
      <p:pic>
        <p:nvPicPr>
          <p:cNvPr id="12" name="Picture 11">
            <a:extLst>
              <a:ext uri="{FF2B5EF4-FFF2-40B4-BE49-F238E27FC236}">
                <a16:creationId xmlns:a16="http://schemas.microsoft.com/office/drawing/2014/main" id="{A7E092D2-0A53-C674-CD04-9ABCDC5A1CA6}"/>
              </a:ext>
            </a:extLst>
          </p:cNvPr>
          <p:cNvPicPr>
            <a:picLocks noChangeAspect="1"/>
          </p:cNvPicPr>
          <p:nvPr/>
        </p:nvPicPr>
        <p:blipFill>
          <a:blip r:embed="rId3"/>
          <a:stretch>
            <a:fillRect/>
          </a:stretch>
        </p:blipFill>
        <p:spPr>
          <a:xfrm>
            <a:off x="183543" y="1602014"/>
            <a:ext cx="5036184" cy="3653971"/>
          </a:xfrm>
          <a:prstGeom prst="rect">
            <a:avLst/>
          </a:prstGeom>
        </p:spPr>
      </p:pic>
    </p:spTree>
    <p:extLst>
      <p:ext uri="{BB962C8B-B14F-4D97-AF65-F5344CB8AC3E}">
        <p14:creationId xmlns:p14="http://schemas.microsoft.com/office/powerpoint/2010/main" val="117791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7A1-E248-0DA1-EBBF-90C33A486BA9}"/>
              </a:ext>
            </a:extLst>
          </p:cNvPr>
          <p:cNvSpPr>
            <a:spLocks noGrp="1"/>
          </p:cNvSpPr>
          <p:nvPr>
            <p:ph type="title"/>
          </p:nvPr>
        </p:nvSpPr>
        <p:spPr>
          <a:xfrm>
            <a:off x="1300725" y="247650"/>
            <a:ext cx="9590550" cy="713330"/>
          </a:xfrm>
        </p:spPr>
        <p:txBody>
          <a:bodyPr/>
          <a:lstStyle/>
          <a:p>
            <a:r>
              <a:rPr lang="es-MX" dirty="0"/>
              <a:t>Resultados</a:t>
            </a:r>
            <a:endParaRPr lang="es-US" dirty="0"/>
          </a:p>
        </p:txBody>
      </p:sp>
      <p:sp>
        <p:nvSpPr>
          <p:cNvPr id="4" name="Rectangle 1">
            <a:extLst>
              <a:ext uri="{FF2B5EF4-FFF2-40B4-BE49-F238E27FC236}">
                <a16:creationId xmlns:a16="http://schemas.microsoft.com/office/drawing/2014/main" id="{867D27CD-5737-F357-8770-E05F039AAE3E}"/>
              </a:ext>
            </a:extLst>
          </p:cNvPr>
          <p:cNvSpPr>
            <a:spLocks noGrp="1" noChangeArrowheads="1"/>
          </p:cNvSpPr>
          <p:nvPr>
            <p:ph type="body" idx="1"/>
          </p:nvPr>
        </p:nvSpPr>
        <p:spPr bwMode="auto">
          <a:xfrm>
            <a:off x="2524127" y="6148685"/>
            <a:ext cx="75853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US" altLang="es-US" sz="2400" b="0" i="0" u="none" strike="noStrike" cap="none" normalizeH="0" baseline="0" dirty="0">
                <a:ln>
                  <a:noFill/>
                </a:ln>
                <a:solidFill>
                  <a:schemeClr val="tx1"/>
                </a:solidFill>
                <a:effectLst/>
              </a:rPr>
              <a:t>El resultado al finalizar los 5 años es de $ 1,012,622 pesos </a:t>
            </a:r>
          </a:p>
        </p:txBody>
      </p:sp>
      <p:sp>
        <p:nvSpPr>
          <p:cNvPr id="7" name="TextBox 6">
            <a:extLst>
              <a:ext uri="{FF2B5EF4-FFF2-40B4-BE49-F238E27FC236}">
                <a16:creationId xmlns:a16="http://schemas.microsoft.com/office/drawing/2014/main" id="{20AC6409-ED47-AC40-6306-7FF7F2D50479}"/>
              </a:ext>
            </a:extLst>
          </p:cNvPr>
          <p:cNvSpPr txBox="1"/>
          <p:nvPr/>
        </p:nvSpPr>
        <p:spPr>
          <a:xfrm>
            <a:off x="312602" y="1333500"/>
            <a:ext cx="5353050" cy="1938992"/>
          </a:xfrm>
          <a:prstGeom prst="rect">
            <a:avLst/>
          </a:prstGeom>
          <a:noFill/>
        </p:spPr>
        <p:txBody>
          <a:bodyPr wrap="square" rtlCol="0">
            <a:spAutoFit/>
          </a:bodyPr>
          <a:lstStyle/>
          <a:p>
            <a:pPr marL="285750" indent="-285750">
              <a:buFont typeface="Arial" panose="020B0604020202020204" pitchFamily="34" charset="0"/>
              <a:buChar char="•"/>
            </a:pPr>
            <a:r>
              <a:rPr lang="es-US" sz="2400" dirty="0"/>
              <a:t>Capital al final del año 1: 240,637.98</a:t>
            </a:r>
          </a:p>
          <a:p>
            <a:pPr marL="285750" indent="-285750">
              <a:buFont typeface="Arial" panose="020B0604020202020204" pitchFamily="34" charset="0"/>
              <a:buChar char="•"/>
            </a:pPr>
            <a:r>
              <a:rPr lang="es-US" sz="2400" dirty="0"/>
              <a:t>Capital al final del año 2: 399,656.02</a:t>
            </a:r>
          </a:p>
          <a:p>
            <a:pPr marL="285750" indent="-285750">
              <a:buFont typeface="Arial" panose="020B0604020202020204" pitchFamily="34" charset="0"/>
              <a:buChar char="•"/>
            </a:pPr>
            <a:r>
              <a:rPr lang="es-US" sz="2400" dirty="0"/>
              <a:t>Capital al final del año 3: 579,456.20</a:t>
            </a:r>
          </a:p>
          <a:p>
            <a:pPr marL="285750" indent="-285750">
              <a:buFont typeface="Arial" panose="020B0604020202020204" pitchFamily="34" charset="0"/>
              <a:buChar char="•"/>
            </a:pPr>
            <a:r>
              <a:rPr lang="es-US" sz="2400" dirty="0"/>
              <a:t>Capital al final del año 4: 782,754.55</a:t>
            </a:r>
          </a:p>
          <a:p>
            <a:pPr marL="285750" indent="-285750">
              <a:buFont typeface="Arial" panose="020B0604020202020204" pitchFamily="34" charset="0"/>
              <a:buChar char="•"/>
            </a:pPr>
            <a:r>
              <a:rPr lang="es-US" sz="2400" dirty="0"/>
              <a:t>Capital al final del año 5: 1,012,622.07</a:t>
            </a:r>
          </a:p>
        </p:txBody>
      </p:sp>
      <p:sp>
        <p:nvSpPr>
          <p:cNvPr id="14" name="TextBox 13">
            <a:extLst>
              <a:ext uri="{FF2B5EF4-FFF2-40B4-BE49-F238E27FC236}">
                <a16:creationId xmlns:a16="http://schemas.microsoft.com/office/drawing/2014/main" id="{B75E4917-A366-9C51-5DF0-2296A45F5B83}"/>
              </a:ext>
            </a:extLst>
          </p:cNvPr>
          <p:cNvSpPr txBox="1"/>
          <p:nvPr/>
        </p:nvSpPr>
        <p:spPr>
          <a:xfrm>
            <a:off x="6316800" y="1333500"/>
            <a:ext cx="7515224" cy="1938992"/>
          </a:xfrm>
          <a:prstGeom prst="rect">
            <a:avLst/>
          </a:prstGeom>
          <a:noFill/>
        </p:spPr>
        <p:txBody>
          <a:bodyPr wrap="square">
            <a:spAutoFit/>
          </a:bodyPr>
          <a:lstStyle/>
          <a:p>
            <a:pPr marL="342900" indent="-342900">
              <a:buFont typeface="Arial" panose="020B0604020202020204" pitchFamily="34" charset="0"/>
              <a:buChar char="•"/>
            </a:pPr>
            <a:r>
              <a:rPr lang="es-US" sz="2400" dirty="0"/>
              <a:t>Intereses ganados en el año 1: 20,637.98</a:t>
            </a:r>
          </a:p>
          <a:p>
            <a:pPr marL="342900" indent="-342900">
              <a:buFont typeface="Arial" panose="020B0604020202020204" pitchFamily="34" charset="0"/>
              <a:buChar char="•"/>
            </a:pPr>
            <a:r>
              <a:rPr lang="es-US" sz="2400" dirty="0"/>
              <a:t>Intereses ganados en el año 2: 39,018.03</a:t>
            </a:r>
          </a:p>
          <a:p>
            <a:pPr marL="342900" indent="-342900">
              <a:buFont typeface="Arial" panose="020B0604020202020204" pitchFamily="34" charset="0"/>
              <a:buChar char="•"/>
            </a:pPr>
            <a:r>
              <a:rPr lang="es-US" sz="2400" dirty="0"/>
              <a:t>Intereses ganados en el año 3: 59,800.18</a:t>
            </a:r>
          </a:p>
          <a:p>
            <a:pPr marL="342900" indent="-342900">
              <a:buFont typeface="Arial" panose="020B0604020202020204" pitchFamily="34" charset="0"/>
              <a:buChar char="•"/>
            </a:pPr>
            <a:r>
              <a:rPr lang="es-US" sz="2400" dirty="0"/>
              <a:t>Intereses ganados en el año 4: 83,298.35</a:t>
            </a:r>
          </a:p>
          <a:p>
            <a:pPr marL="342900" indent="-342900">
              <a:buFont typeface="Arial" panose="020B0604020202020204" pitchFamily="34" charset="0"/>
              <a:buChar char="•"/>
            </a:pPr>
            <a:r>
              <a:rPr lang="es-US" sz="2400" dirty="0"/>
              <a:t>Intereses ganados en el año 5: 109,867.51</a:t>
            </a:r>
          </a:p>
        </p:txBody>
      </p:sp>
      <p:pic>
        <p:nvPicPr>
          <p:cNvPr id="1033" name="Picture 9" descr="Todo lo que debes saber de los intereses | Escampa">
            <a:extLst>
              <a:ext uri="{FF2B5EF4-FFF2-40B4-BE49-F238E27FC236}">
                <a16:creationId xmlns:a16="http://schemas.microsoft.com/office/drawing/2014/main" id="{6DE354AB-46BE-36BF-8FF4-973294FE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3350329"/>
            <a:ext cx="4705350" cy="22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018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TM10001114[[fn=Gallery]]</Template>
  <TotalTime>551</TotalTime>
  <Words>944</Words>
  <Application>Microsoft Office PowerPoint</Application>
  <PresentationFormat>Widescreen</PresentationFormat>
  <Paragraphs>76</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Goudy Old Style</vt:lpstr>
      <vt:lpstr>Times New Roman</vt:lpstr>
      <vt:lpstr>Wingdings 2</vt:lpstr>
      <vt:lpstr>SlateVTI</vt:lpstr>
      <vt:lpstr>Modelo del rendimiento de una cuenta de ahorro </vt:lpstr>
      <vt:lpstr>Índice </vt:lpstr>
      <vt:lpstr>Rendimiento de una cuenta de ahorro  </vt:lpstr>
      <vt:lpstr>Criterios a tener en cuenta </vt:lpstr>
      <vt:lpstr>Conceptos fundamentales en un cuenta de ahorro </vt:lpstr>
      <vt:lpstr>Objetivos </vt:lpstr>
      <vt:lpstr>Modelo que representa el problema</vt:lpstr>
      <vt:lpstr>Simulación</vt:lpstr>
      <vt:lpstr>Resultados</vt:lpstr>
      <vt:lpstr>Conclusiones </vt:lpstr>
      <vt:lpstr>Referencias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Portafolios de Inversión </dc:title>
  <dc:creator>VENTURA LOPEZ, EDGAR OMAR</dc:creator>
  <cp:lastModifiedBy>RAMIREZ TORRES, LUIS FERNANDO</cp:lastModifiedBy>
  <cp:revision>8</cp:revision>
  <dcterms:created xsi:type="dcterms:W3CDTF">2023-04-20T15:46:55Z</dcterms:created>
  <dcterms:modified xsi:type="dcterms:W3CDTF">2023-05-07T20:01:58Z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