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3" r:id="rId3"/>
    <p:sldId id="259" r:id="rId5"/>
    <p:sldId id="269" r:id="rId6"/>
    <p:sldId id="264" r:id="rId7"/>
    <p:sldId id="262" r:id="rId8"/>
    <p:sldId id="263" r:id="rId9"/>
    <p:sldId id="265" r:id="rId10"/>
    <p:sldId id="267" r:id="rId11"/>
    <p:sldId id="270" r:id="rId12"/>
    <p:sldId id="268" r:id="rId13"/>
    <p:sldId id="266" r:id="rId14"/>
    <p:sldId id="274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78" y="1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89C14B-1B37-4405-B87D-07AEA30B55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看得见的</a:t>
            </a:r>
            <a:r>
              <a:rPr lang="zh-CN" altLang="en-US"/>
              <a:t>信任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见</a:t>
            </a:r>
            <a:r>
              <a:rPr lang="zh-CN" altLang="en-US"/>
              <a:t>周报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BBC454-6254-4535-AA11-93F4E60FB10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2131695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</a:rPr>
              <a:t>PrivaSee: Interactive Uncertainty Visualization for Managing AI Privacy Risks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62000" y="3733800"/>
            <a:ext cx="7772400" cy="21316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PrivacyLens: Uncertainty Visualization for Controlling Privacy in Multimodal Prompts</a:t>
            </a:r>
            <a:endParaRPr lang="en-US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itchFamily="2" charset="-122"/>
              </a:rPr>
              <a:t>A List of All Expected Figures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itchFamily="2" charset="-122"/>
              </a:rPr>
              <a:t>Figure 1: content; purpose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Figure 2: content; purpose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… 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itchFamily="2" charset="-122"/>
              </a:rPr>
              <a:t>Remaining Tasks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Unsolved major problems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Workload (e.g., coding; algorithm design, user study)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Milestones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81000" y="342900"/>
            <a:ext cx="8382000" cy="6172200"/>
          </a:xfrm>
          <a:prstGeom prst="roundRect">
            <a:avLst>
              <a:gd name="adj" fmla="val 279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65190" y="457200"/>
            <a:ext cx="2698750" cy="5943600"/>
          </a:xfrm>
          <a:prstGeom prst="roundRect">
            <a:avLst>
              <a:gd name="adj" fmla="val 57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47800" y="5925185"/>
            <a:ext cx="3337560" cy="475615"/>
          </a:xfrm>
          <a:prstGeom prst="roundRect">
            <a:avLst>
              <a:gd name="adj" fmla="val 136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0235" y="571500"/>
            <a:ext cx="2698750" cy="631825"/>
          </a:xfrm>
          <a:prstGeom prst="roundRect">
            <a:avLst>
              <a:gd name="adj" fmla="val 57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71800" y="1676400"/>
            <a:ext cx="2698750" cy="972185"/>
          </a:xfrm>
          <a:prstGeom prst="roundRect">
            <a:avLst>
              <a:gd name="adj" fmla="val 57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0235" y="3124200"/>
            <a:ext cx="2698750" cy="1694815"/>
          </a:xfrm>
          <a:prstGeom prst="roundRect">
            <a:avLst>
              <a:gd name="adj" fmla="val 57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19600" y="6019800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0" y="609600"/>
            <a:ext cx="2615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历史记录与不确定性可视化以及改进策略</a:t>
            </a:r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92580" y="59804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多模态</a:t>
            </a:r>
            <a:r>
              <a:rPr lang="zh-CN" altLang="en-US"/>
              <a:t>输入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itchFamily="2" charset="-122"/>
              </a:rPr>
              <a:t>Introduction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7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eaLnBrk="1" hangingPunct="1"/>
            <a:r>
              <a:rPr lang="en-US" altLang="zh-CN" dirty="0">
                <a:ea typeface="宋体" pitchFamily="2" charset="-122"/>
              </a:rPr>
              <a:t>General background and motivation</a:t>
            </a:r>
            <a:endParaRPr lang="en-US" altLang="zh-CN" dirty="0">
              <a:ea typeface="宋体" pitchFamily="2" charset="-122"/>
            </a:endParaRPr>
          </a:p>
          <a:p>
            <a:pPr marL="457200" lvl="1" indent="0" eaLnBrk="1" hangingPunct="1"/>
            <a:r>
              <a:rPr lang="en-US" altLang="zh-CN" sz="1400"/>
              <a:t>Background：</a:t>
            </a:r>
            <a:endParaRPr lang="zh-CN" altLang="en-US" sz="1400"/>
          </a:p>
          <a:p>
            <a:pPr marL="914400" lvl="2" algn="l" eaLnBrk="1" hangingPunct="1">
              <a:buClrTx/>
              <a:buSzTx/>
              <a:buFontTx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大型语言模型LLM能显著提升生产力，但在处理用户数据时面临显著的隐私风险。</a:t>
            </a:r>
            <a:endParaRPr lang="zh-CN" altLang="en-US" sz="1400" dirty="0">
              <a:latin typeface="微软雅黑" charset="0"/>
              <a:ea typeface="微软雅黑" charset="0"/>
              <a:cs typeface="+mn-ea"/>
            </a:endParaRPr>
          </a:p>
          <a:p>
            <a:pPr marL="914400" lvl="2" algn="l" eaLnBrk="1" hangingPunct="1">
              <a:buClrTx/>
              <a:buSzTx/>
              <a:buFontTx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由于多模态模型MLLM需要处理多样化输入，这些威胁更加复杂突出。</a:t>
            </a:r>
            <a:endParaRPr lang="zh-CN" altLang="en-US" sz="1400" dirty="0">
              <a:latin typeface="微软雅黑" charset="0"/>
              <a:ea typeface="微软雅黑" charset="0"/>
              <a:cs typeface="+mn-ea"/>
            </a:endParaRPr>
          </a:p>
          <a:p>
            <a:pPr marL="914400" lvl="2" algn="l" eaLnBrk="1" hangingPunct="1">
              <a:buClrTx/>
              <a:buSzTx/>
              <a:buFontTx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多数研究聚焦于训练数据的隐私保护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</a:rPr>
              <a:t>，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而较少关注代理在推理阶段如何使用敏感信息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</a:rPr>
              <a:t>，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尽管存在输入净化、加噪和安全对齐等缓解策略，但隐私风险的上下文变异性、实用性与隐私之间的权衡以及持续存在的不确定性，使得完全消除风险极具挑战性。</a:t>
            </a:r>
            <a:endParaRPr lang="zh-CN" altLang="en-US" sz="1400" dirty="0">
              <a:latin typeface="微软雅黑" charset="0"/>
              <a:ea typeface="微软雅黑" charset="0"/>
              <a:cs typeface="+mn-ea"/>
            </a:endParaRPr>
          </a:p>
          <a:p>
            <a:pPr marL="457200" lvl="1" indent="0" eaLnBrk="1" hangingPunct="1"/>
            <a:r>
              <a:rPr lang="en-US" altLang="zh-CN" sz="1400"/>
              <a:t>Motivation</a:t>
            </a:r>
            <a:endParaRPr lang="en-US" altLang="zh-CN" sz="1400"/>
          </a:p>
          <a:p>
            <a:pPr marL="914400" lvl="2" algn="l" eaLnBrk="1" hangingPunct="1">
              <a:buClrTx/>
              <a:buSzTx/>
              <a:buFontTx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用户在与LLMs和MLLMs交互时，往往缺乏对隐私风险的充分认识和控制能力。</a:t>
            </a:r>
            <a:endParaRPr lang="zh-CN" altLang="en-US" sz="1400" dirty="0">
              <a:latin typeface="微软雅黑" charset="0"/>
              <a:ea typeface="微软雅黑" charset="0"/>
              <a:cs typeface="+mn-ea"/>
            </a:endParaRPr>
          </a:p>
          <a:p>
            <a:pPr marL="914400" lvl="2" algn="l" eaLnBrk="1" hangingPunct="1">
              <a:buClrTx/>
              <a:buSzTx/>
              <a:buFontTx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当前工具虽能检测风险，但无法有效传达不确定性或吸引用户参与。</a:t>
            </a:r>
            <a:endParaRPr lang="zh-CN" altLang="en-US" sz="1400" dirty="0">
              <a:latin typeface="微软雅黑" charset="0"/>
              <a:ea typeface="微软雅黑" charset="0"/>
              <a:cs typeface="+mn-ea"/>
            </a:endParaRPr>
          </a:p>
          <a:p>
            <a:pPr marL="914400" lvl="2" algn="l" eaLnBrk="1" hangingPunct="1">
              <a:buClrTx/>
              <a:buSzTx/>
              <a:buFontTx/>
            </a:pP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开发一种交互式可视化系统，直观展示隐私风险的不确定性，并允许用户通过实时推荐反馈调整设置，希望能够在能赋予用户保护隐私的能力提升智能系统安全性的同时，还能维护任务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性能。</a:t>
            </a:r>
            <a:r>
              <a:rPr lang="en-US" altLang="zh-CN" sz="1200"/>
              <a:t>	</a:t>
            </a:r>
            <a:endParaRPr lang="en-US" altLang="zh-CN" sz="1600" dirty="0">
              <a:ea typeface="宋体" pitchFamily="2" charset="-122"/>
            </a:endParaRPr>
          </a:p>
          <a:p>
            <a:pPr marL="0" indent="0" eaLnBrk="1" hangingPunct="1"/>
            <a:r>
              <a:rPr lang="en-US" altLang="zh-CN" dirty="0">
                <a:ea typeface="宋体" pitchFamily="2" charset="-122"/>
              </a:rPr>
              <a:t>The specific problem you want to address</a:t>
            </a:r>
            <a:endParaRPr lang="en-US" altLang="zh-CN" dirty="0">
              <a:ea typeface="宋体" pitchFamily="2" charset="-122"/>
            </a:endParaRPr>
          </a:p>
          <a:p>
            <a:pPr marL="457200" lvl="1" indent="0" eaLnBrk="1" hangingPunct="1"/>
            <a:r>
              <a:rPr lang="zh-CN" altLang="en-US" sz="1400" dirty="0">
                <a:latin typeface="微软雅黑" charset="0"/>
                <a:ea typeface="微软雅黑" charset="0"/>
              </a:rPr>
              <a:t>多模态输入的隐私风险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检测</a:t>
            </a:r>
            <a:endParaRPr lang="zh-CN" altLang="en-US" sz="1400" dirty="0">
              <a:latin typeface="微软雅黑" charset="0"/>
              <a:ea typeface="微软雅黑" charset="0"/>
            </a:endParaRPr>
          </a:p>
          <a:p>
            <a:pPr marL="457200" lvl="1" indent="0" eaLnBrk="1" hangingPunct="1"/>
            <a:r>
              <a:rPr lang="zh-CN" altLang="en-US" sz="1400" dirty="0">
                <a:latin typeface="微软雅黑" charset="0"/>
                <a:ea typeface="微软雅黑" charset="0"/>
              </a:rPr>
              <a:t>如何使用不确定性可视化有效地传达风险的不确定性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，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吸引用户参与到风险管理中</a:t>
            </a:r>
            <a:endParaRPr lang="zh-CN" altLang="en-US" sz="1400" dirty="0">
              <a:latin typeface="微软雅黑" charset="0"/>
              <a:ea typeface="微软雅黑" charset="0"/>
            </a:endParaRPr>
          </a:p>
          <a:p>
            <a:pPr marL="457200" lvl="1" indent="0" eaLnBrk="1" hangingPunct="1"/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457200" y="15208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itchFamily="2" charset="-122"/>
              </a:rPr>
              <a:t>Introduction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76570"/>
          </a:xfrm>
          <a:ln/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What are your methods? List major features of your methods. What are their major novelties and advantages?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457200" lvl="1" indent="0"/>
            <a:r>
              <a:rPr lang="en-US" altLang="zh-CN" sz="1400" dirty="0">
                <a:latin typeface="微软雅黑" charset="0"/>
                <a:ea typeface="微软雅黑" charset="0"/>
                <a:cs typeface="+mn-ea"/>
                <a:sym typeface="+mn-ea"/>
              </a:rPr>
              <a:t>Methods：</a:t>
            </a:r>
            <a:endParaRPr lang="zh-CN" altLang="en-US" sz="1400" dirty="0">
              <a:latin typeface="微软雅黑" charset="0"/>
              <a:ea typeface="微软雅黑" charset="0"/>
              <a:cs typeface="+mn-ea"/>
              <a:sym typeface="+mn-ea"/>
            </a:endParaRPr>
          </a:p>
          <a:p>
            <a:pPr marL="914400" lvl="2" indent="0"/>
            <a:r>
              <a:rPr lang="zh-CN" altLang="en-US" sz="1200" dirty="0">
                <a:latin typeface="微软雅黑" charset="0"/>
                <a:ea typeface="微软雅黑" charset="0"/>
                <a:cs typeface="+mn-ea"/>
                <a:sym typeface="+mn-ea"/>
              </a:rPr>
              <a:t>PrivaSee</a:t>
            </a:r>
            <a:r>
              <a:rPr lang="en-US" altLang="zh-CN" sz="1200" dirty="0">
                <a:latin typeface="微软雅黑" charset="0"/>
                <a:ea typeface="微软雅黑" charset="0"/>
                <a:cs typeface="+mn-ea"/>
                <a:sym typeface="+mn-ea"/>
              </a:rPr>
              <a:t>/XXX</a:t>
            </a:r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：开发一个交互式可视化系统，用于解决多模态大型语言模型中的隐私风险问题</a:t>
            </a:r>
            <a:r>
              <a:rPr lang="en-US" altLang="zh-CN" sz="1200" dirty="0">
                <a:latin typeface="微软雅黑" charset="0"/>
                <a:ea typeface="微软雅黑" charset="0"/>
                <a:cs typeface="+mn-ea"/>
              </a:rPr>
              <a:t>，</a:t>
            </a:r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通过直观的视觉反馈和用户控制功能，帮助用户识别和管理与输入数据相关的隐私风险</a:t>
            </a:r>
            <a:r>
              <a:rPr lang="en-US" altLang="zh-CN" sz="1200" dirty="0">
                <a:latin typeface="微软雅黑" charset="0"/>
                <a:ea typeface="微软雅黑" charset="0"/>
                <a:cs typeface="+mn-ea"/>
              </a:rPr>
              <a:t>，</a:t>
            </a:r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即信息</a:t>
            </a:r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的合理</a:t>
            </a:r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使用。</a:t>
            </a:r>
            <a:endParaRPr lang="zh-CN" altLang="en-US" sz="1200" dirty="0">
              <a:latin typeface="微软雅黑" charset="0"/>
              <a:ea typeface="微软雅黑" charset="0"/>
              <a:cs typeface="+mn-ea"/>
            </a:endParaRPr>
          </a:p>
          <a:p>
            <a:pPr marL="457200" lvl="1" indent="0"/>
            <a:r>
              <a:rPr lang="en-US" altLang="zh-CN" sz="1400" dirty="0">
                <a:latin typeface="微软雅黑" charset="0"/>
                <a:ea typeface="微软雅黑" charset="0"/>
                <a:cs typeface="+mn-ea"/>
              </a:rPr>
              <a:t>Features：</a:t>
            </a:r>
            <a:endParaRPr lang="en-US" altLang="zh-CN" sz="1400" dirty="0">
              <a:latin typeface="微软雅黑" charset="0"/>
              <a:ea typeface="微软雅黑" charset="0"/>
              <a:cs typeface="+mn-ea"/>
            </a:endParaRPr>
          </a:p>
          <a:p>
            <a:pPr marL="914400" lvl="2" indent="0"/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不确定性表示</a:t>
            </a:r>
            <a:endParaRPr lang="zh-CN" altLang="en-US" sz="1200" dirty="0">
              <a:latin typeface="微软雅黑" charset="0"/>
              <a:ea typeface="微软雅黑" charset="0"/>
              <a:cs typeface="+mn-ea"/>
            </a:endParaRPr>
          </a:p>
          <a:p>
            <a:pPr marL="914400" lvl="2" indent="0"/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多模态支持</a:t>
            </a:r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与上下文分析</a:t>
            </a:r>
            <a:endParaRPr lang="zh-CN" altLang="en-US" sz="1200" dirty="0">
              <a:latin typeface="微软雅黑" charset="0"/>
              <a:ea typeface="微软雅黑" charset="0"/>
              <a:cs typeface="+mn-ea"/>
            </a:endParaRPr>
          </a:p>
          <a:p>
            <a:pPr marL="914400" lvl="2" indent="0"/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交互式可视化与用户</a:t>
            </a:r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控制</a:t>
            </a:r>
            <a:endParaRPr lang="zh-CN" altLang="en-US" sz="1200" dirty="0">
              <a:latin typeface="微软雅黑" charset="0"/>
              <a:ea typeface="微软雅黑" charset="0"/>
              <a:cs typeface="+mn-ea"/>
            </a:endParaRPr>
          </a:p>
          <a:p>
            <a:pPr marL="457200" lvl="1" indent="0"/>
            <a:r>
              <a:rPr lang="en-US" altLang="zh-CN" sz="1400" dirty="0">
                <a:latin typeface="微软雅黑" charset="0"/>
                <a:ea typeface="微软雅黑" charset="0"/>
                <a:cs typeface="+mn-ea"/>
              </a:rPr>
              <a:t>Novelties and 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</a:rPr>
              <a:t>Advantages</a:t>
            </a:r>
            <a:endParaRPr lang="en-US" altLang="zh-CN" sz="1400" dirty="0">
              <a:latin typeface="微软雅黑" charset="0"/>
              <a:ea typeface="微软雅黑" charset="0"/>
              <a:cs typeface="+mn-ea"/>
            </a:endParaRPr>
          </a:p>
          <a:p>
            <a:pPr marL="914400" lvl="2" indent="0"/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不确定性可视化在多模态大预言模型输入中的隐私保护应用，可以为用户提供更全面的风险信息</a:t>
            </a:r>
            <a:endParaRPr lang="zh-CN" altLang="en-US" sz="1200" dirty="0">
              <a:latin typeface="微软雅黑" charset="0"/>
              <a:ea typeface="微软雅黑" charset="0"/>
              <a:cs typeface="+mn-ea"/>
            </a:endParaRPr>
          </a:p>
          <a:p>
            <a:pPr marL="914400" lvl="2" indent="0"/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使用AI-Agent进行输入上下文分析</a:t>
            </a:r>
            <a:r>
              <a:rPr lang="en-US" altLang="zh-CN" sz="1200" dirty="0">
                <a:latin typeface="微软雅黑" charset="0"/>
                <a:ea typeface="微软雅黑" charset="0"/>
                <a:cs typeface="+mn-ea"/>
              </a:rPr>
              <a:t>，</a:t>
            </a:r>
            <a:r>
              <a:rPr lang="zh-CN" altLang="en-US" sz="1200" dirty="0">
                <a:latin typeface="微软雅黑" charset="0"/>
                <a:ea typeface="微软雅黑" charset="0"/>
                <a:cs typeface="+mn-ea"/>
              </a:rPr>
              <a:t>能够根据用户意图和具体场景动态调整风险评估</a:t>
            </a:r>
            <a:endParaRPr lang="zh-CN" altLang="en-US" sz="1200" dirty="0">
              <a:latin typeface="微软雅黑" charset="0"/>
              <a:ea typeface="微软雅黑" charset="0"/>
              <a:cs typeface="+mn-ea"/>
            </a:endParaRPr>
          </a:p>
          <a:p>
            <a:pPr marL="0" indent="0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Can your methods deliver some results which cannot be achieved before?  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457200" lvl="1" indent="0"/>
            <a:r>
              <a:rPr lang="en-US" altLang="zh-CN" sz="1400" dirty="0">
                <a:latin typeface="微软雅黑" charset="0"/>
                <a:ea typeface="微软雅黑" charset="0"/>
                <a:cs typeface="+mn-ea"/>
              </a:rPr>
              <a:t>动态显示隐私风险及不确定性</a:t>
            </a:r>
            <a:endParaRPr lang="en-US" altLang="zh-CN" sz="1400" dirty="0">
              <a:latin typeface="微软雅黑" charset="0"/>
              <a:ea typeface="微软雅黑" charset="0"/>
              <a:cs typeface="+mn-ea"/>
            </a:endParaRPr>
          </a:p>
          <a:p>
            <a:pPr marL="457200" lvl="1" indent="0"/>
            <a:r>
              <a:rPr lang="en-US" altLang="zh-CN" sz="1400" dirty="0">
                <a:latin typeface="微软雅黑" charset="0"/>
                <a:ea typeface="微软雅黑" charset="0"/>
                <a:cs typeface="+mn-ea"/>
              </a:rPr>
              <a:t>提供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统一整合的</a:t>
            </a:r>
            <a:r>
              <a:rPr lang="en-US" altLang="zh-CN" sz="1400" dirty="0">
                <a:latin typeface="微软雅黑" charset="0"/>
                <a:ea typeface="微软雅黑" charset="0"/>
                <a:cs typeface="+mn-ea"/>
              </a:rPr>
              <a:t>交互工具</a:t>
            </a:r>
            <a:r>
              <a:rPr lang="en-US" altLang="zh-CN" sz="1600"/>
              <a:t>	</a:t>
            </a:r>
            <a:endParaRPr lang="en-US" altLang="zh-CN" sz="1600"/>
          </a:p>
          <a:p>
            <a:pPr marL="457200" lvl="1" indent="0"/>
            <a:r>
              <a:rPr lang="en-US" altLang="zh-CN" sz="1400" dirty="0">
                <a:latin typeface="微软雅黑" charset="0"/>
                <a:ea typeface="微软雅黑" charset="0"/>
                <a:cs typeface="+mn-ea"/>
              </a:rPr>
              <a:t>AI-Agent</a:t>
            </a:r>
            <a:r>
              <a:rPr lang="zh-CN" altLang="en-US" sz="1400" dirty="0">
                <a:latin typeface="微软雅黑" charset="0"/>
                <a:ea typeface="微软雅黑" charset="0"/>
                <a:cs typeface="+mn-ea"/>
              </a:rPr>
              <a:t>的上下文自适应评估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itchFamily="2" charset="-122"/>
              </a:rPr>
              <a:t>Contributions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eaLnBrk="1" hangingPunct="1"/>
            <a:r>
              <a:rPr lang="en-US" altLang="zh-CN" dirty="0">
                <a:ea typeface="宋体" pitchFamily="2" charset="-122"/>
              </a:rPr>
              <a:t>The major contributions of this paper are</a:t>
            </a:r>
            <a:endParaRPr lang="en-US" altLang="zh-CN" dirty="0">
              <a:ea typeface="宋体" pitchFamily="2" charset="-122"/>
            </a:endParaRPr>
          </a:p>
          <a:p>
            <a:pPr marL="457200" lvl="1" indent="0" eaLnBrk="1" hangingPunct="1"/>
            <a:endParaRPr lang="zh-CN" altLang="en-US" sz="1400"/>
          </a:p>
          <a:p>
            <a:pPr lvl="1" eaLnBrk="1" hangingPunct="1"/>
            <a:r>
              <a:rPr lang="en-US" altLang="zh-CN" sz="1600" dirty="0">
                <a:ea typeface="Arial" panose="020B0604020202090204" pitchFamily="34" charset="0"/>
              </a:rPr>
              <a:t>Problem：</a:t>
            </a:r>
            <a:endParaRPr lang="en-US" altLang="zh-CN" sz="1600" dirty="0">
              <a:ea typeface="Arial" panose="020B0604020202090204" pitchFamily="34" charset="0"/>
            </a:endParaRPr>
          </a:p>
          <a:p>
            <a:pPr lvl="2" eaLnBrk="1" hangingPunct="1"/>
            <a:r>
              <a:rPr lang="zh-CN" altLang="en-US" sz="1370" dirty="0">
                <a:ea typeface="Arial" panose="020B0604020202090204" pitchFamily="34" charset="0"/>
              </a:rPr>
              <a:t>用户在与</a:t>
            </a:r>
            <a:r>
              <a:rPr lang="en-US" altLang="zh-CN" sz="1370" dirty="0">
                <a:ea typeface="Arial" panose="020B0604020202090204" pitchFamily="34" charset="0"/>
              </a:rPr>
              <a:t>MLLMs</a:t>
            </a:r>
            <a:r>
              <a:rPr lang="zh-CN" altLang="en-US" sz="1370" dirty="0">
                <a:ea typeface="Arial" panose="020B0604020202090204" pitchFamily="34" charset="0"/>
              </a:rPr>
              <a:t>交互时缺乏隐私风险的认识和控制，亟需有效解决方案</a:t>
            </a:r>
            <a:r>
              <a:rPr lang="en-US" altLang="zh-CN" sz="1370" dirty="0">
                <a:ea typeface="Arial" panose="020B0604020202090204" pitchFamily="34" charset="0"/>
              </a:rPr>
              <a:t>。</a:t>
            </a:r>
            <a:endParaRPr lang="en-US" altLang="zh-CN" sz="1370" dirty="0">
              <a:ea typeface="Arial" panose="020B0604020202090204" pitchFamily="34" charset="0"/>
            </a:endParaRPr>
          </a:p>
          <a:p>
            <a:pPr lvl="1" eaLnBrk="1" hangingPunct="1"/>
            <a:r>
              <a:rPr lang="en-US" altLang="zh-CN" sz="1595" dirty="0">
                <a:ea typeface="Arial" panose="020B0604020202090204" pitchFamily="34" charset="0"/>
              </a:rPr>
              <a:t>Methods：</a:t>
            </a:r>
            <a:endParaRPr lang="zh-CN" altLang="en-US" sz="1595" dirty="0">
              <a:ea typeface="Arial" panose="020B0604020202090204" pitchFamily="34" charset="0"/>
            </a:endParaRPr>
          </a:p>
          <a:p>
            <a:pPr lvl="2" eaLnBrk="1" hangingPunct="1"/>
            <a:r>
              <a:rPr lang="zh-CN" altLang="en-US" sz="1370" u="sng" dirty="0">
                <a:ea typeface="Arial" panose="020B0604020202090204" pitchFamily="34" charset="0"/>
              </a:rPr>
              <a:t>实现基于不确定性可视化的实时呈现隐私风险，并集成用户参与隐私保护循环</a:t>
            </a:r>
            <a:endParaRPr lang="zh-CN" altLang="en-US" sz="1370" u="sng" dirty="0">
              <a:ea typeface="Arial" panose="020B0604020202090204" pitchFamily="34" charset="0"/>
            </a:endParaRPr>
          </a:p>
          <a:p>
            <a:pPr lvl="2" eaLnBrk="1" hangingPunct="1"/>
            <a:r>
              <a:rPr lang="en-US" altLang="zh-CN" sz="1370" u="sng" dirty="0">
                <a:ea typeface="Arial" panose="020B0604020202090204" pitchFamily="34" charset="0"/>
              </a:rPr>
              <a:t>AI-Agent</a:t>
            </a:r>
            <a:r>
              <a:rPr lang="zh-CN" altLang="en-US" sz="1370" u="sng" dirty="0">
                <a:ea typeface="Arial" panose="020B0604020202090204" pitchFamily="34" charset="0"/>
              </a:rPr>
              <a:t>分析输入上下文，提升评估精准度</a:t>
            </a:r>
            <a:endParaRPr lang="zh-CN" altLang="en-US" sz="1370" u="sng" dirty="0">
              <a:ea typeface="Arial" panose="020B0604020202090204" pitchFamily="34" charset="0"/>
            </a:endParaRPr>
          </a:p>
          <a:p>
            <a:pPr lvl="1" eaLnBrk="1" hangingPunct="1"/>
            <a:r>
              <a:rPr lang="en-US" altLang="zh-CN" sz="1595" dirty="0">
                <a:ea typeface="Arial" panose="020B0604020202090204" pitchFamily="34" charset="0"/>
              </a:rPr>
              <a:t>Benefits：</a:t>
            </a:r>
            <a:endParaRPr lang="en-US" altLang="zh-CN" sz="1595" dirty="0">
              <a:ea typeface="Arial" panose="020B0604020202090204" pitchFamily="34" charset="0"/>
            </a:endParaRPr>
          </a:p>
          <a:p>
            <a:pPr lvl="2" eaLnBrk="1" hangingPunct="1"/>
            <a:r>
              <a:rPr lang="zh-CN" altLang="en-US" sz="1365" dirty="0">
                <a:ea typeface="Arial" panose="020B0604020202090204" pitchFamily="34" charset="0"/>
              </a:rPr>
              <a:t>直观反馈增强用户隐私控制</a:t>
            </a:r>
            <a:endParaRPr lang="zh-CN" altLang="en-US" sz="1365" dirty="0">
              <a:ea typeface="Arial" panose="020B0604020202090204" pitchFamily="34" charset="0"/>
            </a:endParaRPr>
          </a:p>
          <a:p>
            <a:pPr lvl="2" eaLnBrk="1" hangingPunct="1"/>
            <a:r>
              <a:rPr lang="zh-CN" altLang="en-US" sz="1365" dirty="0">
                <a:ea typeface="Arial" panose="020B0604020202090204" pitchFamily="34" charset="0"/>
              </a:rPr>
              <a:t>可视化不确定性，增</a:t>
            </a:r>
            <a:r>
              <a:rPr lang="zh-CN" altLang="en-US" sz="1365" dirty="0">
                <a:ea typeface="Arial" panose="020B0604020202090204" pitchFamily="34" charset="0"/>
              </a:rPr>
              <a:t>加用户对</a:t>
            </a:r>
            <a:r>
              <a:rPr lang="en-US" altLang="zh-CN" sz="1365" dirty="0">
                <a:ea typeface="Arial" panose="020B0604020202090204" pitchFamily="34" charset="0"/>
              </a:rPr>
              <a:t>AI</a:t>
            </a:r>
            <a:r>
              <a:rPr lang="zh-CN" altLang="en-US" sz="1365" dirty="0">
                <a:ea typeface="Arial" panose="020B0604020202090204" pitchFamily="34" charset="0"/>
              </a:rPr>
              <a:t>的信任</a:t>
            </a:r>
            <a:endParaRPr lang="zh-CN" altLang="en-US" sz="1365" dirty="0">
              <a:ea typeface="Arial" panose="020B0604020202090204" pitchFamily="34" charset="0"/>
            </a:endParaRPr>
          </a:p>
          <a:p>
            <a:pPr lvl="2" eaLnBrk="1" hangingPunct="1"/>
            <a:endParaRPr lang="zh-CN" altLang="en-US" sz="1365" dirty="0">
              <a:ea typeface="Arial" panose="020B0604020202090204" pitchFamily="34" charset="0"/>
            </a:endParaRPr>
          </a:p>
          <a:p>
            <a:pPr lvl="2" eaLnBrk="1" hangingPunct="1"/>
            <a:endParaRPr lang="zh-CN" altLang="en-US" sz="1365" dirty="0">
              <a:ea typeface="Arial" panose="020B0604020202090204" pitchFamily="34" charset="0"/>
            </a:endParaRPr>
          </a:p>
        </p:txBody>
      </p:sp>
      <p:sp>
        <p:nvSpPr>
          <p:cNvPr id="5123" name="TextBox 5"/>
          <p:cNvSpPr txBox="1"/>
          <p:nvPr/>
        </p:nvSpPr>
        <p:spPr>
          <a:xfrm>
            <a:off x="355600" y="4572000"/>
            <a:ext cx="8431213" cy="2032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Convince reviewers that you addressed an important problem with a novel</a:t>
            </a:r>
            <a:endParaRPr lang="en-US" altLang="zh-CN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method that has clear advantages</a:t>
            </a:r>
            <a:endParaRPr lang="en-US" altLang="zh-CN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eaLnBrk="0" hangingPunct="0"/>
            <a:endParaRPr lang="en-US" altLang="zh-CN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Not just describe what you have done; you must present the benefits by doing so</a:t>
            </a:r>
            <a:endParaRPr lang="en-US" altLang="zh-CN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eaLnBrk="0" hangingPunct="0"/>
            <a:endParaRPr lang="en-US" altLang="zh-CN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Three components in the contributions: the problem you want to solve; </a:t>
            </a:r>
            <a:endParaRPr lang="en-US" altLang="zh-CN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your novel methods, the benefits or advantages of your methods</a:t>
            </a:r>
            <a:endParaRPr lang="en-US" altLang="zh-CN" dirty="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itchFamily="2" charset="-122"/>
              </a:rPr>
              <a:t>Related Work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itchFamily="2" charset="-122"/>
              </a:rPr>
              <a:t>Related work to your paper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List all the major works (author, year, publication venue) which your work will be compared with; Must provide critiques to those works (i.e., cannot simply list and present them; identify their weaknesses you try to improve in this paper)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List all the major works on which your work will be built on (e.g., the major algorithms you borrow from other fields for your paper)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itchFamily="2" charset="-122"/>
              </a:rPr>
              <a:t>Your Methods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/>
            <a:r>
              <a:rPr lang="en-US" altLang="zh-CN" sz="2800" dirty="0">
                <a:ea typeface="宋体" pitchFamily="2" charset="-122"/>
              </a:rPr>
              <a:t>Your concrete 2-4 novel visual encoding, layout, interaction methods</a:t>
            </a:r>
            <a:endParaRPr lang="en-US" altLang="zh-CN" sz="2800" dirty="0">
              <a:ea typeface="宋体" pitchFamily="2" charset="-122"/>
            </a:endParaRPr>
          </a:p>
          <a:p>
            <a:pPr marL="457200" lvl="1" indent="0" eaLnBrk="1" hangingPunct="1"/>
            <a:endParaRPr lang="en-US" altLang="zh-CN" sz="1400" dirty="0"/>
          </a:p>
          <a:p>
            <a:pPr marL="0" indent="0">
              <a:buNone/>
            </a:pPr>
            <a:r>
              <a:rPr lang="en-US" altLang="zh-CN" sz="2800" dirty="0">
                <a:ea typeface="宋体" pitchFamily="2" charset="-122"/>
              </a:rPr>
              <a:t>For each major visual encoding:</a:t>
            </a:r>
            <a:endParaRPr lang="en-US" altLang="zh-CN" sz="2800" dirty="0">
              <a:ea typeface="宋体" pitchFamily="2" charset="-122"/>
            </a:endParaRPr>
          </a:p>
          <a:p>
            <a:pPr marL="457200" lvl="1" indent="0" eaLnBrk="1" hangingPunct="1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Describe the encoding scheme (e.g., color encodes xxx, size encodes xxx)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lvl="1" indent="0" eaLnBrk="1" hangingPunct="1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What kind of analytical tasks this scheme targets at?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lvl="1" indent="0" eaLnBrk="1" hangingPunct="1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For each task, what procedure to follow, visual cues to observe, and user interactions to perform? (using figures to illustrate) (describe how to solve this task)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lvl="1" indent="0" eaLnBrk="1" hangingPunct="1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What is your design rational (any principle you follow, metaphor you use, or similar design in other papers)?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marL="457200" lvl="1" indent="0" eaLnBrk="1" hangingPunct="1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Why your scheme is the best for the task? (list the alternatives and show why they are worse than yours)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itchFamily="2" charset="-122"/>
              </a:rPr>
              <a:t>Initial Results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If you can provide some results which cannot be achieved before, demonstrate these results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If your results show significant progresses over previous methods in terms of efficiency, intuitiveness, etc., demonstrate these progresses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itchFamily="2" charset="-122"/>
              </a:rPr>
              <a:t>Expected Results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itchFamily="2" charset="-122"/>
              </a:rPr>
              <a:t>Platform, language, and software to use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How many figures in your experiments? 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For each figure, list the data to be used, visual effect expected, and the purpose of the figure (what does it demonstrate?)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Evaluation  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You need to demonstrate the major features of your methods, comparisons with other methods, and evaluation (case study/user study/expert feedback)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itchFamily="2" charset="-122"/>
              </a:rPr>
              <a:t>Discussions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itchFamily="2" charset="-122"/>
              </a:rPr>
              <a:t>What are the limitations of your methods?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复杂意图可能导致误判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实时处理可能导致延迟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大规模数据或多用户场景可能受限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 your methods be used to solve other problems?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AI</a:t>
            </a:r>
            <a:r>
              <a:rPr lang="zh-CN" altLang="en-US" dirty="0">
                <a:ea typeface="宋体" pitchFamily="2" charset="-122"/>
              </a:rPr>
              <a:t>偏见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XAI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3636</Words>
  <Application>WPS 演示</Application>
  <PresentationFormat>全屏显示(4:3)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汉仪书宋二KW</vt:lpstr>
      <vt:lpstr>宋体</vt:lpstr>
      <vt:lpstr>微软雅黑</vt:lpstr>
      <vt:lpstr>汉仪旗黑</vt:lpstr>
      <vt:lpstr>汉仪旗黑KW 55S</vt:lpstr>
      <vt:lpstr>汉仪中黑KW</vt:lpstr>
      <vt:lpstr>微软雅黑</vt:lpstr>
      <vt:lpstr>Arial Unicode MS</vt:lpstr>
      <vt:lpstr>Default Design</vt:lpstr>
      <vt:lpstr>PrivaSee: Interactive Uncertainty Visualization for Managing AI Privacy Risks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PrivaSee: Interactive Uncertainty Visualization for Managing AI Privacy Risks</dc:title>
  <dc:creator>Dr Huamin Qu</dc:creator>
  <cp:lastModifiedBy>哈皮纽耶</cp:lastModifiedBy>
  <cp:revision>2</cp:revision>
  <dcterms:created xsi:type="dcterms:W3CDTF">2025-08-08T00:43:47Z</dcterms:created>
  <dcterms:modified xsi:type="dcterms:W3CDTF">2025-08-08T00:43:47Z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/>
  </property>
  <property fmtid="{D5CDD505-2E9C-101B-9397-08002B2CF9AE}" pid="4" name="KSOProductBuildVer">
    <vt:lpwstr>2052-7.5.1.8994</vt:lpwstr>
  </property>
</Properties>
</file>