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df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3" r:id="rId3"/>
    <p:sldId id="264" r:id="rId4"/>
    <p:sldId id="265" r:id="rId5"/>
    <p:sldId id="287" r:id="rId6"/>
    <p:sldId id="288" r:id="rId7"/>
    <p:sldId id="289" r:id="rId8"/>
    <p:sldId id="290" r:id="rId9"/>
    <p:sldId id="292" r:id="rId10"/>
    <p:sldId id="293" r:id="rId11"/>
    <p:sldId id="286" r:id="rId12"/>
    <p:sldId id="284" r:id="rId13"/>
    <p:sldId id="283" r:id="rId14"/>
  </p:sldIdLst>
  <p:sldSz cx="9601200" cy="12801600" type="A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0020"/>
    <a:srgbClr val="C60021"/>
    <a:srgbClr val="C30021"/>
    <a:srgbClr val="C60023"/>
    <a:srgbClr val="102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>
        <p:scale>
          <a:sx n="60" d="100"/>
          <a:sy n="60" d="100"/>
        </p:scale>
        <p:origin x="19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0745576-0F78-46F2-BC84-CD4A2FE2390E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57425" y="1279525"/>
            <a:ext cx="25892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67884E1-B00C-4641-9C2F-062F0CFD1E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52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7225-12F3-40DE-99FC-28845714410C}" type="datetime1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IRON LEGACY – LUCAS FIGUEIREDO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67B7-72FB-49A1-9EB1-FC2DEC84A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73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39D3-98E4-426D-80BE-FCB504DA0DA0}" type="datetime1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IRON LEGACY – LUCAS FIGUEIREDO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67B7-72FB-49A1-9EB1-FC2DEC84A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18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05E3-50FD-4A3D-A193-CCBE56BB3930}" type="datetime1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IRON LEGACY – LUCAS FIGUEIREDO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67B7-72FB-49A1-9EB1-FC2DEC84A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75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3BCB-B15F-40C5-8143-2FA44BBCFABD}" type="datetime1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IRON LEGACY – LUCAS FIGUEIREDO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67B7-72FB-49A1-9EB1-FC2DEC84A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07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C1C1-160D-4AFF-9BAF-F90C4DFF6DBA}" type="datetime1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IRON LEGACY – LUCAS FIGUEIREDO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67B7-72FB-49A1-9EB1-FC2DEC84A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69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6251-A72A-4852-B281-144A4ADD3A9F}" type="datetime1">
              <a:rPr lang="pt-BR" smtClean="0"/>
              <a:t>16/01/2025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IRON LEGACY – LUCAS FIGUEIREDO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67B7-72FB-49A1-9EB1-FC2DEC84A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33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EFD2-53C3-4AD8-A576-4609744B3212}" type="datetime1">
              <a:rPr lang="pt-BR" smtClean="0"/>
              <a:t>16/01/2025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IRON LEGACY – LUCAS FIGUEIREDO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67B7-72FB-49A1-9EB1-FC2DEC84A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24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8DE1-730F-47E5-B09A-EB23D571EFC7}" type="datetime1">
              <a:rPr lang="pt-BR" smtClean="0"/>
              <a:t>16/01/2025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IRON LEGACY – LUCAS FIGUEIREDO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67B7-72FB-49A1-9EB1-FC2DEC84A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81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4471-2376-4F60-A384-1A012E54C3B1}" type="datetime1">
              <a:rPr lang="pt-BR" smtClean="0"/>
              <a:t>16/01/2025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IRON LEGACY – LUCAS FIGUEIREDO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67B7-72FB-49A1-9EB1-FC2DEC84A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95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B6E5-17C9-473E-95DA-AF330864E953}" type="datetime1">
              <a:rPr lang="pt-BR" smtClean="0"/>
              <a:t>16/01/2025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IRON LEGACY – LUCAS FIGUEIREDO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67B7-72FB-49A1-9EB1-FC2DEC84A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36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764C-7121-4983-BD0D-91EEB9A710E6}" type="datetime1">
              <a:rPr lang="pt-BR" smtClean="0"/>
              <a:t>16/01/2025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IRON LEGACY – LUCAS FIGUEIREDO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67B7-72FB-49A1-9EB1-FC2DEC84A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98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DC747-9945-48AD-BE77-CEFFB22E36EE}" type="datetime1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IRON LEGACY – LUCAS FIGUEIREDO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867B7-72FB-49A1-9EB1-FC2DEC84A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94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d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CE27642-D579-E212-3820-BA6136CAA85F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10274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572A211-CB5C-F7FC-CAE0-FC6C683F8D1A}"/>
              </a:ext>
            </a:extLst>
          </p:cNvPr>
          <p:cNvSpPr/>
          <p:nvPr/>
        </p:nvSpPr>
        <p:spPr>
          <a:xfrm>
            <a:off x="3720480" y="1720280"/>
            <a:ext cx="2520280" cy="1512168"/>
          </a:xfrm>
          <a:prstGeom prst="ellipse">
            <a:avLst/>
          </a:prstGeom>
          <a:solidFill>
            <a:srgbClr val="C600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ADA9B7D-87DA-A08E-A072-91FF15613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7" y="2080320"/>
            <a:ext cx="9601200" cy="96012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5A9CB1B-AB1A-B365-2B13-347DC9C0CBEE}"/>
              </a:ext>
            </a:extLst>
          </p:cNvPr>
          <p:cNvSpPr/>
          <p:nvPr/>
        </p:nvSpPr>
        <p:spPr>
          <a:xfrm>
            <a:off x="696144" y="208112"/>
            <a:ext cx="8208912" cy="150810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latin typeface="Impact" panose="020B0806030902050204" pitchFamily="34" charset="0"/>
              </a:rPr>
              <a:t>IRON</a:t>
            </a:r>
            <a:r>
              <a:rPr lang="pt-BR" sz="92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latin typeface="Impact" panose="020B0806030902050204" pitchFamily="34" charset="0"/>
              </a:rPr>
              <a:t> </a:t>
            </a:r>
            <a:r>
              <a:rPr lang="pt-BR" sz="92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latin typeface="Impact" panose="020B0806030902050204" pitchFamily="34" charset="0"/>
              </a:rPr>
              <a:t>Legacy</a:t>
            </a:r>
            <a:endParaRPr lang="pt-BR" sz="9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9939C4F-0346-8052-DE25-2C094C3836BE}"/>
              </a:ext>
            </a:extLst>
          </p:cNvPr>
          <p:cNvSpPr/>
          <p:nvPr/>
        </p:nvSpPr>
        <p:spPr>
          <a:xfrm>
            <a:off x="-25457" y="10649272"/>
            <a:ext cx="9652114" cy="1512168"/>
          </a:xfrm>
          <a:prstGeom prst="rect">
            <a:avLst/>
          </a:prstGeom>
          <a:solidFill>
            <a:srgbClr val="C30021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BFFCA24-4DB2-4230-FC87-852A43FE18A4}"/>
              </a:ext>
            </a:extLst>
          </p:cNvPr>
          <p:cNvSpPr txBox="1"/>
          <p:nvPr/>
        </p:nvSpPr>
        <p:spPr>
          <a:xfrm>
            <a:off x="624136" y="10652165"/>
            <a:ext cx="83529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300" dirty="0">
                <a:solidFill>
                  <a:schemeClr val="bg1"/>
                </a:solidFill>
                <a:latin typeface="Impact" panose="020B0806030902050204" pitchFamily="34" charset="0"/>
              </a:rPr>
              <a:t>Construindo uma Carreira e um Corpo de Alta Performance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E5F5AD9-E8C9-2D0D-8763-0CE99396E3D3}"/>
              </a:ext>
            </a:extLst>
          </p:cNvPr>
          <p:cNvSpPr txBox="1"/>
          <p:nvPr/>
        </p:nvSpPr>
        <p:spPr>
          <a:xfrm>
            <a:off x="3288432" y="1234988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Impact" panose="020B0806030902050204" pitchFamily="34" charset="0"/>
              </a:rPr>
              <a:t>Lucas Figueiredo dos Santos</a:t>
            </a:r>
            <a:endParaRPr lang="pt-BR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A7FFE6F0-DA59-CF89-ABFF-1AFB3DA7F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IRON LEGACY – LUCAS FIGUEIREDO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155BED6A-D1F7-C604-0E93-CFEC4E1BE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67B7-72FB-49A1-9EB1-FC2DEC84A3C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386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565700" y="2758264"/>
            <a:ext cx="84697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/>
          </a:p>
          <a:p>
            <a:r>
              <a:rPr lang="pt-BR" sz="2400" dirty="0"/>
              <a:t>Não se trata apenas de ir à academia; movimentar-se deve ser parte do seu dia a dia. Segundo a OMS, adultos devem acumular pelo menos 150 minutos de atividade moderada por semana.</a:t>
            </a:r>
          </a:p>
          <a:p>
            <a:endParaRPr lang="pt-BR" sz="2400" b="1" dirty="0"/>
          </a:p>
          <a:p>
            <a:r>
              <a:rPr lang="pt-BR" sz="2400" b="1" dirty="0"/>
              <a:t>Sugestões:</a:t>
            </a:r>
          </a:p>
          <a:p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Ande ou pedale para o trabalho.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Participe de esportes recreativos.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Use aplicativos para monitorar sua atividade física.</a:t>
            </a:r>
          </a:p>
          <a:p>
            <a:pPr algn="just"/>
            <a:endParaRPr lang="pt-BR" sz="24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784555" y="832096"/>
            <a:ext cx="78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Encare o Movimento Como</a:t>
            </a:r>
          </a:p>
          <a:p>
            <a:r>
              <a:rPr lang="pt-BR" sz="4000" dirty="0">
                <a:latin typeface="Impact" panose="020B0806030902050204" pitchFamily="34" charset="0"/>
              </a:rPr>
              <a:t>Estilo de Vida</a:t>
            </a:r>
          </a:p>
        </p:txBody>
      </p:sp>
      <p:sp>
        <p:nvSpPr>
          <p:cNvPr id="7" name="Espaço Reservado para Rodapé 9">
            <a:extLst>
              <a:ext uri="{FF2B5EF4-FFF2-40B4-BE49-F238E27FC236}">
                <a16:creationId xmlns:a16="http://schemas.microsoft.com/office/drawing/2014/main" id="{4CB283EE-0055-8A36-5F9D-D214078D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dirty="0"/>
              <a:t>IRON LEGACY – LUCAS FIGUEIREDO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1B108C0-73C6-4088-DE9F-54035FA6A906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60" y="6913248"/>
            <a:ext cx="4392488" cy="4392488"/>
          </a:xfrm>
          <a:prstGeom prst="rect">
            <a:avLst/>
          </a:prstGeom>
        </p:spPr>
      </p:pic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AD8C73F4-3E20-A4A8-B02A-CD40C96B4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67B7-72FB-49A1-9EB1-FC2DEC84A3C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292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01D0D7C-DAD4-5590-15BB-ED29A13ED166}"/>
              </a:ext>
            </a:extLst>
          </p:cNvPr>
          <p:cNvSpPr txBox="1"/>
          <p:nvPr/>
        </p:nvSpPr>
        <p:spPr>
          <a:xfrm>
            <a:off x="1560240" y="1864296"/>
            <a:ext cx="6048672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/>
              <a:t>Conclusão</a:t>
            </a:r>
          </a:p>
          <a:p>
            <a:endParaRPr lang="pt-BR" sz="3200" b="1" dirty="0"/>
          </a:p>
          <a:p>
            <a:endParaRPr lang="pt-BR" sz="3200" b="1" dirty="0"/>
          </a:p>
          <a:p>
            <a:pPr algn="just"/>
            <a:r>
              <a:rPr lang="pt-BR" sz="2400" dirty="0"/>
              <a:t>Uma vida de alta performance é resultado de escolhas diárias alinhadas com seus objetivos. Ao integrar princípios esportivos à sua rotina, você estará no caminho para conquistar uma carreira brilhante e uma saúde invejável. Adote esses hábitos e crie seu legado — um verdadeiro Iron </a:t>
            </a:r>
            <a:r>
              <a:rPr lang="pt-BR" sz="2400" dirty="0" err="1"/>
              <a:t>Legacy</a:t>
            </a:r>
            <a:r>
              <a:rPr lang="pt-BR" sz="2400" dirty="0"/>
              <a:t>. Lembre-se de que o progresso é construído dia a dia, com disciplina e dedicação. A cada pequeno passo, você se aproxima de uma vida extraordinária, onde o sucesso pessoal e profissional caminham lado a lado.</a:t>
            </a:r>
          </a:p>
        </p:txBody>
      </p:sp>
      <p:sp>
        <p:nvSpPr>
          <p:cNvPr id="4" name="Espaço Reservado para Rodapé 9">
            <a:extLst>
              <a:ext uri="{FF2B5EF4-FFF2-40B4-BE49-F238E27FC236}">
                <a16:creationId xmlns:a16="http://schemas.microsoft.com/office/drawing/2014/main" id="{E7BB4EF8-41D9-5FB0-2CBF-A2ED18CB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dirty="0"/>
              <a:t>IRON LEGACY – LUCAS FIGUEIREDO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2F93130-C124-A93A-5D36-5C416004A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40" y="8123813"/>
            <a:ext cx="6124356" cy="3429639"/>
          </a:xfrm>
          <a:prstGeom prst="rect">
            <a:avLst/>
          </a:prstGeom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74D39E-4C49-58FA-1347-5BE0A39C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67B7-72FB-49A1-9EB1-FC2DEC84A3C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454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Impact" panose="020B0806030902050204" pitchFamily="34" charset="0"/>
              </a:rPr>
              <a:t>A</a:t>
            </a:r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GRADECIMENTOS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79D3489-9B9F-1F4B-A513-F7041F23736A}"/>
              </a:ext>
            </a:extLst>
          </p:cNvPr>
          <p:cNvSpPr/>
          <p:nvPr/>
        </p:nvSpPr>
        <p:spPr>
          <a:xfrm>
            <a:off x="1272208" y="8805626"/>
            <a:ext cx="7240581" cy="280396"/>
          </a:xfrm>
          <a:prstGeom prst="rect">
            <a:avLst/>
          </a:prstGeom>
          <a:solidFill>
            <a:srgbClr val="C30020">
              <a:alpha val="67000"/>
            </a:srgbClr>
          </a:solidFill>
          <a:ln cmpd="sng">
            <a:gradFill>
              <a:gsLst>
                <a:gs pos="53000">
                  <a:srgbClr val="C0000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spaço Reservado para Rodapé 9">
            <a:extLst>
              <a:ext uri="{FF2B5EF4-FFF2-40B4-BE49-F238E27FC236}">
                <a16:creationId xmlns:a16="http://schemas.microsoft.com/office/drawing/2014/main" id="{C9599B99-5C6F-283C-13AA-B1B5F879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dirty="0"/>
              <a:t>IRON LEGACY – LUCAS FIGUEIREDO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0A395CF-8D03-2062-4692-2D0BFC32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67B7-72FB-49A1-9EB1-FC2DEC84A3C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956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Esse Ebook foi gerado por IA, e diagramado por humano.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Esse conteúdo foi gerado como atividade didática de elaboração de e-book, não foi realizado uma validação cuidadosa humana no conteúdo e pode conter erros gerados por uma IA.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269438" y="777781"/>
            <a:ext cx="8302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OBRIGADO POR LER ATÉ AQUI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00835EE-A170-C4AE-5EE7-9322E1BA6163}"/>
              </a:ext>
            </a:extLst>
          </p:cNvPr>
          <p:cNvSpPr/>
          <p:nvPr/>
        </p:nvSpPr>
        <p:spPr>
          <a:xfrm>
            <a:off x="870768" y="7097501"/>
            <a:ext cx="7562940" cy="646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070C0"/>
                </a:solidFill>
              </a:rPr>
              <a:t>https://github.com/729393/Prompts-Ebook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CBBD954-B253-B46D-E909-3B514ED78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IRON LEGACY – LUCAS FIGUEIREDO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0A7B64-F8C0-33DA-A8F9-F3563F2A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67B7-72FB-49A1-9EB1-FC2DEC84A3CA}" type="slidenum">
              <a:rPr lang="pt-BR" smtClean="0"/>
              <a:t>13</a:t>
            </a:fld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42B347F-B819-AC6D-B800-FE8D7417C3E1}"/>
              </a:ext>
            </a:extLst>
          </p:cNvPr>
          <p:cNvSpPr/>
          <p:nvPr/>
        </p:nvSpPr>
        <p:spPr>
          <a:xfrm>
            <a:off x="1272208" y="8705056"/>
            <a:ext cx="7161500" cy="26642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34C9044-F44A-F477-80A0-A5BFDD2FF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18" y="9137104"/>
            <a:ext cx="1800200" cy="18002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ACB6D8E-7FC2-9FD8-8DCA-D3CD2FB11AA2}"/>
              </a:ext>
            </a:extLst>
          </p:cNvPr>
          <p:cNvSpPr txBox="1"/>
          <p:nvPr/>
        </p:nvSpPr>
        <p:spPr>
          <a:xfrm>
            <a:off x="3972510" y="9079422"/>
            <a:ext cx="410445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Lucas Figueiredo dos Santos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Gerente de Varejo na CAIXA Econômica Federal</a:t>
            </a:r>
          </a:p>
          <a:p>
            <a:r>
              <a:rPr lang="pt-BR" sz="1600" dirty="0">
                <a:solidFill>
                  <a:schemeClr val="bg1"/>
                </a:solidFill>
              </a:rPr>
              <a:t>Formado em Gestão Financeira</a:t>
            </a:r>
          </a:p>
          <a:p>
            <a:r>
              <a:rPr lang="pt-BR" sz="1600" dirty="0">
                <a:solidFill>
                  <a:schemeClr val="bg1"/>
                </a:solidFill>
              </a:rPr>
              <a:t>Pós- Graduado em Liderança e Coaching</a:t>
            </a:r>
          </a:p>
          <a:p>
            <a:r>
              <a:rPr lang="pt-BR" sz="1600" dirty="0">
                <a:solidFill>
                  <a:schemeClr val="bg1"/>
                </a:solidFill>
              </a:rPr>
              <a:t>Atleta Amador – 1x Ironman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49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3588420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Manter um alto desempenho na vida profissional e cuidar da saúde parece um desafio para muitos. Contudo, incorporar princípios do esporte à rotina pode transformar tanto sua carreira quanto seu bem-estar. Vamos explorar hábitos práticos que você pode adotar hoje mesmo para alavancar sua produtividade e qualidade de vida.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920280" y="568152"/>
            <a:ext cx="78166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Iron </a:t>
            </a:r>
            <a:r>
              <a:rPr lang="pt-BR" sz="4000" dirty="0" err="1">
                <a:latin typeface="Impact" panose="020B0806030902050204" pitchFamily="34" charset="0"/>
              </a:rPr>
              <a:t>Legacy</a:t>
            </a:r>
            <a:r>
              <a:rPr lang="pt-BR" sz="4000" dirty="0">
                <a:latin typeface="Impact" panose="020B0806030902050204" pitchFamily="34" charset="0"/>
              </a:rPr>
              <a:t>: Construindo uma Carreira e um Corpo de Alta Performance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950483A-1B7C-BC8A-AFE0-E5A3B512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IRON LEGACY – LUCAS FIGUEIREDO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</a:t>
            </a:fld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743DCD8-6075-708C-6619-F3B0658CF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89" y="6625518"/>
            <a:ext cx="3861287" cy="363415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29B73F8-0832-C13C-A781-E38C3B5C8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73" y="7090958"/>
            <a:ext cx="4211132" cy="230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0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696144" y="1915479"/>
            <a:ext cx="7816645" cy="4508927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 w="38100">
                  <a:solidFill>
                    <a:srgbClr val="C60021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3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649E66C-FE25-CDFD-1C29-16C36EEE2CD9}"/>
              </a:ext>
            </a:extLst>
          </p:cNvPr>
          <p:cNvSpPr/>
          <p:nvPr/>
        </p:nvSpPr>
        <p:spPr>
          <a:xfrm>
            <a:off x="1272208" y="8805626"/>
            <a:ext cx="7240581" cy="280396"/>
          </a:xfrm>
          <a:prstGeom prst="rect">
            <a:avLst/>
          </a:prstGeom>
          <a:solidFill>
            <a:srgbClr val="C30020">
              <a:alpha val="67000"/>
            </a:srgbClr>
          </a:solidFill>
          <a:ln cmpd="sng">
            <a:gradFill>
              <a:gsLst>
                <a:gs pos="53000">
                  <a:srgbClr val="C0000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C956460-9F8C-5141-3077-4F47D41BDF6C}"/>
              </a:ext>
            </a:extLst>
          </p:cNvPr>
          <p:cNvSpPr txBox="1"/>
          <p:nvPr/>
        </p:nvSpPr>
        <p:spPr>
          <a:xfrm>
            <a:off x="1128191" y="6026459"/>
            <a:ext cx="808074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Comece o Dia em Movimento</a:t>
            </a:r>
          </a:p>
        </p:txBody>
      </p:sp>
      <p:sp>
        <p:nvSpPr>
          <p:cNvPr id="13" name="Espaço Reservado para Rodapé 9">
            <a:extLst>
              <a:ext uri="{FF2B5EF4-FFF2-40B4-BE49-F238E27FC236}">
                <a16:creationId xmlns:a16="http://schemas.microsoft.com/office/drawing/2014/main" id="{82F991D7-AF48-E95A-15C8-049429616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dirty="0"/>
              <a:t>IRON LEGACY – LUCAS FIGUEIREDO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B30E8BE-43AB-924B-F2D6-AEFA4DC89564}"/>
              </a:ext>
            </a:extLst>
          </p:cNvPr>
          <p:cNvSpPr txBox="1"/>
          <p:nvPr/>
        </p:nvSpPr>
        <p:spPr>
          <a:xfrm>
            <a:off x="1128191" y="9667511"/>
            <a:ext cx="80807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Tenha Metas</a:t>
            </a:r>
          </a:p>
        </p:txBody>
      </p:sp>
    </p:spTree>
    <p:extLst>
      <p:ext uri="{BB962C8B-B14F-4D97-AF65-F5344CB8AC3E}">
        <p14:creationId xmlns:p14="http://schemas.microsoft.com/office/powerpoint/2010/main" val="64851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E017983-0256-55F2-8C07-DBD5CF4D4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619" y="3212507"/>
            <a:ext cx="5272458" cy="5272458"/>
          </a:xfrm>
          <a:prstGeom prst="rect">
            <a:avLst/>
          </a:prstGeom>
        </p:spPr>
      </p:pic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651281" y="2008312"/>
            <a:ext cx="84697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ptos" panose="020B0004020202020204" pitchFamily="34" charset="0"/>
              </a:rPr>
              <a:t>Estudos mostram que exercícios matinais aumentam os níveis de energia e melhoram a clareza mental ao longo do dia. Uma pesquisa da Universidade de Harvard revelou que 20 minutos de atividade física pela manhã podem elevar em até 30% a produtividade.</a:t>
            </a:r>
          </a:p>
          <a:p>
            <a:pPr algn="just"/>
            <a:endParaRPr lang="pt-BR" sz="24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784555" y="832096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latin typeface="Impact" panose="020B0806030902050204" pitchFamily="34" charset="0"/>
              </a:rPr>
              <a:t>Let’s</a:t>
            </a:r>
            <a:r>
              <a:rPr lang="pt-BR" sz="4000" dirty="0">
                <a:latin typeface="Impact" panose="020B0806030902050204" pitchFamily="34" charset="0"/>
              </a:rPr>
              <a:t> Move!</a:t>
            </a:r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4</a:t>
            </a:fld>
            <a:endParaRPr lang="pt-BR"/>
          </a:p>
        </p:txBody>
      </p:sp>
      <p:sp>
        <p:nvSpPr>
          <p:cNvPr id="7" name="Espaço Reservado para Rodapé 9">
            <a:extLst>
              <a:ext uri="{FF2B5EF4-FFF2-40B4-BE49-F238E27FC236}">
                <a16:creationId xmlns:a16="http://schemas.microsoft.com/office/drawing/2014/main" id="{4CB283EE-0055-8A36-5F9D-D214078D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dirty="0"/>
              <a:t>IRON LEGACY – LUCAS FIGUEIREDO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F09CD91-473F-98C3-2215-AB6E8D30D16D}"/>
              </a:ext>
            </a:extLst>
          </p:cNvPr>
          <p:cNvSpPr txBox="1"/>
          <p:nvPr/>
        </p:nvSpPr>
        <p:spPr>
          <a:xfrm>
            <a:off x="606820" y="4191991"/>
            <a:ext cx="511256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ptos" panose="020B0004020202020204" pitchFamily="34" charset="0"/>
              </a:rPr>
              <a:t>Hábitos sugeridos:</a:t>
            </a:r>
          </a:p>
          <a:p>
            <a:endParaRPr lang="pt-BR" sz="2400" dirty="0">
              <a:latin typeface="Aptos" panose="020B00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Aptos" panose="020B0004020202020204" pitchFamily="34" charset="0"/>
              </a:rPr>
              <a:t>Caminhada rápida ou corrida leve.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Aptos" panose="020B0004020202020204" pitchFamily="34" charset="0"/>
              </a:rPr>
              <a:t>Sessão de yoga ou alongamento.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Aptos" panose="020B0004020202020204" pitchFamily="34" charset="0"/>
              </a:rPr>
              <a:t>Treino de força com movimentos simples como flexões ou agachamentos.</a:t>
            </a:r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B4660ED-5F7F-D983-835C-6ACAB2C01174}"/>
              </a:ext>
            </a:extLst>
          </p:cNvPr>
          <p:cNvSpPr txBox="1"/>
          <p:nvPr/>
        </p:nvSpPr>
        <p:spPr>
          <a:xfrm>
            <a:off x="545143" y="7696860"/>
            <a:ext cx="8469798" cy="3732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  <a:p>
            <a:r>
              <a:rPr lang="pt-BR" sz="2400" b="1" dirty="0">
                <a:latin typeface="Aptos" panose="020B0004020202020204" pitchFamily="34" charset="0"/>
              </a:rPr>
              <a:t>Estabeleça Metas de Alta Performance</a:t>
            </a:r>
          </a:p>
          <a:p>
            <a:endParaRPr lang="pt-BR" b="1" dirty="0">
              <a:latin typeface="Aptos" panose="020B00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latin typeface="Aptos" panose="020B0004020202020204" pitchFamily="34" charset="0"/>
              </a:rPr>
              <a:t>- No esporte, metas claras e alcançáveis são fundamentais. 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Aptos" panose="020B0004020202020204" pitchFamily="34" charset="0"/>
              </a:rPr>
              <a:t>- Aplicar isso à vida profissional ajuda a manter o foco. 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Aptos" panose="020B0004020202020204" pitchFamily="34" charset="0"/>
              </a:rPr>
              <a:t>- Segundo um estudo da </a:t>
            </a:r>
            <a:r>
              <a:rPr lang="pt-BR" sz="2400" dirty="0" err="1">
                <a:latin typeface="Aptos" panose="020B0004020202020204" pitchFamily="34" charset="0"/>
              </a:rPr>
              <a:t>Dominican</a:t>
            </a:r>
            <a:r>
              <a:rPr lang="pt-BR" sz="2400" dirty="0">
                <a:latin typeface="Aptos" panose="020B0004020202020204" pitchFamily="34" charset="0"/>
              </a:rPr>
              <a:t> </a:t>
            </a:r>
            <a:r>
              <a:rPr lang="pt-BR" sz="2400" dirty="0" err="1">
                <a:latin typeface="Aptos" panose="020B0004020202020204" pitchFamily="34" charset="0"/>
              </a:rPr>
              <a:t>University</a:t>
            </a:r>
            <a:r>
              <a:rPr lang="pt-BR" sz="2400" dirty="0">
                <a:latin typeface="Aptos" panose="020B0004020202020204" pitchFamily="34" charset="0"/>
              </a:rPr>
              <a:t> </a:t>
            </a:r>
            <a:r>
              <a:rPr lang="pt-BR" sz="2400" dirty="0" err="1">
                <a:latin typeface="Aptos" panose="020B0004020202020204" pitchFamily="34" charset="0"/>
              </a:rPr>
              <a:t>of</a:t>
            </a:r>
            <a:r>
              <a:rPr lang="pt-BR" sz="2400" dirty="0">
                <a:latin typeface="Aptos" panose="020B0004020202020204" pitchFamily="34" charset="0"/>
              </a:rPr>
              <a:t> California, pessoas que 	escrevem suas metas têm 42% mais chances de alcançá-las.</a:t>
            </a:r>
          </a:p>
        </p:txBody>
      </p:sp>
    </p:spTree>
    <p:extLst>
      <p:ext uri="{BB962C8B-B14F-4D97-AF65-F5344CB8AC3E}">
        <p14:creationId xmlns:p14="http://schemas.microsoft.com/office/powerpoint/2010/main" val="79669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696144" y="1915479"/>
            <a:ext cx="7816645" cy="4508927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 w="38100">
                  <a:solidFill>
                    <a:srgbClr val="C60021"/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649E66C-FE25-CDFD-1C29-16C36EEE2CD9}"/>
              </a:ext>
            </a:extLst>
          </p:cNvPr>
          <p:cNvSpPr/>
          <p:nvPr/>
        </p:nvSpPr>
        <p:spPr>
          <a:xfrm>
            <a:off x="1272208" y="8805626"/>
            <a:ext cx="7240581" cy="280396"/>
          </a:xfrm>
          <a:prstGeom prst="rect">
            <a:avLst/>
          </a:prstGeom>
          <a:solidFill>
            <a:srgbClr val="C30020">
              <a:alpha val="67000"/>
            </a:srgbClr>
          </a:solidFill>
          <a:ln cmpd="sng">
            <a:gradFill>
              <a:gsLst>
                <a:gs pos="53000">
                  <a:srgbClr val="C0000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C956460-9F8C-5141-3077-4F47D41BDF6C}"/>
              </a:ext>
            </a:extLst>
          </p:cNvPr>
          <p:cNvSpPr txBox="1"/>
          <p:nvPr/>
        </p:nvSpPr>
        <p:spPr>
          <a:xfrm>
            <a:off x="1128191" y="6026459"/>
            <a:ext cx="808074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Faça </a:t>
            </a:r>
          </a:p>
          <a:p>
            <a:r>
              <a:rPr lang="pt-BR" sz="6600" b="1" dirty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Intervalos</a:t>
            </a:r>
          </a:p>
        </p:txBody>
      </p:sp>
      <p:sp>
        <p:nvSpPr>
          <p:cNvPr id="13" name="Espaço Reservado para Rodapé 9">
            <a:extLst>
              <a:ext uri="{FF2B5EF4-FFF2-40B4-BE49-F238E27FC236}">
                <a16:creationId xmlns:a16="http://schemas.microsoft.com/office/drawing/2014/main" id="{82F991D7-AF48-E95A-15C8-049429616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dirty="0"/>
              <a:t>IRON LEGACY – LUCAS FIGUEIREDO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B30E8BE-43AB-924B-F2D6-AEFA4DC89564}"/>
              </a:ext>
            </a:extLst>
          </p:cNvPr>
          <p:cNvSpPr txBox="1"/>
          <p:nvPr/>
        </p:nvSpPr>
        <p:spPr>
          <a:xfrm>
            <a:off x="1128191" y="9667511"/>
            <a:ext cx="80807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Nutrição Inteligente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A0B9C35-F2BB-6307-754D-3E30844E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67B7-72FB-49A1-9EB1-FC2DEC84A3C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079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651281" y="2008312"/>
            <a:ext cx="84697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Ficar horas sentado reduz a circulação sanguínea e prejudica o desempenho cognitivo. Um estudo publicado no </a:t>
            </a:r>
            <a:r>
              <a:rPr lang="pt-BR" sz="2400" i="1" dirty="0"/>
              <a:t>British </a:t>
            </a:r>
            <a:r>
              <a:rPr lang="pt-BR" sz="2400" i="1" dirty="0" err="1"/>
              <a:t>Journal</a:t>
            </a:r>
            <a:r>
              <a:rPr lang="pt-BR" sz="2400" i="1" dirty="0"/>
              <a:t> </a:t>
            </a:r>
            <a:r>
              <a:rPr lang="pt-BR" sz="2400" i="1" dirty="0" err="1"/>
              <a:t>of</a:t>
            </a:r>
            <a:r>
              <a:rPr lang="pt-BR" sz="2400" i="1" dirty="0"/>
              <a:t> Sports Medicine</a:t>
            </a:r>
            <a:r>
              <a:rPr lang="pt-BR" sz="2400" dirty="0"/>
              <a:t> recomenda pausas ativas de 5 minutos a cada hora para reduzir o risco de problemas cardíacos e aumentar a concentração.</a:t>
            </a:r>
          </a:p>
          <a:p>
            <a:pPr algn="just"/>
            <a:endParaRPr lang="pt-BR" sz="24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784555" y="832096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Give a Break</a:t>
            </a:r>
          </a:p>
        </p:txBody>
      </p:sp>
      <p:sp>
        <p:nvSpPr>
          <p:cNvPr id="7" name="Espaço Reservado para Rodapé 9">
            <a:extLst>
              <a:ext uri="{FF2B5EF4-FFF2-40B4-BE49-F238E27FC236}">
                <a16:creationId xmlns:a16="http://schemas.microsoft.com/office/drawing/2014/main" id="{4CB283EE-0055-8A36-5F9D-D214078D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dirty="0"/>
              <a:t>IRON LEGACY – LUCAS FIGUEIREDO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F09CD91-473F-98C3-2215-AB6E8D30D16D}"/>
              </a:ext>
            </a:extLst>
          </p:cNvPr>
          <p:cNvSpPr txBox="1"/>
          <p:nvPr/>
        </p:nvSpPr>
        <p:spPr>
          <a:xfrm>
            <a:off x="606820" y="4191991"/>
            <a:ext cx="511256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ptos" panose="020B0004020202020204" pitchFamily="34" charset="0"/>
              </a:rPr>
              <a:t>Hábitos sugeridos:</a:t>
            </a:r>
          </a:p>
          <a:p>
            <a:endParaRPr lang="pt-BR" sz="2400" dirty="0"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Levante-se e alongue-se regularmente.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Suba escadas ao invés de usar o elevador.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Faça </a:t>
            </a:r>
            <a:r>
              <a:rPr lang="pt-BR" sz="2400" dirty="0" err="1"/>
              <a:t>mini-treinos</a:t>
            </a:r>
            <a:r>
              <a:rPr lang="pt-BR" sz="2400" dirty="0"/>
              <a:t>, como polichinelos ou prancha, durante intervalos.</a:t>
            </a:r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B4660ED-5F7F-D983-835C-6ACAB2C01174}"/>
              </a:ext>
            </a:extLst>
          </p:cNvPr>
          <p:cNvSpPr txBox="1"/>
          <p:nvPr/>
        </p:nvSpPr>
        <p:spPr>
          <a:xfrm>
            <a:off x="503742" y="7146646"/>
            <a:ext cx="876135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Nutrição Inteligente é a Base do Sucesso</a:t>
            </a:r>
          </a:p>
          <a:p>
            <a:endParaRPr lang="pt-BR" sz="2400" b="1" dirty="0"/>
          </a:p>
          <a:p>
            <a:pPr algn="just"/>
            <a:r>
              <a:rPr lang="pt-BR" sz="2400" dirty="0"/>
              <a:t>Atletas sabem que a alimentação afeta diretamente seu desempenho. Para profissionais, não é diferente. Um estudo da Universidade de </a:t>
            </a:r>
            <a:r>
              <a:rPr lang="pt-BR" sz="2400" dirty="0" err="1"/>
              <a:t>Loughborough</a:t>
            </a:r>
            <a:r>
              <a:rPr lang="pt-BR" sz="2400" dirty="0"/>
              <a:t> mostrou que uma dieta equilibrada pode reduzir a fadiga em até 20%.</a:t>
            </a:r>
          </a:p>
          <a:p>
            <a:pPr algn="just"/>
            <a:endParaRPr lang="pt-BR" sz="2400" dirty="0"/>
          </a:p>
          <a:p>
            <a:r>
              <a:rPr lang="pt-BR" sz="2400" b="1" dirty="0"/>
              <a:t>Dicas práticas:</a:t>
            </a: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Consuma proteínas magras, carboidratos complexos e gorduras saudáveis.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Hidrate-se constantemente; o cérebro é composto por 75% de água.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Evite excesso de cafeína e alimentos processados.</a:t>
            </a:r>
          </a:p>
          <a:p>
            <a:endParaRPr lang="pt-BR" b="1" dirty="0">
              <a:latin typeface="Aptos" panose="020B0004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6EAA374-A2C2-D8F9-D099-576E2B9C5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466" y="4296377"/>
            <a:ext cx="3477059" cy="2809464"/>
          </a:xfrm>
          <a:prstGeom prst="rect">
            <a:avLst/>
          </a:prstGeom>
        </p:spPr>
      </p:pic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9C0B254B-1B0F-27CD-5F46-BCAF6A64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67B7-72FB-49A1-9EB1-FC2DEC84A3C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859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696144" y="1915479"/>
            <a:ext cx="7816645" cy="4508927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 w="38100">
                  <a:solidFill>
                    <a:srgbClr val="C60021"/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649E66C-FE25-CDFD-1C29-16C36EEE2CD9}"/>
              </a:ext>
            </a:extLst>
          </p:cNvPr>
          <p:cNvSpPr/>
          <p:nvPr/>
        </p:nvSpPr>
        <p:spPr>
          <a:xfrm>
            <a:off x="1272208" y="8805626"/>
            <a:ext cx="7240581" cy="280396"/>
          </a:xfrm>
          <a:prstGeom prst="rect">
            <a:avLst/>
          </a:prstGeom>
          <a:solidFill>
            <a:srgbClr val="C30020">
              <a:alpha val="67000"/>
            </a:srgbClr>
          </a:solidFill>
          <a:ln cmpd="sng">
            <a:gradFill>
              <a:gsLst>
                <a:gs pos="53000">
                  <a:srgbClr val="C0000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C956460-9F8C-5141-3077-4F47D41BDF6C}"/>
              </a:ext>
            </a:extLst>
          </p:cNvPr>
          <p:cNvSpPr txBox="1"/>
          <p:nvPr/>
        </p:nvSpPr>
        <p:spPr>
          <a:xfrm>
            <a:off x="1144759" y="5666305"/>
            <a:ext cx="80807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Sono:</a:t>
            </a:r>
          </a:p>
          <a:p>
            <a:r>
              <a:rPr lang="pt-BR" sz="6600" b="1" dirty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Um treinamento</a:t>
            </a:r>
          </a:p>
          <a:p>
            <a:r>
              <a:rPr lang="pt-BR" sz="6600" b="1" dirty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invisível</a:t>
            </a:r>
          </a:p>
        </p:txBody>
      </p:sp>
      <p:sp>
        <p:nvSpPr>
          <p:cNvPr id="13" name="Espaço Reservado para Rodapé 9">
            <a:extLst>
              <a:ext uri="{FF2B5EF4-FFF2-40B4-BE49-F238E27FC236}">
                <a16:creationId xmlns:a16="http://schemas.microsoft.com/office/drawing/2014/main" id="{82F991D7-AF48-E95A-15C8-049429616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dirty="0"/>
              <a:t>IRON LEGACY – LUCAS FIGUEIREDO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B30E8BE-43AB-924B-F2D6-AEFA4DC89564}"/>
              </a:ext>
            </a:extLst>
          </p:cNvPr>
          <p:cNvSpPr txBox="1"/>
          <p:nvPr/>
        </p:nvSpPr>
        <p:spPr>
          <a:xfrm>
            <a:off x="1128191" y="9667511"/>
            <a:ext cx="808074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A resiliência</a:t>
            </a:r>
          </a:p>
          <a:p>
            <a:r>
              <a:rPr lang="pt-BR" sz="6600" b="1" dirty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do atleta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91FCA3F-86E1-32A1-F8DF-935611EA5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67B7-72FB-49A1-9EB1-FC2DEC84A3C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957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8C58B14-0263-7BD1-F04A-22C731CD8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849" y="4275004"/>
            <a:ext cx="3564454" cy="2759899"/>
          </a:xfrm>
          <a:prstGeom prst="rect">
            <a:avLst/>
          </a:prstGeom>
        </p:spPr>
      </p:pic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651281" y="2008312"/>
            <a:ext cx="8469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 recuperação é tão importante quanto o esforço. Dormir bem melhora a memória, o humor e a capacidade de tomada de decisão. A </a:t>
            </a:r>
            <a:r>
              <a:rPr lang="pt-BR" sz="2400" dirty="0" err="1"/>
              <a:t>National</a:t>
            </a:r>
            <a:r>
              <a:rPr lang="pt-BR" sz="2400" dirty="0"/>
              <a:t> </a:t>
            </a:r>
            <a:r>
              <a:rPr lang="pt-BR" sz="2400" dirty="0" err="1"/>
              <a:t>Sleep</a:t>
            </a:r>
            <a:r>
              <a:rPr lang="pt-BR" sz="2400" dirty="0"/>
              <a:t> Foundation recomenda de 7 a 9 horas de sono por noite para adultos.</a:t>
            </a:r>
          </a:p>
          <a:p>
            <a:pPr algn="just"/>
            <a:endParaRPr lang="pt-BR" sz="24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784555" y="832096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latin typeface="Impact" panose="020B0806030902050204" pitchFamily="34" charset="0"/>
              </a:rPr>
              <a:t>Get</a:t>
            </a:r>
            <a:r>
              <a:rPr lang="pt-BR" sz="4000" dirty="0">
                <a:latin typeface="Impact" panose="020B0806030902050204" pitchFamily="34" charset="0"/>
              </a:rPr>
              <a:t> Some </a:t>
            </a:r>
            <a:r>
              <a:rPr lang="pt-BR" sz="4000" dirty="0" err="1">
                <a:latin typeface="Impact" panose="020B0806030902050204" pitchFamily="34" charset="0"/>
              </a:rPr>
              <a:t>Sleep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7" name="Espaço Reservado para Rodapé 9">
            <a:extLst>
              <a:ext uri="{FF2B5EF4-FFF2-40B4-BE49-F238E27FC236}">
                <a16:creationId xmlns:a16="http://schemas.microsoft.com/office/drawing/2014/main" id="{4CB283EE-0055-8A36-5F9D-D214078D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dirty="0"/>
              <a:t>IRON LEGACY – LUCAS FIGUEIREDO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F09CD91-473F-98C3-2215-AB6E8D30D16D}"/>
              </a:ext>
            </a:extLst>
          </p:cNvPr>
          <p:cNvSpPr txBox="1"/>
          <p:nvPr/>
        </p:nvSpPr>
        <p:spPr>
          <a:xfrm>
            <a:off x="651281" y="3890789"/>
            <a:ext cx="51125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ptos" panose="020B0004020202020204" pitchFamily="34" charset="0"/>
              </a:rPr>
              <a:t>Como otimizar o sono:</a:t>
            </a:r>
          </a:p>
          <a:p>
            <a:endParaRPr lang="pt-BR" sz="2400" dirty="0"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Crie um ritual noturno relaxante, como leitura ou meditação.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Evite telas pelo menos 1 hora antes de dormir.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Mantenha um horário regular para deitar-se e acordar.</a:t>
            </a:r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B4660ED-5F7F-D983-835C-6ACAB2C01174}"/>
              </a:ext>
            </a:extLst>
          </p:cNvPr>
          <p:cNvSpPr txBox="1"/>
          <p:nvPr/>
        </p:nvSpPr>
        <p:spPr>
          <a:xfrm>
            <a:off x="503742" y="7146646"/>
            <a:ext cx="876135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6. Adote a Resiliência do Atleta</a:t>
            </a:r>
          </a:p>
          <a:p>
            <a:endParaRPr lang="pt-BR" sz="2400" b="1" dirty="0"/>
          </a:p>
          <a:p>
            <a:r>
              <a:rPr lang="pt-BR" sz="2400" dirty="0"/>
              <a:t>Atletas enfrentam fracassos e voltam mais fortes. Na vida profissional, </a:t>
            </a:r>
            <a:r>
              <a:rPr lang="pt-BR" sz="2400" dirty="0" err="1"/>
              <a:t>resiliencia</a:t>
            </a:r>
            <a:r>
              <a:rPr lang="pt-BR" sz="2400" dirty="0"/>
              <a:t> é essencial para superar desafios. Um estudo da American </a:t>
            </a:r>
            <a:r>
              <a:rPr lang="pt-BR" sz="2400" dirty="0" err="1"/>
              <a:t>Psychological</a:t>
            </a:r>
            <a:r>
              <a:rPr lang="pt-BR" sz="2400" dirty="0"/>
              <a:t> </a:t>
            </a:r>
            <a:r>
              <a:rPr lang="pt-BR" sz="2400" dirty="0" err="1"/>
              <a:t>Association</a:t>
            </a:r>
            <a:r>
              <a:rPr lang="pt-BR" sz="2400" dirty="0"/>
              <a:t> indica que desenvolver resiliência reduz o estresse e melhora o desempenho em até 25%.</a:t>
            </a:r>
          </a:p>
          <a:p>
            <a:endParaRPr lang="pt-BR" sz="2400" b="1" dirty="0"/>
          </a:p>
          <a:p>
            <a:r>
              <a:rPr lang="pt-BR" sz="2400" b="1" dirty="0"/>
              <a:t>Práticas sugeridas:</a:t>
            </a:r>
          </a:p>
          <a:p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Reflita sobre suas vitórias e aprendizados diários.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Cerque-se de pessoas positivas.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Pratique a gratidão regularmente.</a:t>
            </a:r>
          </a:p>
          <a:p>
            <a:endParaRPr lang="pt-BR" b="1" dirty="0">
              <a:latin typeface="Aptos" panose="020B0004020202020204" pitchFamily="34" charset="0"/>
            </a:endParaRP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ACE47FAD-2475-AAFB-4897-3D0F29C5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67B7-72FB-49A1-9EB1-FC2DEC84A3C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08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696144" y="1915479"/>
            <a:ext cx="7816645" cy="4508927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 w="38100">
                  <a:solidFill>
                    <a:srgbClr val="C60021"/>
                  </a:solidFill>
                </a:ln>
                <a:noFill/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9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649E66C-FE25-CDFD-1C29-16C36EEE2CD9}"/>
              </a:ext>
            </a:extLst>
          </p:cNvPr>
          <p:cNvSpPr/>
          <p:nvPr/>
        </p:nvSpPr>
        <p:spPr>
          <a:xfrm>
            <a:off x="1272208" y="8805626"/>
            <a:ext cx="7240581" cy="280396"/>
          </a:xfrm>
          <a:prstGeom prst="rect">
            <a:avLst/>
          </a:prstGeom>
          <a:solidFill>
            <a:srgbClr val="C30020">
              <a:alpha val="67000"/>
            </a:srgbClr>
          </a:solidFill>
          <a:ln cmpd="sng">
            <a:gradFill>
              <a:gsLst>
                <a:gs pos="53000">
                  <a:srgbClr val="C0000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C956460-9F8C-5141-3077-4F47D41BDF6C}"/>
              </a:ext>
            </a:extLst>
          </p:cNvPr>
          <p:cNvSpPr txBox="1"/>
          <p:nvPr/>
        </p:nvSpPr>
        <p:spPr>
          <a:xfrm>
            <a:off x="1140186" y="6216227"/>
            <a:ext cx="808074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Live</a:t>
            </a:r>
          </a:p>
          <a:p>
            <a:r>
              <a:rPr lang="pt-BR" sz="6600" b="1" dirty="0" err="1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Style</a:t>
            </a:r>
            <a:endParaRPr lang="pt-BR" sz="6600" b="1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3" name="Espaço Reservado para Rodapé 9">
            <a:extLst>
              <a:ext uri="{FF2B5EF4-FFF2-40B4-BE49-F238E27FC236}">
                <a16:creationId xmlns:a16="http://schemas.microsoft.com/office/drawing/2014/main" id="{82F991D7-AF48-E95A-15C8-049429616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dirty="0"/>
              <a:t>IRON LEGACY – LUCAS FIGUEIREDO</a:t>
            </a:r>
          </a:p>
        </p:txBody>
      </p:sp>
    </p:spTree>
    <p:extLst>
      <p:ext uri="{BB962C8B-B14F-4D97-AF65-F5344CB8AC3E}">
        <p14:creationId xmlns:p14="http://schemas.microsoft.com/office/powerpoint/2010/main" val="37316829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271</TotalTime>
  <Words>850</Words>
  <Application>Microsoft Office PowerPoint</Application>
  <PresentationFormat>Papel A3 (297 x 420 mm)</PresentationFormat>
  <Paragraphs>115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Santos</dc:creator>
  <cp:lastModifiedBy>Felipe Santos</cp:lastModifiedBy>
  <cp:revision>2</cp:revision>
  <cp:lastPrinted>2025-01-17T02:11:34Z</cp:lastPrinted>
  <dcterms:created xsi:type="dcterms:W3CDTF">2025-01-16T21:40:24Z</dcterms:created>
  <dcterms:modified xsi:type="dcterms:W3CDTF">2025-01-17T02:12:19Z</dcterms:modified>
</cp:coreProperties>
</file>