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TT Rounds Condensed" charset="1" panose="0200050603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2828714"/>
            <a:ext cx="842265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200" spc="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Entropy through Bulls &amp; Cows Game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20526" y="5093026"/>
            <a:ext cx="664464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Santhi Daggubati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9050" y="5890577"/>
            <a:ext cx="71755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Mathematical Foundations for Data Science - Exam III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" y="1466427"/>
            <a:ext cx="81076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Formal Presentation Video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720" y="2740674"/>
            <a:ext cx="859536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5"/>
              </a:lnSpc>
            </a:pPr>
            <a:r>
              <a:rPr lang="en-US" sz="8412" spc="7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615315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What is Uncertainty?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43075"/>
            <a:ext cx="9174480" cy="343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</a:p>
          <a:p>
            <a:pPr algn="l" marL="418180" indent="-209090" lvl="1">
              <a:lnSpc>
                <a:spcPts val="3900"/>
              </a:lnSpc>
              <a:buFont typeface="Arial"/>
              <a:buChar char="•"/>
            </a:pPr>
            <a:r>
              <a:rPr lang="en-US" sz="325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Uncertainty reflects how unpredictable or "doubtful" an outcome is.</a:t>
            </a:r>
          </a:p>
          <a:p>
            <a:pPr algn="l" marL="418318" indent="-209159" lvl="1">
              <a:lnSpc>
                <a:spcPts val="3900"/>
              </a:lnSpc>
            </a:pPr>
          </a:p>
          <a:p>
            <a:pPr algn="l" marL="418180" indent="-209090" lvl="1">
              <a:lnSpc>
                <a:spcPts val="3900"/>
              </a:lnSpc>
              <a:buFont typeface="Arial"/>
              <a:buChar char="•"/>
            </a:pPr>
            <a:r>
              <a:rPr lang="en-US" sz="325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Relation to Entropy:</a:t>
            </a:r>
          </a:p>
          <a:p>
            <a:pPr algn="l">
              <a:lnSpc>
                <a:spcPts val="3900"/>
              </a:lnSpc>
            </a:pPr>
            <a:r>
              <a:rPr lang="en-US" sz="325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  <a:r>
              <a:rPr lang="en-US" sz="325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High uncertainty → High entropy.</a:t>
            </a:r>
          </a:p>
          <a:p>
            <a:pPr algn="l">
              <a:lnSpc>
                <a:spcPts val="3900"/>
              </a:lnSpc>
            </a:pPr>
            <a:r>
              <a:rPr lang="en-US" sz="325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  <a:r>
              <a:rPr lang="en-US" sz="325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Low uncertainty → Low entropy.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8655" y="721995"/>
            <a:ext cx="8623425" cy="1140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4708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What is Entropy?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673049"/>
            <a:ext cx="9753600" cy="506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8"/>
              </a:lnSpc>
            </a:pPr>
          </a:p>
          <a:p>
            <a:pPr algn="l" marL="431891" indent="-215946" lvl="1">
              <a:lnSpc>
                <a:spcPts val="4028"/>
              </a:lnSpc>
              <a:buFont typeface="Arial"/>
              <a:buChar char="•"/>
            </a:pPr>
            <a:r>
              <a:rPr lang="en-US" sz="335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Entropy measures the uncertainty or randomness in a system.</a:t>
            </a:r>
          </a:p>
          <a:p>
            <a:pPr algn="l" marL="431891" indent="-215946" lvl="1">
              <a:lnSpc>
                <a:spcPts val="4028"/>
              </a:lnSpc>
              <a:buFont typeface="Arial"/>
              <a:buChar char="•"/>
            </a:pPr>
            <a:r>
              <a:rPr lang="en-US" sz="3357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quantifies the average amount of information required to describe a random variable.</a:t>
            </a:r>
          </a:p>
          <a:p>
            <a:pPr algn="l">
              <a:lnSpc>
                <a:spcPts val="4028"/>
              </a:lnSpc>
            </a:pPr>
          </a:p>
          <a:p>
            <a:pPr algn="l">
              <a:lnSpc>
                <a:spcPts val="4028"/>
              </a:lnSpc>
            </a:pPr>
            <a:r>
              <a:rPr lang="en-US" sz="3357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H(X) = -∑ p(x) * log2(p(x))</a:t>
            </a:r>
          </a:p>
          <a:p>
            <a:pPr algn="l">
              <a:lnSpc>
                <a:spcPts val="4028"/>
              </a:lnSpc>
            </a:pPr>
          </a:p>
          <a:p>
            <a:pPr algn="l" marL="432033" indent="-216017" lvl="1">
              <a:lnSpc>
                <a:spcPts val="4028"/>
              </a:lnSpc>
              <a:buFont typeface="Arial"/>
              <a:buChar char="•"/>
            </a:pPr>
            <a:r>
              <a:rPr lang="en-US" sz="335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Entropy is measured in bits when using a base-2 logarithm.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How the Formula for Entropy Arises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196145"/>
            <a:ext cx="9753600" cy="438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7"/>
              </a:lnSpc>
            </a:pPr>
            <a:r>
              <a:rPr lang="en-US" sz="3639" spc="3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Logarithm for Information:</a:t>
            </a:r>
          </a:p>
          <a:p>
            <a:pPr algn="l" marL="468389" indent="-234194" lvl="1">
              <a:lnSpc>
                <a:spcPts val="4367"/>
              </a:lnSpc>
              <a:buFont typeface="Arial"/>
              <a:buChar char="•"/>
            </a:pPr>
            <a:r>
              <a:rPr lang="en-US" sz="3639" spc="3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Information content of an event x: I(x) = -log2(p(x))</a:t>
            </a:r>
          </a:p>
          <a:p>
            <a:pPr algn="l" marL="468389" indent="-234194" lvl="1">
              <a:lnSpc>
                <a:spcPts val="4367"/>
              </a:lnSpc>
            </a:pPr>
          </a:p>
          <a:p>
            <a:pPr algn="l">
              <a:lnSpc>
                <a:spcPts val="4367"/>
              </a:lnSpc>
            </a:pPr>
            <a:r>
              <a:rPr lang="en-US" sz="3639" spc="3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Expected Value of Information:</a:t>
            </a:r>
          </a:p>
          <a:p>
            <a:pPr algn="l" marL="468235" indent="-234117" lvl="1">
              <a:lnSpc>
                <a:spcPts val="4367"/>
              </a:lnSpc>
              <a:buFont typeface="Arial"/>
              <a:buChar char="•"/>
            </a:pPr>
            <a:r>
              <a:rPr lang="en-US" sz="3639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Entropy is the average information content:</a:t>
            </a:r>
          </a:p>
          <a:p>
            <a:pPr algn="l">
              <a:lnSpc>
                <a:spcPts val="4367"/>
              </a:lnSpc>
            </a:pPr>
            <a:r>
              <a:rPr lang="en-US" sz="3639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  <a:p>
            <a:pPr algn="l">
              <a:lnSpc>
                <a:spcPts val="4367"/>
              </a:lnSpc>
            </a:pPr>
            <a:r>
              <a:rPr lang="en-US" sz="3639" spc="3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</a:t>
            </a:r>
            <a:r>
              <a:rPr lang="en-US" sz="3639" spc="3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H(X) = E[I(x)] = -∑ p(x) * log2(p(x))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Why Do We Need to Know Entropy?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43075"/>
            <a:ext cx="9753600" cy="530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929" indent="-205465" lvl="1">
              <a:lnSpc>
                <a:spcPts val="3831"/>
              </a:lnSpc>
              <a:buFont typeface="Arial"/>
              <a:buChar char="•"/>
            </a:pPr>
            <a:r>
              <a:rPr lang="en-US" sz="3193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Efficient Decision-Making: Entropy helps guide optimal guesses.</a:t>
            </a:r>
          </a:p>
          <a:p>
            <a:pPr algn="l" marL="410929" indent="-205465" lvl="1">
              <a:lnSpc>
                <a:spcPts val="3831"/>
              </a:lnSpc>
            </a:pPr>
          </a:p>
          <a:p>
            <a:pPr algn="l" marL="410929" indent="-205465" lvl="1">
              <a:lnSpc>
                <a:spcPts val="3831"/>
              </a:lnSpc>
              <a:buFont typeface="Arial"/>
              <a:buChar char="•"/>
            </a:pPr>
            <a:r>
              <a:rPr lang="en-US" sz="3193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Measuring Progress: Tracks uncertainty reduction after each guess.</a:t>
            </a:r>
          </a:p>
          <a:p>
            <a:pPr algn="l" marL="410929" indent="-205465" lvl="1">
              <a:lnSpc>
                <a:spcPts val="3831"/>
              </a:lnSpc>
            </a:pPr>
          </a:p>
          <a:p>
            <a:pPr algn="l" marL="410929" indent="-205465" lvl="1">
              <a:lnSpc>
                <a:spcPts val="3831"/>
              </a:lnSpc>
              <a:buFont typeface="Arial"/>
              <a:buChar char="•"/>
            </a:pPr>
            <a:r>
              <a:rPr lang="en-US" sz="3193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Designing Strategies: High mutual information guesses maximize entropy reduction.</a:t>
            </a:r>
          </a:p>
          <a:p>
            <a:pPr algn="l" marL="410929" indent="-205465" lvl="1">
              <a:lnSpc>
                <a:spcPts val="3831"/>
              </a:lnSpc>
            </a:pPr>
          </a:p>
          <a:p>
            <a:pPr algn="l" marL="410929" indent="-205465" lvl="1">
              <a:lnSpc>
                <a:spcPts val="3831"/>
              </a:lnSpc>
              <a:buFont typeface="Arial"/>
              <a:buChar char="•"/>
            </a:pPr>
            <a:r>
              <a:rPr lang="en-US" sz="3193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Game Insights: Understanding entropy aligns with problem-solving.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Entropy in Bulls and Cows Game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52600"/>
            <a:ext cx="9753600" cy="463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Game Context:</a:t>
            </a:r>
          </a:p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</a:t>
            </a: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Secret number: 4 unique digits (e.g., 1234).</a:t>
            </a:r>
          </a:p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</a:t>
            </a: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Total possible codes: N = 10^4 = 10,000.</a:t>
            </a:r>
          </a:p>
          <a:p>
            <a:pPr algn="l" marL="395888" indent="-197944" lvl="1">
              <a:lnSpc>
                <a:spcPts val="3691"/>
              </a:lnSpc>
            </a:pPr>
          </a:p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Initial Entropy:</a:t>
            </a:r>
          </a:p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</a:t>
            </a: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H_initial = log2(10,000) ≈ 13.29 bits.</a:t>
            </a:r>
          </a:p>
          <a:p>
            <a:pPr algn="l" marL="395888" indent="-197944" lvl="1">
              <a:lnSpc>
                <a:spcPts val="3691"/>
              </a:lnSpc>
            </a:pPr>
          </a:p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Updated Entropy:</a:t>
            </a:r>
          </a:p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After feedback (bulls and cows), valid possibilities reduce.</a:t>
            </a:r>
          </a:p>
          <a:p>
            <a:pPr algn="l">
              <a:lnSpc>
                <a:spcPts val="3691"/>
              </a:lnSpc>
            </a:pP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</a:t>
            </a:r>
            <a:r>
              <a:rPr lang="en-US" sz="3076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Updated entropy: H = log2(Remaining Possibilities).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 Calculation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Secret Number: 1234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Initial Entropy: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H_initial = log2(10,000) ≈ 13.29 bits.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First Guess: 5678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Feedback: 0 bulls, 0 cows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Remaining Possibilities: 720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Updated Entropy: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 = log2(720) ≈ 9.49 bits.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Second Guess: 1298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Feedback: 1 bull, 1 cow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Remaining Possibilities: 120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Updated Entropy: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 = log2(120) ≈ 6.91 bits.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7950" y="140970"/>
            <a:ext cx="44577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Code Snippets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19585"/>
            <a:ext cx="9401301" cy="486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311" indent="-316155" lvl="1">
              <a:lnSpc>
                <a:spcPts val="3514"/>
              </a:lnSpc>
              <a:buFont typeface="Arial"/>
              <a:buChar char="•"/>
            </a:pPr>
            <a:r>
              <a:rPr lang="en-US" sz="2928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Entropy Measures Uncertainty</a:t>
            </a:r>
          </a:p>
          <a:p>
            <a:pPr algn="l">
              <a:lnSpc>
                <a:spcPts val="3514"/>
              </a:lnSpc>
            </a:pPr>
          </a:p>
          <a:p>
            <a:pPr algn="l" marL="632311" indent="-316155" lvl="1">
              <a:lnSpc>
                <a:spcPts val="3514"/>
              </a:lnSpc>
              <a:buFont typeface="Arial"/>
              <a:buChar char="•"/>
            </a:pPr>
            <a:r>
              <a:rPr lang="en-US" sz="2928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Entropy Optimizes Information Processing</a:t>
            </a:r>
          </a:p>
          <a:p>
            <a:pPr algn="l">
              <a:lnSpc>
                <a:spcPts val="3514"/>
              </a:lnSpc>
            </a:pPr>
          </a:p>
          <a:p>
            <a:pPr algn="l" marL="632311" indent="-316155" lvl="1">
              <a:lnSpc>
                <a:spcPts val="3514"/>
              </a:lnSpc>
              <a:buFont typeface="Arial"/>
              <a:buChar char="•"/>
            </a:pPr>
            <a:r>
              <a:rPr lang="en-US" sz="2928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Entropy helps for better Decision making</a:t>
            </a:r>
          </a:p>
          <a:p>
            <a:pPr algn="l">
              <a:lnSpc>
                <a:spcPts val="3514"/>
              </a:lnSpc>
            </a:pPr>
          </a:p>
          <a:p>
            <a:pPr algn="l">
              <a:lnSpc>
                <a:spcPts val="3514"/>
              </a:lnSpc>
            </a:pPr>
          </a:p>
          <a:p>
            <a:pPr algn="l">
              <a:lnSpc>
                <a:spcPts val="3514"/>
              </a:lnSpc>
            </a:pPr>
            <a:r>
              <a:rPr lang="en-US" sz="2928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From physics to economics, entropy is a powerful tool used in various fields to model complex systems and optimize solutions.</a:t>
            </a:r>
          </a:p>
          <a:p>
            <a:pPr algn="l">
              <a:lnSpc>
                <a:spcPts val="351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DAGYFcouJnM</dc:identifier>
  <dcterms:modified xsi:type="dcterms:W3CDTF">2011-08-01T06:04:30Z</dcterms:modified>
  <cp:revision>1</cp:revision>
  <dc:title>final.pptx</dc:title>
</cp:coreProperties>
</file>