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9854f1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9854f1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9854f1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9854f1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9854f1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9854f1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c9854f1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c9854f1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uggingface.co/datasets/ExecuteAutomation/ImdbMovieDataSet" TargetMode="External"/><Relationship Id="rId4" Type="http://schemas.openxmlformats.org/officeDocument/2006/relationships/hyperlink" Target="https://huggingface.co/datasets/maharshipandya/spotify-tracks-dataset?library=datasets" TargetMode="External"/><Relationship Id="rId5" Type="http://schemas.openxmlformats.org/officeDocument/2006/relationships/hyperlink" Target="https://huggingface.co/datasets/Eitanli/goodreads?library=datase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2800">
                <a:highlight>
                  <a:srgbClr val="FFFFFF"/>
                </a:highlight>
              </a:rPr>
              <a:t>Session-Based Cross Domain Recommendation System</a:t>
            </a:r>
            <a:endParaRPr b="1" sz="28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>
                <a:solidFill>
                  <a:schemeClr val="dk2"/>
                </a:solidFill>
                <a:highlight>
                  <a:srgbClr val="FFFFFF"/>
                </a:highlight>
              </a:rPr>
              <a:t>Intro to Data Science, CAP5771 - Project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17900" y="3053000"/>
            <a:ext cx="271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940"/>
              <a:t>Santhi Daggubati</a:t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940"/>
              <a:t>UFID: 65589133</a:t>
            </a:r>
            <a:endParaRPr sz="1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41025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Milestone 1: </a:t>
            </a:r>
            <a:r>
              <a:rPr b="1" lang="en-GB"/>
              <a:t>Data Collection &amp; Preprocessing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82250"/>
            <a:ext cx="8520600" cy="4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Data Collection: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Three </a:t>
            </a:r>
            <a:r>
              <a:rPr lang="en-GB" sz="1600">
                <a:solidFill>
                  <a:schemeClr val="dk1"/>
                </a:solidFill>
              </a:rPr>
              <a:t>datasets were used of different domains: Movies, Music &amp; Books from </a:t>
            </a:r>
            <a:r>
              <a:rPr b="1" i="1" lang="en-GB" sz="1600">
                <a:solidFill>
                  <a:schemeClr val="dk1"/>
                </a:solidFill>
              </a:rPr>
              <a:t>Hugging Face</a:t>
            </a:r>
            <a:r>
              <a:rPr lang="en-GB" sz="1600">
                <a:solidFill>
                  <a:schemeClr val="dk1"/>
                </a:solidFill>
              </a:rPr>
              <a:t> Dataset collection.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Movies: </a:t>
            </a:r>
            <a:r>
              <a:rPr lang="en-GB" sz="1600" u="sng">
                <a:solidFill>
                  <a:srgbClr val="0D47A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IMDb Dataset</a:t>
            </a:r>
            <a:endParaRPr sz="1600">
              <a:solidFill>
                <a:srgbClr val="0D47A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Music: </a:t>
            </a:r>
            <a:r>
              <a:rPr lang="en-GB" sz="1600" u="sng">
                <a:solidFill>
                  <a:srgbClr val="0D47A1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 Tracklist Dataset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Books: </a:t>
            </a:r>
            <a:r>
              <a:rPr lang="en-GB" sz="1600" u="sng">
                <a:solidFill>
                  <a:srgbClr val="0D47A1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GoodReads Dataset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Preprocessing:</a:t>
            </a:r>
            <a:endParaRPr b="1" sz="2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Unifying Datasets: </a:t>
            </a:r>
            <a:r>
              <a:rPr lang="en-GB" sz="1600">
                <a:solidFill>
                  <a:schemeClr val="dk1"/>
                </a:solidFill>
              </a:rPr>
              <a:t>Assigned </a:t>
            </a:r>
            <a:r>
              <a:rPr b="1" lang="en-GB" sz="1600">
                <a:solidFill>
                  <a:schemeClr val="dk1"/>
                </a:solidFill>
              </a:rPr>
              <a:t>unique Item_IDs</a:t>
            </a:r>
            <a:r>
              <a:rPr lang="en-GB" sz="1600">
                <a:solidFill>
                  <a:schemeClr val="dk1"/>
                </a:solidFill>
              </a:rPr>
              <a:t> to each domain (Movies, Music, Books) by prefixing IDs with respective content type (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Movie_</a:t>
            </a:r>
            <a:r>
              <a:rPr lang="en-GB" sz="1600">
                <a:solidFill>
                  <a:schemeClr val="dk1"/>
                </a:solidFill>
              </a:rPr>
              <a:t>,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Music_</a:t>
            </a:r>
            <a:r>
              <a:rPr lang="en-GB" sz="1600">
                <a:solidFill>
                  <a:schemeClr val="dk1"/>
                </a:solidFill>
              </a:rPr>
              <a:t>,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Book_</a:t>
            </a:r>
            <a:r>
              <a:rPr lang="en-GB" sz="16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Renaming for Consistency: 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orig_title</a:t>
            </a:r>
            <a:r>
              <a:rPr lang="en-GB" sz="1600">
                <a:solidFill>
                  <a:schemeClr val="dk1"/>
                </a:solidFill>
              </a:rPr>
              <a:t> →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-GB" sz="1600">
                <a:solidFill>
                  <a:schemeClr val="dk1"/>
                </a:solidFill>
              </a:rPr>
              <a:t>,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GB" sz="1600">
                <a:solidFill>
                  <a:schemeClr val="dk1"/>
                </a:solidFill>
              </a:rPr>
              <a:t> →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Handled Missing Data</a:t>
            </a:r>
            <a:r>
              <a:rPr lang="en-GB" sz="1600">
                <a:solidFill>
                  <a:schemeClr val="dk1"/>
                </a:solidFill>
              </a:rPr>
              <a:t>(filling and dropping), </a:t>
            </a:r>
            <a:r>
              <a:rPr b="1" lang="en-GB" sz="1600">
                <a:solidFill>
                  <a:schemeClr val="dk1"/>
                </a:solidFill>
              </a:rPr>
              <a:t>Standardizing Columns</a:t>
            </a:r>
            <a:r>
              <a:rPr lang="en-GB" sz="1600">
                <a:solidFill>
                  <a:schemeClr val="dk1"/>
                </a:solidFill>
              </a:rPr>
              <a:t>(consistent columns across all datasets), </a:t>
            </a:r>
            <a:r>
              <a:rPr b="1" lang="en-GB" sz="1600">
                <a:solidFill>
                  <a:schemeClr val="dk1"/>
                </a:solidFill>
              </a:rPr>
              <a:t>Adding Item_type column</a:t>
            </a:r>
            <a:r>
              <a:rPr lang="en-GB" sz="1600">
                <a:solidFill>
                  <a:schemeClr val="dk1"/>
                </a:solidFill>
              </a:rPr>
              <a:t>(to specify content type: "Movie", "Music", or "Book")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5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Milestone 1: Visualizations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43175"/>
            <a:ext cx="8710500" cy="4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Movies Dataset Trends: </a:t>
            </a:r>
            <a:r>
              <a:rPr lang="en-GB"/>
              <a:t>                                                 </a:t>
            </a:r>
            <a:r>
              <a:rPr b="1" lang="en-GB"/>
              <a:t> </a:t>
            </a:r>
            <a:r>
              <a:rPr b="1" i="1" lang="en-GB"/>
              <a:t>Books Dataset Trends: 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Music Dataset Trends: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Screenshot 2025-04-06 2029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1079825"/>
            <a:ext cx="2684174" cy="14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Screenshot 2025-04-06 20295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000" y="1145950"/>
            <a:ext cx="2598925" cy="125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Screenshot 2025-04-06 20315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925" y="1145950"/>
            <a:ext cx="3027925" cy="14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Screenshot 2025-04-06 20324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925" y="2679725"/>
            <a:ext cx="2789925" cy="218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Screenshot 2025-04-07 145059.png"/>
          <p:cNvPicPr preferRelativeResize="0"/>
          <p:nvPr/>
        </p:nvPicPr>
        <p:blipFill rotWithShape="1">
          <a:blip r:embed="rId7">
            <a:alphaModFix/>
          </a:blip>
          <a:srcRect b="0" l="0" r="0" t="3530"/>
          <a:stretch/>
        </p:blipFill>
        <p:spPr>
          <a:xfrm>
            <a:off x="3362900" y="2767200"/>
            <a:ext cx="2789925" cy="1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Screenshot 2025-04-07 14501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550" y="2747725"/>
            <a:ext cx="3098450" cy="1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Milestone 2: Model Selection, T</a:t>
            </a:r>
            <a:r>
              <a:rPr b="1" lang="en-GB"/>
              <a:t>raining &amp; Evaluation 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19400"/>
            <a:ext cx="85206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819400"/>
            <a:ext cx="44661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Model Selection: GRU4Rec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Architecture</a:t>
            </a:r>
            <a:r>
              <a:rPr lang="en-GB" sz="1300">
                <a:solidFill>
                  <a:schemeClr val="dk1"/>
                </a:solidFill>
              </a:rPr>
              <a:t>: GRU4Rec (Gated Recurrent Units)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Embedding Layer</a:t>
            </a:r>
            <a:r>
              <a:rPr lang="en-GB" sz="1300">
                <a:solidFill>
                  <a:schemeClr val="dk1"/>
                </a:solidFill>
              </a:rPr>
              <a:t>: Converts item IDs to dense vectors.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GRU Layer</a:t>
            </a:r>
            <a:r>
              <a:rPr lang="en-GB" sz="1300">
                <a:solidFill>
                  <a:schemeClr val="dk1"/>
                </a:solidFill>
              </a:rPr>
              <a:t>: Captures session-based dependencies.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Fully Connected Layer</a:t>
            </a:r>
            <a:r>
              <a:rPr lang="en-GB" sz="1300">
                <a:solidFill>
                  <a:schemeClr val="dk1"/>
                </a:solidFill>
              </a:rPr>
              <a:t>: Maps GRU output to item probabilities.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Reason</a:t>
            </a:r>
            <a:r>
              <a:rPr lang="en-GB" sz="1300">
                <a:solidFill>
                  <a:schemeClr val="dk1"/>
                </a:solidFill>
              </a:rPr>
              <a:t>: Suitable for sequential recommendations based on past user interactions.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777800" y="819400"/>
            <a:ext cx="38742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Model Training: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Framework: </a:t>
            </a:r>
            <a:r>
              <a:rPr lang="en-GB" sz="1300">
                <a:solidFill>
                  <a:schemeClr val="dk1"/>
                </a:solidFill>
              </a:rPr>
              <a:t>PyTorch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Training Setup</a:t>
            </a:r>
            <a:r>
              <a:rPr lang="en-GB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Optimizer</a:t>
            </a:r>
            <a:r>
              <a:rPr lang="en-GB" sz="1300">
                <a:solidFill>
                  <a:schemeClr val="dk1"/>
                </a:solidFill>
              </a:rPr>
              <a:t>: Adam (lr = 0.001)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Loss</a:t>
            </a:r>
            <a:r>
              <a:rPr lang="en-GB" sz="1300">
                <a:solidFill>
                  <a:schemeClr val="dk1"/>
                </a:solidFill>
              </a:rPr>
              <a:t>: Cross-Entropy Loss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Epochs</a:t>
            </a:r>
            <a:r>
              <a:rPr lang="en-GB" sz="1300">
                <a:solidFill>
                  <a:schemeClr val="dk1"/>
                </a:solidFill>
              </a:rPr>
              <a:t>: 100 with early stopping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Batch Size</a:t>
            </a:r>
            <a:r>
              <a:rPr lang="en-GB" sz="1300">
                <a:solidFill>
                  <a:schemeClr val="dk1"/>
                </a:solidFill>
              </a:rPr>
              <a:t>: 64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Evaluation</a:t>
            </a:r>
            <a:r>
              <a:rPr lang="en-GB" sz="1300">
                <a:solidFill>
                  <a:schemeClr val="dk1"/>
                </a:solidFill>
              </a:rPr>
              <a:t>: Evaluated using </a:t>
            </a:r>
            <a:r>
              <a:rPr b="1" lang="en-GB" sz="1300">
                <a:solidFill>
                  <a:schemeClr val="dk1"/>
                </a:solidFill>
              </a:rPr>
              <a:t>Precision@K</a:t>
            </a:r>
            <a:r>
              <a:rPr lang="en-GB" sz="1300">
                <a:solidFill>
                  <a:schemeClr val="dk1"/>
                </a:solidFill>
              </a:rPr>
              <a:t>, </a:t>
            </a:r>
            <a:r>
              <a:rPr b="1" lang="en-GB" sz="1300">
                <a:solidFill>
                  <a:schemeClr val="dk1"/>
                </a:solidFill>
              </a:rPr>
              <a:t>Recall@K</a:t>
            </a:r>
            <a:r>
              <a:rPr lang="en-GB" sz="1300">
                <a:solidFill>
                  <a:schemeClr val="dk1"/>
                </a:solidFill>
              </a:rPr>
              <a:t>, and </a:t>
            </a:r>
            <a:r>
              <a:rPr b="1" lang="en-GB" sz="1300">
                <a:solidFill>
                  <a:schemeClr val="dk1"/>
                </a:solidFill>
              </a:rPr>
              <a:t>F1 Score@K </a:t>
            </a:r>
            <a:r>
              <a:rPr lang="en-GB" sz="1300">
                <a:solidFill>
                  <a:schemeClr val="dk1"/>
                </a:solidFill>
              </a:rPr>
              <a:t>(k - top k </a:t>
            </a:r>
            <a:r>
              <a:rPr lang="en-GB" sz="1300">
                <a:solidFill>
                  <a:schemeClr val="dk1"/>
                </a:solidFill>
              </a:rPr>
              <a:t>recommendations</a:t>
            </a:r>
            <a:r>
              <a:rPr lang="en-GB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13550" y="3316300"/>
            <a:ext cx="83169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Evaluation metrics &amp; results: 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Precision@10</a:t>
            </a:r>
            <a:r>
              <a:rPr lang="en-GB" sz="1500">
                <a:solidFill>
                  <a:schemeClr val="dk1"/>
                </a:solidFill>
              </a:rPr>
              <a:t>: 0.86             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Recall@10</a:t>
            </a:r>
            <a:r>
              <a:rPr lang="en-GB" sz="1500">
                <a:solidFill>
                  <a:schemeClr val="dk1"/>
                </a:solidFill>
              </a:rPr>
              <a:t>: 0.89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F1 Score@10</a:t>
            </a:r>
            <a:r>
              <a:rPr lang="en-GB" sz="1500">
                <a:solidFill>
                  <a:schemeClr val="dk1"/>
                </a:solidFill>
              </a:rPr>
              <a:t>: 0.87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83" name="Google Shape;83;p16" title="Screenshot 2025-04-15 1642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100" y="3420100"/>
            <a:ext cx="5632723" cy="1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Milestone 3: Model Integration and </a:t>
            </a:r>
            <a:r>
              <a:rPr b="1" lang="en-GB"/>
              <a:t>Deployment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38500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</a:rPr>
              <a:t>Future Work</a:t>
            </a:r>
            <a:endParaRPr b="1" sz="2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Tune </a:t>
            </a:r>
            <a:r>
              <a:rPr b="1" lang="en-GB" sz="1700">
                <a:solidFill>
                  <a:schemeClr val="dk1"/>
                </a:solidFill>
              </a:rPr>
              <a:t>hyperparameters</a:t>
            </a:r>
            <a:r>
              <a:rPr lang="en-GB" sz="1700">
                <a:solidFill>
                  <a:schemeClr val="dk1"/>
                </a:solidFill>
              </a:rPr>
              <a:t>  of the model for optimal performance(better F1-Score).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Experiment with </a:t>
            </a:r>
            <a:r>
              <a:rPr b="1" lang="en-GB" sz="1700">
                <a:solidFill>
                  <a:schemeClr val="dk1"/>
                </a:solidFill>
              </a:rPr>
              <a:t>hybrid models</a:t>
            </a:r>
            <a:r>
              <a:rPr lang="en-GB" sz="1700">
                <a:solidFill>
                  <a:schemeClr val="dk1"/>
                </a:solidFill>
              </a:rPr>
              <a:t> (e.g., combining collaborative filtering.)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Develop an application using React (frontend) and Flask (backend) to deploy the recommendation system and serve real-time recommendations.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Use Large Language Models (LLMs) to create more contextually relevant Item_IDs for better cross-domain integration (e.g., mapping movie, music, and book data to a unified representation).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