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66" r:id="rId2"/>
    <p:sldId id="284" r:id="rId3"/>
    <p:sldId id="28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6" r:id="rId18"/>
    <p:sldId id="280" r:id="rId19"/>
    <p:sldId id="281" r:id="rId20"/>
    <p:sldId id="282" r:id="rId21"/>
    <p:sldId id="283" r:id="rId22"/>
    <p:sldId id="256" r:id="rId23"/>
    <p:sldId id="257" r:id="rId24"/>
    <p:sldId id="258" r:id="rId25"/>
    <p:sldId id="259" r:id="rId26"/>
    <p:sldId id="261" r:id="rId27"/>
    <p:sldId id="262" r:id="rId28"/>
    <p:sldId id="263" r:id="rId29"/>
    <p:sldId id="265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3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E8C3D6B-0E03-4C19-B475-296708BBEE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1" charset="0"/>
                <a:ea typeface="新細明體" pitchFamily="2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5C69A2F-69D3-4CD5-AE11-1A59E735E3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1" charset="0"/>
                <a:ea typeface="新細明體" pitchFamily="2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BACC414-94AC-480B-8A10-F97C2F2CB21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9DE1D9B-7F6A-4F95-A35B-4892A73D7C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B09C1C74-E33F-45A6-877E-351DDBB3BB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1" charset="0"/>
                <a:ea typeface="新細明體" pitchFamily="2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9C9A30E5-060A-4B83-A8FC-7E7BD2940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117F40-2DE3-4ADD-9416-255C163150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新細明體" pitchFamily="2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新細明體" pitchFamily="2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新細明體" pitchFamily="2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新細明體" pitchFamily="2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D6F413E1-E9F6-4A37-8441-5CE5FE4D6F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852E163-5C20-4D1E-AC12-ACCB8528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4C0CF7E-C9FA-4D5C-AC0E-7FFF6503F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FB6B-1194-435D-B968-B3F1032CF1BE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0723D445-BCEC-4E09-9AE0-C54DDA954C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41AC7BA-80EE-4163-88B2-6A81AB51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7E7E72F4-93D1-4B4E-8156-B881BE259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3BCE10-F039-42E9-96C1-87140AAA41BF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4707FA6-EAAE-4E57-A31C-5A5A233B07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3EFCE8F-AEE0-4EBC-BDEB-8F309DF3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BA45902E-E5A4-40F2-AEA7-86E4B1D46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ED6CCF-1468-4AA4-900D-D9D3B6B3CA4C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967BB08-56E1-4C77-B2FF-61FFD52EB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11C2ED27-CD1B-4D57-BFF9-DCE00D3A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F656CA72-A052-488B-B45F-D53F10152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955B45B-3929-429C-93E4-E3A22770055A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D003A2A0-039F-4809-963E-A114942539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35A2564-32CB-4853-BA33-5C192ECC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F988B92-4A37-4006-8C25-4CDC7696A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295EC4-DC7D-4C42-A20D-95D0824C301E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B06FC7D6-4F0B-48FF-AC89-788D525AC3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47F0BBBB-4AB9-41A2-AA8F-B76953D9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73C34EED-138F-49AB-A348-2E41C2DB8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503D7-7438-45A8-A159-A5AB24A6F7F7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A2DBB64-9309-4BAD-B9E4-3E15BFCBE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1315861-EC6E-45B6-8DD7-4F8881A8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31B49C9D-E194-49F5-B67C-6BEB42D1B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82E708-F0E7-45C5-84D3-5612945BE54E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7C866DA-32F1-4D86-A433-CC48E69363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23D507C2-8649-4468-92B3-9E1AC4FC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E7B6B362-DD24-429F-B5EA-8910F9BD3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CD6CC0-3096-48C3-8EA4-2F84CCE19EDE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1C33E96C-1469-40D5-A505-95F46B9240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C33442CE-F084-4EAA-90BD-E7FBE3F9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0CD9AD6-FF24-4B0C-AA60-A7396AB77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83645E-0D85-4EE5-89A3-DB9A394BFFBC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028C7E4-ACF3-4962-BAA3-D7B0166C3A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283A330-17DB-4595-82E0-92DAB3F5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B4341573-B92E-445B-8BA2-5221A82E2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882FF3-CA1E-4F80-8640-322103379501}" type="slidenum">
              <a:rPr lang="zh-CN" altLang="en-US" sz="1200"/>
              <a:pPr eaLnBrk="1" hangingPunct="1"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6306166-C7B3-4CF2-BA06-A9AAB714C0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52B1ABF-913B-4634-846B-65A610A5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AF1FA9A-063C-447D-BFCF-0ACD3E595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B7B9AC-FCB1-494A-B3EE-0D25174B311D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F540EF7-66D0-4410-93A9-1091C8AFE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69A9C070-416B-4817-82AB-82C404AB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681E82A3-23F6-4AE1-B5E8-49F48A686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FE1C8A-8D04-481A-AF15-13258C26D46C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11EA6387-47EC-45C1-9A15-A311509EE8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E16F691F-C41A-45C1-9BD3-56683303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A10BBD32-E717-4CC3-88EB-71F326643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73CF3B-E4D5-4CD0-ACBD-7D1AA0A61805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8344AADF-F5D5-4DB4-AA28-40910A8D4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1DF0DD78-2607-4A91-A4DC-C9AF648D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1337BF5D-109C-4F23-B459-209DA7D46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7E62FA-7F40-4FAA-BDBD-512B83473C68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5D866687-1A77-478C-8A9B-DBF92F887F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F392BD5-ED74-4EE8-A18C-44459922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554C0F10-AE1D-4D22-8B1D-F95AD9060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FCB783-9BF2-480B-8611-8B2142981577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BB14F5F0-F0F2-44A2-9E17-34CFFC2847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23636C1A-CB14-4764-8CBE-709D66F8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26F86BCD-7436-49EA-BCC6-C202B3BF5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E73323-11DD-468A-A37E-F19A00AF8C19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91452810-7148-409A-A548-590EDE1682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A884A458-3F12-4BB3-91CD-1D57A3F9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E3C94EDF-24B1-4A4A-A6E0-30CE165E0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25F6024-AA07-48B3-BBDB-C4DA2118F16C}" type="slidenum">
              <a:rPr lang="zh-CN" altLang="en-US" sz="1200"/>
              <a:pPr eaLnBrk="1" hangingPunct="1"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61658931-F60F-423D-AA39-10A2F0D15D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617D559-A846-466A-873A-A22E389E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804DB26-FCCC-4D4E-914A-2F890C823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42E381-C5E3-404D-BB6C-7013E6A63D77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CB6F7CFD-33C3-4E22-BFE5-BDB207A4C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6AC3988-99B1-4D18-BEB3-F740D9CA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4C3D68CD-7E86-4825-BD9B-BBDB683C0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DBE05D-D852-4E91-8047-6947294411BD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7724302-7A56-43EC-9678-707F8290CF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82DC9D8-43FE-40A3-9096-6D4F34B4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1A692A6D-36AB-4952-A277-F43938488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1FF756-3838-48E7-968E-00585B3CE2F5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D63B84B-91CF-48EC-A25A-B5FEE05E22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09614B01-324A-4BF2-BACE-78562BFE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284D2B2-5B01-4C2A-AA8B-783488402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E69F50-BAAF-42FA-B197-2A1D88F08AED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03F2556-4841-4ACF-9FA4-B6FE39BE00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57B7A00D-0A1D-4A5B-8F28-5ADA285F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E60178AA-5B9A-4103-9B8C-ECA1B3DC5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FAB8E0-22B4-4FDF-A8B1-0DB28C6717C0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4A233ED0-5CE0-48AF-B13D-CFABB32DF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ECDA759D-511E-46CC-8661-E7310C1B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98F44DE-41F5-4D2C-BDFC-DAFC6EB49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1824D0-09B2-487A-8929-BDCDE5E0CFEA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B6EE946B-6922-4A1E-8B0F-A0F27EAEC4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6BBEEC20-3762-4DEB-AC9C-87B335F7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88E1A90-D947-416C-8084-89C1F40D0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9262EF-C635-4CFD-9B47-CCA75358AD52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F19E5C4-B078-40D1-AA37-BD10777D6DC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>
              <a:extLst>
                <a:ext uri="{FF2B5EF4-FFF2-40B4-BE49-F238E27FC236}">
                  <a16:creationId xmlns:a16="http://schemas.microsoft.com/office/drawing/2014/main" id="{72150C1B-F2AB-4B3A-B24A-25018AC63DF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新細明體" pitchFamily="2" charset="-120"/>
              </a:endParaRPr>
            </a:p>
          </p:txBody>
        </p:sp>
        <p:pic>
          <p:nvPicPr>
            <p:cNvPr id="6" name="Picture 4" descr="A:\minispir.GIF">
              <a:extLst>
                <a:ext uri="{FF2B5EF4-FFF2-40B4-BE49-F238E27FC236}">
                  <a16:creationId xmlns:a16="http://schemas.microsoft.com/office/drawing/2014/main" id="{E597455D-FC71-4998-96E1-B3E338DD9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B4446B-48FF-415A-A716-7C5C72ACB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  <a:latin typeface="Times New Roman" pitchFamily="-111" charset="0"/>
                <a:ea typeface="新細明體" pitchFamily="2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A9F5D2B-8366-450D-861E-EDCD1868F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  <a:latin typeface="Times New Roman" pitchFamily="-111" charset="0"/>
                <a:ea typeface="新細明體" pitchFamily="2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5C04EF6-C962-451E-9D6F-D3F0C43FA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AEB5DC2F-33B1-4FD8-8AB7-1A1078AAAC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089CD86-496C-4B23-86C6-070FFE36EE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8F3ECF-28F1-48C2-9B60-F3B1B8F9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865A2DF-EEF7-45C0-9EE8-15CE364F0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2AF73-726F-4FCC-BCF3-1C926A34BE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1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1A20F48-8E4B-41C6-83C5-77375D8E9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75C53D-E61F-4744-B89A-8A78015B39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956DBD-0747-4B59-B64F-D00F1F43A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2F8F1-F63F-4812-9E8D-8EFE9D8995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8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52B3FFE-714E-4686-A1CF-671AAC298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385E78E-2C22-4322-B703-6ECFB1B16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87FDC9-EB61-4B75-ADEA-2440766E4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7EE6E-6093-4D86-BDF6-86DDC8D9EA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4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43FA77-186C-4C5D-8102-AD1C3283F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2F5EB9-5C63-4949-A249-1261DF112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C12A654-C397-4B18-9A5D-F6082ED72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D4496-3118-417E-8D35-1919D25D50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4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E81B3F-7D1E-44C5-A59B-BA8A81D87B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2E6F79-0015-4A71-B000-E2D9882C0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7C5FC0B-A340-45CC-BE6E-A0C99A7E7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7A94C-692F-4B74-94B9-750A3EA768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75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D2EEF8C-2BFF-4AEA-B414-0555E5C58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39673A0-2986-4630-9502-86F508424B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B1B5D70-4953-4F6A-AF43-66E912399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6563E-A053-4A8C-B390-F599624D13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12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E5DB322-CDAB-452B-96B6-7A9C54695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8F8348-F7AA-4FDF-AFD3-76DC0AAAC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714EC48-9A9C-49E3-B50D-4F34207F7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59D05-6DD0-43EF-8BFC-C09C603AA6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8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9BAF46D-B0CD-430E-A5BC-C5668BD3B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EC47D62-58BF-425F-9935-289C01C18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294A304-5A82-45F3-A770-683BCEFCF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DDDF1-2CA0-4C96-83A7-0F0EB6020D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20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828CC-D0C3-4200-ABE7-5A270CBDF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C7274C-7CB2-479B-B12C-C6A9CAFEA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29565F-985C-4674-8824-FAAE3B05B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FFC74-47AF-423F-86DA-BED7A0F213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8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88FFC68-29D0-4F48-B16C-16758A278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8A3041-27DF-48E3-BC5E-256F3E3E8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5A0CBE2-0085-4BC2-A445-7C560709B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D648-78AE-42F6-9802-F28A44046B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4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4FB23A0-5D9B-4083-9BA5-1BD55E7D25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38125"/>
            <a:ext cx="8339138" cy="639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2" charset="-120"/>
            </a:endParaRPr>
          </a:p>
        </p:txBody>
      </p:sp>
      <p:pic>
        <p:nvPicPr>
          <p:cNvPr id="1027" name="Picture 4" descr="minispir">
            <a:extLst>
              <a:ext uri="{FF2B5EF4-FFF2-40B4-BE49-F238E27FC236}">
                <a16:creationId xmlns:a16="http://schemas.microsoft.com/office/drawing/2014/main" id="{F5D1B418-459F-4FE8-A187-23280817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063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5">
            <a:extLst>
              <a:ext uri="{FF2B5EF4-FFF2-40B4-BE49-F238E27FC236}">
                <a16:creationId xmlns:a16="http://schemas.microsoft.com/office/drawing/2014/main" id="{3DC3B92D-A29B-4A9A-A8D0-CD734EA7BAE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447800"/>
            <a:ext cx="77470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新細明體" pitchFamily="2" charset="-120"/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88DFE981-1C4E-40DC-AFD9-845E3B04F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4F5C1E1-F4D6-4825-8358-EB72CBBB3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9C15877C-BA62-4679-B6EF-AFC140335E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1116950-9B7F-43A8-848F-EFAF6F0A49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D2C0CC71-915C-4435-8772-DA88AD1A74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文鼎中楷簡" pitchFamily="49" charset="-128"/>
              </a:defRPr>
            </a:lvl1pPr>
          </a:lstStyle>
          <a:p>
            <a:fld id="{86982113-CE6F-431C-88FB-7A4FD1D1002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文鼎中楷簡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64B2582A-3E67-4BAA-A625-ABA070B4ED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6600">
                <a:solidFill>
                  <a:schemeClr val="tx1"/>
                </a:solidFill>
              </a:rPr>
              <a:t>客户投诉处理</a:t>
            </a:r>
            <a:br>
              <a:rPr lang="zh-CN" altLang="en-US" sz="6600">
                <a:solidFill>
                  <a:schemeClr val="tx1"/>
                </a:solidFill>
              </a:rPr>
            </a:br>
            <a:r>
              <a:rPr lang="en-US" altLang="zh-TW" sz="5400" b="0">
                <a:solidFill>
                  <a:schemeClr val="tx1"/>
                </a:solidFill>
              </a:rPr>
              <a:t>Objection  Handling</a:t>
            </a:r>
            <a:endParaRPr lang="en-US" altLang="zh-TW" sz="6600"/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E2E37D21-57AE-41C5-93BE-55910A8048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47825" y="4191000"/>
            <a:ext cx="5514975" cy="17526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</a:rPr>
              <a:t>美国礼来大药厂</a:t>
            </a:r>
            <a:endParaRPr lang="zh-TW" alt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39FCFF-E892-4DD8-9D53-3B02A7833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8800">
                <a:solidFill>
                  <a:schemeClr val="tx1"/>
                </a:solidFill>
              </a:rPr>
              <a:t>问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76D455E-65DB-48C7-85E9-3D00317F66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solidFill>
                  <a:schemeClr val="tx1"/>
                </a:solidFill>
              </a:rPr>
              <a:t>了解问题发生之</a:t>
            </a:r>
            <a:br>
              <a:rPr lang="zh-CN" altLang="en-US" sz="6000">
                <a:solidFill>
                  <a:schemeClr val="tx1"/>
                </a:solidFill>
              </a:rPr>
            </a:br>
            <a:r>
              <a:rPr lang="zh-CN" altLang="en-US" sz="6000">
                <a:solidFill>
                  <a:schemeClr val="tx1"/>
                </a:solidFill>
              </a:rPr>
              <a:t>过程及状况</a:t>
            </a:r>
            <a:endParaRPr lang="zh-TW" altLang="en-US" sz="6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92AE8CEF-D62A-4B54-8A51-820778E8C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问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4E33E230-0BA2-4222-A28C-6F771EBAE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200"/>
              <a:t>何时间始</a:t>
            </a:r>
            <a:r>
              <a:rPr lang="en-US" altLang="zh-TW" sz="2200"/>
              <a:t>?</a:t>
            </a:r>
            <a:r>
              <a:rPr lang="zh-CN" altLang="en-US" sz="2200"/>
              <a:t>逐渐发生或突然发生</a:t>
            </a:r>
            <a:r>
              <a:rPr lang="en-US" altLang="zh-TW" sz="220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平均发生或只在某一部份发生</a:t>
            </a:r>
            <a:r>
              <a:rPr lang="en-US" altLang="zh-TW" sz="220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发生率、死亡率、恢复率。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饮水采食状况。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其它特殊症状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处理过程及效果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核对饲养纪录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死亡率变化、饲料量、饮水量、防疫程序、用药纪录。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仔猪来源与质量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哺乳保育期状况</a:t>
            </a:r>
            <a:r>
              <a:rPr lang="en-US" altLang="zh-TW" sz="2200"/>
              <a:t>(</a:t>
            </a:r>
            <a:r>
              <a:rPr lang="zh-CN" altLang="en-US" sz="2200"/>
              <a:t>疾病、设备、通风及饲养密度</a:t>
            </a:r>
            <a:r>
              <a:rPr lang="en-US" altLang="zh-TW" sz="2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饲养期间无突发状况或疾病？</a:t>
            </a:r>
            <a:endParaRPr lang="zh-TW" altLang="en-US" sz="2200"/>
          </a:p>
          <a:p>
            <a:pPr eaLnBrk="1" hangingPunct="1">
              <a:lnSpc>
                <a:spcPct val="80000"/>
              </a:lnSpc>
            </a:pPr>
            <a:r>
              <a:rPr lang="zh-CN" altLang="en-US" sz="2200"/>
              <a:t>其它批猪只有无发生过类似状况？</a:t>
            </a:r>
            <a:endParaRPr lang="zh-TW" altLang="en-US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A731C4-5C2E-41D4-A308-DDA46B128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问的态度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37CBD4-D1F1-44A1-B618-447E652F8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关心客户</a:t>
            </a:r>
          </a:p>
          <a:p>
            <a:pPr eaLnBrk="1" hangingPunct="1"/>
            <a:r>
              <a:rPr lang="zh-CN" altLang="en-US"/>
              <a:t>帮忙了解问题经过并找出可能原因</a:t>
            </a:r>
            <a:endParaRPr lang="zh-TW" altLang="en-US"/>
          </a:p>
          <a:p>
            <a:pPr eaLnBrk="1" hangingPunct="1"/>
            <a:r>
              <a:rPr lang="zh-CN" altLang="en-US" sz="4000" b="1" u="sng"/>
              <a:t>绝非来推诿责任</a:t>
            </a:r>
            <a:endParaRPr lang="zh-TW" altLang="en-US" sz="4000"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E260937-CE84-47A9-9EBD-E25D6C38F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不要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399173-4BFB-4FE5-B586-5439B756A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 u="sng"/>
              <a:t>预设立场</a:t>
            </a:r>
          </a:p>
          <a:p>
            <a:pPr eaLnBrk="1" hangingPunct="1"/>
            <a:r>
              <a:rPr lang="zh-TW" altLang="en-US" sz="3600" u="sng"/>
              <a:t>遽下结论</a:t>
            </a:r>
          </a:p>
          <a:p>
            <a:pPr eaLnBrk="1" hangingPunct="1"/>
            <a:r>
              <a:rPr lang="zh-TW" altLang="en-US" sz="3600" u="sng"/>
              <a:t>只由行政主管口中了解</a:t>
            </a:r>
            <a:br>
              <a:rPr lang="zh-TW" altLang="en-US" sz="3600" u="sng"/>
            </a:br>
            <a:r>
              <a:rPr lang="zh-CN" altLang="en-US" sz="3600"/>
              <a:t>尽量多从兽医及饲养人员等探询</a:t>
            </a:r>
            <a:endParaRPr lang="zh-TW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8F32AF1-D7B3-4256-9B3C-ED3EE1F7B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问的原则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7A29969-F02E-419F-9483-639EE6C1D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7772400" cy="3429000"/>
          </a:xfrm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zh-CN" altLang="en-US"/>
              <a:t>先探讨问题之方向再细分可能原因</a:t>
            </a:r>
            <a:endParaRPr lang="zh-TW" altLang="en-US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61E8AFC1-9260-43D3-BCC5-8BCE3C86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54375"/>
            <a:ext cx="1403350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800">
                <a:ea typeface="文鼎中楷簡" pitchFamily="49" charset="-128"/>
              </a:rPr>
              <a:t>疾病</a:t>
            </a: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77EBE0D2-DCDC-48EF-B315-4000560B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254375"/>
            <a:ext cx="1403350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800">
                <a:ea typeface="文鼎中楷簡" pitchFamily="49" charset="-128"/>
              </a:rPr>
              <a:t>饲料</a:t>
            </a:r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id="{9FF629F7-C591-43E1-8BEA-25B395A0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3254375"/>
            <a:ext cx="1403350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800">
                <a:ea typeface="文鼎中楷簡" pitchFamily="49" charset="-128"/>
              </a:rPr>
              <a:t>管理</a:t>
            </a:r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808BFBA3-4874-4691-AE2C-6CC4BC30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254375"/>
            <a:ext cx="1403350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800">
                <a:ea typeface="文鼎中楷簡" pitchFamily="49" charset="-128"/>
              </a:rPr>
              <a:t>猪苗</a:t>
            </a:r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F44110F9-15CA-4293-B23E-DD56C67D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3254375"/>
            <a:ext cx="1403350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800">
                <a:ea typeface="文鼎中楷簡" pitchFamily="49" charset="-128"/>
              </a:rPr>
              <a:t>环境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63F72267-0E10-4642-8A29-1D153D53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问的例句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62FB1B49-7FD5-443F-A2F1-9F4CFB8CD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何时开始发生问题？</a:t>
            </a:r>
            <a:endParaRPr lang="zh-TW" altLang="en-US" sz="2800"/>
          </a:p>
          <a:p>
            <a:pPr eaLnBrk="1" hangingPunct="1"/>
            <a:r>
              <a:rPr lang="zh-CN" altLang="en-US" sz="2800"/>
              <a:t>全场发生或几栋猪舍发生？</a:t>
            </a:r>
            <a:endParaRPr lang="zh-TW" altLang="en-US" sz="2800"/>
          </a:p>
          <a:p>
            <a:pPr eaLnBrk="1" hangingPunct="1"/>
            <a:r>
              <a:rPr lang="zh-CN" altLang="en-US" sz="2800"/>
              <a:t>从那一栋开始？过多久后第二栋开始发生？</a:t>
            </a:r>
            <a:endParaRPr lang="zh-TW" altLang="en-US" sz="2800"/>
          </a:p>
          <a:p>
            <a:pPr eaLnBrk="1" hangingPunct="1"/>
            <a:r>
              <a:rPr lang="zh-CN" altLang="en-US" sz="2800"/>
              <a:t>发生之过程、症状、发生率、潜伏期、死亡率如何？</a:t>
            </a:r>
            <a:endParaRPr lang="zh-TW" altLang="en-US" sz="2800"/>
          </a:p>
          <a:p>
            <a:pPr eaLnBrk="1" hangingPunct="1"/>
            <a:r>
              <a:rPr lang="zh-CN" altLang="en-US" sz="2800"/>
              <a:t>如何处理？处理结果如何？</a:t>
            </a:r>
            <a:endParaRPr lang="zh-TW" altLang="en-US" sz="2800"/>
          </a:p>
          <a:p>
            <a:pPr eaLnBrk="1" hangingPunct="1"/>
            <a:r>
              <a:rPr lang="zh-CN" altLang="en-US" sz="2800"/>
              <a:t>同批猪较早前是否一切正常？</a:t>
            </a:r>
            <a:endParaRPr lang="zh-TW" altLang="en-US" sz="2800"/>
          </a:p>
          <a:p>
            <a:pPr eaLnBrk="1" hangingPunct="1"/>
            <a:r>
              <a:rPr lang="zh-CN" altLang="en-US" sz="2800"/>
              <a:t>前几批猪曾否发生同样问题？</a:t>
            </a:r>
            <a:endParaRPr lang="zh-TW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5F4F74CD-2411-4E2E-ADF9-E7746DEA5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查对饲养纪录</a:t>
            </a:r>
            <a:endParaRPr lang="zh-TW" altLang="en-US"/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73D812DB-76B0-4823-81AE-5DFEE6762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各周龄体重、摄食量是否符合？</a:t>
            </a:r>
            <a:endParaRPr lang="zh-TW" altLang="en-US"/>
          </a:p>
          <a:p>
            <a:pPr eaLnBrk="1" hangingPunct="1"/>
            <a:r>
              <a:rPr lang="zh-CN" altLang="en-US"/>
              <a:t>各周龄死亡率是否异常？</a:t>
            </a:r>
            <a:endParaRPr lang="zh-TW" altLang="en-US"/>
          </a:p>
          <a:p>
            <a:pPr eaLnBrk="1" hangingPunct="1"/>
            <a:r>
              <a:rPr lang="zh-CN" altLang="en-US"/>
              <a:t>投药计划及经过</a:t>
            </a:r>
            <a:endParaRPr lang="zh-TW" altLang="en-US"/>
          </a:p>
          <a:p>
            <a:pPr eaLnBrk="1" hangingPunct="1"/>
            <a:r>
              <a:rPr lang="zh-CN" altLang="en-US"/>
              <a:t>疫苗计划是否完全？与病程是否有关？</a:t>
            </a: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7654689-E28E-4796-9526-6E433845A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聆听的层次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558669-4017-47D2-AB02-C1C47838E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听而不闻</a:t>
            </a:r>
          </a:p>
          <a:p>
            <a:pPr eaLnBrk="1" hangingPunct="1"/>
            <a:r>
              <a:rPr lang="zh-TW" altLang="en-US"/>
              <a:t>虚应故事</a:t>
            </a:r>
          </a:p>
          <a:p>
            <a:pPr eaLnBrk="1" hangingPunct="1"/>
            <a:r>
              <a:rPr lang="zh-TW" altLang="en-US"/>
              <a:t>选择性的听</a:t>
            </a:r>
          </a:p>
          <a:p>
            <a:pPr eaLnBrk="1" hangingPunct="1"/>
            <a:r>
              <a:rPr lang="zh-TW" altLang="en-US"/>
              <a:t>专注的听</a:t>
            </a:r>
          </a:p>
          <a:p>
            <a:pPr eaLnBrk="1" hangingPunct="1"/>
            <a:r>
              <a:rPr lang="zh-CN" altLang="en-US"/>
              <a:t>设身处地的听</a:t>
            </a:r>
            <a:r>
              <a:rPr lang="en-US" altLang="zh-TW"/>
              <a:t>(</a:t>
            </a:r>
            <a:r>
              <a:rPr lang="zh-CN" altLang="en-US"/>
              <a:t>了解而非反应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581F73D2-1D06-42C5-90B1-8FBBF0D505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8800">
                <a:solidFill>
                  <a:schemeClr val="tx1"/>
                </a:solidFill>
              </a:rPr>
              <a:t>闻</a:t>
            </a: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69B8FD38-263D-4B5A-83B6-A82317B0F6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solidFill>
                  <a:schemeClr val="tx1"/>
                </a:solidFill>
              </a:rPr>
              <a:t>现场察看之一</a:t>
            </a:r>
            <a:endParaRPr lang="zh-TW" altLang="en-US" sz="6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16476341-FB47-416D-A591-439922460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闻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2559D575-636F-413E-836F-A902BC0C0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氨气浓度</a:t>
            </a:r>
          </a:p>
          <a:p>
            <a:pPr eaLnBrk="1" hangingPunct="1"/>
            <a:r>
              <a:rPr lang="zh-TW" altLang="en-US" sz="3600"/>
              <a:t>咳嗽</a:t>
            </a:r>
          </a:p>
          <a:p>
            <a:pPr eaLnBrk="1" hangingPunct="1"/>
            <a:r>
              <a:rPr lang="zh-TW" altLang="en-US" sz="3600"/>
              <a:t>打喷嚏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33FA1C-E2B9-4AFD-B2C7-C885D361AF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什么样情况下你会提出投诉</a:t>
            </a:r>
            <a:r>
              <a:rPr lang="en-US" altLang="zh-TW"/>
              <a:t>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D7E594D-A64D-40D2-9A0C-D3033EDD77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</a:rPr>
              <a:t>你今天买了一台计算机</a:t>
            </a:r>
            <a:r>
              <a:rPr lang="en-US" altLang="zh-TW" sz="4000">
                <a:solidFill>
                  <a:schemeClr val="tx1"/>
                </a:solidFill>
              </a:rPr>
              <a:t>…..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C3B71E19-1C7F-492C-902B-C6C701CECB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8800">
                <a:solidFill>
                  <a:schemeClr val="tx1"/>
                </a:solidFill>
              </a:rPr>
              <a:t>望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B7567B91-375C-41A1-91E8-1045B1D13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solidFill>
                  <a:schemeClr val="tx1"/>
                </a:solidFill>
              </a:rPr>
              <a:t>现场察看之二</a:t>
            </a:r>
            <a:endParaRPr lang="zh-TW" altLang="en-US" sz="6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74D25E69-0F81-449F-AD5B-4745D1794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观察什么</a:t>
            </a:r>
            <a:r>
              <a:rPr lang="en-US" altLang="zh-TW"/>
              <a:t>?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61947F03-597E-454B-A07E-56CD501AB0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猪群</a:t>
            </a:r>
          </a:p>
          <a:p>
            <a:pPr lvl="1" eaLnBrk="1" hangingPunct="1"/>
            <a:r>
              <a:rPr lang="zh-TW" altLang="en-US" sz="3200"/>
              <a:t>症状</a:t>
            </a:r>
          </a:p>
          <a:p>
            <a:pPr lvl="1" eaLnBrk="1" hangingPunct="1"/>
            <a:r>
              <a:rPr lang="zh-TW" altLang="en-US" sz="3200"/>
              <a:t>活力</a:t>
            </a:r>
          </a:p>
          <a:p>
            <a:pPr lvl="1" eaLnBrk="1" hangingPunct="1"/>
            <a:r>
              <a:rPr lang="zh-TW" altLang="en-US" sz="3200"/>
              <a:t>发生率</a:t>
            </a:r>
          </a:p>
          <a:p>
            <a:pPr lvl="1" eaLnBrk="1" hangingPunct="1"/>
            <a:r>
              <a:rPr lang="zh-TW" altLang="en-US" sz="3200"/>
              <a:t>整齐度</a:t>
            </a:r>
          </a:p>
        </p:txBody>
      </p:sp>
      <p:sp>
        <p:nvSpPr>
          <p:cNvPr id="23556" name="Rectangle 1028">
            <a:extLst>
              <a:ext uri="{FF2B5EF4-FFF2-40B4-BE49-F238E27FC236}">
                <a16:creationId xmlns:a16="http://schemas.microsoft.com/office/drawing/2014/main" id="{DDF1475C-3C0B-493E-937B-0A0454ED0F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猪舍</a:t>
            </a:r>
          </a:p>
          <a:p>
            <a:pPr lvl="1" eaLnBrk="1" hangingPunct="1"/>
            <a:r>
              <a:rPr lang="zh-TW" altLang="en-US" sz="3200"/>
              <a:t>饲料桶</a:t>
            </a:r>
          </a:p>
          <a:p>
            <a:pPr lvl="1" eaLnBrk="1" hangingPunct="1"/>
            <a:r>
              <a:rPr lang="zh-TW" altLang="en-US" sz="3200"/>
              <a:t>饮水球</a:t>
            </a:r>
          </a:p>
          <a:p>
            <a:pPr lvl="1" eaLnBrk="1" hangingPunct="1"/>
            <a:r>
              <a:rPr lang="zh-TW" altLang="en-US" sz="3200"/>
              <a:t>垫料</a:t>
            </a:r>
          </a:p>
          <a:p>
            <a:pPr lvl="1" eaLnBrk="1" hangingPunct="1"/>
            <a:r>
              <a:rPr lang="zh-TW" altLang="en-US" sz="3200"/>
              <a:t>风度</a:t>
            </a:r>
          </a:p>
          <a:p>
            <a:pPr lvl="1" eaLnBrk="1" hangingPunct="1"/>
            <a:r>
              <a:rPr lang="zh-TW" altLang="en-US" sz="3200"/>
              <a:t>温度</a:t>
            </a:r>
          </a:p>
          <a:p>
            <a:pPr lvl="1" eaLnBrk="1" hangingPunct="1"/>
            <a:r>
              <a:rPr lang="zh-TW" altLang="en-US" sz="3200"/>
              <a:t>密度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400749-7F55-4EA2-BD83-780E3439DF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8800">
                <a:solidFill>
                  <a:schemeClr val="tx1"/>
                </a:solidFill>
              </a:rPr>
              <a:t>切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03C74B-41E7-4012-A67D-20DC287054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z="6000">
                <a:solidFill>
                  <a:schemeClr val="tx1"/>
                </a:solidFill>
              </a:rPr>
              <a:t>解剖检查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3C17415-C06D-4C46-9893-C1AD3031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chemeClr val="tx1"/>
                </a:solidFill>
              </a:rPr>
              <a:t>解剖检查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771EFA-D411-48DD-8F87-30FD070F9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选择对象</a:t>
            </a:r>
          </a:p>
          <a:p>
            <a:pPr lvl="1" eaLnBrk="1" hangingPunct="1"/>
            <a:r>
              <a:rPr lang="zh-TW" altLang="en-US"/>
              <a:t>死猪</a:t>
            </a:r>
          </a:p>
          <a:p>
            <a:pPr lvl="1" eaLnBrk="1" hangingPunct="1"/>
            <a:r>
              <a:rPr lang="zh-CN" altLang="en-US"/>
              <a:t>典型症状，具代表性之猪只</a:t>
            </a:r>
            <a:endParaRPr lang="zh-TW" altLang="en-US"/>
          </a:p>
          <a:p>
            <a:pPr eaLnBrk="1" hangingPunct="1"/>
            <a:r>
              <a:rPr lang="zh-CN" altLang="en-US"/>
              <a:t>避免根据单一病变遽下判断</a:t>
            </a:r>
            <a:endParaRPr lang="zh-TW" altLang="en-US"/>
          </a:p>
          <a:p>
            <a:pPr eaLnBrk="1" hangingPunct="1"/>
            <a:r>
              <a:rPr lang="zh-CN" altLang="en-US"/>
              <a:t>虚心、仔细，找出所有病变</a:t>
            </a:r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F555608F-0C24-41C5-92BB-D9430FC6D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Font typeface="Monotype Sorts" pitchFamily="2" charset="2"/>
              <a:buNone/>
            </a:pPr>
            <a:r>
              <a:rPr lang="zh-TW" altLang="en-US" sz="4000"/>
              <a:t>问题成</a:t>
            </a:r>
            <a:r>
              <a:rPr lang="zh-CN" altLang="en-US" sz="4000"/>
              <a:t>因</a:t>
            </a:r>
            <a:r>
              <a:rPr lang="zh-TW" altLang="en-US" sz="4000"/>
              <a:t>往往不止一种，且常常互</a:t>
            </a:r>
            <a:r>
              <a:rPr lang="zh-CN" altLang="en-US" sz="4000"/>
              <a:t>相关联，根据所搜集之线索，找出猪群发生问题之过程与原因，并据以拟定处理措施。</a:t>
            </a:r>
            <a:endParaRPr lang="zh-TW" altLang="en-US"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5DE3910-E7C5-4E7C-9AE0-99611C1A33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8800">
                <a:solidFill>
                  <a:schemeClr val="tx1"/>
                </a:solidFill>
              </a:rPr>
              <a:t>收场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D894B8C-9F55-4971-89BA-63C4AF93AD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solidFill>
                  <a:schemeClr val="tx1"/>
                </a:solidFill>
              </a:rPr>
              <a:t>总结报告及建议</a:t>
            </a:r>
            <a:endParaRPr lang="zh-TW" altLang="en-US" sz="6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289E0B5-E03E-4F95-8CDF-1DA7938BE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总结报告及建议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FDA9C7E-9161-4239-A255-15BDB56B0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问题之原因</a:t>
            </a:r>
          </a:p>
          <a:p>
            <a:pPr eaLnBrk="1" hangingPunct="1"/>
            <a:r>
              <a:rPr lang="zh-CN" altLang="en-US"/>
              <a:t>具体建议措施</a:t>
            </a:r>
            <a:endParaRPr lang="zh-TW" altLang="en-US"/>
          </a:p>
          <a:p>
            <a:pPr eaLnBrk="1" hangingPunct="1"/>
            <a:r>
              <a:rPr lang="zh-CN" altLang="en-US"/>
              <a:t>畜主之后续动作</a:t>
            </a:r>
            <a:endParaRPr lang="zh-TW" altLang="en-US"/>
          </a:p>
          <a:p>
            <a:pPr eaLnBrk="1" hangingPunct="1"/>
            <a:r>
              <a:rPr lang="zh-CN" altLang="en-US"/>
              <a:t>其它所见可改善之处</a:t>
            </a:r>
            <a:endParaRPr lang="zh-TW" altLang="en-US"/>
          </a:p>
          <a:p>
            <a:pPr lvl="1" eaLnBrk="1" hangingPunct="1"/>
            <a:r>
              <a:rPr lang="zh-TW" altLang="en-US"/>
              <a:t>每次</a:t>
            </a:r>
            <a:r>
              <a:rPr lang="en-US" altLang="zh-TW"/>
              <a:t>2-3</a:t>
            </a:r>
            <a:r>
              <a:rPr lang="zh-TW" altLang="en-US"/>
              <a:t>点改善</a:t>
            </a:r>
          </a:p>
          <a:p>
            <a:pPr lvl="1" eaLnBrk="1" hangingPunct="1"/>
            <a:r>
              <a:rPr lang="zh-CN" altLang="en-US"/>
              <a:t>不要作不切实际之建议</a:t>
            </a: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A4981A3-27C7-48AE-A2CB-84CE04F0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chemeClr val="tx1"/>
                </a:solidFill>
              </a:rPr>
              <a:t>建议措施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3B2CA9-1E4A-4C21-BECD-0FCF9E518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提出治疗计划</a:t>
            </a:r>
            <a:endParaRPr lang="zh-TW" altLang="en-US" sz="3600"/>
          </a:p>
          <a:p>
            <a:pPr eaLnBrk="1" hangingPunct="1"/>
            <a:r>
              <a:rPr lang="zh-TW" altLang="en-US" sz="3600"/>
              <a:t>配合管理之措施</a:t>
            </a:r>
          </a:p>
          <a:p>
            <a:pPr eaLnBrk="1" hangingPunct="1"/>
            <a:r>
              <a:rPr lang="zh-CN" altLang="en-US" sz="3600"/>
              <a:t>未来防治计划</a:t>
            </a:r>
            <a:endParaRPr lang="zh-TW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1272DB0-FF65-41D0-B189-B237421C38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2025" y="2362200"/>
            <a:ext cx="7772400" cy="1143000"/>
          </a:xfrm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7200">
                <a:solidFill>
                  <a:schemeClr val="tx1"/>
                </a:solidFill>
              </a:rPr>
              <a:t>后续动作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43D223-36E8-4DC8-AFAE-22197C7E1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chemeClr val="tx1"/>
                </a:solidFill>
              </a:rPr>
              <a:t>后续动作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4C314E8-C5DA-48C9-825F-96C48CA06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纪录，回报处理过程及结果</a:t>
            </a:r>
            <a:endParaRPr lang="zh-TW" altLang="en-US"/>
          </a:p>
          <a:p>
            <a:pPr eaLnBrk="1" hangingPunct="1"/>
            <a:r>
              <a:rPr lang="zh-TW" altLang="en-US"/>
              <a:t>样品化验</a:t>
            </a:r>
          </a:p>
          <a:p>
            <a:pPr eaLnBrk="1" hangingPunct="1"/>
            <a:r>
              <a:rPr lang="zh-CN" altLang="en-US"/>
              <a:t>未当场作结论或建议者，再回去补充。</a:t>
            </a:r>
            <a:endParaRPr lang="zh-TW" altLang="en-US"/>
          </a:p>
          <a:p>
            <a:pPr eaLnBrk="1" hangingPunct="1"/>
            <a:r>
              <a:rPr lang="zh-CN" altLang="en-US"/>
              <a:t>关心客户，追踪结果。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A7117D-1DCA-465C-B4F7-0D7CFC770D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你希望透过投诉</a:t>
            </a:r>
            <a:r>
              <a:rPr lang="en-US" altLang="zh-TW"/>
              <a:t>,</a:t>
            </a:r>
            <a:r>
              <a:rPr lang="zh-TW" altLang="en-US"/>
              <a:t>可以</a:t>
            </a:r>
            <a:r>
              <a:rPr lang="en-US" altLang="zh-TW"/>
              <a:t>…..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243C8A-3D6E-4BDD-A378-B286FDFA32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4FAAFB40-E7BB-4151-8F27-1888C65CC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成功的客户投诉处理</a:t>
            </a:r>
            <a:endParaRPr lang="zh-TW" altLang="en-US"/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245532DA-5FE9-4AAC-9ECF-65970764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帮忙找出问题的真象与症结，并协助解决问题。</a:t>
            </a:r>
          </a:p>
          <a:p>
            <a:pPr eaLnBrk="1" hangingPunct="1"/>
            <a:r>
              <a:rPr lang="zh-CN" altLang="en-US" sz="3600"/>
              <a:t>澄清问题的方向，消除客户疑问。</a:t>
            </a:r>
          </a:p>
          <a:p>
            <a:pPr eaLnBrk="1" hangingPunct="1"/>
            <a:r>
              <a:rPr lang="zh-CN" altLang="en-US" sz="3600"/>
              <a:t>宣泄客户情绪，详实回报公司。</a:t>
            </a:r>
            <a:endParaRPr lang="zh-TW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D57711B-E83D-42D2-9B8F-009B20A9D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处理的层次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75F2511-2A85-4A43-9165-CB65D5013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安抚情绪</a:t>
            </a:r>
          </a:p>
          <a:p>
            <a:pPr eaLnBrk="1" hangingPunct="1"/>
            <a:r>
              <a:rPr lang="zh-CN" altLang="en-US" sz="4000"/>
              <a:t>澄清问题</a:t>
            </a:r>
          </a:p>
          <a:p>
            <a:pPr eaLnBrk="1" hangingPunct="1"/>
            <a:r>
              <a:rPr lang="zh-CN" altLang="en-US" sz="4000"/>
              <a:t>解决问题</a:t>
            </a:r>
            <a:endParaRPr lang="zh-TW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1549C0-4FA1-43AE-B4C1-E4C899F4A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处理程序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2988C53C-5418-4923-962A-2DDB7C6F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265363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访前准备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11EE12D6-D93E-40EA-9545-02F3F8DC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22653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问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0C084EA6-791C-43DE-A0F5-7B67605B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22542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闻</a:t>
            </a: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E17989BF-0ADD-48F3-8E41-F65883484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81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望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2FAF7A32-08B7-46DA-8D63-4E17F7A0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切</a:t>
            </a:r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8E731A9E-F582-4E22-BCDA-FC5B824B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8006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收场</a:t>
            </a:r>
          </a:p>
        </p:txBody>
      </p:sp>
      <p:sp>
        <p:nvSpPr>
          <p:cNvPr id="8201" name="Text Box 10">
            <a:extLst>
              <a:ext uri="{FF2B5EF4-FFF2-40B4-BE49-F238E27FC236}">
                <a16:creationId xmlns:a16="http://schemas.microsoft.com/office/drawing/2014/main" id="{1733B2EF-4DC2-43AA-9414-39947EF35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48006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600">
                <a:ea typeface="文鼎中楷簡" pitchFamily="49" charset="-128"/>
              </a:rPr>
              <a:t>后续动作</a:t>
            </a:r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83B748BA-3FCC-4C25-817D-7AB984CA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2">
            <a:extLst>
              <a:ext uri="{FF2B5EF4-FFF2-40B4-BE49-F238E27FC236}">
                <a16:creationId xmlns:a16="http://schemas.microsoft.com/office/drawing/2014/main" id="{FCD436B0-552F-4A6C-85B3-09D028A2B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814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13">
            <a:extLst>
              <a:ext uri="{FF2B5EF4-FFF2-40B4-BE49-F238E27FC236}">
                <a16:creationId xmlns:a16="http://schemas.microsoft.com/office/drawing/2014/main" id="{5965D2CB-B4FA-45D5-B940-C368110F0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8956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Line 14">
            <a:extLst>
              <a:ext uri="{FF2B5EF4-FFF2-40B4-BE49-F238E27FC236}">
                <a16:creationId xmlns:a16="http://schemas.microsoft.com/office/drawing/2014/main" id="{4526135D-A646-4029-86C2-172FBD6E9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8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4F24DD3E-BC91-4FDB-8B40-9BD703C89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16">
            <a:extLst>
              <a:ext uri="{FF2B5EF4-FFF2-40B4-BE49-F238E27FC236}">
                <a16:creationId xmlns:a16="http://schemas.microsoft.com/office/drawing/2014/main" id="{57C14CDF-F9A9-495F-8161-17A096788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AE5DEE3E-613E-4F15-A5AE-BEB4C73B7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Line 18">
            <a:extLst>
              <a:ext uri="{FF2B5EF4-FFF2-40B4-BE49-F238E27FC236}">
                <a16:creationId xmlns:a16="http://schemas.microsoft.com/office/drawing/2014/main" id="{63877AEC-C298-4B51-A09D-399536C80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762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Line 19">
            <a:extLst>
              <a:ext uri="{FF2B5EF4-FFF2-40B4-BE49-F238E27FC236}">
                <a16:creationId xmlns:a16="http://schemas.microsoft.com/office/drawing/2014/main" id="{58AF4118-07F5-4817-9AE0-211ED5FF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Arc 20">
            <a:extLst>
              <a:ext uri="{FF2B5EF4-FFF2-40B4-BE49-F238E27FC236}">
                <a16:creationId xmlns:a16="http://schemas.microsoft.com/office/drawing/2014/main" id="{CC3FDCE9-06C8-4F35-8A22-E1373D054234}"/>
              </a:ext>
            </a:extLst>
          </p:cNvPr>
          <p:cNvSpPr>
            <a:spLocks/>
          </p:cNvSpPr>
          <p:nvPr/>
        </p:nvSpPr>
        <p:spPr bwMode="auto">
          <a:xfrm>
            <a:off x="6858000" y="2590800"/>
            <a:ext cx="9906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Arc 21">
            <a:extLst>
              <a:ext uri="{FF2B5EF4-FFF2-40B4-BE49-F238E27FC236}">
                <a16:creationId xmlns:a16="http://schemas.microsoft.com/office/drawing/2014/main" id="{0D37BCDF-4E27-4CB4-83A9-E5640B4A0B9E}"/>
              </a:ext>
            </a:extLst>
          </p:cNvPr>
          <p:cNvSpPr>
            <a:spLocks/>
          </p:cNvSpPr>
          <p:nvPr/>
        </p:nvSpPr>
        <p:spPr bwMode="auto">
          <a:xfrm flipV="1">
            <a:off x="7010400" y="4267200"/>
            <a:ext cx="8382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B82508-C5F0-4D56-B2F1-ECC2754CED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777777"/>
          </a:solidFill>
        </p:spPr>
        <p:txBody>
          <a:bodyPr/>
          <a:lstStyle/>
          <a:p>
            <a:pPr eaLnBrk="1" hangingPunct="1"/>
            <a:r>
              <a:rPr lang="zh-TW" altLang="en-US" sz="7200">
                <a:solidFill>
                  <a:schemeClr val="tx1"/>
                </a:solidFill>
              </a:rPr>
              <a:t>访前准备</a:t>
            </a:r>
            <a:endParaRPr lang="zh-TW" altLang="en-US"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978E100D-B497-4C90-98A5-298A44CC7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访前准备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C1D1EB72-90D7-4DDD-85D2-6BE5C6C68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收集、检阅客户资料与投诉内容。</a:t>
            </a:r>
            <a:endParaRPr lang="zh-TW" altLang="en-US"/>
          </a:p>
          <a:p>
            <a:pPr eaLnBrk="1" hangingPunct="1"/>
            <a:r>
              <a:rPr lang="zh-CN" altLang="en-US"/>
              <a:t>构思问题可能原因及应探诣方向。</a:t>
            </a:r>
            <a:endParaRPr lang="zh-TW" altLang="en-US"/>
          </a:p>
          <a:p>
            <a:pPr eaLnBrk="1" hangingPunct="1"/>
            <a:r>
              <a:rPr lang="zh-CN" altLang="en-US"/>
              <a:t>准备可能运用之数据或工具。</a:t>
            </a:r>
            <a:endParaRPr lang="zh-TW" altLang="en-US"/>
          </a:p>
          <a:p>
            <a:pPr eaLnBrk="1" hangingPunct="1"/>
            <a:r>
              <a:rPr lang="zh-CN" altLang="en-US"/>
              <a:t>寻求必要支持。</a:t>
            </a: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1B104D2-93D1-4837-98A1-28A521BD2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访前准备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D94FF72D-F030-461A-9D69-B09F160C5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客户基本数据</a:t>
            </a:r>
            <a:endParaRPr lang="zh-TW" altLang="en-US" sz="2400"/>
          </a:p>
          <a:p>
            <a:pPr lvl="1" eaLnBrk="1" hangingPunct="1"/>
            <a:r>
              <a:rPr lang="zh-CN" altLang="en-US" sz="2000"/>
              <a:t>单位背景、饲养规模、历史、水平</a:t>
            </a:r>
            <a:endParaRPr lang="zh-TW" altLang="en-US" sz="2000"/>
          </a:p>
          <a:p>
            <a:pPr lvl="1" eaLnBrk="1" hangingPunct="1"/>
            <a:r>
              <a:rPr lang="zh-CN" altLang="en-US" sz="2000"/>
              <a:t>使用饲料品牌、种类、有无混用、以前曾否发生问题</a:t>
            </a:r>
            <a:endParaRPr lang="zh-TW" altLang="en-US" sz="2000"/>
          </a:p>
          <a:p>
            <a:pPr eaLnBrk="1" hangingPunct="1"/>
            <a:r>
              <a:rPr lang="zh-CN" altLang="en-US" sz="2400"/>
              <a:t>使用同批产品之其它客户有无类似状况？</a:t>
            </a:r>
            <a:endParaRPr lang="zh-TW" altLang="en-US" sz="2400"/>
          </a:p>
          <a:p>
            <a:pPr eaLnBrk="1" hangingPunct="1"/>
            <a:r>
              <a:rPr lang="zh-CN" altLang="en-US" sz="2400"/>
              <a:t>使用同批饲料之其它客户有无类似状况？</a:t>
            </a:r>
            <a:endParaRPr lang="zh-TW" altLang="en-US" sz="2400"/>
          </a:p>
          <a:p>
            <a:pPr eaLnBrk="1" hangingPunct="1"/>
            <a:r>
              <a:rPr lang="zh-CN" altLang="en-US" sz="2400"/>
              <a:t>加强相关信息与知识</a:t>
            </a:r>
            <a:endParaRPr lang="zh-TW" altLang="en-US" sz="2400"/>
          </a:p>
          <a:p>
            <a:pPr eaLnBrk="1" hangingPunct="1"/>
            <a:r>
              <a:rPr lang="zh-CN" altLang="en-US" sz="2400"/>
              <a:t>寻求支持共同拜访</a:t>
            </a:r>
            <a:endParaRPr lang="zh-TW" altLang="en-US" sz="2400"/>
          </a:p>
          <a:p>
            <a:pPr lvl="1" eaLnBrk="1" hangingPunct="1"/>
            <a:r>
              <a:rPr lang="zh-CN" altLang="en-US" sz="2000"/>
              <a:t>兽医师、畜牧师及销售代表</a:t>
            </a:r>
            <a:endParaRPr lang="zh-TW" altLang="en-US" sz="2000"/>
          </a:p>
          <a:p>
            <a:pPr eaLnBrk="1" hangingPunct="1"/>
            <a:r>
              <a:rPr lang="zh-CN" altLang="en-US" sz="2400"/>
              <a:t>解剖刀、资料、采样工具、药品、纪录本</a:t>
            </a:r>
            <a:endParaRPr lang="zh-TW" altLang="en-US" sz="2400"/>
          </a:p>
          <a:p>
            <a:pPr eaLnBrk="1" hangingPunct="1"/>
            <a:r>
              <a:rPr lang="zh-CN" altLang="en-US" sz="2400"/>
              <a:t>安排时间，及时处理</a:t>
            </a:r>
            <a:endParaRPr lang="zh-TW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Arial"/>
        <a:ea typeface="文鼎中楷簡"/>
        <a:cs typeface=""/>
      </a:majorFont>
      <a:minorFont>
        <a:latin typeface="Arial"/>
        <a:ea typeface="文鼎中楷簡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  <a:ea typeface="新細明體" pitchFamily="2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  <a:ea typeface="新細明體" pitchFamily="2" charset="-12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675</Words>
  <Application>Microsoft Office PowerPoint</Application>
  <PresentationFormat>全屏显示(4:3)</PresentationFormat>
  <Paragraphs>160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Times New Roman</vt:lpstr>
      <vt:lpstr>新細明體</vt:lpstr>
      <vt:lpstr>Arial</vt:lpstr>
      <vt:lpstr>文鼎中楷簡</vt:lpstr>
      <vt:lpstr>Monotype Sorts</vt:lpstr>
      <vt:lpstr>Notebook</vt:lpstr>
      <vt:lpstr>客户投诉处理 Objection  Handling</vt:lpstr>
      <vt:lpstr>什么样情况下你会提出投诉?</vt:lpstr>
      <vt:lpstr>你希望透过投诉,可以…..</vt:lpstr>
      <vt:lpstr>成功的客户投诉处理</vt:lpstr>
      <vt:lpstr>处理的层次</vt:lpstr>
      <vt:lpstr>处理程序</vt:lpstr>
      <vt:lpstr>访前准备</vt:lpstr>
      <vt:lpstr>访前准备</vt:lpstr>
      <vt:lpstr>访前准备</vt:lpstr>
      <vt:lpstr>问</vt:lpstr>
      <vt:lpstr>问</vt:lpstr>
      <vt:lpstr>问的态度</vt:lpstr>
      <vt:lpstr>不要</vt:lpstr>
      <vt:lpstr>问的原则</vt:lpstr>
      <vt:lpstr>问的例句</vt:lpstr>
      <vt:lpstr>查对饲养纪录</vt:lpstr>
      <vt:lpstr>聆听的层次</vt:lpstr>
      <vt:lpstr>闻</vt:lpstr>
      <vt:lpstr>闻</vt:lpstr>
      <vt:lpstr>望</vt:lpstr>
      <vt:lpstr>观察什么?</vt:lpstr>
      <vt:lpstr>切</vt:lpstr>
      <vt:lpstr>解剖检查</vt:lpstr>
      <vt:lpstr>PowerPoint 演示文稿</vt:lpstr>
      <vt:lpstr>收场</vt:lpstr>
      <vt:lpstr>总结报告及建议</vt:lpstr>
      <vt:lpstr>建议措施</vt:lpstr>
      <vt:lpstr>后续动作</vt:lpstr>
      <vt:lpstr>后续动作</vt:lpstr>
    </vt:vector>
  </TitlesOfParts>
  <Company>Lilly Taiwan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</dc:title>
  <dc:creator>Margaret Wang</dc:creator>
  <cp:lastModifiedBy>刘伟</cp:lastModifiedBy>
  <cp:revision>16</cp:revision>
  <dcterms:created xsi:type="dcterms:W3CDTF">2000-02-23T09:28:28Z</dcterms:created>
  <dcterms:modified xsi:type="dcterms:W3CDTF">2020-12-31T06:47:47Z</dcterms:modified>
</cp:coreProperties>
</file>