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hyperlink" Target="https://en.m.wikipedia.org/wiki/Skilled_workers" TargetMode="External" /><Relationship Id="rId2" Type="http://schemas.openxmlformats.org/officeDocument/2006/relationships/image" Target="../media/image10.png" /><Relationship Id="rId1" Type="http://schemas.openxmlformats.org/officeDocument/2006/relationships/slideLayout" Target="../slideLayouts/slideLayout1.xml" /><Relationship Id="rId4" Type="http://schemas.openxmlformats.org/officeDocument/2006/relationships/hyperlink" Target="https://en.m.wikipedia.org/wiki/Sensitivity_analysis" TargetMode="Externa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A79C4F3C-1B4D-3296-A770-986239185262}"/>
              </a:ext>
            </a:extLst>
          </p:cNvPr>
          <p:cNvSpPr txBox="1"/>
          <p:nvPr/>
        </p:nvSpPr>
        <p:spPr>
          <a:xfrm>
            <a:off x="2652872" y="2390216"/>
            <a:ext cx="6700678" cy="1200329"/>
          </a:xfrm>
          <a:prstGeom prst="rect">
            <a:avLst/>
          </a:prstGeom>
          <a:noFill/>
        </p:spPr>
        <p:txBody>
          <a:bodyPr wrap="square">
            <a:spAutoFit/>
          </a:bodyPr>
          <a:lstStyle/>
          <a:p>
            <a:r>
              <a:rPr lang="en-GB" b="0" i="0">
                <a:solidFill>
                  <a:srgbClr val="474747"/>
                </a:solidFill>
                <a:effectLst/>
                <a:latin typeface="Google Sans"/>
              </a:rPr>
              <a:t>employee value proposition (EVP) can be defined as: </a:t>
            </a:r>
            <a:r>
              <a:rPr lang="en-GB" b="0" i="0">
                <a:solidFill>
                  <a:srgbClr val="040C28"/>
                </a:solidFill>
                <a:effectLst/>
                <a:latin typeface="Google Sans"/>
              </a:rPr>
              <a:t>a statement of the values, rewards, recognition, support, and company culture that an employer gives employees, enabling them to do their best work and achieve their highest potential</a:t>
            </a:r>
            <a:r>
              <a:rPr lang="en-GB" b="0" i="0">
                <a:solidFill>
                  <a:srgbClr val="474747"/>
                </a:solidFill>
                <a:effectLst/>
                <a:latin typeface="Google Sans"/>
              </a:rPr>
              <a: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758CDB1-54F5-09C3-0B7B-9F3D595499FC}"/>
              </a:ext>
            </a:extLst>
          </p:cNvPr>
          <p:cNvSpPr txBox="1"/>
          <p:nvPr/>
        </p:nvSpPr>
        <p:spPr>
          <a:xfrm>
            <a:off x="846809" y="1951672"/>
            <a:ext cx="6160298" cy="1477328"/>
          </a:xfrm>
          <a:prstGeom prst="rect">
            <a:avLst/>
          </a:prstGeom>
          <a:noFill/>
        </p:spPr>
        <p:txBody>
          <a:bodyPr wrap="square">
            <a:spAutoFit/>
          </a:bodyPr>
          <a:lstStyle/>
          <a:p>
            <a:r>
              <a:rPr lang="en-GB" b="0" i="0">
                <a:solidFill>
                  <a:srgbClr val="474747"/>
                </a:solidFill>
                <a:effectLst/>
                <a:latin typeface="Google Sans"/>
              </a:rPr>
              <a:t>A Dataset is </a:t>
            </a:r>
            <a:r>
              <a:rPr lang="en-GB" b="0" i="0">
                <a:solidFill>
                  <a:srgbClr val="040C28"/>
                </a:solidFill>
                <a:effectLst/>
                <a:latin typeface="Google Sans"/>
              </a:rPr>
              <a:t>a set or collection of data</a:t>
            </a:r>
            <a:r>
              <a:rPr lang="en-GB" b="0" i="0">
                <a:solidFill>
                  <a:srgbClr val="474747"/>
                </a:solidFill>
                <a:effectLst/>
                <a:latin typeface="Google Sans"/>
              </a:rPr>
              <a:t>. This set is normally presented in a tabular pattern. Every column describes a particular variable. And each row corresponds to a given member of the data set, as per the given question. This is a part of data management</a:t>
            </a:r>
            <a:endParaRPr lang="en-US"/>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83E6E46-857A-9724-D5CA-3B24858066CF}"/>
              </a:ext>
            </a:extLst>
          </p:cNvPr>
          <p:cNvSpPr txBox="1"/>
          <p:nvPr/>
        </p:nvSpPr>
        <p:spPr>
          <a:xfrm rot="10800000" flipV="1">
            <a:off x="1977633" y="2625861"/>
            <a:ext cx="7931935" cy="923330"/>
          </a:xfrm>
          <a:prstGeom prst="rect">
            <a:avLst/>
          </a:prstGeom>
          <a:noFill/>
        </p:spPr>
        <p:txBody>
          <a:bodyPr wrap="square">
            <a:spAutoFit/>
          </a:bodyPr>
          <a:lstStyle/>
          <a:p>
            <a:r>
              <a:rPr lang="en-GB" b="0" i="0">
                <a:solidFill>
                  <a:srgbClr val="040C28"/>
                </a:solidFill>
                <a:effectLst/>
                <a:latin typeface="Google Sans"/>
              </a:rPr>
              <a:t>unique and memorable experiences during the onboarding process that leave a lasting impression on new hires</a:t>
            </a:r>
            <a:r>
              <a:rPr lang="en-GB" b="0" i="0">
                <a:solidFill>
                  <a:srgbClr val="474747"/>
                </a:solidFill>
                <a:effectLst/>
                <a:latin typeface="Google Sans"/>
              </a:rPr>
              <a:t>. These moments typically evoke positive emotions and establish a strong connection between the employee and the organization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0C8867C-82F0-3904-CE7B-3B656EBA8851}"/>
              </a:ext>
            </a:extLst>
          </p:cNvPr>
          <p:cNvSpPr txBox="1"/>
          <p:nvPr/>
        </p:nvSpPr>
        <p:spPr>
          <a:xfrm>
            <a:off x="739775" y="2004080"/>
            <a:ext cx="6101488" cy="1754326"/>
          </a:xfrm>
          <a:prstGeom prst="rect">
            <a:avLst/>
          </a:prstGeom>
          <a:noFill/>
        </p:spPr>
        <p:txBody>
          <a:bodyPr wrap="square">
            <a:spAutoFit/>
          </a:bodyPr>
          <a:lstStyle/>
          <a:p>
            <a:r>
              <a:rPr lang="en-GB" b="1" i="0">
                <a:solidFill>
                  <a:srgbClr val="202122"/>
                </a:solidFill>
                <a:effectLst/>
                <a:latin typeface="-apple-system"/>
              </a:rPr>
              <a:t>modeling</a:t>
            </a:r>
            <a:r>
              <a:rPr lang="en-GB" b="0" i="0">
                <a:solidFill>
                  <a:srgbClr val="202122"/>
                </a:solidFill>
                <a:effectLst/>
                <a:latin typeface="-apple-system"/>
              </a:rPr>
              <a:t> is the process by which the need for skilled workers at a particular point in time (demand) is matched directly with the availability and preference of </a:t>
            </a:r>
            <a:r>
              <a:rPr lang="en-GB" b="0" i="0" u="none" strike="noStrike">
                <a:effectLst/>
                <a:latin typeface="-apple-system"/>
                <a:hlinkClick r:id="rId3" tooltip="Skilled workers"/>
              </a:rPr>
              <a:t>skilled workers</a:t>
            </a:r>
            <a:r>
              <a:rPr lang="en-GB" b="0" i="0">
                <a:solidFill>
                  <a:srgbClr val="202122"/>
                </a:solidFill>
                <a:effectLst/>
                <a:latin typeface="-apple-system"/>
              </a:rPr>
              <a:t> (supply). The resulting mathematical models may be used to perform </a:t>
            </a:r>
            <a:r>
              <a:rPr lang="en-GB" b="0" i="0" u="none" strike="noStrike">
                <a:effectLst/>
                <a:latin typeface="-apple-system"/>
                <a:hlinkClick r:id="rId4" tooltip="Sensitivity analysis"/>
              </a:rPr>
              <a:t>sensitivity analysis</a:t>
            </a:r>
            <a:r>
              <a:rPr lang="en-GB" b="0" i="0">
                <a:solidFill>
                  <a:srgbClr val="202122"/>
                </a:solidFill>
                <a:effectLst/>
                <a:latin typeface="-apple-system"/>
              </a:rPr>
              <a:t> and generate data output in the form of reports and schedules.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20F953-FD1B-2E40-29C8-F5525813C233}"/>
              </a:ext>
            </a:extLst>
          </p:cNvPr>
          <p:cNvSpPr txBox="1"/>
          <p:nvPr/>
        </p:nvSpPr>
        <p:spPr>
          <a:xfrm>
            <a:off x="704104" y="1224591"/>
            <a:ext cx="6101488" cy="5355312"/>
          </a:xfrm>
          <a:prstGeom prst="rect">
            <a:avLst/>
          </a:prstGeom>
          <a:noFill/>
        </p:spPr>
        <p:txBody>
          <a:bodyPr wrap="square">
            <a:spAutoFit/>
          </a:bodyPr>
          <a:lstStyle/>
          <a:p>
            <a:r>
              <a:rPr lang="en-US"/>
              <a:t>Here's a potential conclusion for employee qualification preparation:_Conclusion:_"Implementing a comprehensive employee qualification preparation program is crucial for organizations to ensure their workforce possesses the necessary skills, knowledge, and competencies to excel in their roles. By:- Identifying essential qualifications and skills- Providing targeted training and development opportunities- Ensuring compliance with industry standards and regulations- Fostering a culture of continuous learning and growthOrganizations can:- Enhance job performance and productivity- Improve compliance and risk management- Increase employee engagement and retention- Drive business success and competitivenessBy prioritizing employee qualification preparation, organizations can unlock the full potential of their workforce, leading to improved outcomes, increased efficiency, and sustained success."This conclusion summarizes the importance of employee qualification preparation, highlights the benefits, and emphasizes the impact on organizational performance and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extLst>
      <p:ext uri="{BB962C8B-B14F-4D97-AF65-F5344CB8AC3E}">
        <p14:creationId xmlns:p14="http://schemas.microsoft.com/office/powerpoint/2010/main" val="31594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978648B9-0550-2B80-53DE-A9331C2F1869}"/>
              </a:ext>
            </a:extLst>
          </p:cNvPr>
          <p:cNvSpPr txBox="1"/>
          <p:nvPr/>
        </p:nvSpPr>
        <p:spPr>
          <a:xfrm>
            <a:off x="3050744" y="2700856"/>
            <a:ext cx="6101488" cy="1477328"/>
          </a:xfrm>
          <a:prstGeom prst="rect">
            <a:avLst/>
          </a:prstGeom>
          <a:noFill/>
        </p:spPr>
        <p:txBody>
          <a:bodyPr wrap="square">
            <a:spAutoFit/>
          </a:bodyPr>
          <a:lstStyle/>
          <a:p>
            <a:r>
              <a:rPr lang="en-US"/>
              <a:t>Develop a comprehensive and structured framework to document and track employee qualifications, skills, and certifications to ensure accurate and up-to-date records, facilitate informed decision-making, and support strategic workforce planning and development initiatives."</a:t>
            </a:r>
          </a:p>
        </p:txBody>
      </p:sp>
    </p:spTree>
    <p:extLst>
      <p:ext uri="{BB962C8B-B14F-4D97-AF65-F5344CB8AC3E}">
        <p14:creationId xmlns:p14="http://schemas.microsoft.com/office/powerpoint/2010/main" val="213020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0F6D829-180F-8625-7386-D5D8508A12F4}"/>
              </a:ext>
            </a:extLst>
          </p:cNvPr>
          <p:cNvSpPr txBox="1"/>
          <p:nvPr/>
        </p:nvSpPr>
        <p:spPr>
          <a:xfrm>
            <a:off x="834072" y="1644363"/>
            <a:ext cx="6101488" cy="1477328"/>
          </a:xfrm>
          <a:prstGeom prst="rect">
            <a:avLst/>
          </a:prstGeom>
          <a:noFill/>
        </p:spPr>
        <p:txBody>
          <a:bodyPr wrap="square">
            <a:spAutoFit/>
          </a:bodyPr>
          <a:lstStyle/>
          <a:p>
            <a:r>
              <a:rPr lang="en-US"/>
              <a:t>Develop a comprehensive and structured framework to document and track employee qualifications, skills, and certifications to ensure accurate and up-to-date records, facilitate informed decision-making, and support strategic workforce planning and development initiatives."</a:t>
            </a:r>
          </a:p>
        </p:txBody>
      </p:sp>
    </p:spTree>
    <p:extLst>
      <p:ext uri="{BB962C8B-B14F-4D97-AF65-F5344CB8AC3E}">
        <p14:creationId xmlns:p14="http://schemas.microsoft.com/office/powerpoint/2010/main" val="164159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11618" y="2161045"/>
            <a:ext cx="7924800"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Employee Qualification Management System (EQMS) project aims to design and implement a comprehensive framework to document, track, and manage employee qualifications, skills, and certifications. The system will provide a centralized repository for accurate and up-to-date records, enabling informed decision-making, strategic workforce planning, and talent development initiatives.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1CBB8247-5F36-3E67-69BF-1AE9986E8153}"/>
              </a:ext>
            </a:extLst>
          </p:cNvPr>
          <p:cNvSpPr txBox="1"/>
          <p:nvPr/>
        </p:nvSpPr>
        <p:spPr>
          <a:xfrm>
            <a:off x="594587" y="1951672"/>
            <a:ext cx="6101488" cy="1477328"/>
          </a:xfrm>
          <a:prstGeom prst="rect">
            <a:avLst/>
          </a:prstGeom>
          <a:noFill/>
        </p:spPr>
        <p:txBody>
          <a:bodyPr wrap="square">
            <a:spAutoFit/>
          </a:bodyPr>
          <a:lstStyle/>
          <a:p>
            <a:r>
              <a:rPr lang="en-US"/>
              <a:t>They are not experts in the IT field and may not have in-depth knowledge of the systems they use. They are the people who will be using the system on a daily basis to do their job. They need to be able to use the system easily and efficiently in order to be productive.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PROBLEM STATEMENT</vt:lpstr>
      <vt:lpstr>PROBLEM STATEMENT</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13</cp:revision>
  <dcterms:created xsi:type="dcterms:W3CDTF">2024-03-29T15:07:22Z</dcterms:created>
  <dcterms:modified xsi:type="dcterms:W3CDTF">2024-08-31T11:21:07Z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