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5" d="100"/>
          <a:sy n="115" d="100"/>
        </p:scale>
        <p:origin x="-3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D291B17-9318-49DB-B28B-6E5994AE9581}" type="datetime1">
              <a:rPr lang="en-US" smtClean="0"/>
              <a:t>4/4/2024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DD82B9-B8EE-4375-B6FF-88FA6ABB15D9}" type="datetime1">
              <a:rPr lang="en-US" smtClean="0"/>
              <a:t>4/4/2024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2497495-0637-405E-AE64-5CC7506D51F5}" type="datetime1">
              <a:rPr lang="en-US" smtClean="0"/>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A98EE3D-8CD1-4C3F-BD1C-C98C9596463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A98EE3D-8CD1-4C3F-BD1C-C98C9596463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D82884F1-FFEA-405F-9602-3DCA865EDA4E}" type="datetime1">
              <a:rPr lang="en-US" smtClean="0"/>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pPr algn="l"/>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A98EE3D-8CD1-4C3F-BD1C-C98C9596463C}"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ED291B17-9318-49DB-B28B-6E5994AE9581}" type="datetime1">
              <a:rPr lang="en-US" smtClean="0"/>
              <a:t>4/4/2024</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3A98EE3D-8CD1-4C3F-BD1C-C98C9596463C}" type="slidenum">
              <a:rPr lang="en-US" smtClean="0"/>
              <a:t>‹#›</a:t>
            </a:fld>
            <a:endParaRPr lang="en-US"/>
          </a:p>
        </p:txBody>
      </p:sp>
      <p:pic>
        <p:nvPicPr>
          <p:cNvPr id="11" name="Picture 10"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891123" y="998675"/>
            <a:ext cx="8125714" cy="1279012"/>
          </a:xfrm>
          <a:solidFill>
            <a:schemeClr val="bg2">
              <a:lumMod val="75000"/>
            </a:schemeClr>
          </a:solidFill>
          <a:ln>
            <a:solidFill>
              <a:schemeClr val="bg2">
                <a:lumMod val="10000"/>
              </a:schemeClr>
            </a:solidFill>
          </a:ln>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 </a:t>
            </a:r>
            <a:r>
              <a:rPr lang="en-US" b="1" i="1" dirty="0">
                <a:solidFill>
                  <a:schemeClr val="tx1"/>
                </a:solidFill>
                <a:latin typeface="Arial" panose="020B0604020202020204" pitchFamily="34" charset="0"/>
                <a:cs typeface="Arial" panose="020B0604020202020204" pitchFamily="34" charset="0"/>
              </a:rPr>
              <a:t>Keylogger &amp; security</a:t>
            </a:r>
          </a:p>
        </p:txBody>
      </p:sp>
      <p:sp>
        <p:nvSpPr>
          <p:cNvPr id="4" name="TextBox 3"/>
          <p:cNvSpPr txBox="1"/>
          <p:nvPr/>
        </p:nvSpPr>
        <p:spPr>
          <a:xfrm>
            <a:off x="3258846" y="3816579"/>
            <a:ext cx="7980183" cy="1323439"/>
          </a:xfrm>
          <a:prstGeom prst="rect">
            <a:avLst/>
          </a:prstGeom>
          <a:noFill/>
        </p:spPr>
        <p:txBody>
          <a:bodyPr wrap="square" lIns="91440" tIns="45720" rIns="91440" bIns="45720" rtlCol="0" anchor="t">
            <a:spAutoFit/>
          </a:bodyPr>
          <a:lstStyle/>
          <a:p>
            <a:r>
              <a:rPr lang="en-US" sz="2000" b="1" dirty="0">
                <a:solidFill>
                  <a:schemeClr val="tx2">
                    <a:lumMod val="50000"/>
                  </a:schemeClr>
                </a:solidFill>
                <a:latin typeface="+mj-lt"/>
                <a:cs typeface="Arial" pitchFamily="34" charset="0"/>
              </a:rPr>
              <a:t>Presented By:</a:t>
            </a:r>
          </a:p>
          <a:p>
            <a:r>
              <a:rPr lang="en-US" sz="2000" b="1" dirty="0">
                <a:solidFill>
                  <a:schemeClr val="tx2">
                    <a:lumMod val="50000"/>
                  </a:schemeClr>
                </a:solidFill>
                <a:latin typeface="+mj-lt"/>
                <a:cs typeface="Arial"/>
              </a:rPr>
              <a:t>	</a:t>
            </a:r>
            <a:r>
              <a:rPr lang="en-US" sz="2000" b="1" dirty="0" smtClean="0">
                <a:solidFill>
                  <a:schemeClr val="tx2">
                    <a:lumMod val="50000"/>
                  </a:schemeClr>
                </a:solidFill>
                <a:latin typeface="+mj-lt"/>
                <a:cs typeface="Arial"/>
              </a:rPr>
              <a:t>K.Mohan (AU810621104014</a:t>
            </a:r>
            <a:r>
              <a:rPr lang="en-US" sz="2000" b="1" dirty="0" smtClean="0">
                <a:solidFill>
                  <a:schemeClr val="tx2">
                    <a:lumMod val="50000"/>
                  </a:schemeClr>
                </a:solidFill>
                <a:latin typeface="+mj-lt"/>
                <a:cs typeface="Arial"/>
              </a:rPr>
              <a:t>)</a:t>
            </a:r>
            <a:endParaRPr lang="en-US" sz="2000" b="1" dirty="0">
              <a:solidFill>
                <a:schemeClr val="tx2">
                  <a:lumMod val="50000"/>
                </a:schemeClr>
              </a:solidFill>
              <a:latin typeface="+mj-lt"/>
              <a:cs typeface="Arial"/>
            </a:endParaRPr>
          </a:p>
          <a:p>
            <a:r>
              <a:rPr lang="en-US" sz="2000" b="1" dirty="0">
                <a:solidFill>
                  <a:schemeClr val="tx2">
                    <a:lumMod val="50000"/>
                  </a:schemeClr>
                </a:solidFill>
                <a:latin typeface="+mj-lt"/>
                <a:cs typeface="Arial"/>
              </a:rPr>
              <a:t>	Computer Science and Engineering</a:t>
            </a:r>
          </a:p>
          <a:p>
            <a:r>
              <a:rPr lang="en-US" sz="2000" b="1" dirty="0">
                <a:solidFill>
                  <a:schemeClr val="tx2">
                    <a:lumMod val="50000"/>
                  </a:schemeClr>
                </a:solidFill>
                <a:latin typeface="+mj-lt"/>
                <a:cs typeface="Arial"/>
              </a:rPr>
              <a:t>	Dr.Navalar Nedunchezhiyan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676709" y="2102722"/>
            <a:ext cx="10262212" cy="3067482"/>
          </a:xfrm>
        </p:spPr>
        <p:txBody>
          <a:bodyPr>
            <a:noAutofit/>
          </a:bodyPr>
          <a:lstStyle/>
          <a:p>
            <a:pPr>
              <a:buFont typeface="Wingdings" panose="05000000000000000000" pitchFamily="2" charset="2"/>
              <a:buChar char="§"/>
            </a:pPr>
            <a:r>
              <a:rPr lang="en-US" sz="2000" dirty="0">
                <a:latin typeface="Calibri" pitchFamily="34" charset="0"/>
                <a:cs typeface="Calibri" pitchFamily="34" charset="0"/>
              </a:rPr>
              <a:t>Scholarly Journals and Academic Papers</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a:p>
            <a:pPr marL="109728" indent="0">
              <a:buNone/>
            </a:pPr>
            <a:r>
              <a:rPr lang="en-US" sz="2000" dirty="0" smtClean="0">
                <a:latin typeface="Calibri" pitchFamily="34" charset="0"/>
                <a:cs typeface="Calibri" pitchFamily="34" charset="0"/>
              </a:rPr>
              <a:t>          Search </a:t>
            </a:r>
            <a:r>
              <a:rPr lang="en-US" sz="2000" dirty="0">
                <a:latin typeface="Calibri" pitchFamily="34" charset="0"/>
                <a:cs typeface="Calibri" pitchFamily="34" charset="0"/>
              </a:rPr>
              <a:t>academic databases such as Google Scholar, IEEE Xplore, or ACM Digital Library for research papers on keylogger security. Look for articles published in peer-reviewed journals and conferences in the fields of cybersecurity, computer science, and information security.</a:t>
            </a:r>
          </a:p>
          <a:p>
            <a:pPr>
              <a:buFont typeface="Wingdings" panose="05000000000000000000" pitchFamily="2" charset="2"/>
              <a:buChar char="§"/>
            </a:pPr>
            <a:r>
              <a:rPr lang="en-US" sz="2000" dirty="0">
                <a:latin typeface="Calibri" pitchFamily="34" charset="0"/>
                <a:cs typeface="Calibri" pitchFamily="34" charset="0"/>
              </a:rPr>
              <a:t>Books</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a:p>
            <a:pPr marL="109728" indent="0">
              <a:buNone/>
            </a:pPr>
            <a:r>
              <a:rPr lang="en-US" sz="2000" dirty="0" smtClean="0">
                <a:latin typeface="Calibri" pitchFamily="34" charset="0"/>
                <a:cs typeface="Calibri" pitchFamily="34" charset="0"/>
              </a:rPr>
              <a:t>          Check </a:t>
            </a:r>
            <a:r>
              <a:rPr lang="en-US" sz="2000" dirty="0">
                <a:latin typeface="Calibri" pitchFamily="34" charset="0"/>
                <a:cs typeface="Calibri" pitchFamily="34" charset="0"/>
              </a:rPr>
              <a:t>for books on cybersecurity and information security that cover topics related to keylogger security. Some recommended titles include "Principles of Computer Security" by Conklin et al., "Hacking Exposed" by McClure et al., and "The Web Application Hacker's Handbook" by Stuttard and Pinto</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24619"/>
            <a:ext cx="11029616" cy="654482"/>
          </a:xfrm>
        </p:spPr>
        <p:txBody>
          <a:bodyPr>
            <a:normAutofit fontScale="90000"/>
          </a:bodyPr>
          <a:lstStyle/>
          <a:p>
            <a:pPr algn="l"/>
            <a:r>
              <a:rPr lang="en-US" sz="4400" b="1" dirty="0" smtClean="0">
                <a:solidFill>
                  <a:schemeClr val="tx1"/>
                </a:solidFill>
                <a:latin typeface="Arial"/>
                <a:ea typeface="+mj-lt"/>
                <a:cs typeface="Arial"/>
              </a:rPr>
              <a:t>References:</a:t>
            </a:r>
            <a:endParaRPr lang="en-US"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smtClean="0">
                <a:solidFill>
                  <a:schemeClr val="tx1"/>
                </a:solidFill>
                <a:latin typeface="Arial" panose="020B0604020202020204" pitchFamily="34" charset="0"/>
                <a:cs typeface="Arial" panose="020B0604020202020204" pitchFamily="34" charset="0"/>
              </a:rPr>
              <a:t>THANKING YOU…</a:t>
            </a: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08410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endParaRPr lang="en-US" sz="2000" b="1" dirty="0">
              <a:latin typeface="Arial"/>
              <a:ea typeface="+mn-lt"/>
              <a:cs typeface="Arial"/>
            </a:endParaRPr>
          </a:p>
          <a:p>
            <a:pPr marL="305435" indent="-305435"/>
            <a:r>
              <a:rPr lang="en-US" sz="2000" b="1" dirty="0" smtClean="0">
                <a:latin typeface="+mj-lt"/>
                <a:ea typeface="+mn-lt"/>
                <a:cs typeface="Arial"/>
              </a:rPr>
              <a:t>Definition</a:t>
            </a:r>
            <a:endParaRPr lang="en-US" sz="2000" b="1" dirty="0">
              <a:latin typeface="+mj-lt"/>
              <a:ea typeface="+mn-lt"/>
              <a:cs typeface="Arial"/>
            </a:endParaRPr>
          </a:p>
          <a:p>
            <a:pPr marL="305435" indent="-305435"/>
            <a:endParaRPr lang="en-US" dirty="0">
              <a:latin typeface="+mj-lt"/>
              <a:cs typeface="Arial"/>
            </a:endParaRPr>
          </a:p>
          <a:p>
            <a:pPr marL="305435" indent="-305435"/>
            <a:r>
              <a:rPr lang="en-US" sz="2000" b="1" dirty="0">
                <a:latin typeface="+mj-lt"/>
                <a:ea typeface="+mn-lt"/>
                <a:cs typeface="Calibri"/>
              </a:rPr>
              <a:t>System </a:t>
            </a:r>
            <a:r>
              <a:rPr lang="en-US" sz="2000" b="1" dirty="0">
                <a:latin typeface="+mj-lt"/>
                <a:ea typeface="+mn-lt"/>
                <a:cs typeface="+mn-lt"/>
              </a:rPr>
              <a:t>Development Approach </a:t>
            </a:r>
            <a:endParaRPr lang="en-US" dirty="0">
              <a:latin typeface="+mj-lt"/>
              <a:ea typeface="+mn-lt"/>
              <a:cs typeface="+mn-lt"/>
            </a:endParaRPr>
          </a:p>
          <a:p>
            <a:pPr marL="305435" indent="-305435"/>
            <a:r>
              <a:rPr lang="en-US" sz="2000" b="1" dirty="0">
                <a:latin typeface="+mj-lt"/>
                <a:ea typeface="+mn-lt"/>
                <a:cs typeface="+mn-lt"/>
              </a:rPr>
              <a:t>Implementation</a:t>
            </a:r>
            <a:endParaRPr lang="en-US" dirty="0">
              <a:latin typeface="+mj-lt"/>
              <a:cs typeface="Calibri"/>
            </a:endParaRPr>
          </a:p>
          <a:p>
            <a:pPr marL="305435" indent="-305435"/>
            <a:r>
              <a:rPr lang="en-US" sz="2000" b="1" dirty="0">
                <a:latin typeface="+mj-lt"/>
                <a:ea typeface="+mn-lt"/>
                <a:cs typeface="Arial"/>
              </a:rPr>
              <a:t>Result (Output Image)</a:t>
            </a:r>
          </a:p>
          <a:p>
            <a:pPr marL="305435" indent="-305435"/>
            <a:r>
              <a:rPr lang="en-US" sz="2000" b="1" dirty="0">
                <a:latin typeface="+mj-lt"/>
                <a:ea typeface="+mn-lt"/>
                <a:cs typeface="Arial"/>
              </a:rPr>
              <a:t>Conclusion</a:t>
            </a:r>
            <a:endParaRPr lang="en-US" dirty="0">
              <a:latin typeface="+mj-lt"/>
              <a:cs typeface="Arial"/>
            </a:endParaRPr>
          </a:p>
          <a:p>
            <a:pPr marL="305435" indent="-305435"/>
            <a:r>
              <a:rPr lang="en-US" sz="2000" b="1" dirty="0" smtClean="0">
                <a:latin typeface="+mj-lt"/>
                <a:ea typeface="+mn-lt"/>
                <a:cs typeface="Arial"/>
              </a:rPr>
              <a:t>Benefits</a:t>
            </a:r>
            <a:endParaRPr lang="en-US" sz="2000" b="1" dirty="0">
              <a:latin typeface="+mj-lt"/>
              <a:ea typeface="+mn-lt"/>
              <a:cs typeface="Arial"/>
            </a:endParaRPr>
          </a:p>
          <a:p>
            <a:pPr marL="305435" indent="-305435"/>
            <a:r>
              <a:rPr lang="en-US" sz="2000" b="1" dirty="0">
                <a:latin typeface="+mj-lt"/>
                <a:ea typeface="+mn-lt"/>
                <a:cs typeface="Arial"/>
              </a:rPr>
              <a:t>References</a:t>
            </a:r>
            <a:endParaRPr lang="en-US" dirty="0">
              <a:latin typeface="+mj-lt"/>
              <a:cs typeface="Arial"/>
            </a:endParaRPr>
          </a:p>
          <a:p>
            <a:pPr marL="305435" indent="-305435"/>
            <a:endParaRPr lang="en-US" dirty="0">
              <a:latin typeface="Arial"/>
              <a:cs typeface="Arial"/>
            </a:endParaRPr>
          </a:p>
        </p:txBody>
      </p:sp>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8200" y="135773"/>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95954" y="1453291"/>
            <a:ext cx="11200092" cy="2954805"/>
          </a:xfrm>
        </p:spPr>
        <p:txBody>
          <a:bodyPr>
            <a:noAutofit/>
          </a:bodyPr>
          <a:lstStyle/>
          <a:p>
            <a:pPr marL="0" indent="0">
              <a:buNone/>
            </a:pPr>
            <a:r>
              <a:rPr lang="en-IN" sz="2200" dirty="0"/>
              <a:t>	</a:t>
            </a:r>
            <a:endParaRPr lang="en-IN" sz="2200" dirty="0" smtClean="0"/>
          </a:p>
          <a:p>
            <a:pPr marL="0" indent="0">
              <a:buNone/>
            </a:pPr>
            <a:r>
              <a:rPr lang="en-US" sz="2200" dirty="0" smtClean="0"/>
              <a:t>      </a:t>
            </a:r>
            <a:r>
              <a:rPr lang="en-US" sz="2200" dirty="0" smtClean="0">
                <a:latin typeface="Calibri" pitchFamily="34" charset="0"/>
                <a:cs typeface="Calibri" pitchFamily="34" charset="0"/>
              </a:rPr>
              <a:t>A </a:t>
            </a:r>
            <a:r>
              <a:rPr lang="en-US" sz="2200" dirty="0">
                <a:latin typeface="Calibri" pitchFamily="34" charset="0"/>
                <a:cs typeface="Calibri" pitchFamily="34" charset="0"/>
              </a:rPr>
              <a:t>keylogger, short for "keystroke logger," is a type of software or hardware device designed to secretly record every keystroke made on a computer or mobile device. Keyloggers can capture a wide range of user activity, including passwords, usernames, messages, emails, websites visited, and any other text input.</a:t>
            </a:r>
          </a:p>
          <a:p>
            <a:pPr marL="0" indent="0">
              <a:buNone/>
            </a:pPr>
            <a:r>
              <a:rPr lang="en-US" sz="2200" dirty="0" smtClean="0">
                <a:latin typeface="Calibri" pitchFamily="34" charset="0"/>
                <a:cs typeface="Calibri" pitchFamily="34" charset="0"/>
              </a:rPr>
              <a:t>      Keyloggers </a:t>
            </a:r>
            <a:r>
              <a:rPr lang="en-US" sz="2200" dirty="0">
                <a:latin typeface="Calibri" pitchFamily="34" charset="0"/>
                <a:cs typeface="Calibri" pitchFamily="34" charset="0"/>
              </a:rPr>
              <a:t>are often used for legitimate purposes such as monitoring children's online activities, tracking employee productivity, or troubleshooting technical issues. However, they can also be used maliciously by hackers or cybercriminals to steal sensitive information such as login credentials, financial data, or personal information.</a:t>
            </a:r>
            <a:endParaRPr lang="en-IN" sz="2200" dirty="0">
              <a:latin typeface="Calibri" pitchFamily="34" charset="0"/>
              <a:cs typeface="Calibri" pitchFamily="34" charset="0"/>
            </a:endParaRPr>
          </a:p>
          <a:p>
            <a:pPr marL="0" indent="0">
              <a:buNone/>
            </a:pPr>
            <a:r>
              <a:rPr lang="en-IN" sz="2200" dirty="0" smtClean="0">
                <a:latin typeface="Calibri" pitchFamily="34" charset="0"/>
                <a:cs typeface="Calibri" pitchFamily="34" charset="0"/>
              </a:rPr>
              <a:t>      </a:t>
            </a:r>
            <a:endParaRPr lang="en-IN" sz="2200" dirty="0">
              <a:latin typeface="Calibri" pitchFamily="34" charset="0"/>
              <a:cs typeface="Calibri" pitchFamily="34" charset="0"/>
            </a:endParaRPr>
          </a:p>
        </p:txBody>
      </p:sp>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95954" y="1004080"/>
            <a:ext cx="11029616" cy="530296"/>
          </a:xfrm>
        </p:spPr>
        <p:txBody>
          <a:bodyPr>
            <a:noAutofit/>
          </a:bodyPr>
          <a:lstStyle/>
          <a:p>
            <a:pPr algn="l"/>
            <a:r>
              <a:rPr lang="en-US" sz="4000" dirty="0" smtClean="0">
                <a:solidFill>
                  <a:schemeClr val="tx1"/>
                </a:solidFill>
              </a:rPr>
              <a:t>Definition:</a:t>
            </a:r>
            <a:endParaRPr lang="en-US" sz="40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958196"/>
            <a:ext cx="10910691" cy="5305246"/>
          </a:xfrm>
        </p:spPr>
        <p:txBody>
          <a:bodyPr vert="horz" lIns="91440" tIns="45720" rIns="91440" bIns="45720" rtlCol="0" anchor="ctr">
            <a:noAutofit/>
          </a:bodyPr>
          <a:lstStyle/>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pPr algn="l"/>
            <a:r>
              <a:rPr lang="en-US" dirty="0" smtClean="0">
                <a:solidFill>
                  <a:schemeClr val="tx1"/>
                </a:solidFill>
                <a:latin typeface="Arial" panose="020B0604020202020204" pitchFamily="34" charset="0"/>
                <a:cs typeface="Arial" panose="020B0604020202020204" pitchFamily="34" charset="0"/>
              </a:rPr>
              <a:t>Problem statement</a:t>
            </a:r>
            <a:r>
              <a:rPr lang="en-US" b="1" dirty="0" smtClean="0">
                <a:solidFill>
                  <a:schemeClr val="tx1"/>
                </a:solidFill>
                <a:latin typeface="Arial" panose="020B0604020202020204" pitchFamily="34" charset="0"/>
                <a:cs typeface="Arial" panose="020B0604020202020204" pitchFamily="34" charset="0"/>
              </a:rPr>
              <a:t>:</a:t>
            </a:r>
            <a:endParaRPr lang="en-US" sz="4000" dirty="0">
              <a:solidFill>
                <a:schemeClr val="tx1"/>
              </a:solidFill>
            </a:endParaRPr>
          </a:p>
        </p:txBody>
      </p:sp>
      <p:sp>
        <p:nvSpPr>
          <p:cNvPr id="3" name="Rectangle 2"/>
          <p:cNvSpPr/>
          <p:nvPr/>
        </p:nvSpPr>
        <p:spPr>
          <a:xfrm>
            <a:off x="753686" y="1106251"/>
            <a:ext cx="10975571" cy="3970318"/>
          </a:xfrm>
          <a:prstGeom prst="rect">
            <a:avLst/>
          </a:prstGeom>
        </p:spPr>
        <p:txBody>
          <a:bodyPr wrap="square">
            <a:spAutoFit/>
          </a:bodyPr>
          <a:lstStyle/>
          <a:p>
            <a:r>
              <a:rPr lang="en-US" b="1" dirty="0">
                <a:latin typeface="Calibri" pitchFamily="34" charset="0"/>
                <a:cs typeface="Calibri" pitchFamily="34" charset="0"/>
              </a:rPr>
              <a:t>Detection Challenges</a:t>
            </a:r>
            <a:r>
              <a:rPr lang="en-US" b="1" dirty="0" smtClean="0">
                <a:latin typeface="Calibri" pitchFamily="34" charset="0"/>
                <a:cs typeface="Calibri" pitchFamily="34" charset="0"/>
              </a:rPr>
              <a:t>:</a:t>
            </a:r>
          </a:p>
          <a:p>
            <a:r>
              <a:rPr lang="en-US" dirty="0">
                <a:latin typeface="Calibri" pitchFamily="34" charset="0"/>
                <a:cs typeface="Calibri" pitchFamily="34" charset="0"/>
              </a:rPr>
              <a:t> </a:t>
            </a:r>
            <a:r>
              <a:rPr lang="en-US" dirty="0" smtClean="0">
                <a:latin typeface="Calibri" pitchFamily="34" charset="0"/>
                <a:cs typeface="Calibri" pitchFamily="34" charset="0"/>
              </a:rPr>
              <a:t>    </a:t>
            </a:r>
            <a:r>
              <a:rPr lang="en-US" dirty="0">
                <a:latin typeface="Calibri" pitchFamily="34" charset="0"/>
                <a:cs typeface="Calibri" pitchFamily="34" charset="0"/>
              </a:rPr>
              <a:t>Keyloggers can operate stealthily, making them difficult to detect using conventional security measures. They may evade antivirus software and remain undetected for extended periods, posing a significant threat to user privacy and security.</a:t>
            </a:r>
          </a:p>
          <a:p>
            <a:endParaRPr lang="en-US" dirty="0">
              <a:latin typeface="Calibri" pitchFamily="34" charset="0"/>
              <a:cs typeface="Calibri" pitchFamily="34" charset="0"/>
            </a:endParaRPr>
          </a:p>
          <a:p>
            <a:r>
              <a:rPr lang="en-US" b="1" dirty="0">
                <a:latin typeface="Calibri" pitchFamily="34" charset="0"/>
                <a:cs typeface="Calibri" pitchFamily="34" charset="0"/>
              </a:rPr>
              <a:t>Prevention Measures</a:t>
            </a:r>
            <a:r>
              <a:rPr lang="en-US" b="1" dirty="0" smtClean="0">
                <a:latin typeface="Calibri" pitchFamily="34" charset="0"/>
                <a:cs typeface="Calibri" pitchFamily="34" charset="0"/>
              </a:rPr>
              <a:t>:</a:t>
            </a:r>
          </a:p>
          <a:p>
            <a:r>
              <a:rPr lang="en-US" dirty="0">
                <a:latin typeface="Calibri" pitchFamily="34" charset="0"/>
                <a:cs typeface="Calibri" pitchFamily="34" charset="0"/>
              </a:rPr>
              <a:t> </a:t>
            </a:r>
            <a:r>
              <a:rPr lang="en-US" dirty="0" smtClean="0">
                <a:latin typeface="Calibri" pitchFamily="34" charset="0"/>
                <a:cs typeface="Calibri" pitchFamily="34" charset="0"/>
              </a:rPr>
              <a:t>   </a:t>
            </a:r>
            <a:r>
              <a:rPr lang="en-US" dirty="0">
                <a:latin typeface="Calibri" pitchFamily="34" charset="0"/>
                <a:cs typeface="Calibri" pitchFamily="34" charset="0"/>
              </a:rPr>
              <a:t>Preventing keylogger installations requires robust security practices, including secure software development, user education, and endpoint security solutions. However, even with preventive measures in place, sophisticated attackers may still find ways to circumvent defenses and install keyloggers on targeted systems.</a:t>
            </a:r>
          </a:p>
          <a:p>
            <a:endParaRPr lang="en-US" dirty="0">
              <a:latin typeface="Calibri" pitchFamily="34" charset="0"/>
              <a:cs typeface="Calibri" pitchFamily="34" charset="0"/>
            </a:endParaRPr>
          </a:p>
          <a:p>
            <a:r>
              <a:rPr lang="en-US" b="1" dirty="0">
                <a:latin typeface="Calibri" pitchFamily="34" charset="0"/>
                <a:cs typeface="Calibri" pitchFamily="34" charset="0"/>
              </a:rPr>
              <a:t>User Privacy Concerns</a:t>
            </a:r>
            <a:r>
              <a:rPr lang="en-US" b="1" dirty="0" smtClean="0">
                <a:latin typeface="Calibri" pitchFamily="34" charset="0"/>
                <a:cs typeface="Calibri" pitchFamily="34" charset="0"/>
              </a:rPr>
              <a:t>:</a:t>
            </a:r>
          </a:p>
          <a:p>
            <a:r>
              <a:rPr lang="en-US" dirty="0">
                <a:latin typeface="Calibri" pitchFamily="34" charset="0"/>
                <a:cs typeface="Calibri" pitchFamily="34" charset="0"/>
              </a:rPr>
              <a:t> </a:t>
            </a:r>
            <a:r>
              <a:rPr lang="en-US" dirty="0" smtClean="0">
                <a:latin typeface="Calibri" pitchFamily="34" charset="0"/>
                <a:cs typeface="Calibri" pitchFamily="34" charset="0"/>
              </a:rPr>
              <a:t>   </a:t>
            </a:r>
            <a:r>
              <a:rPr lang="en-US" dirty="0">
                <a:latin typeface="Calibri" pitchFamily="34" charset="0"/>
                <a:cs typeface="Calibri" pitchFamily="34" charset="0"/>
              </a:rPr>
              <a:t>While keyloggers can be used for legitimate purposes such as monitoring employee activity or parental controls, they also raise significant privacy concerns. Users may be uncomfortable with the idea of their keystrokes being recorded and potentially used without their consent, leading to trust issues and legal implications.</a:t>
            </a:r>
            <a:endParaRPr lang="en-IN" dirty="0">
              <a:latin typeface="Calibri" pitchFamily="34" charset="0"/>
              <a:cs typeface="Calibri"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785003" y="805358"/>
            <a:ext cx="3631721" cy="353683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305435" indent="-305435"/>
            <a:endParaRPr lang="en-IN" sz="1800" b="1" dirty="0" smtClean="0">
              <a:solidFill>
                <a:srgbClr val="0F0F0F"/>
              </a:solidFill>
              <a:latin typeface="Times New Roman" panose="02020603050405020304" pitchFamily="18" charset="0"/>
              <a:cs typeface="Times New Roman" panose="02020603050405020304" pitchFamily="18" charset="0"/>
            </a:endParaRPr>
          </a:p>
          <a:p>
            <a:pPr marL="305435" indent="-305435"/>
            <a:endParaRPr lang="en-IN" sz="1800" b="1" dirty="0" smtClean="0">
              <a:solidFill>
                <a:srgbClr val="0F0F0F"/>
              </a:solidFill>
              <a:latin typeface="Times New Roman" panose="02020603050405020304" pitchFamily="18" charset="0"/>
              <a:cs typeface="Times New Roman" panose="02020603050405020304" pitchFamily="18" charset="0"/>
            </a:endParaRPr>
          </a:p>
          <a:p>
            <a:pPr marL="305435" indent="-305435"/>
            <a:endParaRPr lang="en-IN" sz="1800" b="1" dirty="0">
              <a:solidFill>
                <a:srgbClr val="0F0F0F"/>
              </a:solidFill>
              <a:latin typeface="Times New Roman" panose="02020603050405020304" pitchFamily="18" charset="0"/>
              <a:cs typeface="Times New Roman" panose="02020603050405020304" pitchFamily="18" charset="0"/>
            </a:endParaRPr>
          </a:p>
          <a:p>
            <a:pPr marL="305435" indent="-305435"/>
            <a:r>
              <a:rPr lang="en-IN" sz="1800" b="1" dirty="0" smtClean="0">
                <a:solidFill>
                  <a:srgbClr val="002060"/>
                </a:solidFill>
                <a:latin typeface="Calibri" pitchFamily="34" charset="0"/>
                <a:cs typeface="Calibri" pitchFamily="34" charset="0"/>
              </a:rPr>
              <a:t>System </a:t>
            </a:r>
            <a:r>
              <a:rPr lang="en-IN" sz="1800" b="1" dirty="0">
                <a:solidFill>
                  <a:srgbClr val="002060"/>
                </a:solidFill>
                <a:latin typeface="Calibri" pitchFamily="34" charset="0"/>
                <a:cs typeface="Calibri" pitchFamily="34" charset="0"/>
              </a:rPr>
              <a:t>requirements:</a:t>
            </a:r>
          </a:p>
          <a:p>
            <a:pPr marL="0" indent="0">
              <a:buNone/>
            </a:pPr>
            <a:r>
              <a:rPr lang="en-IN" sz="1800" b="1" dirty="0">
                <a:solidFill>
                  <a:srgbClr val="002060"/>
                </a:solidFill>
                <a:latin typeface="Calibri" pitchFamily="34" charset="0"/>
                <a:cs typeface="Calibri" pitchFamily="34" charset="0"/>
              </a:rPr>
              <a:t>	</a:t>
            </a:r>
            <a:r>
              <a:rPr lang="en-IN" sz="1800" dirty="0">
                <a:solidFill>
                  <a:srgbClr val="002060"/>
                </a:solidFill>
                <a:latin typeface="Calibri" pitchFamily="34" charset="0"/>
                <a:cs typeface="Calibri" pitchFamily="34" charset="0"/>
              </a:rPr>
              <a:t>Python IDLE.</a:t>
            </a:r>
          </a:p>
          <a:p>
            <a:pPr marL="305435" indent="-305435"/>
            <a:r>
              <a:rPr lang="en-IN" sz="1800" b="1" dirty="0">
                <a:solidFill>
                  <a:srgbClr val="002060"/>
                </a:solidFill>
                <a:latin typeface="Calibri" pitchFamily="34" charset="0"/>
                <a:cs typeface="Calibri" pitchFamily="34" charset="0"/>
              </a:rPr>
              <a:t>Library required to build the model:</a:t>
            </a:r>
          </a:p>
          <a:p>
            <a:pPr marL="0" indent="0">
              <a:buNone/>
            </a:pPr>
            <a:r>
              <a:rPr lang="en-IN" sz="1800" b="1" dirty="0">
                <a:solidFill>
                  <a:srgbClr val="002060"/>
                </a:solidFill>
                <a:latin typeface="Calibri" pitchFamily="34" charset="0"/>
                <a:cs typeface="Calibri" pitchFamily="34" charset="0"/>
              </a:rPr>
              <a:t>	</a:t>
            </a:r>
            <a:r>
              <a:rPr lang="en-IN" sz="1800" dirty="0">
                <a:solidFill>
                  <a:srgbClr val="002060"/>
                </a:solidFill>
                <a:latin typeface="Calibri" pitchFamily="34" charset="0"/>
                <a:cs typeface="Calibri" pitchFamily="34" charset="0"/>
              </a:rPr>
              <a:t>pip install pynput.</a:t>
            </a:r>
          </a:p>
          <a:p>
            <a:pPr marL="0" indent="0">
              <a:buNone/>
            </a:pPr>
            <a:r>
              <a:rPr lang="en-IN" sz="1800" dirty="0">
                <a:solidFill>
                  <a:srgbClr val="002060"/>
                </a:solidFill>
                <a:latin typeface="Calibri" pitchFamily="34" charset="0"/>
                <a:cs typeface="Calibri" pitchFamily="34" charset="0"/>
              </a:rPr>
              <a:t>	pip install jsonlib.</a:t>
            </a:r>
          </a:p>
        </p:txBody>
      </p:sp>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805358"/>
            <a:ext cx="11029616" cy="563140"/>
          </a:xfrm>
        </p:spPr>
        <p:txBody>
          <a:bodyPr>
            <a:normAutofit fontScale="90000"/>
          </a:bodyPr>
          <a:lstStyle/>
          <a:p>
            <a:pPr algn="l"/>
            <a:r>
              <a:rPr lang="en-US" sz="4400" dirty="0" smtClean="0">
                <a:solidFill>
                  <a:schemeClr val="tx1"/>
                </a:solidFill>
                <a:latin typeface="Calibri Light"/>
                <a:cs typeface="Calibri Light"/>
              </a:rPr>
              <a:t>System Approach:</a:t>
            </a:r>
            <a:endParaRPr lang="en-US" sz="4400" dirty="0">
              <a:solidFill>
                <a:schemeClr val="tx1"/>
              </a:solidFill>
              <a:latin typeface="Calibri Light"/>
              <a:cs typeface="Calibri Ligh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pPr algn="l"/>
            <a:r>
              <a:rPr lang="en-US" dirty="0">
                <a:solidFill>
                  <a:schemeClr val="tx1"/>
                </a:solidFill>
              </a:rPr>
              <a:t>Implementation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513" y="1305097"/>
            <a:ext cx="11296996" cy="5037513"/>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937" y="1381385"/>
            <a:ext cx="8046154" cy="4525962"/>
          </a:xfrm>
        </p:spPr>
      </p:pic>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730"/>
            <a:ext cx="11029616" cy="530296"/>
          </a:xfrm>
        </p:spPr>
        <p:txBody>
          <a:bodyPr>
            <a:normAutofit fontScale="90000"/>
          </a:bodyPr>
          <a:lstStyle/>
          <a:p>
            <a:pPr algn="l"/>
            <a:r>
              <a:rPr lang="en-US" sz="4400" b="1" dirty="0" smtClean="0">
                <a:solidFill>
                  <a:schemeClr val="tx1"/>
                </a:solidFill>
                <a:latin typeface="Arial"/>
                <a:ea typeface="+mj-lt"/>
                <a:cs typeface="Arial"/>
              </a:rPr>
              <a:t>Output:</a:t>
            </a:r>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0080" y="3446144"/>
            <a:ext cx="3931920" cy="221170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162757" y="1745673"/>
            <a:ext cx="9877777" cy="4380490"/>
          </a:xfrm>
        </p:spPr>
        <p:txBody>
          <a:bodyPr>
            <a:normAutofit/>
          </a:bodyPr>
          <a:lstStyle/>
          <a:p>
            <a:pPr>
              <a:buFont typeface="Arial" panose="020B0604020202020204" pitchFamily="34" charset="0"/>
              <a:buChar char="•"/>
            </a:pPr>
            <a:r>
              <a:rPr lang="en-US" sz="2000" b="1" dirty="0" smtClean="0">
                <a:latin typeface="Calibri" pitchFamily="34" charset="0"/>
                <a:cs typeface="Calibri" pitchFamily="34" charset="0"/>
              </a:rPr>
              <a:t>Hardware </a:t>
            </a:r>
            <a:r>
              <a:rPr lang="en-US" sz="2000" b="1" dirty="0">
                <a:latin typeface="Calibri" pitchFamily="34" charset="0"/>
                <a:cs typeface="Calibri" pitchFamily="34" charset="0"/>
              </a:rPr>
              <a:t>S</a:t>
            </a:r>
            <a:r>
              <a:rPr lang="en-US" sz="2000" b="1" dirty="0" smtClean="0">
                <a:latin typeface="Calibri" pitchFamily="34" charset="0"/>
                <a:cs typeface="Calibri" pitchFamily="34" charset="0"/>
              </a:rPr>
              <a:t>olutions: </a:t>
            </a:r>
          </a:p>
          <a:p>
            <a:pPr marL="109728" indent="0">
              <a:buNone/>
            </a:pPr>
            <a:r>
              <a:rPr lang="en-US" sz="2000" dirty="0" smtClean="0">
                <a:latin typeface="Calibri" pitchFamily="34" charset="0"/>
                <a:cs typeface="Calibri" pitchFamily="34" charset="0"/>
              </a:rPr>
              <a:t>           Implementing </a:t>
            </a:r>
            <a:r>
              <a:rPr lang="en-US" sz="2000" dirty="0">
                <a:latin typeface="Calibri" pitchFamily="34" charset="0"/>
                <a:cs typeface="Calibri" pitchFamily="34" charset="0"/>
              </a:rPr>
              <a:t>secure input devices, physical security measures, and regular inspections to prevent the installation and detection of hardware keyloggers</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a:p>
            <a:pPr>
              <a:buFont typeface="Arial" panose="020B0604020202020204" pitchFamily="34" charset="0"/>
              <a:buChar char="•"/>
            </a:pPr>
            <a:r>
              <a:rPr lang="en-US" sz="2000" b="1" dirty="0">
                <a:latin typeface="Calibri" pitchFamily="34" charset="0"/>
                <a:cs typeface="Calibri" pitchFamily="34" charset="0"/>
              </a:rPr>
              <a:t>Software Solutions:</a:t>
            </a:r>
            <a:r>
              <a:rPr lang="en-US" sz="2000" dirty="0">
                <a:latin typeface="Calibri" pitchFamily="34" charset="0"/>
                <a:cs typeface="Calibri" pitchFamily="34" charset="0"/>
              </a:rPr>
              <a:t> </a:t>
            </a:r>
            <a:endParaRPr lang="en-US" sz="2000" dirty="0" smtClean="0">
              <a:latin typeface="Calibri" pitchFamily="34" charset="0"/>
              <a:cs typeface="Calibri" pitchFamily="34" charset="0"/>
            </a:endParaRPr>
          </a:p>
          <a:p>
            <a:pPr marL="109728" indent="0">
              <a:buNone/>
            </a:pPr>
            <a:r>
              <a:rPr lang="en-US" sz="2000" dirty="0">
                <a:latin typeface="Calibri" pitchFamily="34" charset="0"/>
                <a:cs typeface="Calibri" pitchFamily="34" charset="0"/>
              </a:rPr>
              <a:t> </a:t>
            </a:r>
            <a:r>
              <a:rPr lang="en-US" sz="2000" dirty="0" smtClean="0">
                <a:latin typeface="Calibri" pitchFamily="34" charset="0"/>
                <a:cs typeface="Calibri" pitchFamily="34" charset="0"/>
              </a:rPr>
              <a:t>          Utilizing </a:t>
            </a:r>
            <a:r>
              <a:rPr lang="en-US" sz="2000" dirty="0">
                <a:latin typeface="Calibri" pitchFamily="34" charset="0"/>
                <a:cs typeface="Calibri" pitchFamily="34" charset="0"/>
              </a:rPr>
              <a:t>antivirus and antimalware software, firewalls, endpoint security solutions, and behavioral analysis techniques to detect and remove software-based keyloggers, block unauthorized network traffic, and identify abnormal behavioral patterns indicative of keylogging activity</a:t>
            </a:r>
            <a:r>
              <a:rPr lang="en-US" sz="2000" dirty="0">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882650"/>
            <a:ext cx="11029616" cy="530296"/>
          </a:xfrm>
        </p:spPr>
        <p:txBody>
          <a:bodyPr>
            <a:normAutofit fontScale="90000"/>
          </a:bodyPr>
          <a:lstStyle/>
          <a:p>
            <a:pPr algn="l"/>
            <a:r>
              <a:rPr lang="en-US" sz="4400" b="1" dirty="0" smtClean="0">
                <a:solidFill>
                  <a:schemeClr val="tx1"/>
                </a:solidFill>
                <a:latin typeface="Arial"/>
                <a:ea typeface="+mj-lt"/>
                <a:cs typeface="Arial"/>
              </a:rPr>
              <a:t>Conclusion:</a:t>
            </a:r>
            <a:endParaRPr lang="en-US"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819510" y="1414732"/>
            <a:ext cx="10004251" cy="4701395"/>
          </a:xfrm>
        </p:spPr>
        <p:txBody>
          <a:bodyPr>
            <a:normAutofit/>
          </a:bodyPr>
          <a:lstStyle/>
          <a:p>
            <a:pPr lvl="1"/>
            <a:r>
              <a:rPr lang="en-US" sz="1700" b="1" dirty="0">
                <a:latin typeface="Calibri" pitchFamily="34" charset="0"/>
                <a:cs typeface="Calibri" pitchFamily="34" charset="0"/>
              </a:rPr>
              <a:t>Detection and Prevention of Unauthorized Access</a:t>
            </a:r>
            <a:r>
              <a:rPr lang="en-US" sz="1700" b="1" dirty="0" smtClean="0">
                <a:latin typeface="Calibri" pitchFamily="34" charset="0"/>
                <a:cs typeface="Calibri" pitchFamily="34" charset="0"/>
              </a:rPr>
              <a:t>:</a:t>
            </a:r>
          </a:p>
          <a:p>
            <a:pPr marL="393192" lvl="1" indent="0">
              <a:buNone/>
            </a:pPr>
            <a:r>
              <a:rPr lang="en-US" sz="1700" dirty="0" smtClean="0">
                <a:latin typeface="Calibri" pitchFamily="34" charset="0"/>
                <a:cs typeface="Calibri" pitchFamily="34" charset="0"/>
              </a:rPr>
              <a:t>          </a:t>
            </a:r>
            <a:r>
              <a:rPr lang="en-US" sz="1700" dirty="0">
                <a:latin typeface="Calibri" pitchFamily="34" charset="0"/>
                <a:cs typeface="Calibri" pitchFamily="34" charset="0"/>
              </a:rPr>
              <a:t>Keylogger security measures can help detect and prevent unauthorized access to sensitive information by identifying and blocking keylogging activity. This can safeguard personal and confidential data from being captured and exploited by malicious actors.</a:t>
            </a:r>
          </a:p>
          <a:p>
            <a:pPr lvl="1"/>
            <a:endParaRPr lang="en-US" sz="1700" dirty="0">
              <a:latin typeface="Calibri" pitchFamily="34" charset="0"/>
              <a:cs typeface="Calibri" pitchFamily="34" charset="0"/>
            </a:endParaRPr>
          </a:p>
          <a:p>
            <a:pPr lvl="1"/>
            <a:r>
              <a:rPr lang="en-US" sz="1700" b="1" dirty="0">
                <a:latin typeface="Calibri" pitchFamily="34" charset="0"/>
                <a:cs typeface="Calibri" pitchFamily="34" charset="0"/>
              </a:rPr>
              <a:t>Protection Against Insider Threats</a:t>
            </a:r>
            <a:r>
              <a:rPr lang="en-US" sz="1700" b="1" dirty="0" smtClean="0">
                <a:latin typeface="Calibri" pitchFamily="34" charset="0"/>
                <a:cs typeface="Calibri" pitchFamily="34" charset="0"/>
              </a:rPr>
              <a:t>:</a:t>
            </a:r>
          </a:p>
          <a:p>
            <a:pPr marL="393192" lvl="1" indent="0">
              <a:buNone/>
            </a:pPr>
            <a:r>
              <a:rPr lang="en-US" sz="1700" dirty="0">
                <a:latin typeface="Calibri" pitchFamily="34" charset="0"/>
                <a:cs typeface="Calibri" pitchFamily="34" charset="0"/>
              </a:rPr>
              <a:t> </a:t>
            </a:r>
            <a:r>
              <a:rPr lang="en-US" sz="1700" dirty="0" smtClean="0">
                <a:latin typeface="Calibri" pitchFamily="34" charset="0"/>
                <a:cs typeface="Calibri" pitchFamily="34" charset="0"/>
              </a:rPr>
              <a:t>         </a:t>
            </a:r>
            <a:r>
              <a:rPr lang="en-US" sz="1700" dirty="0">
                <a:latin typeface="Calibri" pitchFamily="34" charset="0"/>
                <a:cs typeface="Calibri" pitchFamily="34" charset="0"/>
              </a:rPr>
              <a:t>Keylogger security solutions can help organizations monitor and mitigate insider threats, such as employees or contractors attempting to steal sensitive information or engage in unauthorized activities. By detecting suspicious behavior and unauthorized keystroke logging, organizations can prevent data breaches and internal security incidents.</a:t>
            </a:r>
          </a:p>
          <a:p>
            <a:pPr lvl="1"/>
            <a:endParaRPr lang="en-US" sz="1700" dirty="0">
              <a:latin typeface="Calibri" pitchFamily="34" charset="0"/>
              <a:cs typeface="Calibri" pitchFamily="34" charset="0"/>
            </a:endParaRPr>
          </a:p>
          <a:p>
            <a:pPr lvl="1"/>
            <a:r>
              <a:rPr lang="en-US" sz="1700" b="1" dirty="0">
                <a:latin typeface="Calibri" pitchFamily="34" charset="0"/>
                <a:cs typeface="Calibri" pitchFamily="34" charset="0"/>
              </a:rPr>
              <a:t>Enhanced Endpoint Security: </a:t>
            </a:r>
            <a:endParaRPr lang="en-US" sz="1700" b="1" dirty="0" smtClean="0">
              <a:latin typeface="Calibri" pitchFamily="34" charset="0"/>
              <a:cs typeface="Calibri" pitchFamily="34" charset="0"/>
            </a:endParaRPr>
          </a:p>
          <a:p>
            <a:pPr marL="393192" lvl="1" indent="0">
              <a:buNone/>
            </a:pPr>
            <a:r>
              <a:rPr lang="en-US" sz="1700" dirty="0">
                <a:latin typeface="Calibri" pitchFamily="34" charset="0"/>
                <a:cs typeface="Calibri" pitchFamily="34" charset="0"/>
              </a:rPr>
              <a:t> </a:t>
            </a:r>
            <a:r>
              <a:rPr lang="en-US" sz="1700" dirty="0" smtClean="0">
                <a:latin typeface="Calibri" pitchFamily="34" charset="0"/>
                <a:cs typeface="Calibri" pitchFamily="34" charset="0"/>
              </a:rPr>
              <a:t>         Implementing </a:t>
            </a:r>
            <a:r>
              <a:rPr lang="en-US" sz="1700" dirty="0">
                <a:latin typeface="Calibri" pitchFamily="34" charset="0"/>
                <a:cs typeface="Calibri" pitchFamily="34" charset="0"/>
              </a:rPr>
              <a:t>keylogger security measures as part of endpoint security solutions can strengthen overall security posture. By detecting and removing keyloggers from individual devices, organizations can mitigate the risk of malware infections and unauthorized access to corporate networks and resources.</a:t>
            </a:r>
            <a:endParaRPr lang="en-US" sz="1700" dirty="0">
              <a:latin typeface="Calibri" pitchFamily="34" charset="0"/>
              <a:cs typeface="Calibri"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172529" y="81877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tx1"/>
                </a:solidFill>
                <a:latin typeface="Arial"/>
                <a:cs typeface="Arial"/>
              </a:rPr>
              <a:t>  </a:t>
            </a:r>
            <a:r>
              <a:rPr lang="en-US" sz="4400" b="1" dirty="0" smtClean="0">
                <a:solidFill>
                  <a:schemeClr val="tx1"/>
                </a:solidFill>
                <a:latin typeface="Arial"/>
                <a:cs typeface="Arial"/>
              </a:rPr>
              <a:t>Benefits:</a:t>
            </a:r>
            <a:endParaRPr lang="en-US" sz="4400" b="1" dirty="0">
              <a:solidFill>
                <a:schemeClr val="tx1"/>
              </a:solidFill>
              <a:latin typeface="Arial"/>
              <a:cs typeface="Arial"/>
            </a:endParaRPr>
          </a:p>
          <a:p>
            <a:endParaRPr lang="en-US" sz="4400" b="1" dirty="0">
              <a:solidFill>
                <a:schemeClr val="tx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Concourse</Template>
  <TotalTime>79</TotalTime>
  <Words>499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 Keylogger &amp; security</vt:lpstr>
      <vt:lpstr>OUTLINE</vt:lpstr>
      <vt:lpstr>Definition:</vt:lpstr>
      <vt:lpstr>Problem statement:</vt:lpstr>
      <vt:lpstr>System Approach:</vt:lpstr>
      <vt:lpstr>Implementation :</vt:lpstr>
      <vt:lpstr>Output:</vt:lpstr>
      <vt:lpstr>Conclusion:</vt:lpstr>
      <vt:lpstr>PowerPoint Presentation</vt:lpstr>
      <vt:lpstr>References:</vt:lpstr>
      <vt:lpstr>THANKING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34</cp:revision>
  <dcterms:created xsi:type="dcterms:W3CDTF">2021-05-26T16:50:10Z</dcterms:created>
  <dcterms:modified xsi:type="dcterms:W3CDTF">2024-04-04T07:17:19Z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