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5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48E813-4459-4B63-9360-D2CA978144F6}">
      <dgm:prSet phldrT="[Text]"/>
      <dgm:spPr/>
      <dgm:t>
        <a:bodyPr/>
        <a:lstStyle/>
        <a:p>
          <a:endParaRPr lang="en-US" dirty="0"/>
        </a:p>
      </dgm:t>
    </dgm:pt>
    <dgm:pt modelId="{DB703676-2A02-40C0-8D19-B1740BA13EAF}" type="parTrans" cxnId="{9523870F-D5F6-4EE4-9D0E-98036F772042}">
      <dgm:prSet/>
      <dgm:spPr/>
      <dgm:t>
        <a:bodyPr/>
        <a:lstStyle/>
        <a:p>
          <a:endParaRPr lang="en-US"/>
        </a:p>
      </dgm:t>
    </dgm:pt>
    <dgm:pt modelId="{AD34E5BA-C68C-46C7-94AE-AB69E454AEC4}" type="sibTrans" cxnId="{9523870F-D5F6-4EE4-9D0E-98036F772042}">
      <dgm:prSet/>
      <dgm:spPr/>
      <dgm:t>
        <a:bodyPr/>
        <a:lstStyle/>
        <a:p>
          <a:endParaRPr lang="en-US"/>
        </a:p>
      </dgm:t>
    </dgm:pt>
    <dgm:pt modelId="{5967A42A-992F-4FDA-A7BF-040A6ACCB03C}">
      <dgm:prSet phldrT="[Text]"/>
      <dgm:spPr/>
      <dgm:t>
        <a:bodyPr/>
        <a:lstStyle/>
        <a:p>
          <a:endParaRPr lang="en-US" dirty="0"/>
        </a:p>
      </dgm:t>
    </dgm:pt>
    <dgm:pt modelId="{A03DAD7C-77BC-4D6F-8EC5-F2C93B21D176}" type="parTrans" cxnId="{D8E51D10-1C86-4C49-B582-0876726AF5A4}">
      <dgm:prSet/>
      <dgm:spPr/>
      <dgm:t>
        <a:bodyPr/>
        <a:lstStyle/>
        <a:p>
          <a:endParaRPr lang="en-US"/>
        </a:p>
      </dgm:t>
    </dgm:pt>
    <dgm:pt modelId="{42ABD298-0EE6-4B76-B809-8A6DA6D143D8}" type="sibTrans" cxnId="{D8E51D10-1C86-4C49-B582-0876726AF5A4}">
      <dgm:prSet/>
      <dgm:spPr/>
      <dgm:t>
        <a:bodyPr/>
        <a:lstStyle/>
        <a:p>
          <a:endParaRPr lang="en-US"/>
        </a:p>
      </dgm:t>
    </dgm:pt>
    <dgm:pt modelId="{A9D8C663-B01E-42D0-8826-371D7A3AFA6E}">
      <dgm:prSet phldrT="[Text]"/>
      <dgm:spPr/>
      <dgm:t>
        <a:bodyPr/>
        <a:lstStyle/>
        <a:p>
          <a:endParaRPr lang="en-US" dirty="0"/>
        </a:p>
      </dgm:t>
    </dgm:pt>
    <dgm:pt modelId="{5044CA63-D882-4961-B664-5225FA21EBE0}" type="parTrans" cxnId="{EDAB296D-9F06-4447-9380-E62EDAA4E052}">
      <dgm:prSet/>
      <dgm:spPr/>
      <dgm:t>
        <a:bodyPr/>
        <a:lstStyle/>
        <a:p>
          <a:endParaRPr lang="en-US"/>
        </a:p>
      </dgm:t>
    </dgm:pt>
    <dgm:pt modelId="{D0EE5823-5588-46CF-998D-C6D253B2A90B}" type="sibTrans" cxnId="{EDAB296D-9F06-4447-9380-E62EDAA4E052}">
      <dgm:prSet/>
      <dgm:spPr/>
      <dgm:t>
        <a:bodyPr/>
        <a:lstStyle/>
        <a:p>
          <a:endParaRPr lang="en-US"/>
        </a:p>
      </dgm:t>
    </dgm:pt>
    <dgm:pt modelId="{52777EA3-5FE5-4A3A-8775-6F330DEE80AF}">
      <dgm:prSet phldrT="[Text]"/>
      <dgm:spPr/>
      <dgm:t>
        <a:bodyPr/>
        <a:lstStyle/>
        <a:p>
          <a:endParaRPr lang="en-US" dirty="0"/>
        </a:p>
      </dgm:t>
    </dgm:pt>
    <dgm:pt modelId="{69BFF753-905A-47C6-9997-6D4C1B18C142}" type="parTrans" cxnId="{C204A26F-3C14-4C13-93D7-5128141D5A60}">
      <dgm:prSet/>
      <dgm:spPr/>
      <dgm:t>
        <a:bodyPr/>
        <a:lstStyle/>
        <a:p>
          <a:endParaRPr lang="en-US"/>
        </a:p>
      </dgm:t>
    </dgm:pt>
    <dgm:pt modelId="{5276B064-45D0-4BB0-A548-FA0472CCC274}" type="sibTrans" cxnId="{C204A26F-3C14-4C13-93D7-5128141D5A60}">
      <dgm:prSet/>
      <dgm:spPr/>
      <dgm:t>
        <a:bodyPr/>
        <a:lstStyle/>
        <a:p>
          <a:endParaRPr lang="en-US"/>
        </a:p>
      </dgm:t>
    </dgm:pt>
    <dgm:pt modelId="{B13EC5CF-C62E-4A1A-AFF1-DA503C372747}">
      <dgm:prSet phldrT="[Text]"/>
      <dgm:spPr/>
      <dgm:t>
        <a:bodyPr/>
        <a:lstStyle/>
        <a:p>
          <a:endParaRPr lang="en-US" dirty="0"/>
        </a:p>
      </dgm:t>
    </dgm:pt>
    <dgm:pt modelId="{250B1E8C-3A8B-4C05-B652-E4188FE4F78F}" type="parTrans" cxnId="{BCA54C76-07AE-4A1B-B8AF-A549CC926EAF}">
      <dgm:prSet/>
      <dgm:spPr/>
      <dgm:t>
        <a:bodyPr/>
        <a:lstStyle/>
        <a:p>
          <a:endParaRPr lang="en-US"/>
        </a:p>
      </dgm:t>
    </dgm:pt>
    <dgm:pt modelId="{FB68FE19-9F2E-486B-80A5-07A8B5F267F1}" type="sibTrans" cxnId="{BCA54C76-07AE-4A1B-B8AF-A549CC926EAF}">
      <dgm:prSet/>
      <dgm:spPr/>
      <dgm:t>
        <a:bodyPr/>
        <a:lstStyle/>
        <a:p>
          <a:endParaRPr lang="en-US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4558D-159A-47DE-A94F-521C32D12BF0}" type="pres">
      <dgm:prSet presAssocID="{AF48E813-4459-4B63-9360-D2CA978144F6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436E-A06E-419C-933D-824314FA18DD}" type="pres">
      <dgm:prSet presAssocID="{5967A42A-992F-4FDA-A7BF-040A6ACCB03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603B25-B9A7-46D0-887C-18FC2BCE93AA}" type="pres">
      <dgm:prSet presAssocID="{A9D8C663-B01E-42D0-8826-371D7A3AFA6E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77CC1-2883-44E9-A927-23D8D86A498B}" type="pres">
      <dgm:prSet presAssocID="{52777EA3-5FE5-4A3A-8775-6F330DEE80AF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E8487-3FDE-4982-AEDD-44690A8ABD93}" type="pres">
      <dgm:prSet presAssocID="{B13EC5CF-C62E-4A1A-AFF1-DA503C372747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0ED4BD-F485-49E7-946D-29DA5EB687A5}" type="presOf" srcId="{A9D8C663-B01E-42D0-8826-371D7A3AFA6E}" destId="{41603B25-B9A7-46D0-887C-18FC2BCE93AA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C204A26F-3C14-4C13-93D7-5128141D5A60}" srcId="{4F62F2DA-D7F2-4FF6-84BA-5F139A7912D1}" destId="{52777EA3-5FE5-4A3A-8775-6F330DEE80AF}" srcOrd="3" destOrd="0" parTransId="{69BFF753-905A-47C6-9997-6D4C1B18C142}" sibTransId="{5276B064-45D0-4BB0-A548-FA0472CCC274}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C7FA126E-5B6D-4C24-A654-483FAFE7B0FC}" type="presOf" srcId="{52777EA3-5FE5-4A3A-8775-6F330DEE80AF}" destId="{03A77CC1-2883-44E9-A927-23D8D86A498B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EDAB296D-9F06-4447-9380-E62EDAA4E052}" srcId="{4F62F2DA-D7F2-4FF6-84BA-5F139A7912D1}" destId="{A9D8C663-B01E-42D0-8826-371D7A3AFA6E}" srcOrd="2" destOrd="0" parTransId="{5044CA63-D882-4961-B664-5225FA21EBE0}" sibTransId="{D0EE5823-5588-46CF-998D-C6D253B2A90B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BCA54C76-07AE-4A1B-B8AF-A549CC926EAF}" srcId="{4F62F2DA-D7F2-4FF6-84BA-5F139A7912D1}" destId="{B13EC5CF-C62E-4A1A-AFF1-DA503C372747}" srcOrd="4" destOrd="0" parTransId="{250B1E8C-3A8B-4C05-B652-E4188FE4F78F}" sibTransId="{FB68FE19-9F2E-486B-80A5-07A8B5F267F1}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B2A91065-5FB7-4C59-9F1D-0601135B53B2}" type="presParOf" srcId="{9DE0F8F4-36B0-4743-B908-0EE3F43352CB}" destId="{41603B25-B9A7-46D0-887C-18FC2BCE93AA}" srcOrd="2" destOrd="0" presId="urn:microsoft.com/office/officeart/2005/8/layout/arrow5"/>
    <dgm:cxn modelId="{43954997-E232-46F9-926A-F2DD6BCF4218}" type="presParOf" srcId="{9DE0F8F4-36B0-4743-B908-0EE3F43352CB}" destId="{03A77CC1-2883-44E9-A927-23D8D86A498B}" srcOrd="3" destOrd="0" presId="urn:microsoft.com/office/officeart/2005/8/layout/arrow5"/>
    <dgm:cxn modelId="{77E46F2C-D4FD-4280-8844-BA9B90A7AA89}" type="presParOf" srcId="{9DE0F8F4-36B0-4743-B908-0EE3F43352CB}" destId="{AB6E8487-3FDE-4982-AEDD-44690A8ABD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759257" y="248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316215" y="248"/>
        <a:ext cx="1113915" cy="1837961"/>
      </dsp:txXfrm>
    </dsp:sp>
    <dsp:sp modelId="{3DCA436E-A06E-419C-933D-824314FA18DD}">
      <dsp:nvSpPr>
        <dsp:cNvPr id="0" name=""/>
        <dsp:cNvSpPr/>
      </dsp:nvSpPr>
      <dsp:spPr>
        <a:xfrm rot="4320000">
          <a:off x="4631129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37659"/>
                <a:satOff val="-7225"/>
                <a:lumOff val="10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37659"/>
                <a:satOff val="-7225"/>
                <a:lumOff val="10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/>
        </a:p>
      </dsp:txBody>
      <dsp:txXfrm rot="-5400000">
        <a:off x="5011458" y="1856962"/>
        <a:ext cx="1837961" cy="1113915"/>
      </dsp:txXfrm>
    </dsp:sp>
    <dsp:sp modelId="{41603B25-B9A7-46D0-887C-18FC2BCE93AA}">
      <dsp:nvSpPr>
        <dsp:cNvPr id="0" name=""/>
        <dsp:cNvSpPr/>
      </dsp:nvSpPr>
      <dsp:spPr>
        <a:xfrm rot="8640000">
          <a:off x="3916138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10800000">
        <a:off x="4587676" y="3913400"/>
        <a:ext cx="1113915" cy="1837961"/>
      </dsp:txXfrm>
    </dsp:sp>
    <dsp:sp modelId="{03A77CC1-2883-44E9-A927-23D8D86A498B}">
      <dsp:nvSpPr>
        <dsp:cNvPr id="0" name=""/>
        <dsp:cNvSpPr/>
      </dsp:nvSpPr>
      <dsp:spPr>
        <a:xfrm rot="12960000">
          <a:off x="1602377" y="3560759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12976"/>
                <a:satOff val="-21676"/>
                <a:lumOff val="308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12976"/>
                <a:satOff val="-21676"/>
                <a:lumOff val="308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10800000">
        <a:off x="2044755" y="3913400"/>
        <a:ext cx="1113915" cy="1837961"/>
      </dsp:txXfrm>
    </dsp:sp>
    <dsp:sp modelId="{AB6E8487-3FDE-4982-AEDD-44690A8ABD93}">
      <dsp:nvSpPr>
        <dsp:cNvPr id="0" name=""/>
        <dsp:cNvSpPr/>
      </dsp:nvSpPr>
      <dsp:spPr>
        <a:xfrm rot="17280000">
          <a:off x="887386" y="1360242"/>
          <a:ext cx="2227831" cy="222783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100" kern="1200" dirty="0"/>
        </a:p>
      </dsp:txBody>
      <dsp:txXfrm rot="5400000">
        <a:off x="896927" y="1856962"/>
        <a:ext cx="1837961" cy="1113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2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08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9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3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51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svg"/><Relationship Id="rId4" Type="http://schemas.openxmlformats.org/officeDocument/2006/relationships/diagramData" Target="../diagrams/data1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Bright coffee shop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SALES ANALYSIS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Gomolemo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Moabalobelo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-179640"/>
            <a:ext cx="10892589" cy="2666166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in Hell’s kITCHEN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4432" y="2361249"/>
            <a:ext cx="3577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/>
              <a:t>Hell’s Kitchen</a:t>
            </a:r>
            <a:r>
              <a:rPr lang="en-US" sz="2400" dirty="0"/>
              <a:t>, revenue was highest in </a:t>
            </a:r>
            <a:r>
              <a:rPr lang="en-US" sz="2400" b="1" dirty="0">
                <a:solidFill>
                  <a:schemeClr val="bg1"/>
                </a:solidFill>
              </a:rPr>
              <a:t>June</a:t>
            </a:r>
            <a:r>
              <a:rPr lang="en-US" sz="2400" dirty="0"/>
              <a:t> at </a:t>
            </a:r>
            <a:r>
              <a:rPr lang="en-US" sz="2400" b="1" dirty="0"/>
              <a:t>12,071</a:t>
            </a:r>
            <a:r>
              <a:rPr lang="en-US" sz="2400" dirty="0"/>
              <a:t> and lowest in </a:t>
            </a:r>
            <a:r>
              <a:rPr lang="en-US" sz="2400" b="1" dirty="0">
                <a:solidFill>
                  <a:schemeClr val="bg1"/>
                </a:solidFill>
              </a:rPr>
              <a:t>February</a:t>
            </a:r>
            <a:r>
              <a:rPr lang="en-US" sz="2400" dirty="0"/>
              <a:t> at </a:t>
            </a:r>
            <a:r>
              <a:rPr lang="en-US" sz="2400" b="1" dirty="0"/>
              <a:t>5,606</a:t>
            </a:r>
            <a:r>
              <a:rPr lang="en-US" sz="2400" dirty="0"/>
              <a:t>, with </a:t>
            </a:r>
            <a:r>
              <a:rPr lang="en-US" sz="2400" b="1" dirty="0">
                <a:solidFill>
                  <a:schemeClr val="bg1"/>
                </a:solidFill>
              </a:rPr>
              <a:t>June </a:t>
            </a:r>
            <a:r>
              <a:rPr lang="en-US" sz="2400" dirty="0"/>
              <a:t>earning </a:t>
            </a:r>
            <a:r>
              <a:rPr lang="en-US" sz="2400" b="1" dirty="0"/>
              <a:t>R6,465</a:t>
            </a:r>
            <a:r>
              <a:rPr lang="en-US" sz="2400" dirty="0"/>
              <a:t> more. </a:t>
            </a:r>
            <a:r>
              <a:rPr lang="en-US" sz="2400" b="1" dirty="0">
                <a:solidFill>
                  <a:schemeClr val="bg1"/>
                </a:solidFill>
              </a:rPr>
              <a:t>February’s</a:t>
            </a:r>
            <a:r>
              <a:rPr lang="en-US" sz="2400" dirty="0"/>
              <a:t> revenue was approximately </a:t>
            </a:r>
            <a:r>
              <a:rPr lang="en-US" sz="2400" b="1" dirty="0"/>
              <a:t>46.41% lower</a:t>
            </a:r>
            <a:r>
              <a:rPr lang="en-US" sz="2400" dirty="0"/>
              <a:t> than June</a:t>
            </a:r>
            <a:endParaRPr lang="en-ZA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598" y="2374115"/>
            <a:ext cx="6114818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6" y="-152400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in LOWER MANHATTAN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8390" y="1844783"/>
            <a:ext cx="3577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Lower Manhattan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revenue was highest in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11,296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lowest in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5,263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earning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R6,033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more.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February’s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revenue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approximately 46.56% lower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than June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176" y="2430320"/>
            <a:ext cx="6114818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3" y="-203893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store location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4538" y="1822977"/>
            <a:ext cx="35773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</a:t>
            </a:r>
            <a:r>
              <a:rPr lang="en-US" sz="2400" b="1" dirty="0"/>
              <a:t>Astoria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coffee</a:t>
            </a:r>
            <a:r>
              <a:rPr lang="en-US" sz="2400" dirty="0"/>
              <a:t> is the leading product, accounting for </a:t>
            </a:r>
            <a:r>
              <a:rPr lang="en-US" sz="2400" b="1" i="1" dirty="0"/>
              <a:t>46.10% </a:t>
            </a:r>
            <a:r>
              <a:rPr lang="en-US" sz="2400" dirty="0"/>
              <a:t>of sales, surpassing both bakery and tea. At </a:t>
            </a:r>
            <a:r>
              <a:rPr lang="en-US" sz="2400" b="1" dirty="0"/>
              <a:t>Hell’s Kitchen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coffee</a:t>
            </a:r>
            <a:r>
              <a:rPr lang="en-US" sz="2400" dirty="0"/>
              <a:t> is the top-selling item at </a:t>
            </a:r>
            <a:r>
              <a:rPr lang="en-US" sz="2400" b="1" i="1" dirty="0"/>
              <a:t>46.95%, </a:t>
            </a:r>
            <a:r>
              <a:rPr lang="en-US" sz="2400" dirty="0"/>
              <a:t>exceeding sales of bakery and tea. Similarly, at </a:t>
            </a:r>
            <a:r>
              <a:rPr lang="en-US" sz="2400" b="1" dirty="0"/>
              <a:t>Lower Manhattan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coffee</a:t>
            </a:r>
            <a:r>
              <a:rPr lang="en-US" sz="2400" dirty="0"/>
              <a:t> leads with </a:t>
            </a:r>
            <a:r>
              <a:rPr lang="en-US" sz="2400" b="1" i="1" dirty="0"/>
              <a:t>45.66% </a:t>
            </a:r>
            <a:r>
              <a:rPr lang="en-US" sz="2400" dirty="0"/>
              <a:t>of total sales, ahead of both bakery and tea.</a:t>
            </a:r>
          </a:p>
          <a:p>
            <a:endParaRPr lang="en-ZA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1230" y="2403784"/>
            <a:ext cx="5602710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032" y="50491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2454" y="2809566"/>
            <a:ext cx="3577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evident that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coffee</a:t>
            </a:r>
            <a:r>
              <a:rPr lang="en-US" sz="2400" dirty="0"/>
              <a:t> is the highest-selling product, representing </a:t>
            </a:r>
            <a:r>
              <a:rPr lang="en-US" sz="2400" b="1" i="1" dirty="0"/>
              <a:t>39% </a:t>
            </a:r>
            <a:r>
              <a:rPr lang="en-US" sz="2400" dirty="0"/>
              <a:t>of total sales compared to other products.</a:t>
            </a:r>
            <a:endParaRPr lang="en-Z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437" y="259068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178" y="-291560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9205" y="2825608"/>
            <a:ext cx="3577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evident that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coffee</a:t>
            </a:r>
            <a:r>
              <a:rPr lang="en-US" sz="2400" dirty="0"/>
              <a:t> (39%), tea (30%), and bakery (15%) are the top-selling products.</a:t>
            </a:r>
            <a:endParaRPr lang="en-ZA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065" y="2382137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10" y="-170971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9205" y="2905819"/>
            <a:ext cx="3577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evident that branded </a:t>
            </a:r>
            <a:r>
              <a:rPr lang="en-US" sz="2400" dirty="0" smtClean="0"/>
              <a:t>(</a:t>
            </a:r>
            <a:r>
              <a:rPr lang="en-US" sz="2400" dirty="0"/>
              <a:t>1%) and packaged chocolate (0%) are the lowest-selling products.</a:t>
            </a:r>
            <a:endParaRPr lang="en-ZA" sz="2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7985" y="248668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Conclusion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834" y="560891"/>
            <a:ext cx="8986145" cy="34175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 indicates that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peak revenue month across all stores,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accounting for the majority of sales. Early-year months, especially January and February, generate significantly lower revenue, revealing a clear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seasonal sales pattern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Focusing on optimizing weekday performance and capitalizing on high-revenue months like June could further boost overall results, while stores such as Astoria and Hell’s Kitchen consistently outperform Lower Manhattan.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1ADA27-F8D7-4034-AACF-0E2C0E2546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olling Dough">
            <a:extLst>
              <a:ext uri="{FF2B5EF4-FFF2-40B4-BE49-F238E27FC236}">
                <a16:creationId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to Success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82DC8-E7AF-4E0A-B62F-9B79E706D9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 descr="Product SmartArt">
            <a:extLst>
              <a:ext uri="{FF2B5EF4-FFF2-40B4-BE49-F238E27FC236}">
                <a16:creationId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88452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Podium">
            <a:extLst>
              <a:ext uri="{FF2B5EF4-FFF2-40B4-BE49-F238E27FC236}">
                <a16:creationId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693755" y="2895600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3229" y="722843"/>
            <a:ext cx="1315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latin typeface="+mj-lt"/>
                <a:cs typeface="Arial" panose="020B0604020202020204" pitchFamily="34" charset="0"/>
              </a:rPr>
              <a:t>Maximize sales during </a:t>
            </a:r>
            <a:r>
              <a:rPr lang="en-ZA" dirty="0" smtClean="0">
                <a:latin typeface="+mj-lt"/>
                <a:cs typeface="Arial" panose="020B0604020202020204" pitchFamily="34" charset="0"/>
              </a:rPr>
              <a:t>weekdays</a:t>
            </a:r>
            <a:endParaRPr lang="en-ZA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379" y="2895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 rot="1104460">
            <a:off x="3281591" y="2508737"/>
            <a:ext cx="151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Leverage Peak Months</a:t>
            </a:r>
          </a:p>
        </p:txBody>
      </p:sp>
      <p:sp>
        <p:nvSpPr>
          <p:cNvPr id="8" name="TextBox 7"/>
          <p:cNvSpPr txBox="1"/>
          <p:nvPr/>
        </p:nvSpPr>
        <p:spPr>
          <a:xfrm rot="18331455">
            <a:off x="4139569" y="5169446"/>
            <a:ext cx="12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Promotions</a:t>
            </a:r>
          </a:p>
        </p:txBody>
      </p:sp>
      <p:sp>
        <p:nvSpPr>
          <p:cNvPr id="10" name="TextBox 9"/>
          <p:cNvSpPr txBox="1"/>
          <p:nvPr/>
        </p:nvSpPr>
        <p:spPr>
          <a:xfrm rot="3203991">
            <a:off x="6749342" y="5077804"/>
            <a:ext cx="14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Invest in best-sellers</a:t>
            </a:r>
          </a:p>
        </p:txBody>
      </p:sp>
      <p:sp>
        <p:nvSpPr>
          <p:cNvPr id="11" name="TextBox 10"/>
          <p:cNvSpPr txBox="1"/>
          <p:nvPr/>
        </p:nvSpPr>
        <p:spPr>
          <a:xfrm rot="20490143">
            <a:off x="7501688" y="2400661"/>
            <a:ext cx="1816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latin typeface="+mj-lt"/>
                <a:cs typeface="Arial" panose="020B0604020202020204" pitchFamily="34" charset="0"/>
              </a:rPr>
              <a:t>Boost Low-Performing Months</a:t>
            </a:r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gmoabalobelo</a:t>
            </a:r>
            <a:r>
              <a:rPr lang="en-US" dirty="0" smtClean="0"/>
              <a:t>@gmail.com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5" y="-351144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TIME OF DAY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17" y="2606726"/>
            <a:ext cx="6192958" cy="2755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0631" y="2781522"/>
            <a:ext cx="4002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was a decline in </a:t>
            </a:r>
            <a:r>
              <a:rPr lang="en-ZA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ZA" sz="2400" b="1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Z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Z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approximately 46.6% </a:t>
            </a:r>
            <a:r>
              <a:rPr lang="en-Z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Z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morning to afternoon</a:t>
            </a:r>
            <a:r>
              <a:rPr lang="en-Z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ZA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72.4% </a:t>
            </a:r>
            <a:r>
              <a:rPr lang="en-Z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Z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morning to evening</a:t>
            </a:r>
            <a:endParaRPr lang="en-Z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5" y="-351144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TIME OF DAY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6625" y="2053390"/>
            <a:ext cx="6486199" cy="32207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7904" y="1554916"/>
            <a:ext cx="35773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sells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145,734,545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more than tea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Astoria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that’s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27.29%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higher than tea.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sells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200,011,882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more than tea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Hell’s Kitchen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that’s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31.58%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higher than tea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sells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171,986,347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more than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tea in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Lower Manhattan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that’s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26.74%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higher than tea.</a:t>
            </a:r>
            <a:endParaRPr lang="en-Z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326" y="-417745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month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496" y="2363777"/>
            <a:ext cx="3577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see that </a:t>
            </a:r>
            <a:r>
              <a:rPr lang="en-US" sz="24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generates higher monthly sales compared to bakery and tea, with bakery being the lowest performer each month.</a:t>
            </a:r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254" y="2189632"/>
            <a:ext cx="6693988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411" y="-515794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month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4328" y="1833736"/>
            <a:ext cx="3782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At </a:t>
            </a:r>
            <a:r>
              <a:rPr lang="en-US" altLang="en-US" b="1" dirty="0">
                <a:latin typeface="Arial" panose="020B0604020202020204" pitchFamily="34" charset="0"/>
              </a:rPr>
              <a:t>Astoria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June</a:t>
            </a:r>
            <a:r>
              <a:rPr lang="en-US" altLang="en-US" dirty="0">
                <a:latin typeface="Arial" panose="020B0604020202020204" pitchFamily="34" charset="0"/>
              </a:rPr>
              <a:t> sales exceeded those of January by </a:t>
            </a:r>
            <a:r>
              <a:rPr lang="en-US" altLang="en-US" b="1" dirty="0">
                <a:latin typeface="Arial" panose="020B0604020202020204" pitchFamily="34" charset="0"/>
              </a:rPr>
              <a:t>R1,531,053,529</a:t>
            </a:r>
            <a:r>
              <a:rPr lang="en-US" altLang="en-US" dirty="0">
                <a:latin typeface="Arial" panose="020B0604020202020204" pitchFamily="34" charset="0"/>
              </a:rPr>
              <a:t>, with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January</a:t>
            </a:r>
            <a:r>
              <a:rPr lang="en-US" altLang="en-US" dirty="0">
                <a:latin typeface="Arial" panose="020B0604020202020204" pitchFamily="34" charset="0"/>
              </a:rPr>
              <a:t> sales being </a:t>
            </a:r>
            <a:r>
              <a:rPr lang="en-US" altLang="en-US" b="1" i="1" dirty="0">
                <a:latin typeface="Arial" panose="020B0604020202020204" pitchFamily="34" charset="0"/>
              </a:rPr>
              <a:t>approximately 96.70% </a:t>
            </a:r>
            <a:r>
              <a:rPr lang="en-US" altLang="en-US" dirty="0">
                <a:latin typeface="Arial" panose="020B0604020202020204" pitchFamily="34" charset="0"/>
              </a:rPr>
              <a:t>lower than June.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At </a:t>
            </a:r>
            <a:r>
              <a:rPr lang="en-US" altLang="en-US" b="1" dirty="0">
                <a:latin typeface="Arial" panose="020B0604020202020204" pitchFamily="34" charset="0"/>
              </a:rPr>
              <a:t>Hell’s Kitchen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June </a:t>
            </a:r>
            <a:r>
              <a:rPr lang="en-US" altLang="en-US" dirty="0">
                <a:latin typeface="Arial" panose="020B0604020202020204" pitchFamily="34" charset="0"/>
              </a:rPr>
              <a:t>sales surpassed January sales by R1,535,812,188, with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January</a:t>
            </a:r>
            <a:r>
              <a:rPr lang="en-US" altLang="en-US" dirty="0">
                <a:latin typeface="Arial" panose="020B0604020202020204" pitchFamily="34" charset="0"/>
              </a:rPr>
              <a:t> sales </a:t>
            </a:r>
            <a:r>
              <a:rPr lang="en-US" altLang="en-US" b="1" i="1" dirty="0">
                <a:latin typeface="Arial" panose="020B0604020202020204" pitchFamily="34" charset="0"/>
              </a:rPr>
              <a:t>approximately 96.83% </a:t>
            </a:r>
            <a:r>
              <a:rPr lang="en-US" altLang="en-US" dirty="0">
                <a:latin typeface="Arial" panose="020B0604020202020204" pitchFamily="34" charset="0"/>
              </a:rPr>
              <a:t>lower than June.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At </a:t>
            </a:r>
            <a:r>
              <a:rPr lang="en-US" altLang="en-US" b="1" dirty="0">
                <a:latin typeface="Arial" panose="020B0604020202020204" pitchFamily="34" charset="0"/>
              </a:rPr>
              <a:t>Lower Manhattan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June</a:t>
            </a:r>
            <a:r>
              <a:rPr lang="en-US" altLang="en-US" dirty="0">
                <a:latin typeface="Arial" panose="020B0604020202020204" pitchFamily="34" charset="0"/>
              </a:rPr>
              <a:t> sales were </a:t>
            </a:r>
            <a:r>
              <a:rPr lang="en-US" altLang="en-US" b="1" dirty="0">
                <a:latin typeface="Arial" panose="020B0604020202020204" pitchFamily="34" charset="0"/>
              </a:rPr>
              <a:t>R1,440,893,859</a:t>
            </a:r>
            <a:r>
              <a:rPr lang="en-US" altLang="en-US" dirty="0">
                <a:latin typeface="Arial" panose="020B0604020202020204" pitchFamily="34" charset="0"/>
              </a:rPr>
              <a:t> higher than in January, with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January</a:t>
            </a:r>
            <a:r>
              <a:rPr lang="en-US" altLang="en-US" dirty="0">
                <a:latin typeface="Arial" panose="020B0604020202020204" pitchFamily="34" charset="0"/>
              </a:rPr>
              <a:t> sales </a:t>
            </a:r>
            <a:r>
              <a:rPr lang="en-US" altLang="en-US" b="1" i="1" dirty="0">
                <a:latin typeface="Arial" panose="020B0604020202020204" pitchFamily="34" charset="0"/>
              </a:rPr>
              <a:t>approximately 96.78% </a:t>
            </a:r>
            <a:r>
              <a:rPr lang="en-US" altLang="en-US" dirty="0">
                <a:latin typeface="Arial" panose="020B0604020202020204" pitchFamily="34" charset="0"/>
              </a:rPr>
              <a:t>lower than June</a:t>
            </a:r>
            <a:endParaRPr lang="en-ZA" b="1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389" y="1749934"/>
            <a:ext cx="5606297" cy="33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32" y="-136502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SALES: weekdays vs weekends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92033" y="1501584"/>
            <a:ext cx="397485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Astoria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coffee outsells tea by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approximately 24.57%,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exceeds tea sales by about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20.59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Hell’s Kitchen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coffee outsells tea by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approximately 32.59%,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this advantage increases to about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35.45%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Lower Manhattan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weekdays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coffee outsells tea by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approximately 32.25%,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on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weekends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exceeds tea sales by about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30.72%.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2021" y="2245301"/>
            <a:ext cx="5257801" cy="30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2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983" y="-409682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SALES: weekdays vs weekends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3531" y="2601882"/>
            <a:ext cx="5572227" cy="2755631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84168" y="2240759"/>
            <a:ext cx="403991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Astoria,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were approximately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62.61% lower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weekday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Hell’s Kitchen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were approximately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62.38% lower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weekday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Manhattan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were approximately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61.96% lower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weekday sales.</a:t>
            </a:r>
          </a:p>
        </p:txBody>
      </p:sp>
    </p:spTree>
    <p:extLst>
      <p:ext uri="{BB962C8B-B14F-4D97-AF65-F5344CB8AC3E}">
        <p14:creationId xmlns:p14="http://schemas.microsoft.com/office/powerpoint/2010/main" val="21206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26" y="-179640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store location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0580" y="2284584"/>
            <a:ext cx="3577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Astoria’s</a:t>
            </a:r>
            <a:r>
              <a:rPr lang="en-US" sz="2400" dirty="0"/>
              <a:t> total sales exceed Hell’s Kitchen by </a:t>
            </a:r>
            <a:r>
              <a:rPr lang="en-US" sz="2400" b="1" dirty="0"/>
              <a:t>R71,974,681</a:t>
            </a:r>
            <a:r>
              <a:rPr lang="en-US" sz="2400" dirty="0"/>
              <a:t>, representing a </a:t>
            </a:r>
            <a:r>
              <a:rPr lang="en-US" sz="2400" b="1" i="1" dirty="0"/>
              <a:t>1.93% increase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Similarly, </a:t>
            </a:r>
            <a:r>
              <a:rPr lang="en-US" sz="2400" b="1" dirty="0">
                <a:solidFill>
                  <a:schemeClr val="bg1"/>
                </a:solidFill>
              </a:rPr>
              <a:t>Astoria’s</a:t>
            </a:r>
            <a:r>
              <a:rPr lang="en-US" sz="2400" dirty="0"/>
              <a:t> sales surpass Lower Manhattan by </a:t>
            </a:r>
            <a:r>
              <a:rPr lang="en-US" sz="2400" b="1" dirty="0"/>
              <a:t>R225,248,442</a:t>
            </a:r>
            <a:r>
              <a:rPr lang="en-US" sz="2400" dirty="0"/>
              <a:t>, which is a </a:t>
            </a:r>
            <a:r>
              <a:rPr lang="en-US" sz="2400" b="1" i="1" dirty="0"/>
              <a:t>6.31% increase</a:t>
            </a:r>
            <a:r>
              <a:rPr lang="en-US" sz="2400" dirty="0"/>
              <a:t>.</a:t>
            </a:r>
            <a:endParaRPr lang="en-ZA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787" y="2430263"/>
            <a:ext cx="643389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05" y="-412741"/>
            <a:ext cx="10451431" cy="2781522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in Astoria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2348" y="2478506"/>
            <a:ext cx="3577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Astoria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bg1"/>
                </a:solidFill>
              </a:rPr>
              <a:t>February</a:t>
            </a:r>
            <a:r>
              <a:rPr lang="en-US" sz="2400" dirty="0"/>
              <a:t> recorded the lowest revenue of </a:t>
            </a:r>
            <a:r>
              <a:rPr lang="en-US" sz="2400" b="1" dirty="0"/>
              <a:t>5,490</a:t>
            </a:r>
            <a:r>
              <a:rPr lang="en-US" sz="2400" dirty="0"/>
              <a:t>, while </a:t>
            </a:r>
            <a:r>
              <a:rPr lang="en-US" sz="2400" b="1" dirty="0">
                <a:solidFill>
                  <a:schemeClr val="bg1"/>
                </a:solidFill>
              </a:rPr>
              <a:t>June</a:t>
            </a:r>
            <a:r>
              <a:rPr lang="en-US" sz="2400" b="1" dirty="0"/>
              <a:t> </a:t>
            </a:r>
            <a:r>
              <a:rPr lang="en-US" sz="2400" dirty="0"/>
              <a:t>recorded the highest revenue of </a:t>
            </a:r>
            <a:r>
              <a:rPr lang="en-US" sz="2400" b="1" dirty="0"/>
              <a:t>11,985</a:t>
            </a:r>
            <a:r>
              <a:rPr lang="en-US" sz="2400" dirty="0"/>
              <a:t>. </a:t>
            </a:r>
            <a:r>
              <a:rPr lang="en-US" sz="2400" b="1" dirty="0">
                <a:solidFill>
                  <a:schemeClr val="bg1"/>
                </a:solidFill>
              </a:rPr>
              <a:t>February</a:t>
            </a:r>
            <a:r>
              <a:rPr lang="en-US" sz="2400" dirty="0"/>
              <a:t>’s revenue was </a:t>
            </a:r>
            <a:r>
              <a:rPr lang="en-US" sz="2400" b="1" dirty="0"/>
              <a:t>approximately 54.6% lower</a:t>
            </a:r>
            <a:r>
              <a:rPr lang="en-US" sz="2400" dirty="0"/>
              <a:t> than June, with </a:t>
            </a:r>
            <a:r>
              <a:rPr lang="en-US" sz="2400" b="1" dirty="0"/>
              <a:t>June</a:t>
            </a:r>
            <a:r>
              <a:rPr lang="en-US" sz="2400" dirty="0"/>
              <a:t> earning </a:t>
            </a:r>
            <a:r>
              <a:rPr lang="en-US" sz="2400" b="1" dirty="0"/>
              <a:t>6,495</a:t>
            </a:r>
            <a:r>
              <a:rPr lang="en-US" sz="2400" dirty="0"/>
              <a:t> more.</a:t>
            </a:r>
            <a:endParaRPr lang="en-Z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0598" y="2478506"/>
            <a:ext cx="5514055" cy="28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0C1243-C9FF-4461-B21D-DC7A9A834A3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691</Words>
  <Application>Microsoft Office PowerPoint</Application>
  <PresentationFormat>Widescreen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Bright coffee shop</vt:lpstr>
      <vt:lpstr>SALES PER TIME OF DAY</vt:lpstr>
      <vt:lpstr>SALES PER TIME OF DAY</vt:lpstr>
      <vt:lpstr>SALES PER month</vt:lpstr>
      <vt:lpstr>SALES PER month</vt:lpstr>
      <vt:lpstr>SALES: weekdays vs weekends</vt:lpstr>
      <vt:lpstr>SALES: weekdays vs weekends</vt:lpstr>
      <vt:lpstr>SALES per store location</vt:lpstr>
      <vt:lpstr>Revenue in Astoria</vt:lpstr>
      <vt:lpstr>Revenue in Hell’s kITCHEN</vt:lpstr>
      <vt:lpstr>Revenue in LOWER MANHATTAN</vt:lpstr>
      <vt:lpstr>Sales per store location</vt:lpstr>
      <vt:lpstr>Sales per product</vt:lpstr>
      <vt:lpstr>Sales per product</vt:lpstr>
      <vt:lpstr>Sales per product</vt:lpstr>
      <vt:lpstr>Conclusion</vt:lpstr>
      <vt:lpstr>Key to Success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2025-10-26T20:20:02Z</dcterms:created>
  <dcterms:modified xsi:type="dcterms:W3CDTF">2025-10-27T05:17:59Z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