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5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2" r:id="rId6"/>
    <p:sldId id="283" r:id="rId7"/>
    <p:sldId id="276" r:id="rId8"/>
    <p:sldId id="277" r:id="rId9"/>
    <p:sldId id="278" r:id="rId10"/>
    <p:sldId id="280" r:id="rId11"/>
    <p:sldId id="272" r:id="rId12"/>
    <p:sldId id="281" r:id="rId13"/>
    <p:sldId id="262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4B3A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07" autoAdjust="0"/>
    <p:restoredTop sz="94660"/>
  </p:normalViewPr>
  <p:slideViewPr>
    <p:cSldViewPr snapToGrid="0">
      <p:cViewPr varScale="1">
        <p:scale>
          <a:sx n="95" d="100"/>
          <a:sy n="95" d="100"/>
        </p:scale>
        <p:origin x="53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290E50-D3EA-4329-AA5F-AF5A5C575D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12D18-5CEB-46F3-924F-E35464AAA3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5D1AD-E24C-4E82-BC85-28527A42DCE7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FC0ED-2712-4B69-9F16-123F02DBF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CBD00C-2269-4424-828A-8D893B5226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B3793-D85E-4082-925C-FAA1A2B272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63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5EA34-3951-4B6D-8DDD-B157CE00471C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3E965-974B-498D-B360-83DD1F9DEB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63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52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412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4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77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08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672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94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83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039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66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B3E965-974B-498D-B360-83DD1F9DEB5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2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D6FA551-3CDF-47B2-B583-1627C2514646}" type="datetime1">
              <a:rPr lang="en-US" noProof="0" smtClean="0"/>
              <a:t>10/30/2025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Page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5150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A1F90-49E9-45E8-B48B-55C730E0CB08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7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4C138-6900-4961-9AD0-07E2784085C8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95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076B-FA91-4904-9156-B14B9B7E0EFF}" type="datetime1">
              <a:rPr lang="en-US" noProof="0" smtClean="0"/>
              <a:t>10/30/2025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Page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64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3631-38F7-45FA-A43B-F10929C80AB7}" type="datetime1">
              <a:rPr lang="en-US" noProof="0" smtClean="0"/>
              <a:t>10/30/2025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Page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764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5DEF-E469-4671-BC2D-2B56018CFF73}" type="datetime1">
              <a:rPr lang="en-US" noProof="0" smtClean="0"/>
              <a:t>10/30/2025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Page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958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7CDF-3720-47D9-A1B9-38B81E08F70F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86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FD8FC-5A74-468E-94F2-9758F72DB069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1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FB64-1219-44B2-928E-782AB4BE30C5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964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2837E-EE17-4E3F-B34A-D5576E0BC109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6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4311F-55E1-478B-90B3-23C3FB8F9A98}" type="datetime1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04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ADC05A8-E6A1-47F4-BE75-EED80F3B1566}" type="datetime1">
              <a:rPr lang="en-US" noProof="0" smtClean="0"/>
              <a:t>10/30/2025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 noProof="0" smtClean="0"/>
              <a:t>Page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028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Coffee Beans">
            <a:extLst>
              <a:ext uri="{FF2B5EF4-FFF2-40B4-BE49-F238E27FC236}">
                <a16:creationId xmlns:a16="http://schemas.microsoft.com/office/drawing/2014/main" id="{291BDB91-E757-4677-A38C-EB354240C83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  <a:prstGeom prst="rect">
            <a:avLst/>
          </a:prstGeom>
        </p:spPr>
        <p:txBody>
          <a:bodyPr lIns="0" rIns="180000">
            <a:normAutofit/>
          </a:bodyPr>
          <a:lstStyle/>
          <a:p>
            <a:r>
              <a:rPr lang="en-US" sz="7200" b="1" dirty="0" smtClean="0">
                <a:solidFill>
                  <a:schemeClr val="tx1"/>
                </a:solidFill>
              </a:rPr>
              <a:t>Bright coffee shop</a:t>
            </a:r>
            <a:endParaRPr lang="en-US" sz="7200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  <a:prstGeom prst="rect">
            <a:avLst/>
          </a:prstGeom>
        </p:spPr>
        <p:txBody>
          <a:bodyPr lIns="0" rIns="0"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SALES ANALYSIS 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/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BY: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i="1" dirty="0" smtClean="0">
                <a:solidFill>
                  <a:schemeClr val="tx1"/>
                </a:solidFill>
              </a:rPr>
              <a:t>Gomolemo</a:t>
            </a:r>
            <a:br>
              <a:rPr lang="en-US" i="1" dirty="0" smtClean="0">
                <a:solidFill>
                  <a:schemeClr val="tx1"/>
                </a:solidFill>
              </a:rPr>
            </a:br>
            <a:r>
              <a:rPr lang="en-US" i="1" dirty="0" smtClean="0">
                <a:solidFill>
                  <a:schemeClr val="tx1"/>
                </a:solidFill>
              </a:rPr>
              <a:t>Moabalobelo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4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1C57-2090-466E-B05A-DA2821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600" b="1" dirty="0" smtClean="0">
                <a:solidFill>
                  <a:srgbClr val="FFFFFF"/>
                </a:solidFill>
              </a:rPr>
              <a:t>Conclusion</a:t>
            </a:r>
            <a:endParaRPr lang="en-US" sz="66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cs typeface="Arial" panose="020B0604020202020204" pitchFamily="34" charset="0"/>
              </a:rPr>
              <a:t>The data indicates that </a:t>
            </a:r>
            <a:r>
              <a:rPr lang="en-US" sz="2400" b="1" dirty="0">
                <a:cs typeface="Arial" panose="020B0604020202020204" pitchFamily="34" charset="0"/>
              </a:rPr>
              <a:t>June</a:t>
            </a:r>
            <a:r>
              <a:rPr lang="en-US" sz="2400" dirty="0">
                <a:cs typeface="Arial" panose="020B0604020202020204" pitchFamily="34" charset="0"/>
              </a:rPr>
              <a:t> is the peak revenue month across all stores, with </a:t>
            </a:r>
            <a:r>
              <a:rPr lang="en-US" sz="2400" b="1" dirty="0">
                <a:cs typeface="Arial" panose="020B0604020202020204" pitchFamily="34" charset="0"/>
              </a:rPr>
              <a:t>weekdays</a:t>
            </a:r>
            <a:r>
              <a:rPr lang="en-US" sz="2400" dirty="0">
                <a:cs typeface="Arial" panose="020B0604020202020204" pitchFamily="34" charset="0"/>
              </a:rPr>
              <a:t> accounting for the majority of sales. Early-year months, especially January and February, generate significantly lower revenue, revealing a clear </a:t>
            </a:r>
            <a:r>
              <a:rPr lang="en-US" sz="2400" b="1" dirty="0">
                <a:cs typeface="Arial" panose="020B0604020202020204" pitchFamily="34" charset="0"/>
              </a:rPr>
              <a:t>seasonal sales pattern</a:t>
            </a:r>
            <a:r>
              <a:rPr lang="en-US" sz="2400" dirty="0">
                <a:cs typeface="Arial" panose="020B0604020202020204" pitchFamily="34" charset="0"/>
              </a:rPr>
              <a:t>. Focusing on optimizing weekday performance and capitalizing on high-revenue months like June could further boost overall results, while stores such as Astoria and Hell’s Kitchen consistently outperform Lower Manhattan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Page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2586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1063F05-99EF-4DA3-B595-4E26670F29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100000">
                <a:schemeClr val="bg1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04461-E85A-43E7-AA0B-B7DF596CA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  <a:prstGeom prst="rect">
            <a:avLst/>
          </a:prstGeom>
        </p:spPr>
        <p:txBody>
          <a:bodyPr lIns="0" tIns="108000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0A835C2-2B9B-4174-AA2C-60A4F13119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D39F4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DBE1-00CD-4A90-9BA9-5E79F6C6F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6258" y="2286000"/>
            <a:ext cx="3791711" cy="39319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Email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 smtClean="0">
                <a:solidFill>
                  <a:srgbClr val="FFFFFF"/>
                </a:solidFill>
              </a:rPr>
              <a:t>gmoabalobelo</a:t>
            </a:r>
            <a:r>
              <a:rPr lang="en-US" dirty="0" smtClean="0"/>
              <a:t>@gmail.com</a:t>
            </a:r>
            <a:endParaRPr lang="en-US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Restaurant Open Sign">
            <a:extLst>
              <a:ext uri="{FF2B5EF4-FFF2-40B4-BE49-F238E27FC236}">
                <a16:creationId xmlns:a16="http://schemas.microsoft.com/office/drawing/2014/main" id="{4BB88093-7048-42AA-9AFC-B007B4E797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68548" y="10"/>
            <a:ext cx="6723452" cy="6857990"/>
          </a:xfrm>
          <a:prstGeom prst="rect">
            <a:avLst/>
          </a:prstGeom>
        </p:spPr>
      </p:pic>
      <p:pic>
        <p:nvPicPr>
          <p:cNvPr id="7" name="Graphic 6" descr="Envelope">
            <a:extLst>
              <a:ext uri="{FF2B5EF4-FFF2-40B4-BE49-F238E27FC236}">
                <a16:creationId xmlns:a16="http://schemas.microsoft.com/office/drawing/2014/main" id="{1BCFD98B-5534-433A-A8E6-4DE2A04C391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129" y="228600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4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4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1C57-2090-466E-B05A-DA2821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600" b="1" dirty="0" smtClean="0">
                <a:solidFill>
                  <a:srgbClr val="FFFFFF"/>
                </a:solidFill>
              </a:rPr>
              <a:t>ConTENT</a:t>
            </a:r>
            <a:endParaRPr lang="en-US" sz="66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sz="5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						</a:t>
            </a:r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pPr marL="0" indent="0">
              <a:buNone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Analysis breakdown	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4-9</a:t>
            </a:r>
          </a:p>
          <a:p>
            <a:pPr lvl="8"/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Sales per Time of </a:t>
            </a: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Day 				4		</a:t>
            </a:r>
          </a:p>
          <a:p>
            <a:pPr lvl="8"/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Sales 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per </a:t>
            </a: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Month					5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/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Sales: Weekdays VS </a:t>
            </a: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Weekends				6</a:t>
            </a:r>
          </a:p>
          <a:p>
            <a:pPr lvl="8"/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Revenue per Store					7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/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Sales per store </a:t>
            </a: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location				8			</a:t>
            </a:r>
          </a:p>
          <a:p>
            <a:pPr lvl="8"/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Sales 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per </a:t>
            </a: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					9</a:t>
            </a:r>
          </a:p>
          <a:p>
            <a:pPr marL="1225296" lvl="8" indent="0">
              <a:buNone/>
            </a:pPr>
            <a:r>
              <a:rPr lang="en-US" sz="2900" dirty="0" smtClean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8"/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100" dirty="0" smtClean="0">
                <a:latin typeface="Arial" panose="020B0604020202020204" pitchFamily="34" charset="0"/>
                <a:cs typeface="Arial" panose="020B0604020202020204" pitchFamily="34" charset="0"/>
              </a:rPr>
              <a:t>Conclusion						10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endParaRPr lang="en-US" sz="5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25296" lvl="8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25296" lvl="8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25296" lvl="8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3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4B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91C57-2090-466E-B05A-DA282135678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6600" b="1" dirty="0" smtClean="0">
                <a:solidFill>
                  <a:srgbClr val="FFFFFF"/>
                </a:solidFill>
              </a:rPr>
              <a:t>Introduction</a:t>
            </a:r>
            <a:endParaRPr lang="en-US" sz="66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sz="51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0" dirty="0"/>
              <a:t>This project analyzes transactional sales data from Bright Coffee Shop to help the newly appointed CEO increase revenue and improve product performance. As a Junior Data Analyst, I used SQL, data analytics, and visualization tools to turn raw data into actionable business insights</a:t>
            </a:r>
            <a:r>
              <a:rPr lang="en-US" sz="8000" dirty="0" smtClean="0"/>
              <a:t>.</a:t>
            </a:r>
          </a:p>
          <a:p>
            <a:endParaRPr lang="en-US" sz="8000" dirty="0"/>
          </a:p>
          <a:p>
            <a:r>
              <a:rPr lang="en-US" sz="8000" dirty="0"/>
              <a:t>The analysis focuses on </a:t>
            </a:r>
            <a:r>
              <a:rPr lang="en-US" sz="8000" dirty="0" smtClean="0"/>
              <a:t>identifying:</a:t>
            </a:r>
          </a:p>
          <a:p>
            <a:r>
              <a:rPr lang="en-US" sz="8000" dirty="0" smtClean="0"/>
              <a:t>1. The </a:t>
            </a:r>
            <a:r>
              <a:rPr lang="en-US" sz="8000" dirty="0"/>
              <a:t>top revenue-generating products</a:t>
            </a:r>
          </a:p>
          <a:p>
            <a:r>
              <a:rPr lang="en-US" sz="8000" dirty="0" smtClean="0"/>
              <a:t>2. The </a:t>
            </a:r>
            <a:r>
              <a:rPr lang="en-US" sz="8000" dirty="0"/>
              <a:t>best-performing times of the day</a:t>
            </a:r>
          </a:p>
          <a:p>
            <a:r>
              <a:rPr lang="en-US" sz="8000" dirty="0" smtClean="0"/>
              <a:t>3. Sales </a:t>
            </a:r>
            <a:r>
              <a:rPr lang="en-US" sz="8000" dirty="0"/>
              <a:t>trends across products and time periods</a:t>
            </a:r>
          </a:p>
          <a:p>
            <a:r>
              <a:rPr lang="en-US" sz="8000" dirty="0" smtClean="0"/>
              <a:t>4. Recommendations </a:t>
            </a:r>
            <a:r>
              <a:rPr lang="en-US" sz="8000" dirty="0"/>
              <a:t>to enhance overall sales performance</a:t>
            </a:r>
          </a:p>
          <a:p>
            <a:pPr marL="0" indent="0">
              <a:buNone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endParaRPr lang="en-US" sz="51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25296" lvl="8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25296" lvl="8" indent="0">
              <a:buNone/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25296" lvl="8" indent="0">
              <a:buNone/>
            </a:pP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Page</a:t>
            </a:r>
            <a:endParaRPr lang="en-US" noProof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159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756837-05BF-4387-B0CB-CFF921BCD6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FEC9DA-F598-4E27-80EE-1EF9DDE397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705" y="0"/>
            <a:ext cx="10451431" cy="1724537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SALES PER TIME OF DAY</a:t>
            </a:r>
            <a:endParaRPr 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28286" y="1728479"/>
            <a:ext cx="43477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Morning sales peak at 6.15 billion, especially between 8 AM and 10 AM, before dropping </a:t>
            </a:r>
            <a:r>
              <a:rPr lang="en-US" i="1" dirty="0"/>
              <a:t>46.6% </a:t>
            </a:r>
            <a:r>
              <a:rPr lang="en-US" dirty="0"/>
              <a:t>in the afternoon and </a:t>
            </a:r>
            <a:r>
              <a:rPr lang="en-US" i="1" dirty="0"/>
              <a:t>72.4% </a:t>
            </a:r>
            <a:r>
              <a:rPr lang="en-US" dirty="0"/>
              <a:t>by evening. Afternoon sales remain steady but lower, while evening sales are minimal. </a:t>
            </a:r>
            <a:r>
              <a:rPr lang="en-US" b="1" dirty="0"/>
              <a:t>Coffee and tea are the two top-performing products</a:t>
            </a:r>
            <a:r>
              <a:rPr lang="en-US" dirty="0"/>
              <a:t>, with coffee consistently outselling tea across all locations, particularly in Hell’s Kitchen (</a:t>
            </a:r>
            <a:r>
              <a:rPr lang="en-US" i="1" dirty="0"/>
              <a:t>31.58% </a:t>
            </a:r>
            <a:r>
              <a:rPr lang="en-US" dirty="0"/>
              <a:t>higher), highlighting a strong preference for coffee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R</a:t>
            </a:r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ecommendations: </a:t>
            </a:r>
            <a:r>
              <a:rPr lang="en-US" dirty="0" smtClean="0">
                <a:solidFill>
                  <a:schemeClr val="bg1"/>
                </a:solidFill>
              </a:rPr>
              <a:t>Focus </a:t>
            </a:r>
            <a:r>
              <a:rPr lang="en-US" dirty="0">
                <a:solidFill>
                  <a:schemeClr val="bg1"/>
                </a:solidFill>
              </a:rPr>
              <a:t>on boosting morning sales with targeted promotions, maintain afternoon sales through combo deals, and implement strategies to increase evening sales.</a:t>
            </a:r>
            <a:endParaRPr lang="en-ZA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8407" y="1728480"/>
            <a:ext cx="3563151" cy="2140053"/>
          </a:xfrm>
          <a:prstGeom prst="rect">
            <a:avLst/>
          </a:prstGeom>
        </p:spPr>
      </p:pic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33519" y="1728479"/>
            <a:ext cx="3584250" cy="214330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123" y="3985451"/>
            <a:ext cx="7218040" cy="2755631"/>
          </a:xfrm>
          <a:prstGeom prst="rect">
            <a:avLst/>
          </a:prstGeom>
        </p:spPr>
      </p:pic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Page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699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756837-05BF-4387-B0CB-CFF921BCD6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FEC9DA-F598-4E27-80EE-1EF9DDE397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074" y="0"/>
            <a:ext cx="10451431" cy="1700485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SALES PER month</a:t>
            </a:r>
            <a:endParaRPr 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6518" y="1601777"/>
            <a:ext cx="411702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Coffee consistently sells more than bakery and tea, while bakery is the lowest-performing product each month. June sales are much higher than January in all locations—Astoria </a:t>
            </a:r>
            <a:r>
              <a:rPr lang="en-US" dirty="0" smtClean="0"/>
              <a:t>(</a:t>
            </a:r>
            <a:r>
              <a:rPr lang="en-US" i="1" dirty="0" smtClean="0"/>
              <a:t>96.70</a:t>
            </a:r>
            <a:r>
              <a:rPr lang="en-US" i="1" dirty="0"/>
              <a:t>%), </a:t>
            </a:r>
            <a:r>
              <a:rPr lang="en-US" dirty="0"/>
              <a:t>Hell’s Kitchen </a:t>
            </a:r>
            <a:r>
              <a:rPr lang="en-US" dirty="0" smtClean="0"/>
              <a:t>(</a:t>
            </a:r>
            <a:r>
              <a:rPr lang="en-US" i="1" dirty="0" smtClean="0"/>
              <a:t>96.83</a:t>
            </a:r>
            <a:r>
              <a:rPr lang="en-US" i="1" dirty="0"/>
              <a:t>%), </a:t>
            </a:r>
            <a:r>
              <a:rPr lang="en-US" dirty="0"/>
              <a:t>and Lower Manhattan </a:t>
            </a:r>
            <a:r>
              <a:rPr lang="en-US" dirty="0" smtClean="0"/>
              <a:t>(</a:t>
            </a:r>
            <a:r>
              <a:rPr lang="en-US" i="1" dirty="0" smtClean="0"/>
              <a:t>96.78%),</a:t>
            </a:r>
            <a:r>
              <a:rPr lang="en-US" dirty="0" smtClean="0"/>
              <a:t>showing </a:t>
            </a:r>
            <a:r>
              <a:rPr lang="en-US" dirty="0"/>
              <a:t>a clear mid-year peak. This indicates that coffee drives most revenue, with potential to improve bakery sales during slower months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Recommendations: Focus on promoting coffee during peak months to maximize revenue, while introducing marketing or discounts to boost bakery sales in slower </a:t>
            </a:r>
            <a:r>
              <a:rPr lang="en-US" dirty="0" smtClean="0">
                <a:solidFill>
                  <a:schemeClr val="bg1"/>
                </a:solidFill>
              </a:rPr>
              <a:t>months.</a:t>
            </a:r>
            <a:endParaRPr lang="en-US" dirty="0">
              <a:solidFill>
                <a:schemeClr val="bg1"/>
              </a:solidFill>
            </a:endParaRPr>
          </a:p>
          <a:p>
            <a:endParaRPr lang="en-Z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821" y="1700485"/>
            <a:ext cx="7090611" cy="2502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21" y="4346857"/>
            <a:ext cx="7090611" cy="236731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Page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929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756837-05BF-4387-B0CB-CFF921BCD6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FEC9DA-F598-4E27-80EE-1EF9DDE397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778" y="0"/>
            <a:ext cx="10451431" cy="2221238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SALES: weekdays vs weekends</a:t>
            </a:r>
            <a:endParaRPr 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52522" y="2221238"/>
            <a:ext cx="423406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Coffee consistently outsells tea across all locations, with the largest margins at Hell’s Kitchen and Lower Manhattan. Weekday sales are significantly higher than weekends, with weekend sales dropping around </a:t>
            </a:r>
            <a:r>
              <a:rPr lang="en-US" i="1" dirty="0"/>
              <a:t>62% </a:t>
            </a:r>
            <a:r>
              <a:rPr lang="en-US" dirty="0"/>
              <a:t>in all locations. This shows that weekdays drive most revenue, while coffee remains the top-selling product throughout the week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  <a:cs typeface="Arial" panose="020B0604020202020204" pitchFamily="34" charset="0"/>
              </a:rPr>
              <a:t>Recommendations: </a:t>
            </a:r>
            <a:r>
              <a:rPr lang="en-US" dirty="0">
                <a:solidFill>
                  <a:schemeClr val="bg1"/>
                </a:solidFill>
              </a:rPr>
              <a:t>Consider launching seasonal or limited-time coffee promotions during weekends to attract more customers and reduce the weekday-weekend sales gap.</a:t>
            </a:r>
            <a:endParaRPr lang="en-US" dirty="0" smtClean="0">
              <a:solidFill>
                <a:schemeClr val="bg1"/>
              </a:solidFill>
              <a:cs typeface="Arial" panose="020B0604020202020204" pitchFamily="34" charset="0"/>
            </a:endParaRPr>
          </a:p>
          <a:p>
            <a:endParaRPr lang="en-ZA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5011" y="2221238"/>
            <a:ext cx="6981906" cy="21417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11" y="4435418"/>
            <a:ext cx="6981906" cy="223787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Page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64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756837-05BF-4387-B0CB-CFF921BCD6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FEC9DA-F598-4E27-80EE-1EF9DDE397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20" y="69574"/>
            <a:ext cx="10892589" cy="1660958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Revenue Per store </a:t>
            </a:r>
            <a:endParaRPr 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2085" y="1730532"/>
            <a:ext cx="41943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Across all locations, June is the highest revenue month, while February is the lowest. Astoria’s revenue rose from 5,490 in February to 11,985 in June (</a:t>
            </a:r>
            <a:r>
              <a:rPr lang="en-US" i="1" dirty="0"/>
              <a:t>54.6%</a:t>
            </a:r>
            <a:r>
              <a:rPr lang="en-US" dirty="0"/>
              <a:t> increase), Hell’s Kitchen from 5,606 to 12,071 (</a:t>
            </a:r>
            <a:r>
              <a:rPr lang="en-US" i="1" dirty="0"/>
              <a:t>46.41% </a:t>
            </a:r>
            <a:r>
              <a:rPr lang="en-US" dirty="0"/>
              <a:t>increase), and Lower Manhattan from 5,263 to 11,296 (</a:t>
            </a:r>
            <a:r>
              <a:rPr lang="en-US" i="1" dirty="0"/>
              <a:t>46.56%</a:t>
            </a:r>
            <a:r>
              <a:rPr lang="en-US" dirty="0"/>
              <a:t> increase). This shows a strong mid-year peak, with opportunities to boost sales during slower months like February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Recommendations: </a:t>
            </a:r>
            <a:r>
              <a:rPr lang="en-US" dirty="0">
                <a:solidFill>
                  <a:schemeClr val="bg1"/>
                </a:solidFill>
              </a:rPr>
              <a:t>Implement targeted promotions or discounts during slower months like February to increase customer engagement and overall revenue.</a:t>
            </a:r>
            <a:endParaRPr lang="en-ZA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8600" y="1730532"/>
            <a:ext cx="3384885" cy="26749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04" y="1730532"/>
            <a:ext cx="3437232" cy="26749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503" y="4474325"/>
            <a:ext cx="6929981" cy="231950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Page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2946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756837-05BF-4387-B0CB-CFF921BCD6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FEC9DA-F598-4E27-80EE-1EF9DDE397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673" y="-492651"/>
            <a:ext cx="11486148" cy="2489703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Sales per store location</a:t>
            </a:r>
            <a:endParaRPr 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2926" y="4442517"/>
            <a:ext cx="7001539" cy="22697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926" y="1541195"/>
            <a:ext cx="7001539" cy="27556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93661" y="2040291"/>
            <a:ext cx="41718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Astoria leads in total sales, exceeding Hell’s Kitchen by R71,974,681 (</a:t>
            </a:r>
            <a:r>
              <a:rPr lang="en-US" i="1" dirty="0"/>
              <a:t>1.93%) </a:t>
            </a:r>
            <a:r>
              <a:rPr lang="en-US" dirty="0"/>
              <a:t>and Lower Manhattan by R225,248,442 (</a:t>
            </a:r>
            <a:r>
              <a:rPr lang="en-US" i="1" dirty="0"/>
              <a:t>6.31%</a:t>
            </a:r>
            <a:r>
              <a:rPr lang="en-US" dirty="0"/>
              <a:t>). Coffee is the top-selling product at all locations, accounting for </a:t>
            </a:r>
            <a:r>
              <a:rPr lang="en-US" i="1" dirty="0"/>
              <a:t>46.10%</a:t>
            </a:r>
            <a:r>
              <a:rPr lang="en-US" dirty="0"/>
              <a:t> of sales at Astoria, </a:t>
            </a:r>
            <a:r>
              <a:rPr lang="en-US" i="1" dirty="0"/>
              <a:t>46.95% </a:t>
            </a:r>
            <a:r>
              <a:rPr lang="en-US" dirty="0"/>
              <a:t>at Hell’s Kitchen, and </a:t>
            </a:r>
            <a:r>
              <a:rPr lang="en-US" i="1" dirty="0"/>
              <a:t>45.66% </a:t>
            </a:r>
            <a:r>
              <a:rPr lang="en-US" dirty="0"/>
              <a:t>at Lower Manhattan. Astoria drives the highest </a:t>
            </a:r>
            <a:r>
              <a:rPr lang="en-US" dirty="0" smtClean="0"/>
              <a:t>revenue.</a:t>
            </a:r>
          </a:p>
          <a:p>
            <a:endParaRPr lang="en-US" dirty="0"/>
          </a:p>
          <a:p>
            <a:r>
              <a:rPr lang="en-US" dirty="0" smtClean="0">
                <a:solidFill>
                  <a:schemeClr val="bg1"/>
                </a:solidFill>
              </a:rPr>
              <a:t>Recommendations: targeted </a:t>
            </a:r>
            <a:r>
              <a:rPr lang="en-US" dirty="0">
                <a:solidFill>
                  <a:schemeClr val="bg1"/>
                </a:solidFill>
              </a:rPr>
              <a:t>promotions could help boost sales at the other locations.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Page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8023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50000"/>
              </a:schemeClr>
            </a:gs>
            <a:gs pos="100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756837-05BF-4387-B0CB-CFF921BCD6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FEC9DA-F598-4E27-80EE-1EF9DDE397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0"/>
            <a:ext cx="46481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EAA8D-9FA6-44DF-B373-F9F0E09DC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863" y="-291560"/>
            <a:ext cx="13892463" cy="2489703"/>
          </a:xfrm>
        </p:spPr>
        <p:txBody>
          <a:bodyPr>
            <a:normAutofit/>
          </a:bodyPr>
          <a:lstStyle/>
          <a:p>
            <a:r>
              <a:rPr lang="en-US" sz="8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Sales per product</a:t>
            </a:r>
            <a:endParaRPr lang="en-US" sz="8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11275" y="2232730"/>
            <a:ext cx="40680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Coffee is the top-selling product at </a:t>
            </a:r>
            <a:r>
              <a:rPr lang="en-US" i="1" dirty="0"/>
              <a:t>39% </a:t>
            </a:r>
            <a:r>
              <a:rPr lang="en-US" dirty="0"/>
              <a:t>of total sales, followed by tea (</a:t>
            </a:r>
            <a:r>
              <a:rPr lang="en-US" i="1" dirty="0"/>
              <a:t>30%) </a:t>
            </a:r>
            <a:r>
              <a:rPr lang="en-US" dirty="0"/>
              <a:t>and bakery (</a:t>
            </a:r>
            <a:r>
              <a:rPr lang="en-US" i="1" dirty="0"/>
              <a:t>15%</a:t>
            </a:r>
            <a:r>
              <a:rPr lang="en-US" dirty="0"/>
              <a:t>). Branded products (</a:t>
            </a:r>
            <a:r>
              <a:rPr lang="en-US" i="1" dirty="0"/>
              <a:t>1%</a:t>
            </a:r>
            <a:r>
              <a:rPr lang="en-US" dirty="0"/>
              <a:t>) and packaged chocolate (</a:t>
            </a:r>
            <a:r>
              <a:rPr lang="en-US" i="1" dirty="0"/>
              <a:t>0%</a:t>
            </a:r>
            <a:r>
              <a:rPr lang="en-US" dirty="0"/>
              <a:t>) perform the lowest.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chemeClr val="bg1"/>
                </a:solidFill>
              </a:rPr>
              <a:t>Recommendations: Focus </a:t>
            </a:r>
            <a:r>
              <a:rPr lang="en-US" dirty="0">
                <a:solidFill>
                  <a:schemeClr val="bg1"/>
                </a:solidFill>
              </a:rPr>
              <a:t>should be on promoting and managing inventory for coffee, tea, and bakery, while reconsidering strategies for low-performing items.</a:t>
            </a:r>
            <a:endParaRPr lang="en-ZA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1053" y="1560963"/>
            <a:ext cx="3521242" cy="25292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576" y="1560962"/>
            <a:ext cx="3264568" cy="25292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052" y="4273398"/>
            <a:ext cx="6903091" cy="240814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smtClean="0"/>
              <a:t>Page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582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7CF886C1-21C8-492D-B13F-01E91F83DF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6B0913-D4BB-427F-9A3C-58E430AB6A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0C1243-C9FF-4461-B21D-DC7A9A834A30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Retail design</Template>
  <TotalTime>0</TotalTime>
  <Words>673</Words>
  <Application>Microsoft Office PowerPoint</Application>
  <PresentationFormat>Widescreen</PresentationFormat>
  <Paragraphs>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Tw Cen MT</vt:lpstr>
      <vt:lpstr>Tw Cen MT Condensed</vt:lpstr>
      <vt:lpstr>Wingdings 3</vt:lpstr>
      <vt:lpstr>Integral</vt:lpstr>
      <vt:lpstr>Bright coffee shop</vt:lpstr>
      <vt:lpstr>ConTENT</vt:lpstr>
      <vt:lpstr>Introduction</vt:lpstr>
      <vt:lpstr>SALES PER TIME OF DAY</vt:lpstr>
      <vt:lpstr>SALES PER month</vt:lpstr>
      <vt:lpstr>SALES: weekdays vs weekends</vt:lpstr>
      <vt:lpstr>Revenue Per store </vt:lpstr>
      <vt:lpstr>Sales per store location</vt:lpstr>
      <vt:lpstr>Sales per product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2025-10-26T20:20:02Z</dcterms:created>
  <dcterms:modified xsi:type="dcterms:W3CDTF">2025-10-30T11:05:59Z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