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76" r:id="rId8"/>
    <p:sldId id="284" r:id="rId9"/>
    <p:sldId id="285" r:id="rId10"/>
    <p:sldId id="286" r:id="rId11"/>
    <p:sldId id="287" r:id="rId12"/>
    <p:sldId id="288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B3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8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5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E47CAB-D2B4-42C2-8EEC-C00B9DD81B01}" type="datetime1">
              <a:rPr lang="en-US" noProof="0" smtClean="0"/>
              <a:t>11/1/2025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CF87-EB97-448E-81F4-3ECB58868691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6B08-00F1-46DD-AA4E-8A83800C6AB0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279-0E78-44F8-95A2-D4E869181CC6}" type="datetime1">
              <a:rPr lang="en-US" noProof="0" smtClean="0"/>
              <a:t>11/1/2025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443-0A9B-4CAF-AC40-CC88D401D015}" type="datetime1">
              <a:rPr lang="en-US" noProof="0" smtClean="0"/>
              <a:t>11/1/2025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BE1F-CD3F-4AF2-9432-3F094C0089DF}" type="datetime1">
              <a:rPr lang="en-US" noProof="0" smtClean="0"/>
              <a:t>11/1/2025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4E8B-8463-46B9-9B23-D4690A1F6637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BA11-9E50-4AA7-A963-54A8DE9DBF31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9E1-B6E3-4E54-A22D-70E259C930A5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EADF-4D00-4515-9573-7F4DB498C230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669-583C-4343-8207-BAF540B92A58}" type="datetime1">
              <a:rPr lang="en-US" smtClean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9486EE-F7D6-410C-AF8C-02A4532DEC32}" type="datetime1">
              <a:rPr lang="en-US" noProof="0" smtClean="0"/>
              <a:t>11/1/2025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Bright coffee shop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SALES ANALYSIS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Gomolemo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Moabalobelo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Conclusion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The data indicates that</a:t>
            </a:r>
            <a:r>
              <a:rPr lang="en-US" sz="1800" i="1" dirty="0">
                <a:solidFill>
                  <a:schemeClr val="bg1"/>
                </a:solidFill>
                <a:cs typeface="Arial" panose="020B0604020202020204" pitchFamily="34" charset="0"/>
              </a:rPr>
              <a:t> June 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is the peak revenue month across all stores, with </a:t>
            </a:r>
            <a:r>
              <a:rPr lang="en-US" sz="1800" i="1" dirty="0">
                <a:solidFill>
                  <a:schemeClr val="bg1"/>
                </a:solidFill>
                <a:cs typeface="Arial" panose="020B0604020202020204" pitchFamily="34" charset="0"/>
              </a:rPr>
              <a:t>weekdays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 accounting for the majority of sales. </a:t>
            </a:r>
            <a:endParaRPr lang="en-US" sz="1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Early-year </a:t>
            </a:r>
            <a:r>
              <a:rPr lang="en-US" sz="1800" i="1" dirty="0">
                <a:solidFill>
                  <a:schemeClr val="bg1"/>
                </a:solidFill>
                <a:cs typeface="Arial" panose="020B0604020202020204" pitchFamily="34" charset="0"/>
              </a:rPr>
              <a:t>months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, especially January and February, generate significantly lower revenue, revealing a clear sea</a:t>
            </a:r>
            <a:r>
              <a:rPr lang="en-US" sz="1800" i="1" dirty="0">
                <a:solidFill>
                  <a:schemeClr val="bg1"/>
                </a:solidFill>
                <a:cs typeface="Arial" panose="020B0604020202020204" pitchFamily="34" charset="0"/>
              </a:rPr>
              <a:t>sonal sales pattern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. </a:t>
            </a:r>
            <a:endParaRPr lang="en-US" sz="1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Focusing 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on optimizing weekday performance and capitalizing on high-revenue months like June could further boost overall results, while stores such as Astoria and Hell’s Kitchen consistently outperform Lower Manhattan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10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Email</a:t>
            </a:r>
            <a:br>
              <a:rPr lang="en-US" dirty="0"/>
            </a:br>
            <a:r>
              <a:rPr lang="en-US" dirty="0" smtClean="0"/>
              <a:t>gmoabalobelo@gmail.com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ConTENT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Introduction						3</a:t>
            </a:r>
          </a:p>
          <a:p>
            <a:pPr marL="0" indent="0">
              <a:buNone/>
            </a:pPr>
            <a:endParaRPr lang="en-US" sz="72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Analysis breakdown					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	4-9</a:t>
            </a:r>
            <a:endParaRPr lang="en-US" sz="72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8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Sales per Time of 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Day 				4		</a:t>
            </a:r>
          </a:p>
          <a:p>
            <a:pPr lvl="8"/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Sales </a:t>
            </a:r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per 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Month				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n-US" sz="7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8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Sales: Weekdays VS 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Weekends			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n-US" sz="72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8"/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Revenue per Store				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7</a:t>
            </a:r>
            <a:endParaRPr lang="en-US" sz="7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8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Sales per store 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location				8			</a:t>
            </a:r>
          </a:p>
          <a:p>
            <a:pPr lvl="8"/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Sales </a:t>
            </a:r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per 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Product				</a:t>
            </a: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9</a:t>
            </a:r>
            <a:endParaRPr lang="en-US" sz="72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				</a:t>
            </a:r>
            <a:endParaRPr lang="en-US" sz="7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8"/>
            <a:endParaRPr lang="en-US" sz="72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Conclusion						10</a:t>
            </a:r>
          </a:p>
          <a:p>
            <a:r>
              <a:rPr lang="en-US" sz="7200" dirty="0" smtClean="0">
                <a:solidFill>
                  <a:schemeClr val="bg1"/>
                </a:solidFill>
                <a:cs typeface="Arial" panose="020B0604020202020204" pitchFamily="34" charset="0"/>
              </a:rPr>
              <a:t>			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52" y="505703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Introduction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710" y="2005319"/>
            <a:ext cx="9720073" cy="4023360"/>
          </a:xfrm>
        </p:spPr>
        <p:txBody>
          <a:bodyPr>
            <a:normAutofit fontScale="25000" lnSpcReduction="20000"/>
          </a:bodyPr>
          <a:lstStyle/>
          <a:p>
            <a:endParaRPr lang="en-US" sz="5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 smtClean="0">
                <a:solidFill>
                  <a:schemeClr val="bg1"/>
                </a:solidFill>
              </a:rPr>
              <a:t>This project analyzes transactional sales data from Bright Coffee Shop to help the newly appointed CEO increase revenue and improve product performance. As a Junior Data Analyst, I used SQL, data analytics, and visualization tools to turn raw data into actionable business insights.</a:t>
            </a:r>
          </a:p>
          <a:p>
            <a:endParaRPr lang="en-US" sz="7200" dirty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</a:rPr>
              <a:t>The analysis focuses on </a:t>
            </a:r>
            <a:r>
              <a:rPr lang="en-US" sz="7200" dirty="0" smtClean="0">
                <a:solidFill>
                  <a:schemeClr val="bg1"/>
                </a:solidFill>
              </a:rPr>
              <a:t>identifying:</a:t>
            </a:r>
          </a:p>
          <a:p>
            <a:r>
              <a:rPr lang="en-US" sz="7200" dirty="0" smtClean="0">
                <a:solidFill>
                  <a:schemeClr val="bg1"/>
                </a:solidFill>
              </a:rPr>
              <a:t>1. The </a:t>
            </a:r>
            <a:r>
              <a:rPr lang="en-US" sz="7200" dirty="0">
                <a:solidFill>
                  <a:schemeClr val="bg1"/>
                </a:solidFill>
              </a:rPr>
              <a:t>top revenue-generating products</a:t>
            </a:r>
          </a:p>
          <a:p>
            <a:r>
              <a:rPr lang="en-US" sz="7200" dirty="0" smtClean="0">
                <a:solidFill>
                  <a:schemeClr val="bg1"/>
                </a:solidFill>
              </a:rPr>
              <a:t>2. The </a:t>
            </a:r>
            <a:r>
              <a:rPr lang="en-US" sz="7200" dirty="0">
                <a:solidFill>
                  <a:schemeClr val="bg1"/>
                </a:solidFill>
              </a:rPr>
              <a:t>best-performing times of the day</a:t>
            </a:r>
          </a:p>
          <a:p>
            <a:r>
              <a:rPr lang="en-US" sz="7200" dirty="0" smtClean="0">
                <a:solidFill>
                  <a:schemeClr val="bg1"/>
                </a:solidFill>
              </a:rPr>
              <a:t>3. Sales </a:t>
            </a:r>
            <a:r>
              <a:rPr lang="en-US" sz="7200" dirty="0">
                <a:solidFill>
                  <a:schemeClr val="bg1"/>
                </a:solidFill>
              </a:rPr>
              <a:t>trends across products and time periods</a:t>
            </a:r>
          </a:p>
          <a:p>
            <a:r>
              <a:rPr lang="en-US" sz="7200" dirty="0" smtClean="0">
                <a:solidFill>
                  <a:schemeClr val="bg1"/>
                </a:solidFill>
              </a:rPr>
              <a:t>4. Recommendations </a:t>
            </a:r>
            <a:r>
              <a:rPr lang="en-US" sz="7200" dirty="0">
                <a:solidFill>
                  <a:schemeClr val="bg1"/>
                </a:solidFill>
              </a:rPr>
              <a:t>to enhance overall sales performance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5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3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4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287" y="99390"/>
            <a:ext cx="9056550" cy="140672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SALES PER TIME OF DAY</a:t>
            </a: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5123" y="1724025"/>
            <a:ext cx="358457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8286" y="1728479"/>
            <a:ext cx="4347757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Morning sales peak at 6.15 billion, especially between 8 AM and 10 AM, before dropping </a:t>
            </a:r>
            <a:r>
              <a:rPr lang="en-US" sz="1600" i="1" dirty="0">
                <a:solidFill>
                  <a:schemeClr val="bg1"/>
                </a:solidFill>
              </a:rPr>
              <a:t>46.6% </a:t>
            </a:r>
            <a:r>
              <a:rPr lang="en-US" sz="1600" dirty="0">
                <a:solidFill>
                  <a:schemeClr val="bg1"/>
                </a:solidFill>
              </a:rPr>
              <a:t>in the afternoon and </a:t>
            </a:r>
            <a:r>
              <a:rPr lang="en-US" sz="1600" i="1" dirty="0">
                <a:solidFill>
                  <a:schemeClr val="bg1"/>
                </a:solidFill>
              </a:rPr>
              <a:t>72.4% </a:t>
            </a:r>
            <a:r>
              <a:rPr lang="en-US" sz="1600" dirty="0">
                <a:solidFill>
                  <a:schemeClr val="bg1"/>
                </a:solidFill>
              </a:rPr>
              <a:t>by evening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Afternoon sales remain steady but lower, while evening sales are minimal. </a:t>
            </a:r>
            <a:r>
              <a:rPr lang="en-US" sz="1600" b="1" dirty="0">
                <a:solidFill>
                  <a:schemeClr val="bg1"/>
                </a:solidFill>
              </a:rPr>
              <a:t>Coffee and tea are the two top-performing products</a:t>
            </a:r>
            <a:r>
              <a:rPr lang="en-US" sz="1600" dirty="0">
                <a:solidFill>
                  <a:schemeClr val="bg1"/>
                </a:solidFill>
              </a:rPr>
              <a:t>, with coffee consistently outselling tea across all locations, particularly in Hell’s Kitchen (</a:t>
            </a:r>
            <a:r>
              <a:rPr lang="en-US" sz="1600" i="1" dirty="0">
                <a:solidFill>
                  <a:schemeClr val="bg1"/>
                </a:solidFill>
              </a:rPr>
              <a:t>31.58% </a:t>
            </a:r>
            <a:r>
              <a:rPr lang="en-US" sz="1600" dirty="0">
                <a:solidFill>
                  <a:schemeClr val="bg1"/>
                </a:solidFill>
              </a:rPr>
              <a:t>higher), highlighting a strong preference for coffee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ecommendations: </a:t>
            </a:r>
            <a:endParaRPr lang="en-US" sz="16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Focus </a:t>
            </a:r>
            <a:r>
              <a:rPr lang="en-US" sz="1600" dirty="0">
                <a:solidFill>
                  <a:schemeClr val="bg1"/>
                </a:solidFill>
              </a:rPr>
              <a:t>on boosting morning sales with targeted promotions, maintain afternoon sales through combo deals, and implement strategies to increase evening sales.</a:t>
            </a:r>
            <a:endParaRPr lang="en-ZA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407" y="1728480"/>
            <a:ext cx="3563151" cy="21400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3" y="3985451"/>
            <a:ext cx="721804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5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849" y="0"/>
            <a:ext cx="7317202" cy="149105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SALES PER MONTH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651" y="1649506"/>
            <a:ext cx="4347757" cy="43088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Coffee consistently sells more than bakery and tea, while bakery is the lowest-performing product each month.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June </a:t>
            </a:r>
            <a:r>
              <a:rPr lang="en-US" sz="1600" dirty="0">
                <a:solidFill>
                  <a:schemeClr val="bg1"/>
                </a:solidFill>
              </a:rPr>
              <a:t>sales are much higher than January in all locations—Astoria (</a:t>
            </a:r>
            <a:r>
              <a:rPr lang="en-US" sz="1600" i="1" dirty="0">
                <a:solidFill>
                  <a:schemeClr val="bg1"/>
                </a:solidFill>
              </a:rPr>
              <a:t>96.70%), </a:t>
            </a:r>
            <a:r>
              <a:rPr lang="en-US" sz="1600" dirty="0">
                <a:solidFill>
                  <a:schemeClr val="bg1"/>
                </a:solidFill>
              </a:rPr>
              <a:t>Hell’s Kitchen (</a:t>
            </a:r>
            <a:r>
              <a:rPr lang="en-US" sz="1600" i="1" dirty="0">
                <a:solidFill>
                  <a:schemeClr val="bg1"/>
                </a:solidFill>
              </a:rPr>
              <a:t>96.83%), </a:t>
            </a:r>
            <a:r>
              <a:rPr lang="en-US" sz="1600" dirty="0">
                <a:solidFill>
                  <a:schemeClr val="bg1"/>
                </a:solidFill>
              </a:rPr>
              <a:t>and Lower Manhattan (</a:t>
            </a:r>
            <a:r>
              <a:rPr lang="en-US" sz="1600" i="1" dirty="0">
                <a:solidFill>
                  <a:schemeClr val="bg1"/>
                </a:solidFill>
              </a:rPr>
              <a:t>96.78%),</a:t>
            </a:r>
            <a:r>
              <a:rPr lang="en-US" sz="1600" dirty="0">
                <a:solidFill>
                  <a:schemeClr val="bg1"/>
                </a:solidFill>
              </a:rPr>
              <a:t>showing a clear mid-year peak.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This </a:t>
            </a:r>
            <a:r>
              <a:rPr lang="en-US" sz="1600" dirty="0">
                <a:solidFill>
                  <a:schemeClr val="bg1"/>
                </a:solidFill>
              </a:rPr>
              <a:t>indicates that coffee drives most revenue, with potential to improve bakery sales during slower months.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bg1"/>
                </a:solidFill>
              </a:rPr>
              <a:t>Recommendations: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Focus </a:t>
            </a:r>
            <a:r>
              <a:rPr lang="en-US" sz="1600" dirty="0">
                <a:solidFill>
                  <a:schemeClr val="bg1"/>
                </a:solidFill>
              </a:rPr>
              <a:t>on promoting coffee during peak months to maximize revenue, while introducing marketing or discounts to boost bakery sales in slower months.</a:t>
            </a:r>
          </a:p>
          <a:p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0" y="1491059"/>
            <a:ext cx="7090263" cy="2499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2" y="4283065"/>
            <a:ext cx="7090263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843783" y="6470704"/>
            <a:ext cx="973667" cy="274320"/>
          </a:xfrm>
        </p:spPr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6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861" y="0"/>
            <a:ext cx="11022496" cy="148868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SALES: weekdays vs weekends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651" y="1649506"/>
            <a:ext cx="4347757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Coffee consistently outsells tea across all locations, with the largest margins at Hell’s Kitchen and Lower Manhattan.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Weekday </a:t>
            </a:r>
            <a:r>
              <a:rPr lang="en-US" sz="1600" dirty="0">
                <a:solidFill>
                  <a:schemeClr val="bg1"/>
                </a:solidFill>
              </a:rPr>
              <a:t>sales are significantly higher than weekends, with weekend sales dropping around </a:t>
            </a:r>
            <a:r>
              <a:rPr lang="en-US" sz="1600" i="1" dirty="0">
                <a:solidFill>
                  <a:schemeClr val="bg1"/>
                </a:solidFill>
              </a:rPr>
              <a:t>62% </a:t>
            </a:r>
            <a:r>
              <a:rPr lang="en-US" sz="1600" dirty="0">
                <a:solidFill>
                  <a:schemeClr val="bg1"/>
                </a:solidFill>
              </a:rPr>
              <a:t>in all locations.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This </a:t>
            </a:r>
            <a:r>
              <a:rPr lang="en-US" sz="1600" dirty="0">
                <a:solidFill>
                  <a:schemeClr val="bg1"/>
                </a:solidFill>
              </a:rPr>
              <a:t>shows that weekdays drive most revenue, while coffee remains the top-selling product throughout the week.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Recommendations: </a:t>
            </a:r>
            <a:endParaRPr lang="en-US" sz="16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Consider </a:t>
            </a:r>
            <a:r>
              <a:rPr lang="en-US" sz="1600" dirty="0">
                <a:solidFill>
                  <a:schemeClr val="bg1"/>
                </a:solidFill>
              </a:rPr>
              <a:t>launching seasonal or limited-time coffee promotions during weekends to attract more customers and reduce the weekday-weekend sales gap.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3" y="1488687"/>
            <a:ext cx="6980525" cy="214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2" y="4119972"/>
            <a:ext cx="6980525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823904" y="6470704"/>
            <a:ext cx="973667" cy="274320"/>
          </a:xfrm>
        </p:spPr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7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884" y="-74519"/>
            <a:ext cx="8311115" cy="149550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REVENUE PER STORE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651" y="1649506"/>
            <a:ext cx="4347757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Across all locations, June is the highest revenue month, while February is the lowest.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Astoria’s </a:t>
            </a:r>
            <a:r>
              <a:rPr lang="en-US" sz="1600" dirty="0">
                <a:solidFill>
                  <a:schemeClr val="bg1"/>
                </a:solidFill>
              </a:rPr>
              <a:t>revenue rose from 5,490 in February to 11,985 in June (</a:t>
            </a:r>
            <a:r>
              <a:rPr lang="en-US" sz="1600" i="1" dirty="0">
                <a:solidFill>
                  <a:schemeClr val="bg1"/>
                </a:solidFill>
              </a:rPr>
              <a:t>54.6%</a:t>
            </a:r>
            <a:r>
              <a:rPr lang="en-US" sz="1600" dirty="0">
                <a:solidFill>
                  <a:schemeClr val="bg1"/>
                </a:solidFill>
              </a:rPr>
              <a:t> increase), Hell’s Kitchen from 5,606 to 12,071 (</a:t>
            </a:r>
            <a:r>
              <a:rPr lang="en-US" sz="1600" i="1" dirty="0">
                <a:solidFill>
                  <a:schemeClr val="bg1"/>
                </a:solidFill>
              </a:rPr>
              <a:t>46.41% </a:t>
            </a:r>
            <a:r>
              <a:rPr lang="en-US" sz="1600" dirty="0">
                <a:solidFill>
                  <a:schemeClr val="bg1"/>
                </a:solidFill>
              </a:rPr>
              <a:t>increase), and Lower Manhattan from 5,263 to 11,296 (</a:t>
            </a:r>
            <a:r>
              <a:rPr lang="en-US" sz="1600" i="1" dirty="0">
                <a:solidFill>
                  <a:schemeClr val="bg1"/>
                </a:solidFill>
              </a:rPr>
              <a:t>46.56%</a:t>
            </a:r>
            <a:r>
              <a:rPr lang="en-US" sz="1600" dirty="0">
                <a:solidFill>
                  <a:schemeClr val="bg1"/>
                </a:solidFill>
              </a:rPr>
              <a:t> increase).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This </a:t>
            </a:r>
            <a:r>
              <a:rPr lang="en-US" sz="1600" dirty="0">
                <a:solidFill>
                  <a:schemeClr val="bg1"/>
                </a:solidFill>
              </a:rPr>
              <a:t>shows a strong mid-year peak, with opportunities to boost sales during slower months like February.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Recommendations: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Implement </a:t>
            </a:r>
            <a:r>
              <a:rPr lang="en-US" sz="1600" dirty="0">
                <a:solidFill>
                  <a:schemeClr val="bg1"/>
                </a:solidFill>
              </a:rPr>
              <a:t>targeted promotions or discounts during slower months like February to increase customer engagement and overall revenue.</a:t>
            </a:r>
            <a:endParaRPr lang="en-ZA" sz="1600" dirty="0">
              <a:solidFill>
                <a:schemeClr val="bg1"/>
              </a:solidFill>
            </a:endParaRPr>
          </a:p>
          <a:p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4" y="1420988"/>
            <a:ext cx="3438442" cy="2676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653" y="1420988"/>
            <a:ext cx="3389670" cy="2676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4" y="4360011"/>
            <a:ext cx="7050439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8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583" y="-74519"/>
            <a:ext cx="10844583" cy="172402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Sales per store location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651" y="1649506"/>
            <a:ext cx="4347757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Astoria leads in total sales, exceeding Hell’s Kitchen by R71,974,681 (</a:t>
            </a:r>
            <a:r>
              <a:rPr lang="en-US" sz="1600" i="1" dirty="0">
                <a:solidFill>
                  <a:schemeClr val="bg1"/>
                </a:solidFill>
              </a:rPr>
              <a:t>1.93%) </a:t>
            </a:r>
            <a:r>
              <a:rPr lang="en-US" sz="1600" dirty="0">
                <a:solidFill>
                  <a:schemeClr val="bg1"/>
                </a:solidFill>
              </a:rPr>
              <a:t>and Lower Manhattan by R225,248,442 (</a:t>
            </a:r>
            <a:r>
              <a:rPr lang="en-US" sz="1600" i="1" dirty="0">
                <a:solidFill>
                  <a:schemeClr val="bg1"/>
                </a:solidFill>
              </a:rPr>
              <a:t>6.31%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Coffee </a:t>
            </a:r>
            <a:r>
              <a:rPr lang="en-US" sz="1600" dirty="0">
                <a:solidFill>
                  <a:schemeClr val="bg1"/>
                </a:solidFill>
              </a:rPr>
              <a:t>is the top-selling product at all locations, accounting for </a:t>
            </a:r>
            <a:r>
              <a:rPr lang="en-US" sz="1600" i="1" dirty="0">
                <a:solidFill>
                  <a:schemeClr val="bg1"/>
                </a:solidFill>
              </a:rPr>
              <a:t>46.10%</a:t>
            </a:r>
            <a:r>
              <a:rPr lang="en-US" sz="1600" dirty="0">
                <a:solidFill>
                  <a:schemeClr val="bg1"/>
                </a:solidFill>
              </a:rPr>
              <a:t> of sales at Astoria, </a:t>
            </a:r>
            <a:r>
              <a:rPr lang="en-US" sz="1600" i="1" dirty="0">
                <a:solidFill>
                  <a:schemeClr val="bg1"/>
                </a:solidFill>
              </a:rPr>
              <a:t>46.95% </a:t>
            </a:r>
            <a:r>
              <a:rPr lang="en-US" sz="1600" dirty="0">
                <a:solidFill>
                  <a:schemeClr val="bg1"/>
                </a:solidFill>
              </a:rPr>
              <a:t>at Hell’s Kitchen, and </a:t>
            </a:r>
            <a:r>
              <a:rPr lang="en-US" sz="1600" i="1" dirty="0">
                <a:solidFill>
                  <a:schemeClr val="bg1"/>
                </a:solidFill>
              </a:rPr>
              <a:t>45.66% </a:t>
            </a:r>
            <a:r>
              <a:rPr lang="en-US" sz="1600" dirty="0">
                <a:solidFill>
                  <a:schemeClr val="bg1"/>
                </a:solidFill>
              </a:rPr>
              <a:t>at Lower Manhattan. Astoria drives the highest revenue.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bg1"/>
                </a:solidFill>
              </a:rPr>
              <a:t>Recommendations: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argeted </a:t>
            </a:r>
            <a:r>
              <a:rPr lang="en-US" sz="1600" dirty="0">
                <a:solidFill>
                  <a:schemeClr val="bg1"/>
                </a:solidFill>
              </a:rPr>
              <a:t>promotions could help boost sales at the other locations.</a:t>
            </a:r>
          </a:p>
          <a:p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5" y="1401417"/>
            <a:ext cx="6998815" cy="2626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90" y="4270252"/>
            <a:ext cx="7042059" cy="2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noProof="0" dirty="0" smtClean="0">
                <a:solidFill>
                  <a:schemeClr val="bg1"/>
                </a:solidFill>
              </a:rPr>
              <a:t>Page</a:t>
            </a:r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noProof="0" smtClean="0">
                <a:solidFill>
                  <a:schemeClr val="bg1"/>
                </a:solidFill>
              </a:rPr>
              <a:t>9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5434" y="1"/>
            <a:ext cx="7605437" cy="135219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Sales per product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651" y="1649506"/>
            <a:ext cx="4347757" cy="30777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Coffee is the top-selling product at </a:t>
            </a:r>
            <a:r>
              <a:rPr lang="en-US" sz="1600" i="1" dirty="0">
                <a:solidFill>
                  <a:schemeClr val="bg1"/>
                </a:solidFill>
              </a:rPr>
              <a:t>39% </a:t>
            </a:r>
            <a:r>
              <a:rPr lang="en-US" sz="1600" dirty="0">
                <a:solidFill>
                  <a:schemeClr val="bg1"/>
                </a:solidFill>
              </a:rPr>
              <a:t>of total sales, followed by tea (</a:t>
            </a:r>
            <a:r>
              <a:rPr lang="en-US" sz="1600" i="1" dirty="0">
                <a:solidFill>
                  <a:schemeClr val="bg1"/>
                </a:solidFill>
              </a:rPr>
              <a:t>30%) </a:t>
            </a:r>
            <a:r>
              <a:rPr lang="en-US" sz="1600" dirty="0">
                <a:solidFill>
                  <a:schemeClr val="bg1"/>
                </a:solidFill>
              </a:rPr>
              <a:t>and bakery (</a:t>
            </a:r>
            <a:r>
              <a:rPr lang="en-US" sz="1600" i="1" dirty="0">
                <a:solidFill>
                  <a:schemeClr val="bg1"/>
                </a:solidFill>
              </a:rPr>
              <a:t>15%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Branded </a:t>
            </a:r>
            <a:r>
              <a:rPr lang="en-US" sz="1600" dirty="0">
                <a:solidFill>
                  <a:schemeClr val="bg1"/>
                </a:solidFill>
              </a:rPr>
              <a:t>products (</a:t>
            </a:r>
            <a:r>
              <a:rPr lang="en-US" sz="1600" i="1" dirty="0">
                <a:solidFill>
                  <a:schemeClr val="bg1"/>
                </a:solidFill>
              </a:rPr>
              <a:t>1%</a:t>
            </a:r>
            <a:r>
              <a:rPr lang="en-US" sz="1600" dirty="0">
                <a:solidFill>
                  <a:schemeClr val="bg1"/>
                </a:solidFill>
              </a:rPr>
              <a:t>) and packaged chocolate (</a:t>
            </a:r>
            <a:r>
              <a:rPr lang="en-US" sz="1600" i="1" dirty="0">
                <a:solidFill>
                  <a:schemeClr val="bg1"/>
                </a:solidFill>
              </a:rPr>
              <a:t>0%</a:t>
            </a:r>
            <a:r>
              <a:rPr lang="en-US" sz="1600" dirty="0">
                <a:solidFill>
                  <a:schemeClr val="bg1"/>
                </a:solidFill>
              </a:rPr>
              <a:t>) perform the lowest.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Recommendations: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Focus </a:t>
            </a:r>
            <a:r>
              <a:rPr lang="en-US" sz="1600" dirty="0">
                <a:solidFill>
                  <a:schemeClr val="bg1"/>
                </a:solidFill>
              </a:rPr>
              <a:t>should be on promoting and managing inventory for coffee, tea, and bakery, while reconsidering strategies for low-performing items.</a:t>
            </a:r>
            <a:endParaRPr lang="en-ZA" sz="1600" dirty="0">
              <a:solidFill>
                <a:schemeClr val="bg1"/>
              </a:solidFill>
            </a:endParaRPr>
          </a:p>
          <a:p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8" y="1352198"/>
            <a:ext cx="3454237" cy="2530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85" y="1352198"/>
            <a:ext cx="3261643" cy="25300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8" y="4084983"/>
            <a:ext cx="6901270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C1243-C9FF-4461-B21D-DC7A9A834A3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678</Words>
  <Application>Microsoft Office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Bright coffee shop</vt:lpstr>
      <vt:lpstr>ConTENT</vt:lpstr>
      <vt:lpstr>Introduction</vt:lpstr>
      <vt:lpstr>SALES PER TIME OF DAY</vt:lpstr>
      <vt:lpstr>SALES PER MONTH</vt:lpstr>
      <vt:lpstr>SALES: weekdays vs weekends</vt:lpstr>
      <vt:lpstr>REVENUE PER STORE</vt:lpstr>
      <vt:lpstr>Sales per store location</vt:lpstr>
      <vt:lpstr>Sales per product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2025-10-26T20:20:02Z</dcterms:created>
  <dcterms:modified xsi:type="dcterms:W3CDTF">2025-11-01T11:47:06Z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