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83" r:id="rId7"/>
    <p:sldId id="276" r:id="rId8"/>
    <p:sldId id="277" r:id="rId9"/>
    <p:sldId id="278" r:id="rId10"/>
    <p:sldId id="280" r:id="rId11"/>
    <p:sldId id="272" r:id="rId12"/>
    <p:sldId id="281" r:id="rId13"/>
    <p:sldId id="26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4B3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0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7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9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8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3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6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6FA551-3CDF-47B2-B583-1627C2514646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F90-49E9-45E8-B48B-55C730E0CB0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138-6900-4961-9AD0-07E2784085C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076B-FA91-4904-9156-B14B9B7E0EFF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31-38F7-45FA-A43B-F10929C80AB7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5DEF-E469-4671-BC2D-2B56018CFF73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CDF-3720-47D9-A1B9-38B81E08F70F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D8FC-5A74-468E-94F2-9758F72DB069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FB64-1219-44B2-928E-782AB4BE30C5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837E-EE17-4E3F-B34A-D5576E0BC109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311F-55E1-478B-90B3-23C3FB8F9A9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DC05A8-E6A1-47F4-BE75-EED80F3B1566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Bright coffee shop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SALES ANALYSIS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BY: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Gomolemo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Moabalobelo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Conclusion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The data indicates that </a:t>
            </a:r>
            <a:r>
              <a:rPr lang="en-US" sz="2400" b="1" dirty="0">
                <a:cs typeface="Arial" panose="020B0604020202020204" pitchFamily="34" charset="0"/>
              </a:rPr>
              <a:t>June</a:t>
            </a:r>
            <a:r>
              <a:rPr lang="en-US" sz="2400" dirty="0">
                <a:cs typeface="Arial" panose="020B0604020202020204" pitchFamily="34" charset="0"/>
              </a:rPr>
              <a:t> is the peak revenue month across all stores, with </a:t>
            </a:r>
            <a:r>
              <a:rPr lang="en-US" sz="2400" b="1" dirty="0">
                <a:cs typeface="Arial" panose="020B0604020202020204" pitchFamily="34" charset="0"/>
              </a:rPr>
              <a:t>weekdays</a:t>
            </a:r>
            <a:r>
              <a:rPr lang="en-US" sz="2400" dirty="0">
                <a:cs typeface="Arial" panose="020B0604020202020204" pitchFamily="34" charset="0"/>
              </a:rPr>
              <a:t> accounting for the majority of sales. Early-year months, especially January and February, generate significantly lower revenue, revealing a clear </a:t>
            </a:r>
            <a:r>
              <a:rPr lang="en-US" sz="2400" b="1" dirty="0">
                <a:cs typeface="Arial" panose="020B0604020202020204" pitchFamily="34" charset="0"/>
              </a:rPr>
              <a:t>seasonal sales pattern</a:t>
            </a:r>
            <a:r>
              <a:rPr lang="en-US" sz="2400" dirty="0">
                <a:cs typeface="Arial" panose="020B0604020202020204" pitchFamily="34" charset="0"/>
              </a:rPr>
              <a:t>. Focusing on optimizing weekday performance and capitalizing on high-revenue months like June could further boost overall results, while stores such as Astoria and Hell’s Kitchen consistently outperform Lower Manhattan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gmoabalobelo</a:t>
            </a:r>
            <a:r>
              <a:rPr lang="en-US" dirty="0" smtClean="0"/>
              <a:t>@gmail.com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ConTENT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breakdown	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4-9</a:t>
            </a: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Sales per Time of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Day 				4		</a:t>
            </a:r>
          </a:p>
          <a:p>
            <a:pPr lvl="8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Month					5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Sales: Weekdays VS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Weekends				6</a:t>
            </a:r>
          </a:p>
          <a:p>
            <a:pPr lvl="8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Revenue per Store					7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Sales per store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				8			</a:t>
            </a:r>
          </a:p>
          <a:p>
            <a:pPr lvl="8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					9</a:t>
            </a:r>
          </a:p>
          <a:p>
            <a:pPr marL="1225296" lvl="8" indent="0">
              <a:buNone/>
            </a:pP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						10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Introduction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5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0" dirty="0"/>
              <a:t>This project analyzes transactional sales data from Bright Coffee Shop to help the newly appointed CEO increase revenue and improve product performance. As a Junior Data Analyst, I used SQL, data analytics, and visualization tools to turn raw data into actionable business insights</a:t>
            </a:r>
            <a:r>
              <a:rPr lang="en-US" sz="8000" dirty="0" smtClean="0"/>
              <a:t>.</a:t>
            </a:r>
          </a:p>
          <a:p>
            <a:endParaRPr lang="en-US" sz="8000" dirty="0"/>
          </a:p>
          <a:p>
            <a:r>
              <a:rPr lang="en-US" sz="8000" dirty="0"/>
              <a:t>The analysis focuses on </a:t>
            </a:r>
            <a:r>
              <a:rPr lang="en-US" sz="8000" dirty="0" smtClean="0"/>
              <a:t>identifying:</a:t>
            </a:r>
          </a:p>
          <a:p>
            <a:r>
              <a:rPr lang="en-US" sz="8000" dirty="0" smtClean="0"/>
              <a:t>1. The </a:t>
            </a:r>
            <a:r>
              <a:rPr lang="en-US" sz="8000" dirty="0"/>
              <a:t>top revenue-generating products</a:t>
            </a:r>
          </a:p>
          <a:p>
            <a:r>
              <a:rPr lang="en-US" sz="8000" dirty="0" smtClean="0"/>
              <a:t>2. The </a:t>
            </a:r>
            <a:r>
              <a:rPr lang="en-US" sz="8000" dirty="0"/>
              <a:t>best-performing times of the day</a:t>
            </a:r>
          </a:p>
          <a:p>
            <a:r>
              <a:rPr lang="en-US" sz="8000" dirty="0" smtClean="0"/>
              <a:t>3. Sales </a:t>
            </a:r>
            <a:r>
              <a:rPr lang="en-US" sz="8000" dirty="0"/>
              <a:t>trends across products and time periods</a:t>
            </a:r>
          </a:p>
          <a:p>
            <a:r>
              <a:rPr lang="en-US" sz="8000" dirty="0" smtClean="0"/>
              <a:t>4. Recommendations </a:t>
            </a:r>
            <a:r>
              <a:rPr lang="en-US" sz="8000" dirty="0"/>
              <a:t>to enhance overall sales performance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15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88" y="0"/>
            <a:ext cx="10964778" cy="172453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TIME OF DAY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8286" y="1728479"/>
            <a:ext cx="4347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Morning sales peak at 6.15 billion, especially between 8 AM and 10 AM, before dropping </a:t>
            </a:r>
            <a:r>
              <a:rPr lang="en-US" i="1" dirty="0"/>
              <a:t>46.6% </a:t>
            </a:r>
            <a:r>
              <a:rPr lang="en-US" dirty="0"/>
              <a:t>in the afternoon and </a:t>
            </a:r>
            <a:r>
              <a:rPr lang="en-US" i="1" dirty="0"/>
              <a:t>72.4% </a:t>
            </a:r>
            <a:r>
              <a:rPr lang="en-US" dirty="0"/>
              <a:t>by evening. Afternoon sales remain steady but lower, while evening sales are minimal. </a:t>
            </a:r>
            <a:r>
              <a:rPr lang="en-US" b="1" dirty="0"/>
              <a:t>Coffee and tea are the two top-performing products</a:t>
            </a:r>
            <a:r>
              <a:rPr lang="en-US" dirty="0"/>
              <a:t>, with coffee consistently outselling tea across all locations, particularly in Hell’s Kitchen (</a:t>
            </a:r>
            <a:r>
              <a:rPr lang="en-US" i="1" dirty="0"/>
              <a:t>31.58% </a:t>
            </a:r>
            <a:r>
              <a:rPr lang="en-US" dirty="0"/>
              <a:t>higher), highlighting a strong preference for coffee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ecommendations: </a:t>
            </a:r>
            <a:r>
              <a:rPr lang="en-US" dirty="0" smtClean="0">
                <a:solidFill>
                  <a:schemeClr val="bg1"/>
                </a:solidFill>
              </a:rPr>
              <a:t>Focus </a:t>
            </a:r>
            <a:r>
              <a:rPr lang="en-US" dirty="0">
                <a:solidFill>
                  <a:schemeClr val="bg1"/>
                </a:solidFill>
              </a:rPr>
              <a:t>on boosting morning sales with targeted promotions, maintain afternoon sales through combo deals, and implement strategies to increase evening sales.</a:t>
            </a:r>
            <a:endParaRPr lang="en-ZA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407" y="1728480"/>
            <a:ext cx="3563151" cy="2140053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3519" y="1728479"/>
            <a:ext cx="3584250" cy="2143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23" y="3985451"/>
            <a:ext cx="7218040" cy="2755631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9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5" y="-98708"/>
            <a:ext cx="11284401" cy="1700485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month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6518" y="1601777"/>
            <a:ext cx="41170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consistently sells more than bakery and tea, while bakery is the lowest-performing product each month. June sales are much higher than January in all locations—Astoria </a:t>
            </a:r>
            <a:r>
              <a:rPr lang="en-US" dirty="0" smtClean="0"/>
              <a:t>(</a:t>
            </a:r>
            <a:r>
              <a:rPr lang="en-US" i="1" dirty="0" smtClean="0"/>
              <a:t>96.70</a:t>
            </a:r>
            <a:r>
              <a:rPr lang="en-US" i="1" dirty="0"/>
              <a:t>%), </a:t>
            </a:r>
            <a:r>
              <a:rPr lang="en-US" dirty="0"/>
              <a:t>Hell’s Kitchen </a:t>
            </a:r>
            <a:r>
              <a:rPr lang="en-US" dirty="0" smtClean="0"/>
              <a:t>(</a:t>
            </a:r>
            <a:r>
              <a:rPr lang="en-US" i="1" dirty="0" smtClean="0"/>
              <a:t>96.83</a:t>
            </a:r>
            <a:r>
              <a:rPr lang="en-US" i="1" dirty="0"/>
              <a:t>%), </a:t>
            </a:r>
            <a:r>
              <a:rPr lang="en-US" dirty="0"/>
              <a:t>and Lower Manhattan </a:t>
            </a:r>
            <a:r>
              <a:rPr lang="en-US" dirty="0" smtClean="0"/>
              <a:t>(</a:t>
            </a:r>
            <a:r>
              <a:rPr lang="en-US" i="1" dirty="0" smtClean="0"/>
              <a:t>96.78%),</a:t>
            </a:r>
            <a:r>
              <a:rPr lang="en-US" dirty="0" smtClean="0"/>
              <a:t>showing </a:t>
            </a:r>
            <a:r>
              <a:rPr lang="en-US" dirty="0"/>
              <a:t>a clear mid-year peak. This indicates that coffee drives most revenue, with potential to improve bakery sales during slower months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Recommendations: Focus on promoting coffee during peak months to maximize revenue, while introducing marketing or discounts to boost bakery sales in slower </a:t>
            </a:r>
            <a:r>
              <a:rPr lang="en-US" dirty="0" smtClean="0">
                <a:solidFill>
                  <a:schemeClr val="bg1"/>
                </a:solidFill>
              </a:rPr>
              <a:t>months.</a:t>
            </a:r>
            <a:endParaRPr lang="en-US" dirty="0">
              <a:solidFill>
                <a:schemeClr val="bg1"/>
              </a:solidFill>
            </a:endParaRPr>
          </a:p>
          <a:p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821" y="1700485"/>
            <a:ext cx="7090611" cy="2502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21" y="4346857"/>
            <a:ext cx="7090611" cy="23673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2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62" y="0"/>
            <a:ext cx="10672704" cy="2221238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SALES: weekdays vs weekends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522" y="2221238"/>
            <a:ext cx="42340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consistently outsells tea across all locations, with the largest margins at Hell’s Kitchen and Lower Manhattan. Weekday sales are significantly higher than weekends, with weekend sales dropping around </a:t>
            </a:r>
            <a:r>
              <a:rPr lang="en-US" i="1" dirty="0"/>
              <a:t>62% </a:t>
            </a:r>
            <a:r>
              <a:rPr lang="en-US" dirty="0"/>
              <a:t>in all locations. This shows that weekdays drive most revenue, while coffee remains the top-selling product throughout the week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Recommendations: </a:t>
            </a:r>
            <a:r>
              <a:rPr lang="en-US" dirty="0">
                <a:solidFill>
                  <a:schemeClr val="bg1"/>
                </a:solidFill>
              </a:rPr>
              <a:t>Consider launching seasonal or limited-time coffee promotions during weekends to attract more customers and reduce the weekday-weekend sales gap.</a:t>
            </a:r>
            <a:endParaRPr lang="en-US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ZA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011" y="2221238"/>
            <a:ext cx="6981906" cy="2141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4435418"/>
            <a:ext cx="6981906" cy="22378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6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083" y="69574"/>
            <a:ext cx="11996704" cy="1660958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Revenue Per store 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2085" y="1730532"/>
            <a:ext cx="41943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all locations, June is the highest revenue month, while February is the lowest. Astoria’s revenue rose from 5,490 in February to 11,985 in June (</a:t>
            </a:r>
            <a:r>
              <a:rPr lang="en-US" i="1" dirty="0"/>
              <a:t>54.6%</a:t>
            </a:r>
            <a:r>
              <a:rPr lang="en-US" dirty="0"/>
              <a:t> increase), Hell’s Kitchen from 5,606 to 12,071 (</a:t>
            </a:r>
            <a:r>
              <a:rPr lang="en-US" i="1" dirty="0"/>
              <a:t>46.41% </a:t>
            </a:r>
            <a:r>
              <a:rPr lang="en-US" dirty="0"/>
              <a:t>increase), and Lower Manhattan from 5,263 to 11,296 (</a:t>
            </a:r>
            <a:r>
              <a:rPr lang="en-US" i="1" dirty="0"/>
              <a:t>46.56%</a:t>
            </a:r>
            <a:r>
              <a:rPr lang="en-US" dirty="0"/>
              <a:t> increase). This shows a strong mid-year peak, with opportunities to boost sales during slower months like February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Recommendations: </a:t>
            </a:r>
            <a:r>
              <a:rPr lang="en-US" dirty="0">
                <a:solidFill>
                  <a:schemeClr val="bg1"/>
                </a:solidFill>
              </a:rPr>
              <a:t>Implement targeted promotions or discounts during slower months like February to increase customer engagement and overall revenue.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8600" y="1730532"/>
            <a:ext cx="3384885" cy="2674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04" y="1730532"/>
            <a:ext cx="3437232" cy="2674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03" y="4474325"/>
            <a:ext cx="6929981" cy="23195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9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2651"/>
            <a:ext cx="12504822" cy="248970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store location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926" y="4442517"/>
            <a:ext cx="7001539" cy="2269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26" y="1541195"/>
            <a:ext cx="7001539" cy="2755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3661" y="2040291"/>
            <a:ext cx="4171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Astoria leads in total sales, exceeding Hell’s Kitchen by R71,974,681 (</a:t>
            </a:r>
            <a:r>
              <a:rPr lang="en-US" i="1" dirty="0"/>
              <a:t>1.93%) </a:t>
            </a:r>
            <a:r>
              <a:rPr lang="en-US" dirty="0"/>
              <a:t>and Lower Manhattan by R225,248,442 (</a:t>
            </a:r>
            <a:r>
              <a:rPr lang="en-US" i="1" dirty="0"/>
              <a:t>6.31%</a:t>
            </a:r>
            <a:r>
              <a:rPr lang="en-US" dirty="0"/>
              <a:t>). Coffee is the top-selling product at all locations, accounting for </a:t>
            </a:r>
            <a:r>
              <a:rPr lang="en-US" i="1" dirty="0"/>
              <a:t>46.10%</a:t>
            </a:r>
            <a:r>
              <a:rPr lang="en-US" dirty="0"/>
              <a:t> of sales at Astoria, </a:t>
            </a:r>
            <a:r>
              <a:rPr lang="en-US" i="1" dirty="0"/>
              <a:t>46.95% </a:t>
            </a:r>
            <a:r>
              <a:rPr lang="en-US" dirty="0"/>
              <a:t>at Hell’s Kitchen, and </a:t>
            </a:r>
            <a:r>
              <a:rPr lang="en-US" i="1" dirty="0"/>
              <a:t>45.66% </a:t>
            </a:r>
            <a:r>
              <a:rPr lang="en-US" dirty="0"/>
              <a:t>at Lower Manhattan. Astoria drives the highest </a:t>
            </a:r>
            <a:r>
              <a:rPr lang="en-US" dirty="0" smtClean="0"/>
              <a:t>revenue.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Recommendations: targeted </a:t>
            </a:r>
            <a:r>
              <a:rPr lang="en-US" dirty="0">
                <a:solidFill>
                  <a:schemeClr val="bg1"/>
                </a:solidFill>
              </a:rPr>
              <a:t>promotions could help boost sales at the other locations.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0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708" y="-468022"/>
            <a:ext cx="15697200" cy="252429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product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275" y="2232730"/>
            <a:ext cx="4068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is the top-selling product at </a:t>
            </a:r>
            <a:r>
              <a:rPr lang="en-US" i="1" dirty="0"/>
              <a:t>39% </a:t>
            </a:r>
            <a:r>
              <a:rPr lang="en-US" dirty="0"/>
              <a:t>of total sales, followed by tea (</a:t>
            </a:r>
            <a:r>
              <a:rPr lang="en-US" i="1" dirty="0"/>
              <a:t>30%) </a:t>
            </a:r>
            <a:r>
              <a:rPr lang="en-US" dirty="0"/>
              <a:t>and bakery (</a:t>
            </a:r>
            <a:r>
              <a:rPr lang="en-US" i="1" dirty="0"/>
              <a:t>15%</a:t>
            </a:r>
            <a:r>
              <a:rPr lang="en-US" dirty="0"/>
              <a:t>). Branded products (</a:t>
            </a:r>
            <a:r>
              <a:rPr lang="en-US" i="1" dirty="0"/>
              <a:t>1%</a:t>
            </a:r>
            <a:r>
              <a:rPr lang="en-US" dirty="0"/>
              <a:t>) and packaged chocolate (</a:t>
            </a:r>
            <a:r>
              <a:rPr lang="en-US" i="1" dirty="0"/>
              <a:t>0%</a:t>
            </a:r>
            <a:r>
              <a:rPr lang="en-US" dirty="0"/>
              <a:t>) perform the lowest.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Recommendations: Focus </a:t>
            </a:r>
            <a:r>
              <a:rPr lang="en-US" dirty="0">
                <a:solidFill>
                  <a:schemeClr val="bg1"/>
                </a:solidFill>
              </a:rPr>
              <a:t>should be on promoting and managing inventory for coffee, tea, and bakery, while reconsidering strategies for low-performing items.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053" y="1560963"/>
            <a:ext cx="3521242" cy="2529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75" y="1567647"/>
            <a:ext cx="3264568" cy="2529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52" y="4273398"/>
            <a:ext cx="6903091" cy="24081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8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7CF886C1-21C8-492D-B13F-01E91F83D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0C1243-C9FF-4461-B21D-DC7A9A834A3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673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Bright coffee shop</vt:lpstr>
      <vt:lpstr>ConTENT</vt:lpstr>
      <vt:lpstr>Introduction</vt:lpstr>
      <vt:lpstr>SALES PER TIME OF DAY</vt:lpstr>
      <vt:lpstr>SALES PER month</vt:lpstr>
      <vt:lpstr>SALES: weekdays vs weekends</vt:lpstr>
      <vt:lpstr>Revenue Per store </vt:lpstr>
      <vt:lpstr>Sales per store location</vt:lpstr>
      <vt:lpstr>Sales per product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2025-10-26T20:20:02Z</dcterms:created>
  <dcterms:modified xsi:type="dcterms:W3CDTF">2025-10-30T11:18:34Z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