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0" r:id="rId5"/>
    <p:sldId id="262" r:id="rId6"/>
    <p:sldId id="263" r:id="rId7"/>
    <p:sldId id="264" r:id="rId8"/>
    <p:sldId id="265" r:id="rId9"/>
    <p:sldId id="271" r:id="rId10"/>
    <p:sldId id="266" r:id="rId11"/>
    <p:sldId id="267" r:id="rId12"/>
    <p:sldId id="268"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DA8EB-CDF1-4FB7-84A3-2683C85AF23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3619FB9-F269-4E9D-8CA3-008717B2C29C}">
      <dgm:prSet phldrT="[Text]"/>
      <dgm:spPr/>
      <dgm:t>
        <a:bodyPr/>
        <a:lstStyle/>
        <a:p>
          <a:pPr algn="just"/>
          <a:r>
            <a:rPr lang="en-US" b="1" dirty="0"/>
            <a:t>     1</a:t>
          </a:r>
        </a:p>
      </dgm:t>
    </dgm:pt>
    <dgm:pt modelId="{1D722B0D-ED88-401D-9A6F-C818F16FEBE8}" type="parTrans" cxnId="{B0E676A3-4749-4B4C-BD2B-10A654D7C1FE}">
      <dgm:prSet/>
      <dgm:spPr/>
      <dgm:t>
        <a:bodyPr/>
        <a:lstStyle/>
        <a:p>
          <a:endParaRPr lang="en-US"/>
        </a:p>
      </dgm:t>
    </dgm:pt>
    <dgm:pt modelId="{05B42F05-86A3-4742-B038-DDF0F631052C}" type="sibTrans" cxnId="{B0E676A3-4749-4B4C-BD2B-10A654D7C1FE}">
      <dgm:prSet/>
      <dgm:spPr/>
      <dgm:t>
        <a:bodyPr/>
        <a:lstStyle/>
        <a:p>
          <a:endParaRPr lang="en-US"/>
        </a:p>
      </dgm:t>
    </dgm:pt>
    <dgm:pt modelId="{35C8DF9F-A709-47AD-A357-7D3D39BB9E29}">
      <dgm:prSet phldrT="[Text]"/>
      <dgm:spPr/>
      <dgm:t>
        <a:bodyPr/>
        <a:lstStyle/>
        <a:p>
          <a:pPr algn="just"/>
          <a:r>
            <a:rPr lang="en-US" b="1" dirty="0">
              <a:latin typeface="Times New Roman" pitchFamily="18" charset="0"/>
              <a:cs typeface="Times New Roman" pitchFamily="18" charset="0"/>
            </a:rPr>
            <a:t>To extract secondary metabolites  from </a:t>
          </a:r>
          <a:r>
            <a:rPr lang="en-US" b="1" i="1" dirty="0">
              <a:latin typeface="Times New Roman" pitchFamily="18" charset="0"/>
              <a:cs typeface="Times New Roman" pitchFamily="18" charset="0"/>
            </a:rPr>
            <a:t>Cissus  quadrangularis </a:t>
          </a:r>
          <a:r>
            <a:rPr lang="en-US" b="1" dirty="0">
              <a:latin typeface="Times New Roman" pitchFamily="18" charset="0"/>
              <a:cs typeface="Times New Roman" pitchFamily="18" charset="0"/>
            </a:rPr>
            <a:t>stem using  low and medium polar solvents.</a:t>
          </a:r>
          <a:endParaRPr lang="en-US" b="1" dirty="0"/>
        </a:p>
      </dgm:t>
    </dgm:pt>
    <dgm:pt modelId="{265F43C5-475E-429E-A820-94C68C7758BE}" type="parTrans" cxnId="{E1BF3BF3-140E-4837-9018-63F5406EF9AB}">
      <dgm:prSet/>
      <dgm:spPr/>
      <dgm:t>
        <a:bodyPr/>
        <a:lstStyle/>
        <a:p>
          <a:endParaRPr lang="en-US"/>
        </a:p>
      </dgm:t>
    </dgm:pt>
    <dgm:pt modelId="{CB432A9F-88A5-43A3-B8C1-838F2BB5D318}" type="sibTrans" cxnId="{E1BF3BF3-140E-4837-9018-63F5406EF9AB}">
      <dgm:prSet/>
      <dgm:spPr/>
      <dgm:t>
        <a:bodyPr/>
        <a:lstStyle/>
        <a:p>
          <a:endParaRPr lang="en-US"/>
        </a:p>
      </dgm:t>
    </dgm:pt>
    <dgm:pt modelId="{CF3A3272-B843-4F70-8DB4-F298C1319927}">
      <dgm:prSet phldrT="[Text]"/>
      <dgm:spPr/>
      <dgm:t>
        <a:bodyPr/>
        <a:lstStyle/>
        <a:p>
          <a:pPr algn="just"/>
          <a:r>
            <a:rPr lang="en-US" b="1" dirty="0"/>
            <a:t>    2</a:t>
          </a:r>
        </a:p>
      </dgm:t>
    </dgm:pt>
    <dgm:pt modelId="{38177940-815D-4183-AC77-A02BA65C1432}" type="parTrans" cxnId="{73684426-6151-45EC-8296-498F775ADAA9}">
      <dgm:prSet/>
      <dgm:spPr/>
      <dgm:t>
        <a:bodyPr/>
        <a:lstStyle/>
        <a:p>
          <a:endParaRPr lang="en-US"/>
        </a:p>
      </dgm:t>
    </dgm:pt>
    <dgm:pt modelId="{D9017F1B-E732-4472-A407-CC730B66DC11}" type="sibTrans" cxnId="{73684426-6151-45EC-8296-498F775ADAA9}">
      <dgm:prSet/>
      <dgm:spPr/>
      <dgm:t>
        <a:bodyPr/>
        <a:lstStyle/>
        <a:p>
          <a:endParaRPr lang="en-US"/>
        </a:p>
      </dgm:t>
    </dgm:pt>
    <dgm:pt modelId="{80E38768-E5D7-4A46-BF20-DDAD21E86385}">
      <dgm:prSet phldrT="[Text]"/>
      <dgm:spPr/>
      <dgm:t>
        <a:bodyPr/>
        <a:lstStyle/>
        <a:p>
          <a:pPr algn="just"/>
          <a:r>
            <a:rPr lang="en-US" b="1" dirty="0">
              <a:latin typeface="Times New Roman" pitchFamily="18" charset="0"/>
              <a:cs typeface="Times New Roman" pitchFamily="18" charset="0"/>
            </a:rPr>
            <a:t>To conduct the preliminary phytochemical analysis from the crude extract of </a:t>
          </a:r>
          <a:r>
            <a:rPr lang="en-US" b="1" i="1" dirty="0">
              <a:latin typeface="Times New Roman" pitchFamily="18" charset="0"/>
              <a:cs typeface="Times New Roman" pitchFamily="18" charset="0"/>
            </a:rPr>
            <a:t>C. quadrangularis</a:t>
          </a:r>
          <a:r>
            <a:rPr lang="en-US" b="1" dirty="0">
              <a:latin typeface="Times New Roman" pitchFamily="18" charset="0"/>
              <a:cs typeface="Times New Roman" pitchFamily="18" charset="0"/>
            </a:rPr>
            <a:t>.</a:t>
          </a:r>
          <a:endParaRPr lang="en-US" b="1" dirty="0"/>
        </a:p>
      </dgm:t>
    </dgm:pt>
    <dgm:pt modelId="{EB66DEA6-203F-4379-8B8E-4EBAE8BE08FD}" type="parTrans" cxnId="{09B7029E-F9D6-43D8-95EF-1821EA56CB4A}">
      <dgm:prSet/>
      <dgm:spPr/>
      <dgm:t>
        <a:bodyPr/>
        <a:lstStyle/>
        <a:p>
          <a:endParaRPr lang="en-US"/>
        </a:p>
      </dgm:t>
    </dgm:pt>
    <dgm:pt modelId="{561E156D-F409-474F-B03B-F954A74FF664}" type="sibTrans" cxnId="{09B7029E-F9D6-43D8-95EF-1821EA56CB4A}">
      <dgm:prSet/>
      <dgm:spPr/>
      <dgm:t>
        <a:bodyPr/>
        <a:lstStyle/>
        <a:p>
          <a:endParaRPr lang="en-US"/>
        </a:p>
      </dgm:t>
    </dgm:pt>
    <dgm:pt modelId="{C56B4EB8-0C7B-48C1-81B5-79998BF385B8}">
      <dgm:prSet phldrT="[Text]"/>
      <dgm:spPr/>
      <dgm:t>
        <a:bodyPr/>
        <a:lstStyle/>
        <a:p>
          <a:pPr algn="just"/>
          <a:r>
            <a:rPr lang="en-US" b="1" dirty="0"/>
            <a:t>     3</a:t>
          </a:r>
        </a:p>
      </dgm:t>
    </dgm:pt>
    <dgm:pt modelId="{AC53AC9A-0AC1-4B88-9E62-BF9C14BDDE01}" type="parTrans" cxnId="{6D72DD0B-E3A0-4939-A56D-7EE672E86961}">
      <dgm:prSet/>
      <dgm:spPr/>
      <dgm:t>
        <a:bodyPr/>
        <a:lstStyle/>
        <a:p>
          <a:endParaRPr lang="en-US"/>
        </a:p>
      </dgm:t>
    </dgm:pt>
    <dgm:pt modelId="{97FD5717-C178-449C-8B82-31FA78E6E0EC}" type="sibTrans" cxnId="{6D72DD0B-E3A0-4939-A56D-7EE672E86961}">
      <dgm:prSet/>
      <dgm:spPr/>
      <dgm:t>
        <a:bodyPr/>
        <a:lstStyle/>
        <a:p>
          <a:endParaRPr lang="en-US"/>
        </a:p>
      </dgm:t>
    </dgm:pt>
    <dgm:pt modelId="{38DC5E86-DE17-4244-87C8-9F8D4A335CEA}">
      <dgm:prSet phldrT="[Text]"/>
      <dgm:spPr/>
      <dgm:t>
        <a:bodyPr/>
        <a:lstStyle/>
        <a:p>
          <a:pPr algn="just"/>
          <a:r>
            <a:rPr lang="en-US" b="1" dirty="0">
              <a:latin typeface="Times New Roman" pitchFamily="18" charset="0"/>
              <a:cs typeface="Times New Roman" pitchFamily="18" charset="0"/>
            </a:rPr>
            <a:t>To test the antibacterial activity of ethanolic crude extract.</a:t>
          </a:r>
          <a:endParaRPr lang="en-US" b="1" dirty="0"/>
        </a:p>
      </dgm:t>
    </dgm:pt>
    <dgm:pt modelId="{56DA0A0E-A3A2-4B48-ABC1-871061765326}" type="parTrans" cxnId="{AC67B4F1-CB17-4C46-BA74-71856B831273}">
      <dgm:prSet/>
      <dgm:spPr/>
      <dgm:t>
        <a:bodyPr/>
        <a:lstStyle/>
        <a:p>
          <a:endParaRPr lang="en-US"/>
        </a:p>
      </dgm:t>
    </dgm:pt>
    <dgm:pt modelId="{A8253C0B-77E0-4D96-85B7-F7BBD471B8AA}" type="sibTrans" cxnId="{AC67B4F1-CB17-4C46-BA74-71856B831273}">
      <dgm:prSet/>
      <dgm:spPr/>
      <dgm:t>
        <a:bodyPr/>
        <a:lstStyle/>
        <a:p>
          <a:endParaRPr lang="en-US"/>
        </a:p>
      </dgm:t>
    </dgm:pt>
    <dgm:pt modelId="{FEDB1500-C211-4226-879D-07D1D1D1576B}" type="pres">
      <dgm:prSet presAssocID="{945DA8EB-CDF1-4FB7-84A3-2683C85AF23C}" presName="linearFlow" presStyleCnt="0">
        <dgm:presLayoutVars>
          <dgm:dir/>
          <dgm:animLvl val="lvl"/>
          <dgm:resizeHandles val="exact"/>
        </dgm:presLayoutVars>
      </dgm:prSet>
      <dgm:spPr/>
    </dgm:pt>
    <dgm:pt modelId="{575017D3-228D-4B9A-8A29-27B1A4647533}" type="pres">
      <dgm:prSet presAssocID="{73619FB9-F269-4E9D-8CA3-008717B2C29C}" presName="composite" presStyleCnt="0"/>
      <dgm:spPr/>
    </dgm:pt>
    <dgm:pt modelId="{DA043F69-BA5C-48FD-8C69-9324A6841FEF}" type="pres">
      <dgm:prSet presAssocID="{73619FB9-F269-4E9D-8CA3-008717B2C29C}" presName="parentText" presStyleLbl="alignNode1" presStyleIdx="0" presStyleCnt="3">
        <dgm:presLayoutVars>
          <dgm:chMax val="1"/>
          <dgm:bulletEnabled val="1"/>
        </dgm:presLayoutVars>
      </dgm:prSet>
      <dgm:spPr/>
    </dgm:pt>
    <dgm:pt modelId="{7CD65D19-D3C8-4472-9815-1A785D5E4B95}" type="pres">
      <dgm:prSet presAssocID="{73619FB9-F269-4E9D-8CA3-008717B2C29C}" presName="descendantText" presStyleLbl="alignAcc1" presStyleIdx="0" presStyleCnt="3">
        <dgm:presLayoutVars>
          <dgm:bulletEnabled val="1"/>
        </dgm:presLayoutVars>
      </dgm:prSet>
      <dgm:spPr/>
    </dgm:pt>
    <dgm:pt modelId="{7F7B7774-B54E-4336-9929-EBC4D34EB14A}" type="pres">
      <dgm:prSet presAssocID="{05B42F05-86A3-4742-B038-DDF0F631052C}" presName="sp" presStyleCnt="0"/>
      <dgm:spPr/>
    </dgm:pt>
    <dgm:pt modelId="{BCDDB2B2-2BB1-4467-9BC9-80215AFE07C9}" type="pres">
      <dgm:prSet presAssocID="{CF3A3272-B843-4F70-8DB4-F298C1319927}" presName="composite" presStyleCnt="0"/>
      <dgm:spPr/>
    </dgm:pt>
    <dgm:pt modelId="{CAD00E7B-6EEE-4E26-8F4C-316A463F71BC}" type="pres">
      <dgm:prSet presAssocID="{CF3A3272-B843-4F70-8DB4-F298C1319927}" presName="parentText" presStyleLbl="alignNode1" presStyleIdx="1" presStyleCnt="3">
        <dgm:presLayoutVars>
          <dgm:chMax val="1"/>
          <dgm:bulletEnabled val="1"/>
        </dgm:presLayoutVars>
      </dgm:prSet>
      <dgm:spPr/>
    </dgm:pt>
    <dgm:pt modelId="{D6006B59-9FDC-4E2B-9282-1159B17BB358}" type="pres">
      <dgm:prSet presAssocID="{CF3A3272-B843-4F70-8DB4-F298C1319927}" presName="descendantText" presStyleLbl="alignAcc1" presStyleIdx="1" presStyleCnt="3" custLinFactNeighborX="133" custLinFactNeighborY="-775">
        <dgm:presLayoutVars>
          <dgm:bulletEnabled val="1"/>
        </dgm:presLayoutVars>
      </dgm:prSet>
      <dgm:spPr/>
    </dgm:pt>
    <dgm:pt modelId="{2EF54F4D-40F3-4A52-AAE7-21D96FFC2B98}" type="pres">
      <dgm:prSet presAssocID="{D9017F1B-E732-4472-A407-CC730B66DC11}" presName="sp" presStyleCnt="0"/>
      <dgm:spPr/>
    </dgm:pt>
    <dgm:pt modelId="{0AC773E5-BF44-4272-9CF5-49994F6A14C5}" type="pres">
      <dgm:prSet presAssocID="{C56B4EB8-0C7B-48C1-81B5-79998BF385B8}" presName="composite" presStyleCnt="0"/>
      <dgm:spPr/>
    </dgm:pt>
    <dgm:pt modelId="{DC81A768-381F-43FC-BAB1-7BDF9DEA4C4E}" type="pres">
      <dgm:prSet presAssocID="{C56B4EB8-0C7B-48C1-81B5-79998BF385B8}" presName="parentText" presStyleLbl="alignNode1" presStyleIdx="2" presStyleCnt="3">
        <dgm:presLayoutVars>
          <dgm:chMax val="1"/>
          <dgm:bulletEnabled val="1"/>
        </dgm:presLayoutVars>
      </dgm:prSet>
      <dgm:spPr/>
    </dgm:pt>
    <dgm:pt modelId="{4F04F212-7EC8-4166-B495-A15ECA24E6FE}" type="pres">
      <dgm:prSet presAssocID="{C56B4EB8-0C7B-48C1-81B5-79998BF385B8}" presName="descendantText" presStyleLbl="alignAcc1" presStyleIdx="2" presStyleCnt="3">
        <dgm:presLayoutVars>
          <dgm:bulletEnabled val="1"/>
        </dgm:presLayoutVars>
      </dgm:prSet>
      <dgm:spPr/>
    </dgm:pt>
  </dgm:ptLst>
  <dgm:cxnLst>
    <dgm:cxn modelId="{2C8F0407-334C-473E-9489-71BB0B4CD3B3}" type="presOf" srcId="{38DC5E86-DE17-4244-87C8-9F8D4A335CEA}" destId="{4F04F212-7EC8-4166-B495-A15ECA24E6FE}" srcOrd="0" destOrd="0" presId="urn:microsoft.com/office/officeart/2005/8/layout/chevron2"/>
    <dgm:cxn modelId="{6D72DD0B-E3A0-4939-A56D-7EE672E86961}" srcId="{945DA8EB-CDF1-4FB7-84A3-2683C85AF23C}" destId="{C56B4EB8-0C7B-48C1-81B5-79998BF385B8}" srcOrd="2" destOrd="0" parTransId="{AC53AC9A-0AC1-4B88-9E62-BF9C14BDDE01}" sibTransId="{97FD5717-C178-449C-8B82-31FA78E6E0EC}"/>
    <dgm:cxn modelId="{73684426-6151-45EC-8296-498F775ADAA9}" srcId="{945DA8EB-CDF1-4FB7-84A3-2683C85AF23C}" destId="{CF3A3272-B843-4F70-8DB4-F298C1319927}" srcOrd="1" destOrd="0" parTransId="{38177940-815D-4183-AC77-A02BA65C1432}" sibTransId="{D9017F1B-E732-4472-A407-CC730B66DC11}"/>
    <dgm:cxn modelId="{A9AB883D-EC48-4C6D-86B5-7B7D507ADEFA}" type="presOf" srcId="{80E38768-E5D7-4A46-BF20-DDAD21E86385}" destId="{D6006B59-9FDC-4E2B-9282-1159B17BB358}" srcOrd="0" destOrd="0" presId="urn:microsoft.com/office/officeart/2005/8/layout/chevron2"/>
    <dgm:cxn modelId="{31630340-23BA-41D1-B71B-249D7802FB39}" type="presOf" srcId="{35C8DF9F-A709-47AD-A357-7D3D39BB9E29}" destId="{7CD65D19-D3C8-4472-9815-1A785D5E4B95}" srcOrd="0" destOrd="0" presId="urn:microsoft.com/office/officeart/2005/8/layout/chevron2"/>
    <dgm:cxn modelId="{84F5FB43-A723-4DD3-838B-7CB3BCB79B24}" type="presOf" srcId="{73619FB9-F269-4E9D-8CA3-008717B2C29C}" destId="{DA043F69-BA5C-48FD-8C69-9324A6841FEF}" srcOrd="0" destOrd="0" presId="urn:microsoft.com/office/officeart/2005/8/layout/chevron2"/>
    <dgm:cxn modelId="{09B7029E-F9D6-43D8-95EF-1821EA56CB4A}" srcId="{CF3A3272-B843-4F70-8DB4-F298C1319927}" destId="{80E38768-E5D7-4A46-BF20-DDAD21E86385}" srcOrd="0" destOrd="0" parTransId="{EB66DEA6-203F-4379-8B8E-4EBAE8BE08FD}" sibTransId="{561E156D-F409-474F-B03B-F954A74FF664}"/>
    <dgm:cxn modelId="{B0E676A3-4749-4B4C-BD2B-10A654D7C1FE}" srcId="{945DA8EB-CDF1-4FB7-84A3-2683C85AF23C}" destId="{73619FB9-F269-4E9D-8CA3-008717B2C29C}" srcOrd="0" destOrd="0" parTransId="{1D722B0D-ED88-401D-9A6F-C818F16FEBE8}" sibTransId="{05B42F05-86A3-4742-B038-DDF0F631052C}"/>
    <dgm:cxn modelId="{05A3C8A6-F8A8-43D8-BB4E-E7F41E7AA334}" type="presOf" srcId="{CF3A3272-B843-4F70-8DB4-F298C1319927}" destId="{CAD00E7B-6EEE-4E26-8F4C-316A463F71BC}" srcOrd="0" destOrd="0" presId="urn:microsoft.com/office/officeart/2005/8/layout/chevron2"/>
    <dgm:cxn modelId="{1E6829CA-7562-46DD-92A5-375104C7405E}" type="presOf" srcId="{C56B4EB8-0C7B-48C1-81B5-79998BF385B8}" destId="{DC81A768-381F-43FC-BAB1-7BDF9DEA4C4E}" srcOrd="0" destOrd="0" presId="urn:microsoft.com/office/officeart/2005/8/layout/chevron2"/>
    <dgm:cxn modelId="{AC67B4F1-CB17-4C46-BA74-71856B831273}" srcId="{C56B4EB8-0C7B-48C1-81B5-79998BF385B8}" destId="{38DC5E86-DE17-4244-87C8-9F8D4A335CEA}" srcOrd="0" destOrd="0" parTransId="{56DA0A0E-A3A2-4B48-ABC1-871061765326}" sibTransId="{A8253C0B-77E0-4D96-85B7-F7BBD471B8AA}"/>
    <dgm:cxn modelId="{120A56F2-E3FB-43BD-866F-FCF20530C01D}" type="presOf" srcId="{945DA8EB-CDF1-4FB7-84A3-2683C85AF23C}" destId="{FEDB1500-C211-4226-879D-07D1D1D1576B}" srcOrd="0" destOrd="0" presId="urn:microsoft.com/office/officeart/2005/8/layout/chevron2"/>
    <dgm:cxn modelId="{E1BF3BF3-140E-4837-9018-63F5406EF9AB}" srcId="{73619FB9-F269-4E9D-8CA3-008717B2C29C}" destId="{35C8DF9F-A709-47AD-A357-7D3D39BB9E29}" srcOrd="0" destOrd="0" parTransId="{265F43C5-475E-429E-A820-94C68C7758BE}" sibTransId="{CB432A9F-88A5-43A3-B8C1-838F2BB5D318}"/>
    <dgm:cxn modelId="{4DB6D09D-E76B-454A-AD18-4A2B85F8DA56}" type="presParOf" srcId="{FEDB1500-C211-4226-879D-07D1D1D1576B}" destId="{575017D3-228D-4B9A-8A29-27B1A4647533}" srcOrd="0" destOrd="0" presId="urn:microsoft.com/office/officeart/2005/8/layout/chevron2"/>
    <dgm:cxn modelId="{22590DD1-C786-46D8-8A75-C8B1ACCE18F2}" type="presParOf" srcId="{575017D3-228D-4B9A-8A29-27B1A4647533}" destId="{DA043F69-BA5C-48FD-8C69-9324A6841FEF}" srcOrd="0" destOrd="0" presId="urn:microsoft.com/office/officeart/2005/8/layout/chevron2"/>
    <dgm:cxn modelId="{11016C0E-18BB-4C28-85DF-A5F009B8D9E7}" type="presParOf" srcId="{575017D3-228D-4B9A-8A29-27B1A4647533}" destId="{7CD65D19-D3C8-4472-9815-1A785D5E4B95}" srcOrd="1" destOrd="0" presId="urn:microsoft.com/office/officeart/2005/8/layout/chevron2"/>
    <dgm:cxn modelId="{A36D067D-E0F7-4EFA-9F7B-7E440D26A50F}" type="presParOf" srcId="{FEDB1500-C211-4226-879D-07D1D1D1576B}" destId="{7F7B7774-B54E-4336-9929-EBC4D34EB14A}" srcOrd="1" destOrd="0" presId="urn:microsoft.com/office/officeart/2005/8/layout/chevron2"/>
    <dgm:cxn modelId="{DA82D1CA-A21C-4EFB-B273-9F3E4011FAE5}" type="presParOf" srcId="{FEDB1500-C211-4226-879D-07D1D1D1576B}" destId="{BCDDB2B2-2BB1-4467-9BC9-80215AFE07C9}" srcOrd="2" destOrd="0" presId="urn:microsoft.com/office/officeart/2005/8/layout/chevron2"/>
    <dgm:cxn modelId="{27B607E3-0F6A-48B9-806F-EB81753D581C}" type="presParOf" srcId="{BCDDB2B2-2BB1-4467-9BC9-80215AFE07C9}" destId="{CAD00E7B-6EEE-4E26-8F4C-316A463F71BC}" srcOrd="0" destOrd="0" presId="urn:microsoft.com/office/officeart/2005/8/layout/chevron2"/>
    <dgm:cxn modelId="{D0AAB7D1-08D0-4CB5-9C65-52A3F362EE57}" type="presParOf" srcId="{BCDDB2B2-2BB1-4467-9BC9-80215AFE07C9}" destId="{D6006B59-9FDC-4E2B-9282-1159B17BB358}" srcOrd="1" destOrd="0" presId="urn:microsoft.com/office/officeart/2005/8/layout/chevron2"/>
    <dgm:cxn modelId="{D2CA6A91-AFEE-4B7D-BB37-A7F43853A032}" type="presParOf" srcId="{FEDB1500-C211-4226-879D-07D1D1D1576B}" destId="{2EF54F4D-40F3-4A52-AAE7-21D96FFC2B98}" srcOrd="3" destOrd="0" presId="urn:microsoft.com/office/officeart/2005/8/layout/chevron2"/>
    <dgm:cxn modelId="{E8E45D96-291D-411F-91A8-E4FC3C271772}" type="presParOf" srcId="{FEDB1500-C211-4226-879D-07D1D1D1576B}" destId="{0AC773E5-BF44-4272-9CF5-49994F6A14C5}" srcOrd="4" destOrd="0" presId="urn:microsoft.com/office/officeart/2005/8/layout/chevron2"/>
    <dgm:cxn modelId="{543BBF35-B40C-45E5-A9A0-E5882A759871}" type="presParOf" srcId="{0AC773E5-BF44-4272-9CF5-49994F6A14C5}" destId="{DC81A768-381F-43FC-BAB1-7BDF9DEA4C4E}" srcOrd="0" destOrd="0" presId="urn:microsoft.com/office/officeart/2005/8/layout/chevron2"/>
    <dgm:cxn modelId="{688032C1-7364-4C8D-8C98-0A52F027BE7B}" type="presParOf" srcId="{0AC773E5-BF44-4272-9CF5-49994F6A14C5}" destId="{4F04F212-7EC8-4166-B495-A15ECA24E6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43F69-BA5C-48FD-8C69-9324A6841FEF}">
      <dsp:nvSpPr>
        <dsp:cNvPr id="0" name=""/>
        <dsp:cNvSpPr/>
      </dsp:nvSpPr>
      <dsp:spPr>
        <a:xfrm rot="5400000">
          <a:off x="-224562" y="226551"/>
          <a:ext cx="1497084" cy="10479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just" defTabSz="1289050">
            <a:lnSpc>
              <a:spcPct val="90000"/>
            </a:lnSpc>
            <a:spcBef>
              <a:spcPct val="0"/>
            </a:spcBef>
            <a:spcAft>
              <a:spcPct val="35000"/>
            </a:spcAft>
            <a:buNone/>
          </a:pPr>
          <a:r>
            <a:rPr lang="en-US" sz="2900" b="1" kern="1200" dirty="0"/>
            <a:t>     1</a:t>
          </a:r>
        </a:p>
      </dsp:txBody>
      <dsp:txXfrm rot="-5400000">
        <a:off x="1" y="525969"/>
        <a:ext cx="1047959" cy="449125"/>
      </dsp:txXfrm>
    </dsp:sp>
    <dsp:sp modelId="{7CD65D19-D3C8-4472-9815-1A785D5E4B95}">
      <dsp:nvSpPr>
        <dsp:cNvPr id="0" name=""/>
        <dsp:cNvSpPr/>
      </dsp:nvSpPr>
      <dsp:spPr>
        <a:xfrm rot="5400000">
          <a:off x="4507331" y="-3457383"/>
          <a:ext cx="973104" cy="78918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To extract secondary metabolites  from </a:t>
          </a:r>
          <a:r>
            <a:rPr lang="en-US" sz="2300" b="1" i="1" kern="1200" dirty="0">
              <a:latin typeface="Times New Roman" pitchFamily="18" charset="0"/>
              <a:cs typeface="Times New Roman" pitchFamily="18" charset="0"/>
            </a:rPr>
            <a:t>Cissus  quadrangularis </a:t>
          </a:r>
          <a:r>
            <a:rPr lang="en-US" sz="2300" b="1" kern="1200" dirty="0">
              <a:latin typeface="Times New Roman" pitchFamily="18" charset="0"/>
              <a:cs typeface="Times New Roman" pitchFamily="18" charset="0"/>
            </a:rPr>
            <a:t>stem using  low and medium polar solvents.</a:t>
          </a:r>
          <a:endParaRPr lang="en-US" sz="2300" b="1" kern="1200" dirty="0"/>
        </a:p>
      </dsp:txBody>
      <dsp:txXfrm rot="-5400000">
        <a:off x="1047960" y="49491"/>
        <a:ext cx="7844345" cy="878098"/>
      </dsp:txXfrm>
    </dsp:sp>
    <dsp:sp modelId="{CAD00E7B-6EEE-4E26-8F4C-316A463F71BC}">
      <dsp:nvSpPr>
        <dsp:cNvPr id="0" name=""/>
        <dsp:cNvSpPr/>
      </dsp:nvSpPr>
      <dsp:spPr>
        <a:xfrm rot="5400000">
          <a:off x="-224562" y="1528248"/>
          <a:ext cx="1497084" cy="10479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just" defTabSz="1289050">
            <a:lnSpc>
              <a:spcPct val="90000"/>
            </a:lnSpc>
            <a:spcBef>
              <a:spcPct val="0"/>
            </a:spcBef>
            <a:spcAft>
              <a:spcPct val="35000"/>
            </a:spcAft>
            <a:buNone/>
          </a:pPr>
          <a:r>
            <a:rPr lang="en-US" sz="2900" b="1" kern="1200" dirty="0"/>
            <a:t>    2</a:t>
          </a:r>
        </a:p>
      </dsp:txBody>
      <dsp:txXfrm rot="-5400000">
        <a:off x="1" y="1827666"/>
        <a:ext cx="1047959" cy="449125"/>
      </dsp:txXfrm>
    </dsp:sp>
    <dsp:sp modelId="{D6006B59-9FDC-4E2B-9282-1159B17BB358}">
      <dsp:nvSpPr>
        <dsp:cNvPr id="0" name=""/>
        <dsp:cNvSpPr/>
      </dsp:nvSpPr>
      <dsp:spPr>
        <a:xfrm rot="5400000">
          <a:off x="4507331" y="-2163227"/>
          <a:ext cx="973104" cy="78918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To conduct the preliminary phytochemical analysis from the crude extract of </a:t>
          </a:r>
          <a:r>
            <a:rPr lang="en-US" sz="2300" b="1" i="1" kern="1200" dirty="0">
              <a:latin typeface="Times New Roman" pitchFamily="18" charset="0"/>
              <a:cs typeface="Times New Roman" pitchFamily="18" charset="0"/>
            </a:rPr>
            <a:t>C. quadrangularis</a:t>
          </a:r>
          <a:r>
            <a:rPr lang="en-US" sz="2300" b="1" kern="1200" dirty="0">
              <a:latin typeface="Times New Roman" pitchFamily="18" charset="0"/>
              <a:cs typeface="Times New Roman" pitchFamily="18" charset="0"/>
            </a:rPr>
            <a:t>.</a:t>
          </a:r>
          <a:endParaRPr lang="en-US" sz="2300" b="1" kern="1200" dirty="0"/>
        </a:p>
      </dsp:txBody>
      <dsp:txXfrm rot="-5400000">
        <a:off x="1047960" y="1343647"/>
        <a:ext cx="7844345" cy="878098"/>
      </dsp:txXfrm>
    </dsp:sp>
    <dsp:sp modelId="{DC81A768-381F-43FC-BAB1-7BDF9DEA4C4E}">
      <dsp:nvSpPr>
        <dsp:cNvPr id="0" name=""/>
        <dsp:cNvSpPr/>
      </dsp:nvSpPr>
      <dsp:spPr>
        <a:xfrm rot="5400000">
          <a:off x="-224562" y="2829945"/>
          <a:ext cx="1497084" cy="104795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just" defTabSz="1289050">
            <a:lnSpc>
              <a:spcPct val="90000"/>
            </a:lnSpc>
            <a:spcBef>
              <a:spcPct val="0"/>
            </a:spcBef>
            <a:spcAft>
              <a:spcPct val="35000"/>
            </a:spcAft>
            <a:buNone/>
          </a:pPr>
          <a:r>
            <a:rPr lang="en-US" sz="2900" b="1" kern="1200" dirty="0"/>
            <a:t>     3</a:t>
          </a:r>
        </a:p>
      </dsp:txBody>
      <dsp:txXfrm rot="-5400000">
        <a:off x="1" y="3129363"/>
        <a:ext cx="1047959" cy="449125"/>
      </dsp:txXfrm>
    </dsp:sp>
    <dsp:sp modelId="{4F04F212-7EC8-4166-B495-A15ECA24E6FE}">
      <dsp:nvSpPr>
        <dsp:cNvPr id="0" name=""/>
        <dsp:cNvSpPr/>
      </dsp:nvSpPr>
      <dsp:spPr>
        <a:xfrm rot="5400000">
          <a:off x="4507331" y="-853989"/>
          <a:ext cx="973104" cy="78918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just" defTabSz="1022350">
            <a:lnSpc>
              <a:spcPct val="90000"/>
            </a:lnSpc>
            <a:spcBef>
              <a:spcPct val="0"/>
            </a:spcBef>
            <a:spcAft>
              <a:spcPct val="15000"/>
            </a:spcAft>
            <a:buChar char="•"/>
          </a:pPr>
          <a:r>
            <a:rPr lang="en-US" sz="2300" b="1" kern="1200" dirty="0">
              <a:latin typeface="Times New Roman" pitchFamily="18" charset="0"/>
              <a:cs typeface="Times New Roman" pitchFamily="18" charset="0"/>
            </a:rPr>
            <a:t>To test the antibacterial activity of ethanolic crude extract.</a:t>
          </a:r>
          <a:endParaRPr lang="en-US" sz="2300" b="1" kern="1200" dirty="0"/>
        </a:p>
      </dsp:txBody>
      <dsp:txXfrm rot="-5400000">
        <a:off x="1047960" y="2652885"/>
        <a:ext cx="7844345" cy="8780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0B0-7F0E-E56E-CC76-985B39CBB30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7AA6053-18E5-8FF4-A16C-4B5B390015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687BEE2-E0A7-370A-CD33-5D85BEDB5A4F}"/>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E2686019-ECF0-4FFF-FC27-2089A4270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1CF7-6046-CD84-1F77-6464A2B9DE42}"/>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8372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D0DD-FBB9-F33E-1271-3C9B8D098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BE633D-D2CE-31D3-5CC1-FB755B105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FFC35-132C-A98C-9828-46507CB4098D}"/>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5F4AAB3A-70B4-D371-0180-260D67B82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14E44-4A49-1CFD-BC25-E675D4F8BD04}"/>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410160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58CBBA-611B-B890-BE49-331FDA2CF51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973AC-DBA8-9D77-452E-018351FB28A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5301-093B-6C91-836A-63C5649D1AAA}"/>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2344E00C-D47D-1749-DB40-6907B3B81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C2B49-9D4C-DCDA-DFE8-DB09AAD771DD}"/>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54301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855A-7B7A-8BE9-4034-E39C14147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B5627-266F-A174-B6F3-783D5497C1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8F096-5B5D-225C-E434-5EEAA64E4D35}"/>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83A11697-598F-EE50-6444-2D448289F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E482D-8E7D-1783-C0C4-BC32E74DAAD4}"/>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333932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202-F005-ACAE-5C12-653F51FA2EA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871C2DE-647D-2F57-8C8C-BDECBBE7224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2A1BC-1DCD-2A81-EA6D-9BDC6C664149}"/>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02D1FC34-37A5-2681-64B2-7A0F61C1B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0E1B0-2329-C252-FD89-AFB0FDEE7DE5}"/>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328012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68EB-0333-6932-9FF5-D94BB8F4B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4FDE3-054A-B4DD-B0CF-C9BAC242201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76DBDC-4D63-1264-E2A2-8D721B9A488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0938D-3FC4-2B33-E988-93D3EA9728A3}"/>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6" name="Footer Placeholder 5">
            <a:extLst>
              <a:ext uri="{FF2B5EF4-FFF2-40B4-BE49-F238E27FC236}">
                <a16:creationId xmlns:a16="http://schemas.microsoft.com/office/drawing/2014/main" id="{A874F182-B63F-AD3F-ACA4-26892823B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58E77-2DC3-DB58-0329-896D7E8D184F}"/>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406813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D605-9829-CEF8-EB6B-0B7D863DA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9BF0D-69CD-CE03-DF02-7B8ADB401FD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EE8E1-F7F0-CB58-CE0D-238E9D07218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C0BA9-8EE8-4F08-783E-3285C98683B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01628-6C09-9804-B222-5F76AE3A004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6C9B9-A3C3-FC0A-AFA5-80B7DE480F65}"/>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8" name="Footer Placeholder 7">
            <a:extLst>
              <a:ext uri="{FF2B5EF4-FFF2-40B4-BE49-F238E27FC236}">
                <a16:creationId xmlns:a16="http://schemas.microsoft.com/office/drawing/2014/main" id="{CE5F6F52-D5CD-F1EF-CF29-DE6D1ADF67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EDB6D-4F31-10F8-E3AB-69B43BB3D2FC}"/>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401240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FF59-46F7-1D01-1B24-792A572E5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99DB68-9A88-FD1A-E640-3BDF970B0F9F}"/>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4" name="Footer Placeholder 3">
            <a:extLst>
              <a:ext uri="{FF2B5EF4-FFF2-40B4-BE49-F238E27FC236}">
                <a16:creationId xmlns:a16="http://schemas.microsoft.com/office/drawing/2014/main" id="{E165877D-55B6-9586-3681-09B90AAC1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CB0B8-3DD5-FDE9-F90F-70E6AD8EA237}"/>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205002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7F170-C7C8-A6AB-BF38-738BD7D89B85}"/>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3" name="Footer Placeholder 2">
            <a:extLst>
              <a:ext uri="{FF2B5EF4-FFF2-40B4-BE49-F238E27FC236}">
                <a16:creationId xmlns:a16="http://schemas.microsoft.com/office/drawing/2014/main" id="{194E7936-2C14-8430-107C-D9A3227B3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AC6492-3384-2AF9-8519-4AF68AB8DBC5}"/>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410149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070-291F-6E23-090E-48A6E29069B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6588E30-F92C-17F3-3B62-ABFE174E51A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A8533-58B2-CC2B-F97B-59906B1026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E9648B-9934-0F87-2EB9-BBA17F25D5F3}"/>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6" name="Footer Placeholder 5">
            <a:extLst>
              <a:ext uri="{FF2B5EF4-FFF2-40B4-BE49-F238E27FC236}">
                <a16:creationId xmlns:a16="http://schemas.microsoft.com/office/drawing/2014/main" id="{5B2F7E51-30D2-357F-2BA8-9C024DE4C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7B162-56D8-58E8-6BC5-05820978042C}"/>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214272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4457-E180-FE1A-C21C-2E42BAFE06E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0B9FF7D-4D0C-D468-CA3F-5F186E0FE0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D1D4FB3-1147-D595-BFB5-59A026D4A7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433FAA-B64E-F648-4E22-7ADE1C9A5B10}"/>
              </a:ext>
            </a:extLst>
          </p:cNvPr>
          <p:cNvSpPr>
            <a:spLocks noGrp="1"/>
          </p:cNvSpPr>
          <p:nvPr>
            <p:ph type="dt" sz="half" idx="10"/>
          </p:nvPr>
        </p:nvSpPr>
        <p:spPr/>
        <p:txBody>
          <a:bodyPr/>
          <a:lstStyle/>
          <a:p>
            <a:fld id="{77BC70AC-E2E7-4C0A-B2FF-1F51A0F2A184}" type="datetimeFigureOut">
              <a:rPr lang="en-US" smtClean="0"/>
              <a:t>10/31/2022</a:t>
            </a:fld>
            <a:endParaRPr lang="en-US"/>
          </a:p>
        </p:txBody>
      </p:sp>
      <p:sp>
        <p:nvSpPr>
          <p:cNvPr id="6" name="Footer Placeholder 5">
            <a:extLst>
              <a:ext uri="{FF2B5EF4-FFF2-40B4-BE49-F238E27FC236}">
                <a16:creationId xmlns:a16="http://schemas.microsoft.com/office/drawing/2014/main" id="{47259DDE-E9E6-5A92-9D08-51115BEE1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D7F9F-44D0-E805-DAFC-83D0A06DBB60}"/>
              </a:ext>
            </a:extLst>
          </p:cNvPr>
          <p:cNvSpPr>
            <a:spLocks noGrp="1"/>
          </p:cNvSpPr>
          <p:nvPr>
            <p:ph type="sldNum" sz="quarter" idx="12"/>
          </p:nvPr>
        </p:nvSpPr>
        <p:spPr/>
        <p:txBody>
          <a:bodyPr/>
          <a:lstStyle/>
          <a:p>
            <a:fld id="{FDF35BD0-A4D0-4E75-976A-BEC1E5975353}" type="slidenum">
              <a:rPr lang="en-US" smtClean="0"/>
              <a:t>‹#›</a:t>
            </a:fld>
            <a:endParaRPr lang="en-US"/>
          </a:p>
        </p:txBody>
      </p:sp>
    </p:spTree>
    <p:extLst>
      <p:ext uri="{BB962C8B-B14F-4D97-AF65-F5344CB8AC3E}">
        <p14:creationId xmlns:p14="http://schemas.microsoft.com/office/powerpoint/2010/main" val="400077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C720B-00AE-C6D5-BD73-6CAF2B5C6B8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7FD90E-1776-F79F-B8B1-CD9BF95EF8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31F4F-8B8F-E99D-A26F-508CCEA68F2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BC70AC-E2E7-4C0A-B2FF-1F51A0F2A184}" type="datetimeFigureOut">
              <a:rPr lang="en-US" smtClean="0"/>
              <a:t>10/31/2022</a:t>
            </a:fld>
            <a:endParaRPr lang="en-US"/>
          </a:p>
        </p:txBody>
      </p:sp>
      <p:sp>
        <p:nvSpPr>
          <p:cNvPr id="5" name="Footer Placeholder 4">
            <a:extLst>
              <a:ext uri="{FF2B5EF4-FFF2-40B4-BE49-F238E27FC236}">
                <a16:creationId xmlns:a16="http://schemas.microsoft.com/office/drawing/2014/main" id="{3C9B74D3-0C6C-5B09-A0A7-9B3E47AE0FB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F7C016-10FD-AD42-95A2-21F3959087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35BD0-A4D0-4E75-976A-BEC1E5975353}" type="slidenum">
              <a:rPr lang="en-US" smtClean="0"/>
              <a:t>‹#›</a:t>
            </a:fld>
            <a:endParaRPr lang="en-US"/>
          </a:p>
        </p:txBody>
      </p:sp>
    </p:spTree>
    <p:extLst>
      <p:ext uri="{BB962C8B-B14F-4D97-AF65-F5344CB8AC3E}">
        <p14:creationId xmlns:p14="http://schemas.microsoft.com/office/powerpoint/2010/main" val="3643659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2228295" y="2443578"/>
            <a:ext cx="4687410" cy="985422"/>
          </a:xfrm>
        </p:spPr>
        <p:txBody>
          <a:bodyPr>
            <a:normAutofit/>
          </a:bodyPr>
          <a:lstStyle/>
          <a:p>
            <a:br>
              <a:rPr lang="en-IN" sz="1800" dirty="0">
                <a:latin typeface="Cambria" panose="02040503050406030204" pitchFamily="18" charset="0"/>
                <a:ea typeface="Cambria" panose="02040503050406030204" pitchFamily="18" charset="0"/>
              </a:rPr>
            </a:br>
            <a:endParaRPr lang="en-IN" sz="1800" dirty="0">
              <a:latin typeface="Cambria" panose="02040503050406030204" pitchFamily="18" charset="0"/>
              <a:ea typeface="Cambria" panose="02040503050406030204" pitchFamily="18" charset="0"/>
            </a:endParaRPr>
          </a:p>
        </p:txBody>
      </p:sp>
      <p:sp>
        <p:nvSpPr>
          <p:cNvPr id="1048606" name="Subtitle 2"/>
          <p:cNvSpPr>
            <a:spLocks noGrp="1"/>
          </p:cNvSpPr>
          <p:nvPr>
            <p:ph type="subTitle" idx="1"/>
          </p:nvPr>
        </p:nvSpPr>
        <p:spPr>
          <a:xfrm>
            <a:off x="1028591" y="1838502"/>
            <a:ext cx="7173686" cy="1335314"/>
          </a:xfrm>
        </p:spPr>
        <p:txBody>
          <a:bodyPr>
            <a:normAutofit fontScale="88333" lnSpcReduction="10000"/>
          </a:bodyPr>
          <a:lstStyle/>
          <a:p>
            <a:pPr algn="ctr"/>
            <a:endParaRPr lang="en-IN" b="1" i="1" u="sng" dirty="0">
              <a:solidFill>
                <a:schemeClr val="tx2"/>
              </a:solidFill>
              <a:effectLst>
                <a:glow rad="63500">
                  <a:schemeClr val="bg1">
                    <a:lumMod val="50000"/>
                    <a:alpha val="40000"/>
                  </a:schemeClr>
                </a:glow>
              </a:effectLst>
              <a:latin typeface="Times New Roman" panose="02020603050405020304" pitchFamily="18" charset="0"/>
              <a:cs typeface="Times New Roman" panose="02020603050405020304" pitchFamily="18" charset="0"/>
            </a:endParaRPr>
          </a:p>
          <a:p>
            <a:pPr algn="ctr"/>
            <a:r>
              <a:rPr lang="en-IN" sz="2000" b="1" i="1" dirty="0">
                <a:solidFill>
                  <a:srgbClr val="FF0000"/>
                </a:solidFill>
                <a:effectLst>
                  <a:glow rad="63500">
                    <a:schemeClr val="bg1">
                      <a:lumMod val="50000"/>
                      <a:alpha val="40000"/>
                    </a:schemeClr>
                  </a:glow>
                </a:effectLst>
                <a:latin typeface="Times New Roman" panose="02020603050405020304" pitchFamily="18" charset="0"/>
                <a:cs typeface="Times New Roman" panose="02020603050405020304" pitchFamily="18" charset="0"/>
              </a:rPr>
              <a:t>Project Presentation On:</a:t>
            </a:r>
          </a:p>
          <a:p>
            <a:pPr algn="ctr"/>
            <a:r>
              <a:rPr lang="en-IN" sz="2400" b="1" i="1" dirty="0">
                <a:effectLst>
                  <a:glow rad="63500">
                    <a:schemeClr val="bg1">
                      <a:lumMod val="50000"/>
                      <a:alpha val="40000"/>
                    </a:schemeClr>
                  </a:glow>
                </a:effectLst>
                <a:latin typeface="Times New Roman" panose="02020603050405020304" pitchFamily="18" charset="0"/>
                <a:cs typeface="Times New Roman" panose="02020603050405020304" pitchFamily="18" charset="0"/>
              </a:rPr>
              <a:t>Preliminary </a:t>
            </a:r>
            <a:r>
              <a:rPr lang="en-IN" sz="2400" b="1" i="1" dirty="0" err="1">
                <a:effectLst>
                  <a:glow rad="63500">
                    <a:schemeClr val="bg1">
                      <a:lumMod val="50000"/>
                      <a:alpha val="40000"/>
                    </a:schemeClr>
                  </a:glow>
                </a:effectLst>
                <a:latin typeface="Times New Roman" panose="02020603050405020304" pitchFamily="18" charset="0"/>
                <a:cs typeface="Times New Roman" panose="02020603050405020304" pitchFamily="18" charset="0"/>
              </a:rPr>
              <a:t>phytochemical</a:t>
            </a:r>
            <a:r>
              <a:rPr lang="en-IN" sz="2400" b="1" i="1" dirty="0">
                <a:effectLst>
                  <a:glow rad="63500">
                    <a:schemeClr val="bg1">
                      <a:lumMod val="50000"/>
                      <a:alpha val="40000"/>
                    </a:schemeClr>
                  </a:glow>
                </a:effectLst>
                <a:latin typeface="Times New Roman" panose="02020603050405020304" pitchFamily="18" charset="0"/>
                <a:cs typeface="Times New Roman" panose="02020603050405020304" pitchFamily="18" charset="0"/>
              </a:rPr>
              <a:t> screening and in vitro antibacterial activity of stem extract of </a:t>
            </a:r>
            <a:r>
              <a:rPr lang="en-IN" sz="2400" b="1" i="1" dirty="0" err="1">
                <a:effectLst>
                  <a:glow rad="63500">
                    <a:schemeClr val="bg1">
                      <a:lumMod val="50000"/>
                      <a:alpha val="40000"/>
                    </a:schemeClr>
                  </a:glow>
                </a:effectLst>
                <a:latin typeface="Times New Roman" panose="02020603050405020304" pitchFamily="18" charset="0"/>
                <a:cs typeface="Times New Roman" panose="02020603050405020304" pitchFamily="18" charset="0"/>
              </a:rPr>
              <a:t>cissus</a:t>
            </a:r>
            <a:r>
              <a:rPr lang="en-IN" sz="2400" b="1" i="1" dirty="0">
                <a:effectLst>
                  <a:glow rad="63500">
                    <a:schemeClr val="bg1">
                      <a:lumMod val="50000"/>
                      <a:alpha val="40000"/>
                    </a:schemeClr>
                  </a:glow>
                </a:effectLst>
                <a:latin typeface="Times New Roman" panose="02020603050405020304" pitchFamily="18" charset="0"/>
                <a:cs typeface="Times New Roman" panose="02020603050405020304" pitchFamily="18" charset="0"/>
              </a:rPr>
              <a:t> </a:t>
            </a:r>
            <a:r>
              <a:rPr lang="en-IN" sz="2400" b="1" i="1" dirty="0" err="1">
                <a:effectLst>
                  <a:glow rad="63500">
                    <a:schemeClr val="bg1">
                      <a:lumMod val="50000"/>
                      <a:alpha val="40000"/>
                    </a:schemeClr>
                  </a:glow>
                </a:effectLst>
                <a:latin typeface="Times New Roman" panose="02020603050405020304" pitchFamily="18" charset="0"/>
                <a:cs typeface="Times New Roman" panose="02020603050405020304" pitchFamily="18" charset="0"/>
              </a:rPr>
              <a:t>quadrangularis</a:t>
            </a:r>
            <a:r>
              <a:rPr lang="en-IN" sz="2400" b="1" i="1" dirty="0">
                <a:effectLst>
                  <a:glow rad="63500">
                    <a:schemeClr val="bg1">
                      <a:lumMod val="50000"/>
                      <a:alpha val="40000"/>
                    </a:schemeClr>
                  </a:glow>
                </a:effectLst>
                <a:latin typeface="Times New Roman" panose="02020603050405020304" pitchFamily="18" charset="0"/>
                <a:cs typeface="Times New Roman" panose="02020603050405020304" pitchFamily="18" charset="0"/>
              </a:rPr>
              <a:t> L</a:t>
            </a:r>
          </a:p>
        </p:txBody>
      </p:sp>
      <p:pic>
        <p:nvPicPr>
          <p:cNvPr id="8" name="Picture 7">
            <a:extLst>
              <a:ext uri="{FF2B5EF4-FFF2-40B4-BE49-F238E27FC236}">
                <a16:creationId xmlns:a16="http://schemas.microsoft.com/office/drawing/2014/main" id="{0A55106D-FBAF-D8F7-93FE-A403760E8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005064"/>
            <a:ext cx="2376264" cy="2376264"/>
          </a:xfrm>
          <a:prstGeom prst="rect">
            <a:avLst/>
          </a:prstGeom>
        </p:spPr>
      </p:pic>
      <p:sp>
        <p:nvSpPr>
          <p:cNvPr id="1048608" name="TextBox 5"/>
          <p:cNvSpPr txBox="1"/>
          <p:nvPr/>
        </p:nvSpPr>
        <p:spPr>
          <a:xfrm>
            <a:off x="2917262" y="4525059"/>
            <a:ext cx="3396344" cy="2062103"/>
          </a:xfrm>
          <a:prstGeom prst="rect">
            <a:avLst/>
          </a:prstGeom>
          <a:noFill/>
        </p:spPr>
        <p:txBody>
          <a:bodyPr wrap="square" rtlCol="0">
            <a:spAutoFit/>
          </a:bodyPr>
          <a:lstStyle/>
          <a:p>
            <a:pPr algn="ctr"/>
            <a:endParaRPr lang="en-US" b="1" i="1" u="sng" dirty="0">
              <a:solidFill>
                <a:srgbClr val="FF0000"/>
              </a:solidFill>
              <a:latin typeface="Times New Roman" panose="02020603050405020304" pitchFamily="18" charset="0"/>
              <a:cs typeface="Times New Roman" panose="02020603050405020304" pitchFamily="18" charset="0"/>
            </a:endParaRPr>
          </a:p>
          <a:p>
            <a:pPr algn="ctr"/>
            <a:r>
              <a:rPr lang="en-US" b="1" i="1" u="sng" dirty="0">
                <a:solidFill>
                  <a:srgbClr val="FF0000"/>
                </a:solidFill>
                <a:latin typeface="Times New Roman" panose="02020603050405020304" pitchFamily="18" charset="0"/>
                <a:cs typeface="Times New Roman" panose="02020603050405020304" pitchFamily="18" charset="0"/>
              </a:rPr>
              <a:t>Project Guide:</a:t>
            </a:r>
            <a:endParaRPr lang="en-US" sz="2000" b="1" i="1" u="sng" dirty="0">
              <a:solidFill>
                <a:srgbClr val="FF0000"/>
              </a:solidFill>
              <a:latin typeface="Times New Roman" panose="02020603050405020304" pitchFamily="18" charset="0"/>
              <a:cs typeface="Times New Roman" panose="02020603050405020304" pitchFamily="18" charset="0"/>
            </a:endParaRPr>
          </a:p>
          <a:p>
            <a:pPr algn="ctr"/>
            <a:r>
              <a:rPr lang="en-US" sz="2000" dirty="0">
                <a:ln w="0"/>
                <a:effectLst>
                  <a:glow rad="635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REENA ROY </a:t>
            </a:r>
            <a:endParaRPr lang="en-IN" sz="2000" dirty="0">
              <a:ln w="0"/>
              <a:effectLst>
                <a:glow rad="635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Lecturer</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Department of  </a:t>
            </a:r>
            <a:r>
              <a:rPr lang="en-US" dirty="0">
                <a:latin typeface="Times New Roman" panose="02020603050405020304" pitchFamily="18" charset="0"/>
                <a:cs typeface="Times New Roman" panose="02020603050405020304" pitchFamily="18" charset="0"/>
              </a:rPr>
              <a:t>Applied Botany, </a:t>
            </a:r>
          </a:p>
          <a:p>
            <a:pPr algn="ctr"/>
            <a:r>
              <a:rPr lang="en-US" dirty="0">
                <a:latin typeface="Times New Roman" panose="02020603050405020304" pitchFamily="18" charset="0"/>
                <a:cs typeface="Times New Roman" panose="02020603050405020304" pitchFamily="18" charset="0"/>
              </a:rPr>
              <a:t>Kuvempu University, Shankaraghatta.</a:t>
            </a:r>
            <a:endParaRPr lang="en-IN" dirty="0">
              <a:latin typeface="Times New Roman" panose="02020603050405020304" pitchFamily="18" charset="0"/>
              <a:cs typeface="Times New Roman" panose="02020603050405020304" pitchFamily="18" charset="0"/>
            </a:endParaRPr>
          </a:p>
        </p:txBody>
      </p:sp>
      <p:sp>
        <p:nvSpPr>
          <p:cNvPr id="1048609" name="TextBox 7"/>
          <p:cNvSpPr txBox="1"/>
          <p:nvPr/>
        </p:nvSpPr>
        <p:spPr>
          <a:xfrm>
            <a:off x="2928366" y="3181062"/>
            <a:ext cx="3374136" cy="1200329"/>
          </a:xfrm>
          <a:prstGeom prst="rect">
            <a:avLst/>
          </a:prstGeom>
          <a:noFill/>
        </p:spPr>
        <p:txBody>
          <a:bodyPr wrap="square" rtlCol="0">
            <a:spAutoFit/>
          </a:bodyPr>
          <a:lstStyle/>
          <a:p>
            <a:pPr algn="ctr"/>
            <a:r>
              <a:rPr lang="en-IN" b="1" i="1" u="sng" dirty="0">
                <a:solidFill>
                  <a:srgbClr val="FF0000"/>
                </a:solidFill>
                <a:latin typeface="Times New Roman" panose="02020603050405020304" pitchFamily="18" charset="0"/>
                <a:cs typeface="Times New Roman" panose="02020603050405020304" pitchFamily="18" charset="0"/>
              </a:rPr>
              <a:t>Presented</a:t>
            </a:r>
            <a:r>
              <a:rPr lang="en-IN" sz="1600" b="1" i="1" u="sng" dirty="0">
                <a:solidFill>
                  <a:srgbClr val="FF0000"/>
                </a:solidFill>
                <a:latin typeface="Times New Roman" panose="02020603050405020304" pitchFamily="18" charset="0"/>
                <a:cs typeface="Times New Roman" panose="02020603050405020304" pitchFamily="18" charset="0"/>
              </a:rPr>
              <a:t> by:</a:t>
            </a:r>
            <a:endParaRPr lang="en-IN" sz="2000" dirty="0">
              <a:ln w="0"/>
              <a:solidFill>
                <a:srgbClr val="FF0000"/>
              </a:solidFill>
              <a:effectLst>
                <a:glow rad="63500">
                  <a:schemeClr val="accent1">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Kuvempu</a:t>
            </a:r>
            <a:r>
              <a:rPr lang="en-IN" dirty="0">
                <a:latin typeface="Times New Roman" panose="02020603050405020304" pitchFamily="18" charset="0"/>
                <a:cs typeface="Times New Roman" panose="02020603050405020304" pitchFamily="18" charset="0"/>
              </a:rPr>
              <a:t> university, Shankaraghatta.</a:t>
            </a:r>
          </a:p>
        </p:txBody>
      </p:sp>
      <p:sp>
        <p:nvSpPr>
          <p:cNvPr id="17" name="Rectangle: Rounded Corners 16">
            <a:extLst>
              <a:ext uri="{FF2B5EF4-FFF2-40B4-BE49-F238E27FC236}">
                <a16:creationId xmlns:a16="http://schemas.microsoft.com/office/drawing/2014/main" id="{AC292BAF-E133-8D36-EA97-386210EE77E9}"/>
              </a:ext>
            </a:extLst>
          </p:cNvPr>
          <p:cNvSpPr/>
          <p:nvPr/>
        </p:nvSpPr>
        <p:spPr>
          <a:xfrm>
            <a:off x="467544" y="2012888"/>
            <a:ext cx="8136904" cy="1083341"/>
          </a:xfrm>
          <a:prstGeom prst="roundRect">
            <a:avLst/>
          </a:prstGeom>
          <a:noFill/>
          <a:ln>
            <a:solidFill>
              <a:srgbClr val="00B050"/>
            </a:solidFill>
          </a:ln>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48610" name="TextBox 9"/>
          <p:cNvSpPr txBox="1"/>
          <p:nvPr/>
        </p:nvSpPr>
        <p:spPr>
          <a:xfrm>
            <a:off x="1375" y="1241862"/>
            <a:ext cx="8757492" cy="461665"/>
          </a:xfrm>
          <a:prstGeom prst="rect">
            <a:avLst/>
          </a:prstGeom>
          <a:noFill/>
        </p:spPr>
        <p:txBody>
          <a:bodyPr wrap="square" rtlCol="0">
            <a:spAutoFit/>
          </a:bodyPr>
          <a:lstStyle/>
          <a:p>
            <a:pPr algn="ctr"/>
            <a:r>
              <a:rPr lang="en-IN" sz="2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P.G. Studies &amp; Research in Applied Botany</a:t>
            </a:r>
            <a:endParaRPr lang="en-IN"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A picture containing shape&#10;&#10;Description automatically generated">
            <a:extLst>
              <a:ext uri="{FF2B5EF4-FFF2-40B4-BE49-F238E27FC236}">
                <a16:creationId xmlns:a16="http://schemas.microsoft.com/office/drawing/2014/main" id="{135B2BE4-EA6B-93F8-5A43-9135D800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661" y="61339"/>
            <a:ext cx="1134670" cy="1123324"/>
          </a:xfrm>
          <a:prstGeom prst="rect">
            <a:avLst/>
          </a:prstGeom>
        </p:spPr>
      </p:pic>
      <p:pic>
        <p:nvPicPr>
          <p:cNvPr id="10" name="Picture 9">
            <a:extLst>
              <a:ext uri="{FF2B5EF4-FFF2-40B4-BE49-F238E27FC236}">
                <a16:creationId xmlns:a16="http://schemas.microsoft.com/office/drawing/2014/main" id="{78686E3F-C06B-BAEF-DCA4-E2716363A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732" y="4346520"/>
            <a:ext cx="2376264" cy="1899987"/>
          </a:xfrm>
          <a:prstGeom prst="rect">
            <a:avLst/>
          </a:prstGeom>
        </p:spPr>
      </p:pic>
      <p:sp>
        <p:nvSpPr>
          <p:cNvPr id="18" name="TextBox 17">
            <a:extLst>
              <a:ext uri="{FF2B5EF4-FFF2-40B4-BE49-F238E27FC236}">
                <a16:creationId xmlns:a16="http://schemas.microsoft.com/office/drawing/2014/main" id="{EA800637-CEDD-4DE8-72E0-F8D64F010E79}"/>
              </a:ext>
            </a:extLst>
          </p:cNvPr>
          <p:cNvSpPr txBox="1"/>
          <p:nvPr/>
        </p:nvSpPr>
        <p:spPr>
          <a:xfrm>
            <a:off x="467544" y="270838"/>
            <a:ext cx="8289948" cy="661720"/>
          </a:xfrm>
          <a:prstGeom prst="rect">
            <a:avLst/>
          </a:prstGeom>
          <a:noFill/>
        </p:spPr>
        <p:txBody>
          <a:bodyPr wrap="square" rtlCol="0">
            <a:spAutoFit/>
          </a:bodyPr>
          <a:lstStyle/>
          <a:p>
            <a:r>
              <a:rPr lang="en-IN" sz="3700" b="1" cap="none" spc="0" dirty="0">
                <a:ln w="0"/>
                <a:solidFill>
                  <a:srgbClr val="002060"/>
                </a:solidFill>
                <a:effectLst>
                  <a:outerShdw blurRad="38100" dist="38100" dir="2700000" algn="tl">
                    <a:srgbClr val="000000">
                      <a:alpha val="43137"/>
                    </a:srgbClr>
                  </a:outerShdw>
                </a:effectLst>
                <a:latin typeface="Amasis MT Pro Black" panose="02040A04050005020304" pitchFamily="18" charset="0"/>
                <a:cs typeface="Times New Roman" panose="02020603050405020304" pitchFamily="18" charset="0"/>
              </a:rPr>
              <a:t>      KUVEMPU         UNIVERSITY</a:t>
            </a:r>
            <a:endParaRPr lang="en-US" sz="37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descr="C:\Users\Admin\Desktop\SEP Anti\R series\20220918_151719.jpg"/>
          <p:cNvPicPr>
            <a:picLocks noGrp="1"/>
          </p:cNvPicPr>
          <p:nvPr>
            <p:ph idx="1"/>
          </p:nvPr>
        </p:nvPicPr>
        <p:blipFill>
          <a:blip r:embed="rId2" cstate="print"/>
          <a:srcRect/>
          <a:stretch>
            <a:fillRect/>
          </a:stretch>
        </p:blipFill>
        <p:spPr bwMode="auto">
          <a:xfrm>
            <a:off x="4953564" y="1342156"/>
            <a:ext cx="2823300" cy="2196286"/>
          </a:xfrm>
          <a:prstGeom prst="rect">
            <a:avLst/>
          </a:prstGeom>
          <a:noFill/>
          <a:ln>
            <a:noFill/>
          </a:ln>
        </p:spPr>
      </p:pic>
      <p:grpSp>
        <p:nvGrpSpPr>
          <p:cNvPr id="2" name="Group 1">
            <a:extLst>
              <a:ext uri="{FF2B5EF4-FFF2-40B4-BE49-F238E27FC236}">
                <a16:creationId xmlns:a16="http://schemas.microsoft.com/office/drawing/2014/main" id="{9B3117B2-2623-88A7-EC48-6F8E1B089F5D}"/>
              </a:ext>
            </a:extLst>
          </p:cNvPr>
          <p:cNvGrpSpPr/>
          <p:nvPr/>
        </p:nvGrpSpPr>
        <p:grpSpPr>
          <a:xfrm>
            <a:off x="0" y="44624"/>
            <a:ext cx="8711952" cy="951280"/>
            <a:chOff x="0" y="44624"/>
            <a:chExt cx="8711952" cy="951280"/>
          </a:xfrm>
        </p:grpSpPr>
        <p:sp>
          <p:nvSpPr>
            <p:cNvPr id="3" name="Arrow: Pentagon 2">
              <a:extLst>
                <a:ext uri="{FF2B5EF4-FFF2-40B4-BE49-F238E27FC236}">
                  <a16:creationId xmlns:a16="http://schemas.microsoft.com/office/drawing/2014/main" id="{92E87F2D-E583-EE79-38B0-7CEF202ED251}"/>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r>
                <a:rPr lang="en-US" sz="4000" b="1" dirty="0">
                  <a:solidFill>
                    <a:schemeClr val="bg1"/>
                  </a:solidFill>
                </a:rPr>
                <a:t>Cont.,</a:t>
              </a:r>
            </a:p>
          </p:txBody>
        </p:sp>
        <p:sp>
          <p:nvSpPr>
            <p:cNvPr id="4" name="Arrow: Chevron 3">
              <a:extLst>
                <a:ext uri="{FF2B5EF4-FFF2-40B4-BE49-F238E27FC236}">
                  <a16:creationId xmlns:a16="http://schemas.microsoft.com/office/drawing/2014/main" id="{793CA269-AFF5-EBE6-8BAE-4E529A77F160}"/>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Picture 10">
            <a:extLst>
              <a:ext uri="{FF2B5EF4-FFF2-40B4-BE49-F238E27FC236}">
                <a16:creationId xmlns:a16="http://schemas.microsoft.com/office/drawing/2014/main" id="{81168BC1-CD53-F26F-2549-BF45628F61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60" y="3697935"/>
            <a:ext cx="4518456" cy="3115441"/>
          </a:xfrm>
          <a:prstGeom prst="rect">
            <a:avLst/>
          </a:prstGeom>
        </p:spPr>
      </p:pic>
      <p:sp>
        <p:nvSpPr>
          <p:cNvPr id="12" name="TextBox 11">
            <a:extLst>
              <a:ext uri="{FF2B5EF4-FFF2-40B4-BE49-F238E27FC236}">
                <a16:creationId xmlns:a16="http://schemas.microsoft.com/office/drawing/2014/main" id="{F8D069B4-F7B9-0FF3-9E28-2D51F58F2F6F}"/>
              </a:ext>
            </a:extLst>
          </p:cNvPr>
          <p:cNvSpPr txBox="1"/>
          <p:nvPr/>
        </p:nvSpPr>
        <p:spPr>
          <a:xfrm>
            <a:off x="4953564" y="1281165"/>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03A9FE73-1CD1-F36F-3900-9357C3C5C1C5}"/>
              </a:ext>
            </a:extLst>
          </p:cNvPr>
          <p:cNvSpPr txBox="1"/>
          <p:nvPr/>
        </p:nvSpPr>
        <p:spPr>
          <a:xfrm>
            <a:off x="179512" y="3613864"/>
            <a:ext cx="324128" cy="369332"/>
          </a:xfrm>
          <a:prstGeom prst="rect">
            <a:avLst/>
          </a:prstGeom>
          <a:noFill/>
        </p:spPr>
        <p:txBody>
          <a:bodyPr wrap="square" rtlCol="0">
            <a:spAutoFit/>
          </a:bodyPr>
          <a:lstStyle/>
          <a:p>
            <a:r>
              <a:rPr lang="en-US" b="1" dirty="0"/>
              <a:t>B</a:t>
            </a:r>
          </a:p>
        </p:txBody>
      </p:sp>
      <p:sp>
        <p:nvSpPr>
          <p:cNvPr id="14" name="TextBox 13">
            <a:extLst>
              <a:ext uri="{FF2B5EF4-FFF2-40B4-BE49-F238E27FC236}">
                <a16:creationId xmlns:a16="http://schemas.microsoft.com/office/drawing/2014/main" id="{B46D6464-DC96-4E49-863A-17862A8D4C1B}"/>
              </a:ext>
            </a:extLst>
          </p:cNvPr>
          <p:cNvSpPr txBox="1"/>
          <p:nvPr/>
        </p:nvSpPr>
        <p:spPr>
          <a:xfrm>
            <a:off x="4716016" y="3798530"/>
            <a:ext cx="4427984"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Fig.2.A</a:t>
            </a:r>
            <a:r>
              <a:rPr lang="en-US" sz="1800" b="1" dirty="0">
                <a:latin typeface="Times New Roman" panose="02020603050405020304" pitchFamily="18" charset="0"/>
                <a:cs typeface="Times New Roman" pitchFamily="18" charset="0"/>
              </a:rPr>
              <a:t>ntibacterial activity of                           </a:t>
            </a:r>
            <a:r>
              <a:rPr lang="en-US" sz="1800" b="1" i="1" dirty="0">
                <a:latin typeface="Times New Roman" panose="02020603050405020304" pitchFamily="18" charset="0"/>
                <a:cs typeface="Times New Roman" pitchFamily="18" charset="0"/>
              </a:rPr>
              <a:t>C. </a:t>
            </a:r>
            <a:r>
              <a:rPr lang="en-US" sz="1800" b="1" i="1" dirty="0" err="1">
                <a:latin typeface="Times New Roman" panose="02020603050405020304" pitchFamily="18" charset="0"/>
                <a:cs typeface="Times New Roman" pitchFamily="18" charset="0"/>
              </a:rPr>
              <a:t>quandrangularis</a:t>
            </a:r>
            <a:r>
              <a:rPr lang="en-US" sz="1800" b="1" i="1" dirty="0">
                <a:latin typeface="Times New Roman" panose="02020603050405020304" pitchFamily="18" charset="0"/>
                <a:cs typeface="Times New Roman" pitchFamily="18" charset="0"/>
              </a:rPr>
              <a:t> </a:t>
            </a:r>
            <a:r>
              <a:rPr lang="en-US" sz="1800" b="1" dirty="0">
                <a:latin typeface="Times New Roman" panose="02020603050405020304" pitchFamily="18" charset="0"/>
                <a:cs typeface="Times New Roman" pitchFamily="18" charset="0"/>
              </a:rPr>
              <a:t>extract against </a:t>
            </a:r>
            <a:r>
              <a:rPr lang="en-US" sz="1800" b="1" i="1" dirty="0">
                <a:latin typeface="Times New Roman" panose="02020603050405020304" pitchFamily="18" charset="0"/>
                <a:cs typeface="Times New Roman" pitchFamily="18" charset="0"/>
              </a:rPr>
              <a:t>Staphylococcus  aureus</a:t>
            </a:r>
            <a:r>
              <a:rPr lang="en-US" sz="1800" b="1" dirty="0">
                <a:latin typeface="Times New Roman" panose="02020603050405020304" pitchFamily="18" charset="0"/>
                <a:cs typeface="Times New Roman" pitchFamily="18" charset="0"/>
              </a:rPr>
              <a:t>.             </a:t>
            </a:r>
          </a:p>
          <a:p>
            <a:pPr algn="just"/>
            <a:r>
              <a:rPr lang="en-US" sz="1800" dirty="0">
                <a:latin typeface="Times New Roman" panose="02020603050405020304" pitchFamily="18" charset="0"/>
                <a:cs typeface="Times New Roman" pitchFamily="18" charset="0"/>
              </a:rPr>
              <a:t>The </a:t>
            </a:r>
            <a:r>
              <a:rPr lang="en-US" sz="1800" i="1" dirty="0">
                <a:latin typeface="Times New Roman" panose="02020603050405020304" pitchFamily="18" charset="0"/>
                <a:cs typeface="Times New Roman" pitchFamily="18" charset="0"/>
              </a:rPr>
              <a:t>C. </a:t>
            </a:r>
            <a:r>
              <a:rPr lang="en-US" sz="1800" i="1" dirty="0" err="1">
                <a:latin typeface="Times New Roman" panose="02020603050405020304" pitchFamily="18" charset="0"/>
                <a:cs typeface="Times New Roman" pitchFamily="18" charset="0"/>
              </a:rPr>
              <a:t>quandrangularis</a:t>
            </a:r>
            <a:r>
              <a:rPr lang="en-US" sz="1800" i="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extract shows a potent antibacterial activity against Staphylococcus  aureus by inhibiting their growth with increase in the concentration and gentamycin is used as a positive control. (A) Antibacterial activity assay by agar well diffusion method. (B) Graphical representation of antibacterial activity.</a:t>
            </a:r>
            <a:r>
              <a:rPr lang="en-US" sz="1800" b="1" dirty="0">
                <a:latin typeface="Times New Roman" panose="02020603050405020304" pitchFamily="18" charset="0"/>
                <a:cs typeface="Times New Roman" pitchFamily="18" charset="0"/>
              </a:rPr>
              <a:t>       </a:t>
            </a:r>
            <a:endParaRPr lang="en-US" b="1" dirty="0">
              <a:latin typeface="Times New Roman" panose="02020603050405020304" pitchFamily="18" charset="0"/>
              <a:cs typeface="Times New Roman" panose="02020603050405020304" pitchFamily="18" charset="0"/>
            </a:endParaRPr>
          </a:p>
        </p:txBody>
      </p:sp>
      <p:graphicFrame>
        <p:nvGraphicFramePr>
          <p:cNvPr id="15" name="Table 15">
            <a:extLst>
              <a:ext uri="{FF2B5EF4-FFF2-40B4-BE49-F238E27FC236}">
                <a16:creationId xmlns:a16="http://schemas.microsoft.com/office/drawing/2014/main" id="{9827644E-342A-3917-BB05-C3129A9FF1EB}"/>
              </a:ext>
            </a:extLst>
          </p:cNvPr>
          <p:cNvGraphicFramePr>
            <a:graphicFrameLocks noGrp="1"/>
          </p:cNvGraphicFramePr>
          <p:nvPr>
            <p:extLst>
              <p:ext uri="{D42A27DB-BD31-4B8C-83A1-F6EECF244321}">
                <p14:modId xmlns:p14="http://schemas.microsoft.com/office/powerpoint/2010/main" val="1907476817"/>
              </p:ext>
            </p:extLst>
          </p:nvPr>
        </p:nvGraphicFramePr>
        <p:xfrm>
          <a:off x="179511" y="1342155"/>
          <a:ext cx="4518456" cy="2271707"/>
        </p:xfrm>
        <a:graphic>
          <a:graphicData uri="http://schemas.openxmlformats.org/drawingml/2006/table">
            <a:tbl>
              <a:tblPr firstRow="1" bandRow="1">
                <a:tableStyleId>{073A0DAA-6AF3-43AB-8588-CEC1D06C72B9}</a:tableStyleId>
              </a:tblPr>
              <a:tblGrid>
                <a:gridCol w="592731">
                  <a:extLst>
                    <a:ext uri="{9D8B030D-6E8A-4147-A177-3AD203B41FA5}">
                      <a16:colId xmlns:a16="http://schemas.microsoft.com/office/drawing/2014/main" val="2069587935"/>
                    </a:ext>
                  </a:extLst>
                </a:gridCol>
                <a:gridCol w="2419574">
                  <a:extLst>
                    <a:ext uri="{9D8B030D-6E8A-4147-A177-3AD203B41FA5}">
                      <a16:colId xmlns:a16="http://schemas.microsoft.com/office/drawing/2014/main" val="4179935512"/>
                    </a:ext>
                  </a:extLst>
                </a:gridCol>
                <a:gridCol w="1506151">
                  <a:extLst>
                    <a:ext uri="{9D8B030D-6E8A-4147-A177-3AD203B41FA5}">
                      <a16:colId xmlns:a16="http://schemas.microsoft.com/office/drawing/2014/main" val="726933176"/>
                    </a:ext>
                  </a:extLst>
                </a:gridCol>
              </a:tblGrid>
              <a:tr h="585137">
                <a:tc>
                  <a:txBody>
                    <a:bodyPr/>
                    <a:lstStyle/>
                    <a:p>
                      <a:pPr algn="ctr"/>
                      <a:r>
                        <a:rPr lang="en-US" sz="1400" dirty="0">
                          <a:latin typeface="Times New Roman" panose="02020603050405020304" pitchFamily="18" charset="0"/>
                          <a:cs typeface="Times New Roman" panose="02020603050405020304" pitchFamily="18" charset="0"/>
                        </a:rPr>
                        <a:t>Sl. No</a:t>
                      </a:r>
                    </a:p>
                  </a:txBody>
                  <a:tcPr/>
                </a:tc>
                <a:tc>
                  <a:txBody>
                    <a:bodyPr/>
                    <a:lstStyle/>
                    <a:p>
                      <a:pPr algn="ctr"/>
                      <a:r>
                        <a:rPr lang="en-US" sz="1400" dirty="0">
                          <a:latin typeface="Times New Roman" panose="02020603050405020304" pitchFamily="18" charset="0"/>
                          <a:cs typeface="Times New Roman" panose="02020603050405020304" pitchFamily="18" charset="0"/>
                        </a:rPr>
                        <a:t>Concentration (10mg/ml of DMSO)</a:t>
                      </a:r>
                    </a:p>
                  </a:txBody>
                  <a:tcPr/>
                </a:tc>
                <a:tc>
                  <a:txBody>
                    <a:bodyPr/>
                    <a:lstStyle/>
                    <a:p>
                      <a:pPr algn="ctr"/>
                      <a:r>
                        <a:rPr lang="en-US" sz="1400" dirty="0">
                          <a:latin typeface="Times New Roman" panose="02020603050405020304" pitchFamily="18" charset="0"/>
                          <a:cs typeface="Times New Roman" panose="02020603050405020304" pitchFamily="18" charset="0"/>
                        </a:rPr>
                        <a:t>Zone of Inhibition in mm</a:t>
                      </a:r>
                    </a:p>
                  </a:txBody>
                  <a:tcPr/>
                </a:tc>
                <a:extLst>
                  <a:ext uri="{0D108BD9-81ED-4DB2-BD59-A6C34878D82A}">
                    <a16:rowId xmlns:a16="http://schemas.microsoft.com/office/drawing/2014/main" val="4216179147"/>
                  </a:ext>
                </a:extLst>
              </a:tr>
              <a:tr h="344198">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25</a:t>
                      </a:r>
                    </a:p>
                  </a:txBody>
                  <a:tcPr/>
                </a:tc>
                <a:tc>
                  <a:txBody>
                    <a:bodyPr/>
                    <a:lstStyle/>
                    <a:p>
                      <a:pPr algn="ctr"/>
                      <a:r>
                        <a:rPr lang="en-US" sz="1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261654317"/>
                  </a:ext>
                </a:extLst>
              </a:tr>
              <a:tr h="335593">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50</a:t>
                      </a:r>
                    </a:p>
                  </a:txBody>
                  <a:tcPr/>
                </a:tc>
                <a:tc>
                  <a:txBody>
                    <a:bodyPr/>
                    <a:lstStyle/>
                    <a:p>
                      <a:pPr algn="ctr"/>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815497829"/>
                  </a:ext>
                </a:extLst>
              </a:tr>
              <a:tr h="335593">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100</a:t>
                      </a:r>
                    </a:p>
                  </a:txBody>
                  <a:tcPr/>
                </a:tc>
                <a:tc>
                  <a:txBody>
                    <a:bodyPr/>
                    <a:lstStyle/>
                    <a:p>
                      <a:pPr algn="ctr"/>
                      <a:r>
                        <a:rPr lang="en-US"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2275227795"/>
                  </a:ext>
                </a:extLst>
              </a:tr>
              <a:tr h="335593">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250</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401568531"/>
                  </a:ext>
                </a:extLst>
              </a:tr>
              <a:tr h="335593">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Gentamycin</a:t>
                      </a:r>
                    </a:p>
                  </a:txBody>
                  <a:tcPr/>
                </a:tc>
                <a:tc>
                  <a:txBody>
                    <a:bodyPr/>
                    <a:lstStyle/>
                    <a:p>
                      <a:pPr algn="ctr"/>
                      <a:r>
                        <a:rPr lang="en-US"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855766361"/>
                  </a:ext>
                </a:extLst>
              </a:tr>
            </a:tbl>
          </a:graphicData>
        </a:graphic>
      </p:graphicFrame>
      <p:sp>
        <p:nvSpPr>
          <p:cNvPr id="16" name="TextBox 15">
            <a:extLst>
              <a:ext uri="{FF2B5EF4-FFF2-40B4-BE49-F238E27FC236}">
                <a16:creationId xmlns:a16="http://schemas.microsoft.com/office/drawing/2014/main" id="{AB6ABBF6-BAC9-031C-D20B-AB360052B329}"/>
              </a:ext>
            </a:extLst>
          </p:cNvPr>
          <p:cNvSpPr txBox="1"/>
          <p:nvPr/>
        </p:nvSpPr>
        <p:spPr>
          <a:xfrm>
            <a:off x="-36512" y="995904"/>
            <a:ext cx="903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Table.2. A</a:t>
            </a:r>
            <a:r>
              <a:rPr lang="en-US" sz="1800" b="1" dirty="0">
                <a:latin typeface="Times New Roman" panose="02020603050405020304" pitchFamily="18" charset="0"/>
                <a:cs typeface="Times New Roman" pitchFamily="18" charset="0"/>
              </a:rPr>
              <a:t>ntibacterial activity of </a:t>
            </a:r>
            <a:r>
              <a:rPr lang="en-US" sz="1800" b="1" i="1" dirty="0">
                <a:latin typeface="Times New Roman" panose="02020603050405020304" pitchFamily="18" charset="0"/>
                <a:cs typeface="Times New Roman" pitchFamily="18" charset="0"/>
              </a:rPr>
              <a:t>C. </a:t>
            </a:r>
            <a:r>
              <a:rPr lang="en-US" sz="1800" b="1" i="1" dirty="0" err="1">
                <a:latin typeface="Times New Roman" panose="02020603050405020304" pitchFamily="18" charset="0"/>
                <a:cs typeface="Times New Roman" pitchFamily="18" charset="0"/>
              </a:rPr>
              <a:t>quandrangularis</a:t>
            </a:r>
            <a:r>
              <a:rPr lang="en-US" sz="1800" b="1" i="1" dirty="0">
                <a:latin typeface="Times New Roman" panose="02020603050405020304" pitchFamily="18" charset="0"/>
                <a:cs typeface="Times New Roman" pitchFamily="18" charset="0"/>
              </a:rPr>
              <a:t> extract </a:t>
            </a:r>
            <a:r>
              <a:rPr lang="en-US" sz="1800" b="1" dirty="0">
                <a:latin typeface="Times New Roman" panose="02020603050405020304" pitchFamily="18" charset="0"/>
                <a:cs typeface="Times New Roman" pitchFamily="18" charset="0"/>
              </a:rPr>
              <a:t>against </a:t>
            </a:r>
            <a:r>
              <a:rPr lang="en-US" sz="1800" b="1" i="1" dirty="0">
                <a:latin typeface="Times New Roman" panose="02020603050405020304" pitchFamily="18" charset="0"/>
                <a:cs typeface="Times New Roman" pitchFamily="18" charset="0"/>
              </a:rPr>
              <a:t>Staphylococcus  aureus.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Content Placeholder 3" descr="C:\Users\Admin\Desktop\SEP Anti\R series\20220918_151608.jpg"/>
          <p:cNvPicPr>
            <a:picLocks/>
          </p:cNvPicPr>
          <p:nvPr/>
        </p:nvPicPr>
        <p:blipFill>
          <a:blip r:embed="rId2"/>
          <a:srcRect/>
          <a:stretch>
            <a:fillRect/>
          </a:stretch>
        </p:blipFill>
        <p:spPr bwMode="auto">
          <a:xfrm>
            <a:off x="5095468" y="1359673"/>
            <a:ext cx="2428860" cy="2286016"/>
          </a:xfrm>
          <a:prstGeom prst="rect">
            <a:avLst/>
          </a:prstGeom>
          <a:noFill/>
          <a:ln>
            <a:noFill/>
          </a:ln>
        </p:spPr>
      </p:pic>
      <p:sp>
        <p:nvSpPr>
          <p:cNvPr id="1048617" name="Content Placeholder 8"/>
          <p:cNvSpPr>
            <a:spLocks noGrp="1"/>
          </p:cNvSpPr>
          <p:nvPr>
            <p:ph idx="1"/>
          </p:nvPr>
        </p:nvSpPr>
        <p:spPr>
          <a:xfrm>
            <a:off x="0" y="0"/>
            <a:ext cx="9144000" cy="6858000"/>
          </a:xfrm>
        </p:spPr>
        <p:txBody>
          <a:bodyPr/>
          <a:lstStyle/>
          <a:p>
            <a:endParaRPr lang="en-IN" dirty="0"/>
          </a:p>
          <a:p>
            <a:endParaRPr lang="en-IN" dirty="0"/>
          </a:p>
          <a:p>
            <a:endParaRPr lang="en-IN" dirty="0"/>
          </a:p>
          <a:p>
            <a:endParaRPr lang="en-IN" dirty="0"/>
          </a:p>
          <a:p>
            <a:endParaRPr lang="en-IN" dirty="0"/>
          </a:p>
          <a:p>
            <a:r>
              <a:rPr lang="en-US" dirty="0"/>
              <a:t>H</a:t>
            </a:r>
          </a:p>
        </p:txBody>
      </p:sp>
      <p:grpSp>
        <p:nvGrpSpPr>
          <p:cNvPr id="2" name="Group 1">
            <a:extLst>
              <a:ext uri="{FF2B5EF4-FFF2-40B4-BE49-F238E27FC236}">
                <a16:creationId xmlns:a16="http://schemas.microsoft.com/office/drawing/2014/main" id="{A371BA56-E5D5-53F8-766E-065C500D6A89}"/>
              </a:ext>
            </a:extLst>
          </p:cNvPr>
          <p:cNvGrpSpPr/>
          <p:nvPr/>
        </p:nvGrpSpPr>
        <p:grpSpPr>
          <a:xfrm>
            <a:off x="0" y="44624"/>
            <a:ext cx="8711952" cy="951280"/>
            <a:chOff x="0" y="44624"/>
            <a:chExt cx="8711952" cy="951280"/>
          </a:xfrm>
        </p:grpSpPr>
        <p:sp>
          <p:nvSpPr>
            <p:cNvPr id="3" name="Arrow: Pentagon 2">
              <a:extLst>
                <a:ext uri="{FF2B5EF4-FFF2-40B4-BE49-F238E27FC236}">
                  <a16:creationId xmlns:a16="http://schemas.microsoft.com/office/drawing/2014/main" id="{286CA5FC-8CD7-0695-7330-D8030668CE58}"/>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r>
                <a:rPr lang="en-US" sz="4000" b="1" dirty="0">
                  <a:solidFill>
                    <a:schemeClr val="bg1"/>
                  </a:solidFill>
                </a:rPr>
                <a:t>Cont.,</a:t>
              </a:r>
            </a:p>
          </p:txBody>
        </p:sp>
        <p:sp>
          <p:nvSpPr>
            <p:cNvPr id="4" name="Arrow: Chevron 3">
              <a:extLst>
                <a:ext uri="{FF2B5EF4-FFF2-40B4-BE49-F238E27FC236}">
                  <a16:creationId xmlns:a16="http://schemas.microsoft.com/office/drawing/2014/main" id="{0DF2FB45-FAC6-99A7-8604-28AD98E329F3}"/>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TextBox 4">
            <a:extLst>
              <a:ext uri="{FF2B5EF4-FFF2-40B4-BE49-F238E27FC236}">
                <a16:creationId xmlns:a16="http://schemas.microsoft.com/office/drawing/2014/main" id="{9B0E0F70-E15D-5290-D665-AA1F7C76B013}"/>
              </a:ext>
            </a:extLst>
          </p:cNvPr>
          <p:cNvSpPr txBox="1"/>
          <p:nvPr/>
        </p:nvSpPr>
        <p:spPr>
          <a:xfrm>
            <a:off x="-36512" y="995904"/>
            <a:ext cx="90342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Table.2. A</a:t>
            </a:r>
            <a:r>
              <a:rPr lang="en-US" sz="1800" b="1" dirty="0">
                <a:latin typeface="Times New Roman" panose="02020603050405020304" pitchFamily="18" charset="0"/>
                <a:cs typeface="Times New Roman" pitchFamily="18" charset="0"/>
              </a:rPr>
              <a:t>ntibacterial activity of </a:t>
            </a:r>
            <a:r>
              <a:rPr lang="en-US" sz="1800" b="1" i="1" dirty="0">
                <a:latin typeface="Times New Roman" panose="02020603050405020304" pitchFamily="18" charset="0"/>
                <a:cs typeface="Times New Roman" pitchFamily="18" charset="0"/>
              </a:rPr>
              <a:t>C. </a:t>
            </a:r>
            <a:r>
              <a:rPr lang="en-US" sz="1800" b="1" i="1" dirty="0" err="1">
                <a:latin typeface="Times New Roman" panose="02020603050405020304" pitchFamily="18" charset="0"/>
                <a:cs typeface="Times New Roman" pitchFamily="18" charset="0"/>
              </a:rPr>
              <a:t>quandrangularis</a:t>
            </a:r>
            <a:r>
              <a:rPr lang="en-US" sz="1800" b="1" i="1" dirty="0">
                <a:latin typeface="Times New Roman" panose="02020603050405020304" pitchFamily="18" charset="0"/>
                <a:cs typeface="Times New Roman" pitchFamily="18" charset="0"/>
              </a:rPr>
              <a:t> extract </a:t>
            </a:r>
            <a:r>
              <a:rPr lang="en-US" sz="1800" b="1" dirty="0">
                <a:latin typeface="Times New Roman" panose="02020603050405020304" pitchFamily="18" charset="0"/>
                <a:cs typeface="Times New Roman" pitchFamily="18" charset="0"/>
              </a:rPr>
              <a:t>against </a:t>
            </a:r>
            <a:r>
              <a:rPr lang="en-US" sz="1800" b="1" i="1" dirty="0">
                <a:latin typeface="Times New Roman" panose="02020603050405020304" pitchFamily="18" charset="0"/>
                <a:cs typeface="Times New Roman" pitchFamily="18" charset="0"/>
              </a:rPr>
              <a:t>Salmonella typhi</a:t>
            </a:r>
            <a:r>
              <a:rPr lang="en-US" sz="1800" b="1" dirty="0">
                <a:latin typeface="Times New Roman" panose="02020603050405020304" pitchFamily="18" charset="0"/>
                <a:cs typeface="Times New Roman" pitchFamily="18" charset="0"/>
              </a:rPr>
              <a:t>. </a:t>
            </a:r>
            <a:r>
              <a:rPr lang="en-US" sz="1800" b="1" i="1" dirty="0">
                <a:latin typeface="Times New Roman" panose="02020603050405020304" pitchFamily="18" charset="0"/>
                <a:cs typeface="Times New Roman" pitchFamily="18" charset="0"/>
              </a:rPr>
              <a:t>.</a:t>
            </a:r>
            <a:endParaRPr lang="en-US" b="1" dirty="0">
              <a:latin typeface="Times New Roman" panose="02020603050405020304" pitchFamily="18" charset="0"/>
              <a:cs typeface="Times New Roman" panose="02020603050405020304" pitchFamily="18" charset="0"/>
            </a:endParaRPr>
          </a:p>
        </p:txBody>
      </p:sp>
      <p:graphicFrame>
        <p:nvGraphicFramePr>
          <p:cNvPr id="6" name="Table 15">
            <a:extLst>
              <a:ext uri="{FF2B5EF4-FFF2-40B4-BE49-F238E27FC236}">
                <a16:creationId xmlns:a16="http://schemas.microsoft.com/office/drawing/2014/main" id="{79922D39-6B4E-896E-76EC-B12E5B6D7160}"/>
              </a:ext>
            </a:extLst>
          </p:cNvPr>
          <p:cNvGraphicFramePr>
            <a:graphicFrameLocks noGrp="1"/>
          </p:cNvGraphicFramePr>
          <p:nvPr>
            <p:extLst>
              <p:ext uri="{D42A27DB-BD31-4B8C-83A1-F6EECF244321}">
                <p14:modId xmlns:p14="http://schemas.microsoft.com/office/powerpoint/2010/main" val="2357416396"/>
              </p:ext>
            </p:extLst>
          </p:nvPr>
        </p:nvGraphicFramePr>
        <p:xfrm>
          <a:off x="201901" y="1335870"/>
          <a:ext cx="4658131" cy="2304256"/>
        </p:xfrm>
        <a:graphic>
          <a:graphicData uri="http://schemas.openxmlformats.org/drawingml/2006/table">
            <a:tbl>
              <a:tblPr firstRow="1" bandRow="1">
                <a:tableStyleId>{073A0DAA-6AF3-43AB-8588-CEC1D06C72B9}</a:tableStyleId>
              </a:tblPr>
              <a:tblGrid>
                <a:gridCol w="605750">
                  <a:extLst>
                    <a:ext uri="{9D8B030D-6E8A-4147-A177-3AD203B41FA5}">
                      <a16:colId xmlns:a16="http://schemas.microsoft.com/office/drawing/2014/main" val="2069587935"/>
                    </a:ext>
                  </a:extLst>
                </a:gridCol>
                <a:gridCol w="2472716">
                  <a:extLst>
                    <a:ext uri="{9D8B030D-6E8A-4147-A177-3AD203B41FA5}">
                      <a16:colId xmlns:a16="http://schemas.microsoft.com/office/drawing/2014/main" val="4179935512"/>
                    </a:ext>
                  </a:extLst>
                </a:gridCol>
                <a:gridCol w="1579665">
                  <a:extLst>
                    <a:ext uri="{9D8B030D-6E8A-4147-A177-3AD203B41FA5}">
                      <a16:colId xmlns:a16="http://schemas.microsoft.com/office/drawing/2014/main" val="726933176"/>
                    </a:ext>
                  </a:extLst>
                </a:gridCol>
              </a:tblGrid>
              <a:tr h="573116">
                <a:tc>
                  <a:txBody>
                    <a:bodyPr/>
                    <a:lstStyle/>
                    <a:p>
                      <a:pPr algn="ctr"/>
                      <a:r>
                        <a:rPr lang="en-US" sz="1400" dirty="0">
                          <a:latin typeface="Times New Roman" panose="02020603050405020304" pitchFamily="18" charset="0"/>
                          <a:cs typeface="Times New Roman" panose="02020603050405020304" pitchFamily="18" charset="0"/>
                        </a:rPr>
                        <a:t>Sl. No</a:t>
                      </a:r>
                    </a:p>
                  </a:txBody>
                  <a:tcPr/>
                </a:tc>
                <a:tc>
                  <a:txBody>
                    <a:bodyPr/>
                    <a:lstStyle/>
                    <a:p>
                      <a:pPr algn="ctr"/>
                      <a:r>
                        <a:rPr lang="en-US" sz="1400" dirty="0">
                          <a:latin typeface="Times New Roman" panose="02020603050405020304" pitchFamily="18" charset="0"/>
                          <a:cs typeface="Times New Roman" panose="02020603050405020304" pitchFamily="18" charset="0"/>
                        </a:rPr>
                        <a:t>Concentration (10mg/ml of DMSO)</a:t>
                      </a:r>
                    </a:p>
                  </a:txBody>
                  <a:tcPr/>
                </a:tc>
                <a:tc>
                  <a:txBody>
                    <a:bodyPr/>
                    <a:lstStyle/>
                    <a:p>
                      <a:pPr algn="ctr"/>
                      <a:r>
                        <a:rPr lang="en-US" sz="1400" dirty="0">
                          <a:latin typeface="Times New Roman" panose="02020603050405020304" pitchFamily="18" charset="0"/>
                          <a:cs typeface="Times New Roman" panose="02020603050405020304" pitchFamily="18" charset="0"/>
                        </a:rPr>
                        <a:t>Zone of Inhibition in mm</a:t>
                      </a:r>
                    </a:p>
                  </a:txBody>
                  <a:tcPr/>
                </a:tc>
                <a:extLst>
                  <a:ext uri="{0D108BD9-81ED-4DB2-BD59-A6C34878D82A}">
                    <a16:rowId xmlns:a16="http://schemas.microsoft.com/office/drawing/2014/main" val="4216179147"/>
                  </a:ext>
                </a:extLst>
              </a:tr>
              <a:tr h="337127">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25</a:t>
                      </a:r>
                    </a:p>
                  </a:txBody>
                  <a:tcPr/>
                </a:tc>
                <a:tc>
                  <a:txBody>
                    <a:bodyPr/>
                    <a:lstStyle/>
                    <a:p>
                      <a:pPr algn="ctr"/>
                      <a:r>
                        <a:rPr lang="en-US" sz="14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261654317"/>
                  </a:ext>
                </a:extLst>
              </a:tr>
              <a:tr h="328699">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50</a:t>
                      </a:r>
                    </a:p>
                  </a:txBody>
                  <a:tcPr/>
                </a:tc>
                <a:tc>
                  <a:txBody>
                    <a:bodyPr/>
                    <a:lstStyle/>
                    <a:p>
                      <a:pPr algn="ctr"/>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815497829"/>
                  </a:ext>
                </a:extLst>
              </a:tr>
              <a:tr h="328699">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100</a:t>
                      </a:r>
                    </a:p>
                  </a:txBody>
                  <a:tcPr/>
                </a:tc>
                <a:tc>
                  <a:txBody>
                    <a:bodyPr/>
                    <a:lstStyle/>
                    <a:p>
                      <a:pPr algn="ctr"/>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275227795"/>
                  </a:ext>
                </a:extLst>
              </a:tr>
              <a:tr h="328699">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250</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1401568531"/>
                  </a:ext>
                </a:extLst>
              </a:tr>
              <a:tr h="407916">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Gentamycin</a:t>
                      </a:r>
                    </a:p>
                  </a:txBody>
                  <a:tcPr/>
                </a:tc>
                <a:tc>
                  <a:txBody>
                    <a:bodyPr/>
                    <a:lstStyle/>
                    <a:p>
                      <a:pPr algn="ctr"/>
                      <a:r>
                        <a:rPr lang="en-US"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855766361"/>
                  </a:ext>
                </a:extLst>
              </a:tr>
            </a:tbl>
          </a:graphicData>
        </a:graphic>
      </p:graphicFrame>
      <p:pic>
        <p:nvPicPr>
          <p:cNvPr id="8" name="Picture 7" descr="Chart, bar chart&#10;&#10;Description automatically generated">
            <a:extLst>
              <a:ext uri="{FF2B5EF4-FFF2-40B4-BE49-F238E27FC236}">
                <a16:creationId xmlns:a16="http://schemas.microsoft.com/office/drawing/2014/main" id="{391ECEED-3971-8675-EF72-4216170D28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 y="3734539"/>
            <a:ext cx="4657029" cy="3114183"/>
          </a:xfrm>
          <a:prstGeom prst="rect">
            <a:avLst/>
          </a:prstGeom>
        </p:spPr>
      </p:pic>
      <p:sp>
        <p:nvSpPr>
          <p:cNvPr id="9" name="TextBox 8">
            <a:extLst>
              <a:ext uri="{FF2B5EF4-FFF2-40B4-BE49-F238E27FC236}">
                <a16:creationId xmlns:a16="http://schemas.microsoft.com/office/drawing/2014/main" id="{E74F41CB-F1C2-C5EF-B21A-13C6869A7FDF}"/>
              </a:ext>
            </a:extLst>
          </p:cNvPr>
          <p:cNvSpPr txBox="1"/>
          <p:nvPr/>
        </p:nvSpPr>
        <p:spPr>
          <a:xfrm>
            <a:off x="179511" y="3654666"/>
            <a:ext cx="324128" cy="369332"/>
          </a:xfrm>
          <a:prstGeom prst="rect">
            <a:avLst/>
          </a:prstGeom>
          <a:noFill/>
        </p:spPr>
        <p:txBody>
          <a:bodyPr wrap="square" rtlCol="0">
            <a:spAutoFit/>
          </a:bodyPr>
          <a:lstStyle/>
          <a:p>
            <a:r>
              <a:rPr lang="en-US" b="1" dirty="0"/>
              <a:t>B</a:t>
            </a:r>
          </a:p>
        </p:txBody>
      </p:sp>
      <p:sp>
        <p:nvSpPr>
          <p:cNvPr id="10" name="TextBox 9">
            <a:extLst>
              <a:ext uri="{FF2B5EF4-FFF2-40B4-BE49-F238E27FC236}">
                <a16:creationId xmlns:a16="http://schemas.microsoft.com/office/drawing/2014/main" id="{EF229FDE-4BF9-E6A6-F7E9-545E962050E2}"/>
              </a:ext>
            </a:extLst>
          </p:cNvPr>
          <p:cNvSpPr txBox="1"/>
          <p:nvPr/>
        </p:nvSpPr>
        <p:spPr>
          <a:xfrm>
            <a:off x="5110521" y="1304131"/>
            <a:ext cx="324128" cy="369332"/>
          </a:xfrm>
          <a:prstGeom prst="rect">
            <a:avLst/>
          </a:prstGeom>
          <a:noFill/>
        </p:spPr>
        <p:txBody>
          <a:bodyPr wrap="square" rtlCol="0">
            <a:spAutoFit/>
          </a:bodyPr>
          <a:lstStyle/>
          <a:p>
            <a:r>
              <a:rPr lang="en-US" b="1" dirty="0"/>
              <a:t>A</a:t>
            </a:r>
          </a:p>
        </p:txBody>
      </p:sp>
      <p:sp>
        <p:nvSpPr>
          <p:cNvPr id="11" name="TextBox 10">
            <a:extLst>
              <a:ext uri="{FF2B5EF4-FFF2-40B4-BE49-F238E27FC236}">
                <a16:creationId xmlns:a16="http://schemas.microsoft.com/office/drawing/2014/main" id="{7AFD6071-1B3F-F2CD-FAD9-05AB045BDB0F}"/>
              </a:ext>
            </a:extLst>
          </p:cNvPr>
          <p:cNvSpPr txBox="1"/>
          <p:nvPr/>
        </p:nvSpPr>
        <p:spPr>
          <a:xfrm>
            <a:off x="4788026" y="3798530"/>
            <a:ext cx="4355974"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Fig.2. A</a:t>
            </a:r>
            <a:r>
              <a:rPr lang="en-US" sz="1800" b="1" dirty="0">
                <a:latin typeface="Times New Roman" panose="02020603050405020304" pitchFamily="18" charset="0"/>
                <a:cs typeface="Times New Roman" pitchFamily="18" charset="0"/>
              </a:rPr>
              <a:t>ntibacterial activity of </a:t>
            </a:r>
            <a:r>
              <a:rPr lang="en-US" sz="1800" b="1" i="1" dirty="0">
                <a:latin typeface="Times New Roman" panose="02020603050405020304" pitchFamily="18" charset="0"/>
                <a:cs typeface="Times New Roman" pitchFamily="18" charset="0"/>
              </a:rPr>
              <a:t>C. </a:t>
            </a:r>
            <a:r>
              <a:rPr lang="en-US" sz="1800" b="1" i="1" dirty="0" err="1">
                <a:latin typeface="Times New Roman" panose="02020603050405020304" pitchFamily="18" charset="0"/>
                <a:cs typeface="Times New Roman" pitchFamily="18" charset="0"/>
              </a:rPr>
              <a:t>quandrangularis</a:t>
            </a:r>
            <a:r>
              <a:rPr lang="en-US" sz="1800" b="1" dirty="0">
                <a:latin typeface="Times New Roman" panose="02020603050405020304" pitchFamily="18" charset="0"/>
                <a:cs typeface="Times New Roman" pitchFamily="18" charset="0"/>
              </a:rPr>
              <a:t> extract against </a:t>
            </a:r>
            <a:r>
              <a:rPr lang="en-US" sz="1800" b="1" i="1" dirty="0">
                <a:latin typeface="Times New Roman" panose="02020603050405020304" pitchFamily="18" charset="0"/>
                <a:cs typeface="Times New Roman" pitchFamily="18" charset="0"/>
              </a:rPr>
              <a:t>Salmonella typhi</a:t>
            </a:r>
            <a:r>
              <a:rPr lang="en-US" sz="1800" b="1" dirty="0">
                <a:latin typeface="Times New Roman" panose="02020603050405020304" pitchFamily="18" charset="0"/>
                <a:cs typeface="Times New Roman" pitchFamily="18" charset="0"/>
              </a:rPr>
              <a:t>.             </a:t>
            </a:r>
          </a:p>
          <a:p>
            <a:pPr algn="just"/>
            <a:r>
              <a:rPr lang="en-US" sz="1800" dirty="0">
                <a:latin typeface="Times New Roman" panose="02020603050405020304" pitchFamily="18" charset="0"/>
                <a:cs typeface="Times New Roman" pitchFamily="18" charset="0"/>
              </a:rPr>
              <a:t>The </a:t>
            </a:r>
            <a:r>
              <a:rPr lang="en-US" sz="1800" i="1" dirty="0">
                <a:latin typeface="Times New Roman" panose="02020603050405020304" pitchFamily="18" charset="0"/>
                <a:cs typeface="Times New Roman" pitchFamily="18" charset="0"/>
              </a:rPr>
              <a:t>C. </a:t>
            </a:r>
            <a:r>
              <a:rPr lang="en-US" sz="1800" i="1" dirty="0" err="1">
                <a:latin typeface="Times New Roman" panose="02020603050405020304" pitchFamily="18" charset="0"/>
                <a:cs typeface="Times New Roman" pitchFamily="18" charset="0"/>
              </a:rPr>
              <a:t>quandrangularis</a:t>
            </a:r>
            <a:r>
              <a:rPr lang="en-US" sz="1800" i="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extract shows a potent antibacterial activity against </a:t>
            </a:r>
            <a:r>
              <a:rPr lang="en-US" sz="1800" i="1" dirty="0">
                <a:latin typeface="Times New Roman" panose="02020603050405020304" pitchFamily="18" charset="0"/>
                <a:cs typeface="Times New Roman" pitchFamily="18" charset="0"/>
              </a:rPr>
              <a:t>Salmonella typhi</a:t>
            </a:r>
            <a:r>
              <a:rPr lang="en-US" i="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by inhibiting their growth with increase in the concentration and gentamycin is used as a positive control. (A) Antibacterial activity assay by agar well diffusion method. (B) Graphical representation of antibacterial activity.</a:t>
            </a:r>
            <a:r>
              <a:rPr lang="en-US" sz="1800" b="1" dirty="0">
                <a:latin typeface="Times New Roman" panose="02020603050405020304" pitchFamily="18" charset="0"/>
                <a:cs typeface="Times New Roman" pitchFamily="18" charset="0"/>
              </a:rPr>
              <a:t>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0" y="1239502"/>
            <a:ext cx="9144000" cy="5357850"/>
          </a:xfrm>
        </p:spPr>
        <p:txBody>
          <a:bodyPr>
            <a:normAutofit fontScale="95962" lnSpcReduction="10000"/>
          </a:bodyPr>
          <a:lstStyle/>
          <a:p>
            <a:pPr algn="just">
              <a:lnSpc>
                <a:spcPct val="150000"/>
              </a:lnSpc>
            </a:pPr>
            <a:r>
              <a:rPr lang="en-US" sz="1800" i="1" dirty="0" err="1">
                <a:latin typeface="Times New Roman" pitchFamily="18" charset="0"/>
                <a:cs typeface="Times New Roman" pitchFamily="18" charset="0"/>
              </a:rPr>
              <a:t>Cissus</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quadrangularis</a:t>
            </a:r>
            <a:r>
              <a:rPr lang="en-US" sz="1800" dirty="0">
                <a:latin typeface="Times New Roman" pitchFamily="18" charset="0"/>
                <a:cs typeface="Times New Roman" pitchFamily="18" charset="0"/>
              </a:rPr>
              <a:t> is an indigenous medicinal plant of India and distributed throughout the tropical region in the world. It is known to be an ancient medicinal plant, with optimal healing in white tissue area of the body. </a:t>
            </a:r>
          </a:p>
          <a:p>
            <a:pPr algn="just">
              <a:lnSpc>
                <a:spcPct val="150000"/>
              </a:lnSpc>
            </a:pPr>
            <a:r>
              <a:rPr lang="en-US" sz="1800" dirty="0">
                <a:latin typeface="Times New Roman" pitchFamily="18" charset="0"/>
                <a:cs typeface="Times New Roman" pitchFamily="18" charset="0"/>
              </a:rPr>
              <a:t>In this study, the qualitative phytochemical and anti-bacterial properties of </a:t>
            </a:r>
            <a:r>
              <a:rPr lang="en-US" sz="1800" i="1" dirty="0" err="1">
                <a:latin typeface="Times New Roman" pitchFamily="18" charset="0"/>
                <a:cs typeface="Times New Roman" pitchFamily="18" charset="0"/>
              </a:rPr>
              <a:t>C.quadrangularis</a:t>
            </a:r>
            <a:r>
              <a:rPr lang="en-US" sz="1800" dirty="0">
                <a:latin typeface="Times New Roman" pitchFamily="18" charset="0"/>
                <a:cs typeface="Times New Roman" pitchFamily="18" charset="0"/>
              </a:rPr>
              <a:t> were evaluated. </a:t>
            </a:r>
          </a:p>
          <a:p>
            <a:pPr algn="just">
              <a:lnSpc>
                <a:spcPct val="150000"/>
              </a:lnSpc>
            </a:pPr>
            <a:r>
              <a:rPr lang="en-US" sz="1800" dirty="0">
                <a:latin typeface="Times New Roman" pitchFamily="18" charset="0"/>
                <a:cs typeface="Times New Roman" pitchFamily="18" charset="0"/>
              </a:rPr>
              <a:t>The qualitative phytochemical screening was evaluated by using ethanol extracts, and anti-bacterial activity of </a:t>
            </a:r>
            <a:r>
              <a:rPr lang="en-US" sz="1800" i="1" dirty="0" err="1">
                <a:latin typeface="Times New Roman" pitchFamily="18" charset="0"/>
                <a:cs typeface="Times New Roman" pitchFamily="18" charset="0"/>
              </a:rPr>
              <a:t>C.quadrangularis</a:t>
            </a:r>
            <a:r>
              <a:rPr lang="en-US" sz="1800" dirty="0">
                <a:latin typeface="Times New Roman" pitchFamily="18" charset="0"/>
                <a:cs typeface="Times New Roman" pitchFamily="18" charset="0"/>
              </a:rPr>
              <a:t> was studied against two pathogenic bacteria viz., </a:t>
            </a:r>
            <a:r>
              <a:rPr lang="en-US" sz="1800" i="1" dirty="0">
                <a:latin typeface="Times New Roman" pitchFamily="18" charset="0"/>
                <a:cs typeface="Times New Roman" pitchFamily="18" charset="0"/>
              </a:rPr>
              <a:t>S. aureus</a:t>
            </a:r>
            <a:r>
              <a:rPr lang="en-US" sz="1800" dirty="0">
                <a:latin typeface="Times New Roman" pitchFamily="18" charset="0"/>
                <a:cs typeface="Times New Roman" pitchFamily="18" charset="0"/>
              </a:rPr>
              <a:t>                and </a:t>
            </a:r>
            <a:r>
              <a:rPr lang="en-US" sz="1800" i="1" dirty="0">
                <a:latin typeface="Times New Roman" pitchFamily="18" charset="0"/>
                <a:cs typeface="Times New Roman" pitchFamily="18" charset="0"/>
              </a:rPr>
              <a:t>S. typhi.</a:t>
            </a:r>
            <a:r>
              <a:rPr lang="en-US" sz="1800" dirty="0">
                <a:latin typeface="Times New Roman" pitchFamily="18" charset="0"/>
                <a:cs typeface="Times New Roman" pitchFamily="18" charset="0"/>
              </a:rPr>
              <a:t> </a:t>
            </a:r>
          </a:p>
          <a:p>
            <a:pPr algn="just">
              <a:lnSpc>
                <a:spcPct val="150000"/>
              </a:lnSpc>
            </a:pPr>
            <a:r>
              <a:rPr lang="en-US" sz="1800" dirty="0">
                <a:latin typeface="Times New Roman" pitchFamily="18" charset="0"/>
                <a:cs typeface="Times New Roman" pitchFamily="18" charset="0"/>
              </a:rPr>
              <a:t>The secondary metabolites such as alkaloids, saponins, phenols, tannins, terpenoids and flavonoids were present in ethanolic extract of </a:t>
            </a:r>
            <a:r>
              <a:rPr lang="en-US" sz="1800" i="1" dirty="0" err="1">
                <a:latin typeface="Times New Roman" pitchFamily="18" charset="0"/>
                <a:cs typeface="Times New Roman" pitchFamily="18" charset="0"/>
              </a:rPr>
              <a:t>C.quadrangularis</a:t>
            </a:r>
            <a:r>
              <a:rPr lang="en-US" sz="1800" i="1" dirty="0">
                <a:latin typeface="Times New Roman" pitchFamily="18" charset="0"/>
                <a:cs typeface="Times New Roman" pitchFamily="18" charset="0"/>
              </a:rPr>
              <a:t>.</a:t>
            </a:r>
          </a:p>
          <a:p>
            <a:pPr algn="just">
              <a:lnSpc>
                <a:spcPct val="150000"/>
              </a:lnSpc>
            </a:pPr>
            <a:r>
              <a:rPr lang="en-US" sz="1800" dirty="0">
                <a:latin typeface="Times New Roman" pitchFamily="18" charset="0"/>
                <a:cs typeface="Times New Roman" pitchFamily="18" charset="0"/>
              </a:rPr>
              <a:t> The antibacterial activity may be due to the presence of one or more chemical constituents present in the extract. The results claim that </a:t>
            </a:r>
            <a:r>
              <a:rPr lang="en-US" sz="1800" i="1" dirty="0">
                <a:latin typeface="Times New Roman" pitchFamily="18" charset="0"/>
                <a:cs typeface="Times New Roman" pitchFamily="18" charset="0"/>
              </a:rPr>
              <a:t>C. quadrangularis </a:t>
            </a:r>
            <a:r>
              <a:rPr lang="en-US" sz="1800" dirty="0">
                <a:latin typeface="Times New Roman" pitchFamily="18" charset="0"/>
                <a:cs typeface="Times New Roman" pitchFamily="18" charset="0"/>
              </a:rPr>
              <a:t>stem can be considered as a potential candidate for the development of novel antibacterial herbal formulation</a:t>
            </a:r>
            <a:r>
              <a:rPr lang="en-US" sz="1800" dirty="0"/>
              <a:t>.</a:t>
            </a:r>
            <a:r>
              <a:rPr lang="en-US" sz="1800" b="1" dirty="0"/>
              <a:t>	</a:t>
            </a:r>
            <a:endParaRPr lang="en-US" sz="1800" dirty="0"/>
          </a:p>
          <a:p>
            <a:pPr algn="just">
              <a:lnSpc>
                <a:spcPct val="150000"/>
              </a:lnSpc>
            </a:pPr>
            <a:endParaRPr lang="en-IN" sz="1800" dirty="0"/>
          </a:p>
          <a:p>
            <a:pPr algn="just">
              <a:lnSpc>
                <a:spcPct val="150000"/>
              </a:lnSpc>
            </a:pPr>
            <a:endParaRPr lang="en-IN" sz="1800" dirty="0"/>
          </a:p>
          <a:p>
            <a:pPr algn="just">
              <a:lnSpc>
                <a:spcPct val="150000"/>
              </a:lnSpc>
            </a:pPr>
            <a:endParaRPr lang="en-IN" sz="1800" dirty="0"/>
          </a:p>
          <a:p>
            <a:pPr algn="just">
              <a:lnSpc>
                <a:spcPct val="150000"/>
              </a:lnSpc>
            </a:pPr>
            <a:endParaRPr lang="en-IN" sz="1800" dirty="0"/>
          </a:p>
          <a:p>
            <a:pPr algn="just">
              <a:lnSpc>
                <a:spcPct val="150000"/>
              </a:lnSpc>
            </a:pPr>
            <a:endParaRPr lang="en-US" sz="1800" dirty="0"/>
          </a:p>
        </p:txBody>
      </p:sp>
      <p:grpSp>
        <p:nvGrpSpPr>
          <p:cNvPr id="4" name="Group 3">
            <a:extLst>
              <a:ext uri="{FF2B5EF4-FFF2-40B4-BE49-F238E27FC236}">
                <a16:creationId xmlns:a16="http://schemas.microsoft.com/office/drawing/2014/main" id="{855EEA54-5947-110C-EDD2-EA501A31462A}"/>
              </a:ext>
            </a:extLst>
          </p:cNvPr>
          <p:cNvGrpSpPr/>
          <p:nvPr/>
        </p:nvGrpSpPr>
        <p:grpSpPr>
          <a:xfrm>
            <a:off x="0" y="44624"/>
            <a:ext cx="8711952" cy="951280"/>
            <a:chOff x="0" y="44624"/>
            <a:chExt cx="8711952" cy="951280"/>
          </a:xfrm>
        </p:grpSpPr>
        <p:sp>
          <p:nvSpPr>
            <p:cNvPr id="5" name="Arrow: Pentagon 4">
              <a:extLst>
                <a:ext uri="{FF2B5EF4-FFF2-40B4-BE49-F238E27FC236}">
                  <a16:creationId xmlns:a16="http://schemas.microsoft.com/office/drawing/2014/main" id="{2F423F55-CF3B-BE5E-A67D-7A35A27F4708}"/>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Conclusion</a:t>
              </a:r>
            </a:p>
          </p:txBody>
        </p:sp>
        <p:sp>
          <p:nvSpPr>
            <p:cNvPr id="6" name="Arrow: Chevron 5">
              <a:extLst>
                <a:ext uri="{FF2B5EF4-FFF2-40B4-BE49-F238E27FC236}">
                  <a16:creationId xmlns:a16="http://schemas.microsoft.com/office/drawing/2014/main" id="{83BA3451-8BC4-65C8-7B02-8022001376C3}"/>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ontent Placeholder 2"/>
          <p:cNvSpPr>
            <a:spLocks noGrp="1"/>
          </p:cNvSpPr>
          <p:nvPr>
            <p:ph idx="1"/>
          </p:nvPr>
        </p:nvSpPr>
        <p:spPr>
          <a:xfrm>
            <a:off x="0" y="980728"/>
            <a:ext cx="9144000" cy="6143644"/>
          </a:xfrm>
        </p:spPr>
        <p:txBody>
          <a:bodyPr>
            <a:noAutofit/>
          </a:bodyPr>
          <a:lstStyle/>
          <a:p>
            <a:pPr algn="just"/>
            <a:r>
              <a:rPr lang="en-US" sz="1700" dirty="0">
                <a:latin typeface="Times New Roman" panose="02020603050405020304" pitchFamily="18" charset="0"/>
                <a:cs typeface="Times New Roman" pitchFamily="18" charset="0"/>
              </a:rPr>
              <a:t>Garima Mishra , Saurabh Srivastava , </a:t>
            </a:r>
            <a:r>
              <a:rPr lang="en-US" sz="1700" dirty="0" err="1">
                <a:latin typeface="Times New Roman" panose="02020603050405020304" pitchFamily="18" charset="0"/>
                <a:cs typeface="Times New Roman" pitchFamily="18" charset="0"/>
              </a:rPr>
              <a:t>B.P.Nagori</a:t>
            </a:r>
            <a:r>
              <a:rPr lang="en-US" sz="1700" dirty="0">
                <a:latin typeface="Times New Roman" panose="02020603050405020304" pitchFamily="18" charset="0"/>
                <a:cs typeface="Times New Roman" pitchFamily="18" charset="0"/>
              </a:rPr>
              <a:t> (2016)  Pharmacological and Therapeutic Activity of Cissus quadrangularis International Journal of </a:t>
            </a:r>
            <a:r>
              <a:rPr lang="en-US" sz="1700" dirty="0" err="1">
                <a:latin typeface="Times New Roman" panose="02020603050405020304" pitchFamily="18" charset="0"/>
                <a:cs typeface="Times New Roman" pitchFamily="18" charset="0"/>
              </a:rPr>
              <a:t>PharmTech</a:t>
            </a:r>
            <a:r>
              <a:rPr lang="en-US" sz="1700" dirty="0">
                <a:latin typeface="Times New Roman" panose="02020603050405020304" pitchFamily="18" charset="0"/>
                <a:cs typeface="Times New Roman" pitchFamily="18" charset="0"/>
              </a:rPr>
              <a:t> Research CODEN (USA).             IJPRIF ISSN : 0974-4304 Vol.2, No.2, pp 1298-1310,</a:t>
            </a:r>
          </a:p>
          <a:p>
            <a:pPr marL="0" indent="0" algn="just">
              <a:buNone/>
            </a:pPr>
            <a:r>
              <a:rPr lang="en-US" sz="1700" dirty="0">
                <a:latin typeface="Times New Roman" panose="02020603050405020304" pitchFamily="18" charset="0"/>
                <a:cs typeface="Times New Roman" pitchFamily="18" charset="0"/>
              </a:rPr>
              <a:t> </a:t>
            </a:r>
          </a:p>
          <a:p>
            <a:pPr algn="just"/>
            <a:r>
              <a:rPr lang="en-US" sz="1700" dirty="0">
                <a:latin typeface="Times New Roman" panose="02020603050405020304" pitchFamily="18" charset="0"/>
                <a:cs typeface="Times New Roman" pitchFamily="18" charset="0"/>
              </a:rPr>
              <a:t>Piyush </a:t>
            </a:r>
            <a:r>
              <a:rPr lang="en-US" sz="1700" dirty="0" err="1">
                <a:latin typeface="Times New Roman" panose="02020603050405020304" pitchFamily="18" charset="0"/>
                <a:cs typeface="Times New Roman" pitchFamily="18" charset="0"/>
              </a:rPr>
              <a:t>S.BafnaaPayal</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H.PatilaSaurabh</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K.MarubRakesh</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E.Mutha</a:t>
            </a:r>
            <a:r>
              <a:rPr lang="en-US" sz="1700" dirty="0">
                <a:latin typeface="Times New Roman" panose="02020603050405020304" pitchFamily="18" charset="0"/>
                <a:cs typeface="Times New Roman" pitchFamily="18" charset="0"/>
              </a:rPr>
              <a:t>(2021</a:t>
            </a:r>
            <a:r>
              <a:rPr lang="en-US" sz="1700" i="1" dirty="0">
                <a:latin typeface="Times New Roman" panose="02020603050405020304" pitchFamily="18" charset="0"/>
                <a:cs typeface="Times New Roman" pitchFamily="18" charset="0"/>
              </a:rPr>
              <a:t>)  Cissus quadrangularis</a:t>
            </a:r>
            <a:r>
              <a:rPr lang="en-US" sz="1700" dirty="0">
                <a:latin typeface="Times New Roman" pitchFamily="18" charset="0"/>
                <a:cs typeface="Times New Roman" pitchFamily="18" charset="0"/>
              </a:rPr>
              <a:t> L: A comprehensive multidisciplinary review Journal of Ethnopharmacology Volume 279,, 114355.</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K.N. </a:t>
            </a:r>
            <a:r>
              <a:rPr lang="en-US" sz="1700" dirty="0" err="1">
                <a:latin typeface="Times New Roman" panose="02020603050405020304" pitchFamily="18" charset="0"/>
                <a:cs typeface="Times New Roman" pitchFamily="18" charset="0"/>
              </a:rPr>
              <a:t>Chidambara</a:t>
            </a:r>
            <a:r>
              <a:rPr lang="en-US" sz="1700" dirty="0">
                <a:latin typeface="Times New Roman" panose="02020603050405020304" pitchFamily="18" charset="0"/>
                <a:cs typeface="Times New Roman" pitchFamily="18" charset="0"/>
              </a:rPr>
              <a:t> Murthy A. </a:t>
            </a:r>
            <a:r>
              <a:rPr lang="en-US" sz="1700" dirty="0" err="1">
                <a:latin typeface="Times New Roman" panose="02020603050405020304" pitchFamily="18" charset="0"/>
                <a:cs typeface="Times New Roman" pitchFamily="18" charset="0"/>
              </a:rPr>
              <a:t>Vanitha</a:t>
            </a:r>
            <a:r>
              <a:rPr lang="en-US" sz="1700" dirty="0">
                <a:latin typeface="Times New Roman" panose="02020603050405020304" pitchFamily="18" charset="0"/>
                <a:cs typeface="Times New Roman" pitchFamily="18" charset="0"/>
              </a:rPr>
              <a:t> M. </a:t>
            </a:r>
            <a:r>
              <a:rPr lang="en-US" sz="1700" dirty="0" err="1">
                <a:latin typeface="Times New Roman" panose="02020603050405020304" pitchFamily="18" charset="0"/>
                <a:cs typeface="Times New Roman" pitchFamily="18" charset="0"/>
              </a:rPr>
              <a:t>Mahadeva</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Swamy</a:t>
            </a:r>
            <a:r>
              <a:rPr lang="en-US" sz="1700" dirty="0">
                <a:latin typeface="Times New Roman" panose="02020603050405020304" pitchFamily="18" charset="0"/>
                <a:cs typeface="Times New Roman" pitchFamily="18" charset="0"/>
              </a:rPr>
              <a:t>, and G.A. </a:t>
            </a:r>
            <a:r>
              <a:rPr lang="en-US" sz="1700" dirty="0" err="1">
                <a:latin typeface="Times New Roman" panose="02020603050405020304" pitchFamily="18" charset="0"/>
                <a:cs typeface="Times New Roman" pitchFamily="18" charset="0"/>
              </a:rPr>
              <a:t>Ravishankar</a:t>
            </a:r>
            <a:r>
              <a:rPr lang="en-US" sz="1700" dirty="0">
                <a:latin typeface="Times New Roman" panose="02020603050405020304" pitchFamily="18" charset="0"/>
                <a:cs typeface="Times New Roman" pitchFamily="18" charset="0"/>
              </a:rPr>
              <a:t> (2004) Antioxidant and Antimicrobial Activity of </a:t>
            </a:r>
            <a:r>
              <a:rPr lang="en-US" sz="1700" i="1" dirty="0" err="1">
                <a:latin typeface="Times New Roman" panose="02020603050405020304" pitchFamily="18" charset="0"/>
                <a:cs typeface="Times New Roman" pitchFamily="18" charset="0"/>
              </a:rPr>
              <a:t>Cissus</a:t>
            </a:r>
            <a:r>
              <a:rPr lang="en-US" sz="1700" i="1" dirty="0">
                <a:latin typeface="Times New Roman" panose="02020603050405020304" pitchFamily="18" charset="0"/>
                <a:cs typeface="Times New Roman" pitchFamily="18" charset="0"/>
              </a:rPr>
              <a:t> </a:t>
            </a:r>
            <a:r>
              <a:rPr lang="en-US" sz="1700" i="1" dirty="0" err="1">
                <a:latin typeface="Times New Roman" panose="02020603050405020304" pitchFamily="18" charset="0"/>
                <a:cs typeface="Times New Roman" pitchFamily="18" charset="0"/>
              </a:rPr>
              <a:t>quadrangularis</a:t>
            </a:r>
            <a:r>
              <a:rPr lang="en-US" sz="1700" i="1" dirty="0">
                <a:latin typeface="Times New Roman" panose="02020603050405020304" pitchFamily="18" charset="0"/>
                <a:cs typeface="Times New Roman" pitchFamily="18" charset="0"/>
              </a:rPr>
              <a:t> L</a:t>
            </a:r>
            <a:r>
              <a:rPr lang="en-US" sz="1700" dirty="0">
                <a:latin typeface="Times New Roman" panose="02020603050405020304" pitchFamily="18" charset="0"/>
                <a:cs typeface="Times New Roman" pitchFamily="18" charset="0"/>
              </a:rPr>
              <a:t>. Journal of Medicinal </a:t>
            </a:r>
            <a:r>
              <a:rPr lang="en-US" sz="1700" dirty="0" err="1">
                <a:latin typeface="Times New Roman" panose="02020603050405020304" pitchFamily="18" charset="0"/>
                <a:cs typeface="Times New Roman" pitchFamily="18" charset="0"/>
              </a:rPr>
              <a:t>FoodVol</a:t>
            </a:r>
            <a:r>
              <a:rPr lang="en-US" sz="1700" dirty="0">
                <a:latin typeface="Times New Roman" panose="02020603050405020304" pitchFamily="18" charset="0"/>
                <a:cs typeface="Times New Roman" pitchFamily="18" charset="0"/>
              </a:rPr>
              <a:t>. 6, No. 2.</a:t>
            </a:r>
          </a:p>
          <a:p>
            <a:pPr algn="just"/>
            <a:endParaRPr lang="en-US" sz="1700" dirty="0">
              <a:latin typeface="Times New Roman" panose="02020603050405020304" pitchFamily="18" charset="0"/>
              <a:cs typeface="Times New Roman" pitchFamily="18" charset="0"/>
            </a:endParaRPr>
          </a:p>
          <a:p>
            <a:pPr algn="just"/>
            <a:r>
              <a:rPr lang="en-US" sz="1700" dirty="0">
                <a:latin typeface="Times New Roman" panose="02020603050405020304" pitchFamily="18" charset="0"/>
                <a:cs typeface="Times New Roman" pitchFamily="18" charset="0"/>
              </a:rPr>
              <a:t>Sidney J. </a:t>
            </a:r>
            <a:r>
              <a:rPr lang="en-US" sz="1700" dirty="0" err="1">
                <a:latin typeface="Times New Roman" panose="02020603050405020304" pitchFamily="18" charset="0"/>
                <a:cs typeface="Times New Roman" pitchFamily="18" charset="0"/>
              </a:rPr>
              <a:t>Stohs,Sidhartha</a:t>
            </a:r>
            <a:r>
              <a:rPr lang="en-US" sz="1700" dirty="0">
                <a:latin typeface="Times New Roman" panose="02020603050405020304" pitchFamily="18" charset="0"/>
                <a:cs typeface="Times New Roman" pitchFamily="18" charset="0"/>
              </a:rPr>
              <a:t> D. Ray(2012) A Review and Evaluation of the Efficacy and Safety of </a:t>
            </a:r>
            <a:r>
              <a:rPr lang="en-US" sz="1700" i="1" dirty="0" err="1">
                <a:latin typeface="Times New Roman" panose="02020603050405020304" pitchFamily="18" charset="0"/>
                <a:cs typeface="Times New Roman" pitchFamily="18" charset="0"/>
              </a:rPr>
              <a:t>Cissus</a:t>
            </a:r>
            <a:r>
              <a:rPr lang="en-US" sz="1700" i="1" dirty="0">
                <a:latin typeface="Times New Roman" panose="02020603050405020304" pitchFamily="18" charset="0"/>
                <a:cs typeface="Times New Roman" pitchFamily="18" charset="0"/>
              </a:rPr>
              <a:t> </a:t>
            </a:r>
            <a:r>
              <a:rPr lang="en-US" sz="1700" i="1" dirty="0" err="1">
                <a:latin typeface="Times New Roman" panose="02020603050405020304" pitchFamily="18" charset="0"/>
                <a:cs typeface="Times New Roman" pitchFamily="18" charset="0"/>
              </a:rPr>
              <a:t>quadrangularis</a:t>
            </a:r>
            <a:r>
              <a:rPr lang="en-US" sz="1700" dirty="0">
                <a:latin typeface="Times New Roman" panose="02020603050405020304" pitchFamily="18" charset="0"/>
                <a:cs typeface="Times New Roman" pitchFamily="18" charset="0"/>
              </a:rPr>
              <a:t> Extracts </a:t>
            </a:r>
            <a:r>
              <a:rPr lang="en-US" sz="1700" dirty="0" err="1">
                <a:latin typeface="Times New Roman" panose="02020603050405020304" pitchFamily="18" charset="0"/>
                <a:cs typeface="Times New Roman" pitchFamily="18" charset="0"/>
              </a:rPr>
              <a:t>phytotherapy</a:t>
            </a:r>
            <a:r>
              <a:rPr lang="en-US" sz="1700" dirty="0">
                <a:latin typeface="Times New Roman" pitchFamily="18" charset="0"/>
                <a:cs typeface="Times New Roman" pitchFamily="18" charset="0"/>
              </a:rPr>
              <a:t> research Volume27,  Pp 1107-1114.</a:t>
            </a:r>
          </a:p>
          <a:p>
            <a:pPr algn="just"/>
            <a:endParaRPr lang="en-US" sz="1700" dirty="0">
              <a:latin typeface="Times New Roman" pitchFamily="18" charset="0"/>
              <a:cs typeface="Times New Roman" pitchFamily="18" charset="0"/>
            </a:endParaRPr>
          </a:p>
          <a:p>
            <a:pPr algn="just"/>
            <a:r>
              <a:rPr lang="en-US" sz="1700" dirty="0" err="1">
                <a:latin typeface="Times New Roman" panose="02020603050405020304" pitchFamily="18" charset="0"/>
                <a:cs typeface="Times New Roman" pitchFamily="18" charset="0"/>
              </a:rPr>
              <a:t>Geetu</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singh</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preeti</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rawat</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rakesh</a:t>
            </a:r>
            <a:r>
              <a:rPr lang="en-US" sz="1700" dirty="0">
                <a:latin typeface="Times New Roman" panose="02020603050405020304" pitchFamily="18" charset="0"/>
                <a:cs typeface="Times New Roman" pitchFamily="18" charset="0"/>
              </a:rPr>
              <a:t> </a:t>
            </a:r>
            <a:r>
              <a:rPr lang="en-US" sz="1700" dirty="0" err="1">
                <a:latin typeface="Times New Roman" panose="02020603050405020304" pitchFamily="18" charset="0"/>
                <a:cs typeface="Times New Roman" pitchFamily="18" charset="0"/>
              </a:rPr>
              <a:t>mourya</a:t>
            </a:r>
            <a:r>
              <a:rPr lang="en-US" sz="1700" dirty="0">
                <a:latin typeface="Times New Roman" panose="02020603050405020304" pitchFamily="18" charset="0"/>
                <a:cs typeface="Times New Roman" pitchFamily="18" charset="0"/>
              </a:rPr>
              <a:t> (2007) Constituents of </a:t>
            </a:r>
            <a:r>
              <a:rPr lang="en-US" sz="1700" i="1" dirty="0">
                <a:latin typeface="Times New Roman" panose="02020603050405020304" pitchFamily="18" charset="0"/>
                <a:cs typeface="Times New Roman" pitchFamily="18" charset="0"/>
              </a:rPr>
              <a:t>Cissus quadrangularis</a:t>
            </a:r>
            <a:r>
              <a:rPr lang="en-US" sz="1700" dirty="0">
                <a:latin typeface="Times New Roman" panose="02020603050405020304" pitchFamily="18" charset="0"/>
                <a:cs typeface="Times New Roman" pitchFamily="18" charset="0"/>
              </a:rPr>
              <a:t> Natural Product Research  Formerly Natural Product </a:t>
            </a:r>
            <a:r>
              <a:rPr lang="en-US" sz="1700" dirty="0" err="1">
                <a:latin typeface="Times New Roman" panose="02020603050405020304" pitchFamily="18" charset="0"/>
                <a:cs typeface="Times New Roman" pitchFamily="18" charset="0"/>
              </a:rPr>
              <a:t>Lettersn</a:t>
            </a:r>
            <a:r>
              <a:rPr lang="en-US" sz="1700" dirty="0">
                <a:latin typeface="Times New Roman" panose="02020603050405020304" pitchFamily="18" charset="0"/>
                <a:cs typeface="Times New Roman" pitchFamily="18" charset="0"/>
              </a:rPr>
              <a:t> Volume 21, Pages 522-528.</a:t>
            </a:r>
          </a:p>
          <a:p>
            <a:pPr algn="just"/>
            <a:endParaRPr lang="en-US" sz="1700" dirty="0">
              <a:latin typeface="Times New Roman" panose="02020603050405020304" pitchFamily="18" charset="0"/>
              <a:cs typeface="Times New Roman" pitchFamily="18" charset="0"/>
            </a:endParaRPr>
          </a:p>
          <a:p>
            <a:pPr algn="just"/>
            <a:r>
              <a:rPr lang="en-US" sz="1700" b="0" i="0" dirty="0" err="1">
                <a:solidFill>
                  <a:srgbClr val="212121"/>
                </a:solidFill>
                <a:effectLst/>
                <a:latin typeface="Times New Roman" panose="02020603050405020304" pitchFamily="18" charset="0"/>
                <a:cs typeface="Times New Roman" panose="02020603050405020304" pitchFamily="18" charset="0"/>
              </a:rPr>
              <a:t>Jhang</a:t>
            </a:r>
            <a:r>
              <a:rPr lang="en-US" sz="1700" b="0" i="0" dirty="0">
                <a:solidFill>
                  <a:srgbClr val="212121"/>
                </a:solidFill>
                <a:effectLst/>
                <a:latin typeface="Times New Roman" panose="02020603050405020304" pitchFamily="18" charset="0"/>
                <a:cs typeface="Times New Roman" panose="02020603050405020304" pitchFamily="18" charset="0"/>
              </a:rPr>
              <a:t> H, Shen Y, Ruse ND, </a:t>
            </a:r>
            <a:r>
              <a:rPr lang="en-US" sz="1700" b="0" i="0" dirty="0" err="1">
                <a:solidFill>
                  <a:srgbClr val="212121"/>
                </a:solidFill>
                <a:effectLst/>
                <a:latin typeface="Times New Roman" panose="02020603050405020304" pitchFamily="18" charset="0"/>
                <a:cs typeface="Times New Roman" panose="02020603050405020304" pitchFamily="18" charset="0"/>
              </a:rPr>
              <a:t>Haapasalo</a:t>
            </a:r>
            <a:r>
              <a:rPr lang="en-US" sz="1700" b="0" i="0" dirty="0">
                <a:solidFill>
                  <a:srgbClr val="212121"/>
                </a:solidFill>
                <a:effectLst/>
                <a:latin typeface="Times New Roman" panose="02020603050405020304" pitchFamily="18" charset="0"/>
                <a:cs typeface="Times New Roman" panose="02020603050405020304" pitchFamily="18" charset="0"/>
              </a:rPr>
              <a:t> M. Antibacterial activity of endodontic sealers by modified direct contact test against Enterococcus faecalis. J </a:t>
            </a:r>
            <a:r>
              <a:rPr lang="en-US" sz="1700" b="0" i="0" dirty="0" err="1">
                <a:solidFill>
                  <a:srgbClr val="212121"/>
                </a:solidFill>
                <a:effectLst/>
                <a:latin typeface="Times New Roman" panose="02020603050405020304" pitchFamily="18" charset="0"/>
                <a:cs typeface="Times New Roman" panose="02020603050405020304" pitchFamily="18" charset="0"/>
              </a:rPr>
              <a:t>Endod</a:t>
            </a:r>
            <a:r>
              <a:rPr lang="en-US" sz="1700" b="0" i="0" dirty="0">
                <a:solidFill>
                  <a:srgbClr val="212121"/>
                </a:solidFill>
                <a:effectLst/>
                <a:latin typeface="Times New Roman" panose="02020603050405020304" pitchFamily="18" charset="0"/>
                <a:cs typeface="Times New Roman" panose="02020603050405020304" pitchFamily="18" charset="0"/>
              </a:rPr>
              <a:t>. 2009 Jul;35(7):1051-5. </a:t>
            </a:r>
            <a:r>
              <a:rPr lang="en-US" sz="1700" b="0" i="0" dirty="0" err="1">
                <a:solidFill>
                  <a:srgbClr val="212121"/>
                </a:solidFill>
                <a:effectLst/>
                <a:latin typeface="Times New Roman" panose="02020603050405020304" pitchFamily="18" charset="0"/>
                <a:cs typeface="Times New Roman" panose="02020603050405020304" pitchFamily="18" charset="0"/>
              </a:rPr>
              <a:t>doi</a:t>
            </a:r>
            <a:r>
              <a:rPr lang="en-US" sz="1700" b="0" i="0" dirty="0">
                <a:solidFill>
                  <a:srgbClr val="212121"/>
                </a:solidFill>
                <a:effectLst/>
                <a:latin typeface="Times New Roman" panose="02020603050405020304" pitchFamily="18" charset="0"/>
                <a:cs typeface="Times New Roman" panose="02020603050405020304" pitchFamily="18" charset="0"/>
              </a:rPr>
              <a:t>: 10.1016/j.joen.2009.04.022. PMID: 19567333.</a:t>
            </a:r>
            <a:endParaRPr lang="en-US" sz="1700" dirty="0">
              <a:latin typeface="Times New Roman" panose="02020603050405020304" pitchFamily="18" charset="0"/>
              <a:cs typeface="Times New Roman" pitchFamily="18" charset="0"/>
            </a:endParaRPr>
          </a:p>
          <a:p>
            <a:pPr algn="just"/>
            <a:endParaRPr lang="en-US" sz="1700" dirty="0">
              <a:latin typeface="Times New Roman" panose="02020603050405020304" pitchFamily="18" charset="0"/>
              <a:cs typeface="Times New Roman" pitchFamily="18" charset="0"/>
            </a:endParaRPr>
          </a:p>
          <a:p>
            <a:pPr algn="just"/>
            <a:endParaRPr lang="en-US" sz="1700" dirty="0">
              <a:latin typeface="Times New Roman" panose="02020603050405020304" pitchFamily="18" charset="0"/>
              <a:cs typeface="Times New Roman" pitchFamily="18" charset="0"/>
            </a:endParaRPr>
          </a:p>
        </p:txBody>
      </p:sp>
      <p:grpSp>
        <p:nvGrpSpPr>
          <p:cNvPr id="4" name="Group 3">
            <a:extLst>
              <a:ext uri="{FF2B5EF4-FFF2-40B4-BE49-F238E27FC236}">
                <a16:creationId xmlns:a16="http://schemas.microsoft.com/office/drawing/2014/main" id="{1E75F2BB-A329-AB62-4AED-8B1678D18177}"/>
              </a:ext>
            </a:extLst>
          </p:cNvPr>
          <p:cNvGrpSpPr/>
          <p:nvPr/>
        </p:nvGrpSpPr>
        <p:grpSpPr>
          <a:xfrm>
            <a:off x="0" y="44624"/>
            <a:ext cx="8711952" cy="951280"/>
            <a:chOff x="0" y="44624"/>
            <a:chExt cx="8711952" cy="951280"/>
          </a:xfrm>
        </p:grpSpPr>
        <p:sp>
          <p:nvSpPr>
            <p:cNvPr id="5" name="Arrow: Pentagon 4">
              <a:extLst>
                <a:ext uri="{FF2B5EF4-FFF2-40B4-BE49-F238E27FC236}">
                  <a16:creationId xmlns:a16="http://schemas.microsoft.com/office/drawing/2014/main" id="{F204BC9E-D3E7-21EC-7419-42BDC14C877E}"/>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Reference</a:t>
              </a:r>
            </a:p>
          </p:txBody>
        </p:sp>
        <p:sp>
          <p:nvSpPr>
            <p:cNvPr id="6" name="Arrow: Chevron 5">
              <a:extLst>
                <a:ext uri="{FF2B5EF4-FFF2-40B4-BE49-F238E27FC236}">
                  <a16:creationId xmlns:a16="http://schemas.microsoft.com/office/drawing/2014/main" id="{3C28DA99-F65A-E6EA-9B4A-D3FB8EB52821}"/>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lendar&#10;&#10;Description automatically generated">
            <a:extLst>
              <a:ext uri="{FF2B5EF4-FFF2-40B4-BE49-F238E27FC236}">
                <a16:creationId xmlns:a16="http://schemas.microsoft.com/office/drawing/2014/main" id="{5FC623A0-01E9-5484-4354-C202149C6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90"/>
            <a:ext cx="9144000" cy="6852609"/>
          </a:xfrm>
          <a:prstGeom prst="rect">
            <a:avLst/>
          </a:prstGeom>
        </p:spPr>
      </p:pic>
    </p:spTree>
    <p:extLst>
      <p:ext uri="{BB962C8B-B14F-4D97-AF65-F5344CB8AC3E}">
        <p14:creationId xmlns:p14="http://schemas.microsoft.com/office/powerpoint/2010/main" val="16511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107504" y="1268760"/>
            <a:ext cx="8229600" cy="5313416"/>
          </a:xfrm>
        </p:spPr>
        <p:txBody>
          <a:bodyPr>
            <a:normAutofit/>
          </a:bodyPr>
          <a:lstStyle/>
          <a:p>
            <a:pPr>
              <a:lnSpc>
                <a:spcPct val="200000"/>
              </a:lnSpc>
            </a:pPr>
            <a:r>
              <a:rPr lang="en-IN" dirty="0">
                <a:latin typeface="Times New Roman" panose="02020603050405020304" pitchFamily="18" charset="0"/>
                <a:cs typeface="Times New Roman" panose="02020603050405020304" pitchFamily="18" charset="0"/>
              </a:rPr>
              <a:t>Introduction</a:t>
            </a:r>
          </a:p>
          <a:p>
            <a:pPr>
              <a:lnSpc>
                <a:spcPct val="200000"/>
              </a:lnSpc>
            </a:pPr>
            <a:r>
              <a:rPr lang="en-IN" dirty="0">
                <a:latin typeface="Times New Roman" panose="02020603050405020304" pitchFamily="18" charset="0"/>
                <a:cs typeface="Times New Roman" panose="02020603050405020304" pitchFamily="18" charset="0"/>
              </a:rPr>
              <a:t>Medicinal properties</a:t>
            </a:r>
          </a:p>
          <a:p>
            <a:pPr>
              <a:lnSpc>
                <a:spcPct val="200000"/>
              </a:lnSpc>
            </a:pPr>
            <a:r>
              <a:rPr lang="en-IN" dirty="0">
                <a:latin typeface="Times New Roman" panose="02020603050405020304" pitchFamily="18" charset="0"/>
                <a:cs typeface="Times New Roman" panose="02020603050405020304" pitchFamily="18" charset="0"/>
              </a:rPr>
              <a:t>Objectives</a:t>
            </a:r>
          </a:p>
          <a:p>
            <a:pPr>
              <a:lnSpc>
                <a:spcPct val="200000"/>
              </a:lnSpc>
            </a:pPr>
            <a:r>
              <a:rPr lang="en-IN" dirty="0">
                <a:latin typeface="Times New Roman" panose="02020603050405020304" pitchFamily="18" charset="0"/>
                <a:cs typeface="Times New Roman" panose="02020603050405020304" pitchFamily="18" charset="0"/>
              </a:rPr>
              <a:t>Materials and methods</a:t>
            </a:r>
          </a:p>
          <a:p>
            <a:pPr>
              <a:lnSpc>
                <a:spcPct val="200000"/>
              </a:lnSpc>
            </a:pPr>
            <a:r>
              <a:rPr lang="en-IN" dirty="0">
                <a:latin typeface="Times New Roman" panose="02020603050405020304" pitchFamily="18" charset="0"/>
                <a:cs typeface="Times New Roman" panose="02020603050405020304" pitchFamily="18" charset="0"/>
              </a:rPr>
              <a:t>Results and discussion</a:t>
            </a:r>
          </a:p>
          <a:p>
            <a:pPr>
              <a:lnSpc>
                <a:spcPct val="200000"/>
              </a:lnSpc>
            </a:pPr>
            <a:r>
              <a:rPr lang="en-IN" dirty="0">
                <a:latin typeface="Times New Roman" panose="02020603050405020304" pitchFamily="18" charset="0"/>
                <a:cs typeface="Times New Roman" panose="02020603050405020304" pitchFamily="18" charset="0"/>
              </a:rPr>
              <a:t>Conclusion</a:t>
            </a:r>
          </a:p>
          <a:p>
            <a:pPr>
              <a:lnSpc>
                <a:spcPct val="200000"/>
              </a:lnSpc>
            </a:pPr>
            <a:r>
              <a:rPr lang="en-IN" dirty="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A3818162-6AC5-A023-A830-FD0D9FA3927B}"/>
              </a:ext>
            </a:extLst>
          </p:cNvPr>
          <p:cNvGrpSpPr/>
          <p:nvPr/>
        </p:nvGrpSpPr>
        <p:grpSpPr>
          <a:xfrm>
            <a:off x="0" y="44624"/>
            <a:ext cx="8711952" cy="951280"/>
            <a:chOff x="0" y="44624"/>
            <a:chExt cx="8711952" cy="951280"/>
          </a:xfrm>
        </p:grpSpPr>
        <p:sp>
          <p:nvSpPr>
            <p:cNvPr id="9" name="Arrow: Pentagon 8">
              <a:extLst>
                <a:ext uri="{FF2B5EF4-FFF2-40B4-BE49-F238E27FC236}">
                  <a16:creationId xmlns:a16="http://schemas.microsoft.com/office/drawing/2014/main" id="{21E45ABB-AC33-5A68-6741-1CFD9CB6EE10}"/>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Contents</a:t>
              </a:r>
            </a:p>
          </p:txBody>
        </p:sp>
        <p:sp>
          <p:nvSpPr>
            <p:cNvPr id="10" name="Arrow: Chevron 9">
              <a:extLst>
                <a:ext uri="{FF2B5EF4-FFF2-40B4-BE49-F238E27FC236}">
                  <a16:creationId xmlns:a16="http://schemas.microsoft.com/office/drawing/2014/main" id="{37F6F6C1-D738-5903-A5A6-79688763B973}"/>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Content Placeholder 2"/>
          <p:cNvSpPr>
            <a:spLocks noGrp="1"/>
          </p:cNvSpPr>
          <p:nvPr>
            <p:ph idx="1"/>
          </p:nvPr>
        </p:nvSpPr>
        <p:spPr>
          <a:xfrm>
            <a:off x="0" y="1028608"/>
            <a:ext cx="5292080" cy="6000792"/>
          </a:xfrm>
        </p:spPr>
        <p:txBody>
          <a:bodyPr>
            <a:normAutofit/>
          </a:bodyPr>
          <a:lstStyle/>
          <a:p>
            <a:pPr algn="just"/>
            <a:r>
              <a:rPr lang="en-US" sz="1800" dirty="0">
                <a:latin typeface="Times New Roman" pitchFamily="18" charset="0"/>
                <a:cs typeface="Times New Roman" pitchFamily="18" charset="0"/>
              </a:rPr>
              <a:t>The plant kingdom has been the best source of remedies for curing a verity of disease and pain. </a:t>
            </a:r>
          </a:p>
          <a:p>
            <a:pPr algn="just"/>
            <a:r>
              <a:rPr lang="en-US" sz="1800" dirty="0">
                <a:latin typeface="Times New Roman" pitchFamily="18" charset="0"/>
                <a:cs typeface="Times New Roman" pitchFamily="18" charset="0"/>
              </a:rPr>
              <a:t>In the present era of drug development and in discovery of newer drug, molecules of many plant products are evaluated on the basis of their traditional uses. </a:t>
            </a:r>
          </a:p>
          <a:p>
            <a:pPr algn="just"/>
            <a:r>
              <a:rPr lang="en-US" sz="1800" i="1" dirty="0">
                <a:latin typeface="Times New Roman" panose="02020603050405020304" pitchFamily="18" charset="0"/>
                <a:cs typeface="Times New Roman" pitchFamily="18" charset="0"/>
              </a:rPr>
              <a:t>Cissus quadrangularis</a:t>
            </a:r>
            <a:r>
              <a:rPr lang="en-US" sz="1800" dirty="0">
                <a:latin typeface="Times New Roman" panose="02020603050405020304" pitchFamily="18" charset="0"/>
                <a:cs typeface="Times New Roman" pitchFamily="18" charset="0"/>
              </a:rPr>
              <a:t> (Linn) is a succulent perennial climber, scattered all over India is a traditional medicinal plant which shows promising results in joint and bone health.</a:t>
            </a:r>
          </a:p>
          <a:p>
            <a:pPr algn="just"/>
            <a:r>
              <a:rPr lang="en-US" sz="1800" i="1" dirty="0">
                <a:latin typeface="Times New Roman" panose="02020603050405020304" pitchFamily="18" charset="0"/>
                <a:cs typeface="Times New Roman" panose="02020603050405020304" pitchFamily="18" charset="0"/>
              </a:rPr>
              <a:t>Cissus quadrangularis</a:t>
            </a:r>
            <a:r>
              <a:rPr lang="en-US" sz="1800" dirty="0">
                <a:latin typeface="Times New Roman" panose="02020603050405020304" pitchFamily="18" charset="0"/>
                <a:cs typeface="Times New Roman" panose="02020603050405020304" pitchFamily="18" charset="0"/>
              </a:rPr>
              <a:t> has quadrangular stems, small leaves and also roots that all possess medicinal properties as revealed by the surveys and trials conducted by ethno-botanists and traditional herbal healers especially for the treatment of bone fractures and swelling.</a:t>
            </a:r>
          </a:p>
          <a:p>
            <a:pPr algn="just"/>
            <a:r>
              <a:rPr lang="en-US" sz="1800" dirty="0">
                <a:latin typeface="Times New Roman" panose="02020603050405020304" pitchFamily="18" charset="0"/>
                <a:cs typeface="Times New Roman" panose="02020603050405020304" pitchFamily="18" charset="0"/>
              </a:rPr>
              <a:t> The stem is bitter in taste and commonly used as the oral and topical applications in bone fractures, complaints of the back and spine, asthma, heat burns, wounds and insect bites.</a:t>
            </a:r>
            <a:r>
              <a:rPr lang="en-IN" sz="1800" dirty="0">
                <a:latin typeface="Times New Roman" panose="02020603050405020304" pitchFamily="18" charset="0"/>
                <a:cs typeface="Times New Roman" panose="02020603050405020304" pitchFamily="18" charset="0"/>
              </a:rPr>
              <a:t> </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pic>
        <p:nvPicPr>
          <p:cNvPr id="2" name="Picture 3" descr="See the source image">
            <a:extLst>
              <a:ext uri="{FF2B5EF4-FFF2-40B4-BE49-F238E27FC236}">
                <a16:creationId xmlns:a16="http://schemas.microsoft.com/office/drawing/2014/main" id="{6EEB3481-3B7C-31B8-2C3D-BD4FA6A06540}"/>
              </a:ext>
            </a:extLst>
          </p:cNvPr>
          <p:cNvPicPr>
            <a:picLocks/>
          </p:cNvPicPr>
          <p:nvPr/>
        </p:nvPicPr>
        <p:blipFill>
          <a:blip r:embed="rId2" cstate="print"/>
          <a:srcRect/>
          <a:stretch>
            <a:fillRect/>
          </a:stretch>
        </p:blipFill>
        <p:spPr bwMode="auto">
          <a:xfrm>
            <a:off x="5364088" y="945826"/>
            <a:ext cx="3583319" cy="2760440"/>
          </a:xfrm>
          <a:prstGeom prst="rect">
            <a:avLst/>
          </a:prstGeom>
          <a:ln>
            <a:noFill/>
          </a:ln>
          <a:effectLst>
            <a:softEdge rad="112500"/>
          </a:effectLst>
        </p:spPr>
      </p:pic>
      <p:sp>
        <p:nvSpPr>
          <p:cNvPr id="3" name="TextBox 2">
            <a:extLst>
              <a:ext uri="{FF2B5EF4-FFF2-40B4-BE49-F238E27FC236}">
                <a16:creationId xmlns:a16="http://schemas.microsoft.com/office/drawing/2014/main" id="{BEF4BB78-6A56-E882-EDC7-B3F3BE5B1FB1}"/>
              </a:ext>
            </a:extLst>
          </p:cNvPr>
          <p:cNvSpPr txBox="1"/>
          <p:nvPr/>
        </p:nvSpPr>
        <p:spPr>
          <a:xfrm>
            <a:off x="5220072" y="4131020"/>
            <a:ext cx="439248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Kingdom : </a:t>
            </a:r>
            <a:r>
              <a:rPr lang="en-US" dirty="0">
                <a:latin typeface="Times New Roman" panose="02020603050405020304" pitchFamily="18" charset="0"/>
                <a:cs typeface="Times New Roman" panose="02020603050405020304" pitchFamily="18" charset="0"/>
              </a:rPr>
              <a:t>Plantae</a:t>
            </a:r>
          </a:p>
          <a:p>
            <a:pPr>
              <a:buNone/>
            </a:pPr>
            <a:r>
              <a:rPr lang="en-US" b="1" dirty="0">
                <a:latin typeface="Times New Roman" panose="02020603050405020304" pitchFamily="18" charset="0"/>
                <a:cs typeface="Times New Roman" panose="02020603050405020304" pitchFamily="18" charset="0"/>
              </a:rPr>
              <a:t>      Division   : </a:t>
            </a:r>
            <a:r>
              <a:rPr lang="en-US" dirty="0" err="1">
                <a:latin typeface="Times New Roman" panose="02020603050405020304" pitchFamily="18" charset="0"/>
                <a:cs typeface="Times New Roman" panose="02020603050405020304" pitchFamily="18" charset="0"/>
              </a:rPr>
              <a:t>Magnoliophyta</a:t>
            </a: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Class        : </a:t>
            </a:r>
            <a:r>
              <a:rPr lang="en-US" dirty="0">
                <a:latin typeface="Times New Roman" panose="02020603050405020304" pitchFamily="18" charset="0"/>
                <a:cs typeface="Times New Roman" panose="02020603050405020304" pitchFamily="18" charset="0"/>
              </a:rPr>
              <a:t>Magnoliopsida</a:t>
            </a:r>
          </a:p>
          <a:p>
            <a:pPr>
              <a:buNone/>
            </a:pPr>
            <a:r>
              <a:rPr lang="en-US" b="1" dirty="0">
                <a:latin typeface="Times New Roman" panose="02020603050405020304" pitchFamily="18" charset="0"/>
                <a:cs typeface="Times New Roman" panose="02020603050405020304" pitchFamily="18" charset="0"/>
              </a:rPr>
              <a:t>      Order       : </a:t>
            </a:r>
            <a:r>
              <a:rPr lang="en-US" dirty="0" err="1">
                <a:latin typeface="Times New Roman" panose="02020603050405020304" pitchFamily="18" charset="0"/>
                <a:cs typeface="Times New Roman" panose="02020603050405020304" pitchFamily="18" charset="0"/>
              </a:rPr>
              <a:t>Vitales</a:t>
            </a: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Family      : </a:t>
            </a:r>
            <a:r>
              <a:rPr lang="en-US" dirty="0">
                <a:latin typeface="Times New Roman" panose="02020603050405020304" pitchFamily="18" charset="0"/>
                <a:cs typeface="Times New Roman" panose="02020603050405020304" pitchFamily="18" charset="0"/>
              </a:rPr>
              <a:t>Vitaceae</a:t>
            </a:r>
          </a:p>
          <a:p>
            <a:pPr>
              <a:buNone/>
            </a:pPr>
            <a:r>
              <a:rPr lang="en-US" b="1" dirty="0">
                <a:latin typeface="Times New Roman" panose="02020603050405020304" pitchFamily="18" charset="0"/>
                <a:cs typeface="Times New Roman" panose="02020603050405020304" pitchFamily="18" charset="0"/>
              </a:rPr>
              <a:t>      Genus       : </a:t>
            </a:r>
            <a:r>
              <a:rPr lang="en-US" i="1" dirty="0">
                <a:latin typeface="Times New Roman" panose="02020603050405020304" pitchFamily="18" charset="0"/>
                <a:cs typeface="Times New Roman" panose="02020603050405020304" pitchFamily="18" charset="0"/>
              </a:rPr>
              <a:t>Cissus</a:t>
            </a: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Species     : </a:t>
            </a:r>
            <a:r>
              <a:rPr lang="en-US" i="1" dirty="0">
                <a:latin typeface="Times New Roman" panose="02020603050405020304" pitchFamily="18" charset="0"/>
                <a:cs typeface="Times New Roman" panose="02020603050405020304" pitchFamily="18" charset="0"/>
              </a:rPr>
              <a:t>quadrangularis </a:t>
            </a:r>
            <a:r>
              <a:rPr lang="en-US" dirty="0">
                <a:latin typeface="Times New Roman" panose="02020603050405020304" pitchFamily="18" charset="0"/>
                <a:cs typeface="Times New Roman" panose="02020603050405020304" pitchFamily="18" charset="0"/>
              </a:rPr>
              <a:t>Linn.</a:t>
            </a:r>
          </a:p>
        </p:txBody>
      </p:sp>
      <p:grpSp>
        <p:nvGrpSpPr>
          <p:cNvPr id="8" name="Group 7">
            <a:extLst>
              <a:ext uri="{FF2B5EF4-FFF2-40B4-BE49-F238E27FC236}">
                <a16:creationId xmlns:a16="http://schemas.microsoft.com/office/drawing/2014/main" id="{D339125A-DF53-A9FE-6C35-1806A883ADD0}"/>
              </a:ext>
            </a:extLst>
          </p:cNvPr>
          <p:cNvGrpSpPr/>
          <p:nvPr/>
        </p:nvGrpSpPr>
        <p:grpSpPr>
          <a:xfrm>
            <a:off x="0" y="44624"/>
            <a:ext cx="8711952" cy="951280"/>
            <a:chOff x="0" y="44624"/>
            <a:chExt cx="8711952" cy="951280"/>
          </a:xfrm>
        </p:grpSpPr>
        <p:sp>
          <p:nvSpPr>
            <p:cNvPr id="6" name="Arrow: Pentagon 5">
              <a:extLst>
                <a:ext uri="{FF2B5EF4-FFF2-40B4-BE49-F238E27FC236}">
                  <a16:creationId xmlns:a16="http://schemas.microsoft.com/office/drawing/2014/main" id="{518EDFAC-E852-423D-9977-C43709EAFDC2}"/>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Introduction</a:t>
              </a:r>
            </a:p>
          </p:txBody>
        </p:sp>
        <p:sp>
          <p:nvSpPr>
            <p:cNvPr id="7" name="Arrow: Chevron 6">
              <a:extLst>
                <a:ext uri="{FF2B5EF4-FFF2-40B4-BE49-F238E27FC236}">
                  <a16:creationId xmlns:a16="http://schemas.microsoft.com/office/drawing/2014/main" id="{C676EC15-2E43-2C34-703A-F6A6BB5A8483}"/>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a:extLst>
              <a:ext uri="{FF2B5EF4-FFF2-40B4-BE49-F238E27FC236}">
                <a16:creationId xmlns:a16="http://schemas.microsoft.com/office/drawing/2014/main" id="{98BC1750-30E1-1931-B64D-50B9A1557CE0}"/>
              </a:ext>
            </a:extLst>
          </p:cNvPr>
          <p:cNvSpPr txBox="1"/>
          <p:nvPr/>
        </p:nvSpPr>
        <p:spPr>
          <a:xfrm flipH="1">
            <a:off x="5536265" y="3699189"/>
            <a:ext cx="34439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Fig.1. </a:t>
            </a:r>
            <a:r>
              <a:rPr lang="en-US" sz="2000" b="1" i="1" dirty="0">
                <a:latin typeface="Times New Roman" panose="02020603050405020304" pitchFamily="18" charset="0"/>
                <a:cs typeface="Times New Roman" panose="02020603050405020304" pitchFamily="18" charset="0"/>
              </a:rPr>
              <a:t>Cissus quadrangularis</a:t>
            </a:r>
            <a:r>
              <a:rPr lang="en-US" sz="20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32726DE-E7AB-F0D7-75D7-4464C1A071E5}"/>
              </a:ext>
            </a:extLst>
          </p:cNvPr>
          <p:cNvGrpSpPr/>
          <p:nvPr/>
        </p:nvGrpSpPr>
        <p:grpSpPr>
          <a:xfrm>
            <a:off x="0" y="44624"/>
            <a:ext cx="8711952" cy="951280"/>
            <a:chOff x="0" y="44624"/>
            <a:chExt cx="8711952" cy="951280"/>
          </a:xfrm>
        </p:grpSpPr>
        <p:sp>
          <p:nvSpPr>
            <p:cNvPr id="7" name="Arrow: Pentagon 6">
              <a:extLst>
                <a:ext uri="{FF2B5EF4-FFF2-40B4-BE49-F238E27FC236}">
                  <a16:creationId xmlns:a16="http://schemas.microsoft.com/office/drawing/2014/main" id="{1555A633-C8B9-AE13-9716-9857463FE843}"/>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Medicinal Properties</a:t>
              </a:r>
            </a:p>
          </p:txBody>
        </p:sp>
        <p:sp>
          <p:nvSpPr>
            <p:cNvPr id="8" name="Arrow: Chevron 7">
              <a:extLst>
                <a:ext uri="{FF2B5EF4-FFF2-40B4-BE49-F238E27FC236}">
                  <a16:creationId xmlns:a16="http://schemas.microsoft.com/office/drawing/2014/main" id="{BD1EB73C-90C9-B948-90FE-F0BAE9DB6EB0}"/>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Picture 9">
            <a:extLst>
              <a:ext uri="{FF2B5EF4-FFF2-40B4-BE49-F238E27FC236}">
                <a16:creationId xmlns:a16="http://schemas.microsoft.com/office/drawing/2014/main" id="{7544E8CD-B208-9491-2379-ADFE5869F1DD}"/>
              </a:ext>
            </a:extLst>
          </p:cNvPr>
          <p:cNvPicPr>
            <a:picLocks noChangeAspect="1"/>
          </p:cNvPicPr>
          <p:nvPr/>
        </p:nvPicPr>
        <p:blipFill rotWithShape="1">
          <a:blip r:embed="rId2">
            <a:extLst>
              <a:ext uri="{28A0092B-C50C-407E-A947-70E740481C1C}">
                <a14:useLocalDpi xmlns:a14="http://schemas.microsoft.com/office/drawing/2010/main" val="0"/>
              </a:ext>
            </a:extLst>
          </a:blip>
          <a:srcRect l="30155" r="26375"/>
          <a:stretch/>
        </p:blipFill>
        <p:spPr>
          <a:xfrm>
            <a:off x="5868144" y="1628800"/>
            <a:ext cx="3312368" cy="4286250"/>
          </a:xfrm>
          <a:prstGeom prst="rect">
            <a:avLst/>
          </a:prstGeom>
          <a:ln>
            <a:noFill/>
          </a:ln>
          <a:effectLst>
            <a:softEdge rad="112500"/>
          </a:effectLst>
        </p:spPr>
      </p:pic>
      <p:sp>
        <p:nvSpPr>
          <p:cNvPr id="13" name="TextBox 12">
            <a:extLst>
              <a:ext uri="{FF2B5EF4-FFF2-40B4-BE49-F238E27FC236}">
                <a16:creationId xmlns:a16="http://schemas.microsoft.com/office/drawing/2014/main" id="{C5E4503D-7794-2A1A-FBF3-6B279CD08F51}"/>
              </a:ext>
            </a:extLst>
          </p:cNvPr>
          <p:cNvSpPr txBox="1"/>
          <p:nvPr/>
        </p:nvSpPr>
        <p:spPr>
          <a:xfrm flipH="1">
            <a:off x="1980297" y="1417434"/>
            <a:ext cx="7011065"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Boosts immune 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Very good for improving bone health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Rich in Vitamin C and Vitamin 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Provides relief from respiratory disorders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Antibacterial activity</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Antioxidant activity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Aids in quick healing of wounds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Diabetes  treatment </a:t>
            </a:r>
          </a:p>
        </p:txBody>
      </p:sp>
      <p:pic>
        <p:nvPicPr>
          <p:cNvPr id="16" name="Picture 15">
            <a:extLst>
              <a:ext uri="{FF2B5EF4-FFF2-40B4-BE49-F238E27FC236}">
                <a16:creationId xmlns:a16="http://schemas.microsoft.com/office/drawing/2014/main" id="{BFE8B1AF-ADCC-98A4-6938-F9948D2F37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6" y="1017469"/>
            <a:ext cx="1835467" cy="1835467"/>
          </a:xfrm>
          <a:prstGeom prst="rect">
            <a:avLst/>
          </a:prstGeom>
        </p:spPr>
      </p:pic>
      <p:sp>
        <p:nvSpPr>
          <p:cNvPr id="18" name="Oval 17">
            <a:extLst>
              <a:ext uri="{FF2B5EF4-FFF2-40B4-BE49-F238E27FC236}">
                <a16:creationId xmlns:a16="http://schemas.microsoft.com/office/drawing/2014/main" id="{78E7116C-6327-C257-BC9F-C15F143CC3AF}"/>
              </a:ext>
            </a:extLst>
          </p:cNvPr>
          <p:cNvSpPr/>
          <p:nvPr/>
        </p:nvSpPr>
        <p:spPr>
          <a:xfrm>
            <a:off x="179511" y="1143114"/>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Diagram&#10;&#10;Description automatically generated">
            <a:extLst>
              <a:ext uri="{FF2B5EF4-FFF2-40B4-BE49-F238E27FC236}">
                <a16:creationId xmlns:a16="http://schemas.microsoft.com/office/drawing/2014/main" id="{6733634F-773D-0706-B879-7CF4FCE6B5E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343" b="15294"/>
          <a:stretch/>
        </p:blipFill>
        <p:spPr>
          <a:xfrm>
            <a:off x="53866" y="4795476"/>
            <a:ext cx="1584176" cy="1443512"/>
          </a:xfrm>
          <a:prstGeom prst="rect">
            <a:avLst/>
          </a:prstGeom>
        </p:spPr>
      </p:pic>
      <p:pic>
        <p:nvPicPr>
          <p:cNvPr id="26" name="Picture 25">
            <a:extLst>
              <a:ext uri="{FF2B5EF4-FFF2-40B4-BE49-F238E27FC236}">
                <a16:creationId xmlns:a16="http://schemas.microsoft.com/office/drawing/2014/main" id="{85F20AD2-F8DC-E98D-8F1E-A12DDD8E6B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592" y="2899398"/>
            <a:ext cx="1584175" cy="1584175"/>
          </a:xfrm>
          <a:prstGeom prst="rect">
            <a:avLst/>
          </a:prstGeom>
        </p:spPr>
      </p:pic>
      <p:sp>
        <p:nvSpPr>
          <p:cNvPr id="19" name="Oval 18">
            <a:extLst>
              <a:ext uri="{FF2B5EF4-FFF2-40B4-BE49-F238E27FC236}">
                <a16:creationId xmlns:a16="http://schemas.microsoft.com/office/drawing/2014/main" id="{4029F2D2-00D8-E599-676A-91E557BAA311}"/>
              </a:ext>
            </a:extLst>
          </p:cNvPr>
          <p:cNvSpPr/>
          <p:nvPr/>
        </p:nvSpPr>
        <p:spPr>
          <a:xfrm>
            <a:off x="179511" y="2889677"/>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32984A7-6246-F254-8BC4-6156F00D4A21}"/>
              </a:ext>
            </a:extLst>
          </p:cNvPr>
          <p:cNvSpPr/>
          <p:nvPr/>
        </p:nvSpPr>
        <p:spPr>
          <a:xfrm>
            <a:off x="165592" y="4725144"/>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10C564-5C70-00AC-D70D-E6C19D1B8DEF}"/>
              </a:ext>
            </a:extLst>
          </p:cNvPr>
          <p:cNvGrpSpPr/>
          <p:nvPr/>
        </p:nvGrpSpPr>
        <p:grpSpPr>
          <a:xfrm>
            <a:off x="0" y="-6747"/>
            <a:ext cx="8711952" cy="951280"/>
            <a:chOff x="0" y="44624"/>
            <a:chExt cx="8711952" cy="951280"/>
          </a:xfrm>
        </p:grpSpPr>
        <p:sp>
          <p:nvSpPr>
            <p:cNvPr id="7" name="Arrow: Pentagon 6">
              <a:extLst>
                <a:ext uri="{FF2B5EF4-FFF2-40B4-BE49-F238E27FC236}">
                  <a16:creationId xmlns:a16="http://schemas.microsoft.com/office/drawing/2014/main" id="{E16B02D3-0415-AD13-1948-1E7B5AE6C4A6}"/>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Objectives</a:t>
              </a:r>
            </a:p>
          </p:txBody>
        </p:sp>
        <p:sp>
          <p:nvSpPr>
            <p:cNvPr id="8" name="Arrow: Chevron 7">
              <a:extLst>
                <a:ext uri="{FF2B5EF4-FFF2-40B4-BE49-F238E27FC236}">
                  <a16:creationId xmlns:a16="http://schemas.microsoft.com/office/drawing/2014/main" id="{BCCB03F4-B2DA-01C3-D1FB-4BC85402E0F8}"/>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aphicFrame>
        <p:nvGraphicFramePr>
          <p:cNvPr id="12" name="Diagram 11">
            <a:extLst>
              <a:ext uri="{FF2B5EF4-FFF2-40B4-BE49-F238E27FC236}">
                <a16:creationId xmlns:a16="http://schemas.microsoft.com/office/drawing/2014/main" id="{E1FF4557-5261-6EE5-6300-BB397296AF5E}"/>
              </a:ext>
            </a:extLst>
          </p:cNvPr>
          <p:cNvGraphicFramePr/>
          <p:nvPr>
            <p:extLst>
              <p:ext uri="{D42A27DB-BD31-4B8C-83A1-F6EECF244321}">
                <p14:modId xmlns:p14="http://schemas.microsoft.com/office/powerpoint/2010/main" val="300618937"/>
              </p:ext>
            </p:extLst>
          </p:nvPr>
        </p:nvGraphicFramePr>
        <p:xfrm>
          <a:off x="179512" y="1556792"/>
          <a:ext cx="8939808"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7A006F-BC48-5772-BB6E-FB47F9F0F833}"/>
              </a:ext>
            </a:extLst>
          </p:cNvPr>
          <p:cNvGrpSpPr/>
          <p:nvPr/>
        </p:nvGrpSpPr>
        <p:grpSpPr>
          <a:xfrm>
            <a:off x="0" y="-58118"/>
            <a:ext cx="8711952" cy="951280"/>
            <a:chOff x="0" y="44624"/>
            <a:chExt cx="8711952" cy="951280"/>
          </a:xfrm>
        </p:grpSpPr>
        <p:sp>
          <p:nvSpPr>
            <p:cNvPr id="9" name="Arrow: Pentagon 8">
              <a:extLst>
                <a:ext uri="{FF2B5EF4-FFF2-40B4-BE49-F238E27FC236}">
                  <a16:creationId xmlns:a16="http://schemas.microsoft.com/office/drawing/2014/main" id="{39B3EDBF-233C-96A1-FA25-55C6196D87A6}"/>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Materials and methods </a:t>
              </a:r>
            </a:p>
          </p:txBody>
        </p:sp>
        <p:sp>
          <p:nvSpPr>
            <p:cNvPr id="10" name="Arrow: Chevron 9">
              <a:extLst>
                <a:ext uri="{FF2B5EF4-FFF2-40B4-BE49-F238E27FC236}">
                  <a16:creationId xmlns:a16="http://schemas.microsoft.com/office/drawing/2014/main" id="{704AE7B0-0F41-7426-8D8B-CEA16030FBB8}"/>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1" name="Picture 20" descr="Icon&#10;&#10;Description automatically generated">
            <a:extLst>
              <a:ext uri="{FF2B5EF4-FFF2-40B4-BE49-F238E27FC236}">
                <a16:creationId xmlns:a16="http://schemas.microsoft.com/office/drawing/2014/main" id="{AC4339FC-C5D6-415D-BBA1-DCEDAB688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1" y="2849969"/>
            <a:ext cx="2160240" cy="1727261"/>
          </a:xfrm>
          <a:prstGeom prst="rect">
            <a:avLst/>
          </a:prstGeom>
        </p:spPr>
      </p:pic>
      <p:grpSp>
        <p:nvGrpSpPr>
          <p:cNvPr id="19" name="Group 18">
            <a:extLst>
              <a:ext uri="{FF2B5EF4-FFF2-40B4-BE49-F238E27FC236}">
                <a16:creationId xmlns:a16="http://schemas.microsoft.com/office/drawing/2014/main" id="{C0464139-273E-0194-32C3-059F9F946F5D}"/>
              </a:ext>
            </a:extLst>
          </p:cNvPr>
          <p:cNvGrpSpPr/>
          <p:nvPr/>
        </p:nvGrpSpPr>
        <p:grpSpPr>
          <a:xfrm>
            <a:off x="1970593" y="1340768"/>
            <a:ext cx="6525868" cy="4608512"/>
            <a:chOff x="430181" y="1196752"/>
            <a:chExt cx="6525868" cy="4608512"/>
          </a:xfrm>
        </p:grpSpPr>
        <p:sp>
          <p:nvSpPr>
            <p:cNvPr id="12" name="Callout: Down Arrow 11">
              <a:extLst>
                <a:ext uri="{FF2B5EF4-FFF2-40B4-BE49-F238E27FC236}">
                  <a16:creationId xmlns:a16="http://schemas.microsoft.com/office/drawing/2014/main" id="{57E272DF-C752-E2D3-ADF9-0C6BE02DAA0C}"/>
                </a:ext>
              </a:extLst>
            </p:cNvPr>
            <p:cNvSpPr/>
            <p:nvPr/>
          </p:nvSpPr>
          <p:spPr>
            <a:xfrm>
              <a:off x="430181" y="1196752"/>
              <a:ext cx="6516216" cy="1080120"/>
            </a:xfrm>
            <a:prstGeom prst="downArrowCallout">
              <a:avLst/>
            </a:prstGeom>
            <a:noFill/>
            <a:ln>
              <a:solidFill>
                <a:srgbClr val="00206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b="1" dirty="0">
                  <a:latin typeface="Times New Roman" panose="02020603050405020304" pitchFamily="18" charset="0"/>
                  <a:cs typeface="Times New Roman" panose="02020603050405020304" pitchFamily="18" charset="0"/>
                </a:rPr>
                <a:t>Collection of Plant Source</a:t>
              </a:r>
            </a:p>
          </p:txBody>
        </p:sp>
        <p:sp>
          <p:nvSpPr>
            <p:cNvPr id="13" name="Callout: Down Arrow 12">
              <a:extLst>
                <a:ext uri="{FF2B5EF4-FFF2-40B4-BE49-F238E27FC236}">
                  <a16:creationId xmlns:a16="http://schemas.microsoft.com/office/drawing/2014/main" id="{D1DA2B08-9C0D-0E5B-A1D4-D0BCB17091F4}"/>
                </a:ext>
              </a:extLst>
            </p:cNvPr>
            <p:cNvSpPr/>
            <p:nvPr/>
          </p:nvSpPr>
          <p:spPr>
            <a:xfrm>
              <a:off x="432048" y="2420888"/>
              <a:ext cx="6516216" cy="1368152"/>
            </a:xfrm>
            <a:prstGeom prst="downArrowCallout">
              <a:avLst/>
            </a:prstGeom>
            <a:noFill/>
            <a:ln>
              <a:solidFill>
                <a:srgbClr val="00206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b="1" dirty="0">
                  <a:latin typeface="Times New Roman" panose="02020603050405020304" pitchFamily="18" charset="0"/>
                  <a:cs typeface="Times New Roman" panose="02020603050405020304" pitchFamily="18" charset="0"/>
                </a:rPr>
                <a:t>Isolation and Extraction of Phytochemical from  </a:t>
              </a:r>
              <a:r>
                <a:rPr lang="en-US" sz="2300" b="1" i="1" dirty="0">
                  <a:latin typeface="Times New Roman" panose="02020603050405020304" pitchFamily="18" charset="0"/>
                  <a:cs typeface="Times New Roman" panose="02020603050405020304" pitchFamily="18" charset="0"/>
                </a:rPr>
                <a:t>C. quadrangularis </a:t>
              </a:r>
              <a:r>
                <a:rPr lang="en-US" sz="2300" b="1" dirty="0">
                  <a:latin typeface="Times New Roman" panose="02020603050405020304" pitchFamily="18" charset="0"/>
                  <a:cs typeface="Times New Roman" panose="02020603050405020304" pitchFamily="18" charset="0"/>
                </a:rPr>
                <a:t>extract</a:t>
              </a:r>
            </a:p>
          </p:txBody>
        </p:sp>
        <p:sp>
          <p:nvSpPr>
            <p:cNvPr id="14" name="Callout: Down Arrow 13">
              <a:extLst>
                <a:ext uri="{FF2B5EF4-FFF2-40B4-BE49-F238E27FC236}">
                  <a16:creationId xmlns:a16="http://schemas.microsoft.com/office/drawing/2014/main" id="{BE7D5E72-971E-554B-E174-9F1765AE976A}"/>
                </a:ext>
              </a:extLst>
            </p:cNvPr>
            <p:cNvSpPr/>
            <p:nvPr/>
          </p:nvSpPr>
          <p:spPr>
            <a:xfrm>
              <a:off x="430181" y="3933056"/>
              <a:ext cx="6516216" cy="1080120"/>
            </a:xfrm>
            <a:prstGeom prst="downArrowCallout">
              <a:avLst/>
            </a:prstGeom>
            <a:noFill/>
            <a:ln>
              <a:solidFill>
                <a:srgbClr val="00206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lvl="0" algn="ctr"/>
              <a:r>
                <a:rPr lang="en-IN" sz="2300" b="1" dirty="0">
                  <a:latin typeface="Times New Roman" pitchFamily="18" charset="0"/>
                  <a:cs typeface="Times New Roman" pitchFamily="18" charset="0"/>
                </a:rPr>
                <a:t>Phytochemical Analysis Of Crude Extract</a:t>
              </a:r>
              <a:endParaRPr lang="en-US" sz="2300" b="1" dirty="0">
                <a:latin typeface="Times New Roman" pitchFamily="18" charset="0"/>
                <a:cs typeface="Times New Roman" pitchFamily="18" charset="0"/>
              </a:endParaRPr>
            </a:p>
          </p:txBody>
        </p:sp>
        <p:sp>
          <p:nvSpPr>
            <p:cNvPr id="18" name="Rectangle 17">
              <a:extLst>
                <a:ext uri="{FF2B5EF4-FFF2-40B4-BE49-F238E27FC236}">
                  <a16:creationId xmlns:a16="http://schemas.microsoft.com/office/drawing/2014/main" id="{743DB35A-E190-8A85-AA8B-B6F511F21478}"/>
                </a:ext>
              </a:extLst>
            </p:cNvPr>
            <p:cNvSpPr/>
            <p:nvPr/>
          </p:nvSpPr>
          <p:spPr>
            <a:xfrm>
              <a:off x="439833" y="5157192"/>
              <a:ext cx="6516216" cy="64807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3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Antibacterial Activity of </a:t>
              </a:r>
              <a:r>
                <a:rPr lang="en-US" sz="23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C. quadrangularis E</a:t>
              </a:r>
              <a:r>
                <a:rPr lang="en-US" sz="23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xtract.</a:t>
              </a:r>
            </a:p>
            <a:p>
              <a:pPr algn="ctr"/>
              <a:endParaRPr lang="en-US" sz="23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grpSp>
      <p:pic>
        <p:nvPicPr>
          <p:cNvPr id="27" name="Picture 26" descr="A close-up of a plant&#10;&#10;Description automatically generated with low confidence">
            <a:extLst>
              <a:ext uri="{FF2B5EF4-FFF2-40B4-BE49-F238E27FC236}">
                <a16:creationId xmlns:a16="http://schemas.microsoft.com/office/drawing/2014/main" id="{64EDC6B5-EF22-18A2-3021-938331EC92F1}"/>
              </a:ext>
            </a:extLst>
          </p:cNvPr>
          <p:cNvPicPr>
            <a:picLocks noChangeAspect="1"/>
          </p:cNvPicPr>
          <p:nvPr/>
        </p:nvPicPr>
        <p:blipFill rotWithShape="1">
          <a:blip r:embed="rId3">
            <a:extLst>
              <a:ext uri="{28A0092B-C50C-407E-A947-70E740481C1C}">
                <a14:useLocalDpi xmlns:a14="http://schemas.microsoft.com/office/drawing/2010/main" val="0"/>
              </a:ext>
            </a:extLst>
          </a:blip>
          <a:srcRect l="3129" t="12321" r="5204"/>
          <a:stretch/>
        </p:blipFill>
        <p:spPr>
          <a:xfrm>
            <a:off x="179510" y="1217017"/>
            <a:ext cx="1584177" cy="1446765"/>
          </a:xfrm>
          <a:prstGeom prst="rect">
            <a:avLst/>
          </a:prstGeom>
        </p:spPr>
      </p:pic>
      <p:sp>
        <p:nvSpPr>
          <p:cNvPr id="33" name="Oval 32">
            <a:extLst>
              <a:ext uri="{FF2B5EF4-FFF2-40B4-BE49-F238E27FC236}">
                <a16:creationId xmlns:a16="http://schemas.microsoft.com/office/drawing/2014/main" id="{C651088D-30F5-2A21-6F23-2341DB403FDF}"/>
              </a:ext>
            </a:extLst>
          </p:cNvPr>
          <p:cNvSpPr/>
          <p:nvPr/>
        </p:nvSpPr>
        <p:spPr>
          <a:xfrm>
            <a:off x="179511" y="1143114"/>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316AA3A-2BA2-5AE6-43C4-516C9C7A12C1}"/>
              </a:ext>
            </a:extLst>
          </p:cNvPr>
          <p:cNvSpPr/>
          <p:nvPr/>
        </p:nvSpPr>
        <p:spPr>
          <a:xfrm>
            <a:off x="179511" y="2910273"/>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 company name&#10;&#10;Description automatically generated">
            <a:extLst>
              <a:ext uri="{FF2B5EF4-FFF2-40B4-BE49-F238E27FC236}">
                <a16:creationId xmlns:a16="http://schemas.microsoft.com/office/drawing/2014/main" id="{CBD806E2-5533-CE73-EF7F-525815E5E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23" y="4524769"/>
            <a:ext cx="1791083" cy="1791083"/>
          </a:xfrm>
          <a:prstGeom prst="rect">
            <a:avLst/>
          </a:prstGeom>
        </p:spPr>
      </p:pic>
      <p:sp>
        <p:nvSpPr>
          <p:cNvPr id="35" name="Oval 34">
            <a:extLst>
              <a:ext uri="{FF2B5EF4-FFF2-40B4-BE49-F238E27FC236}">
                <a16:creationId xmlns:a16="http://schemas.microsoft.com/office/drawing/2014/main" id="{09989907-AC50-CC8C-7426-9175BE987B14}"/>
              </a:ext>
            </a:extLst>
          </p:cNvPr>
          <p:cNvSpPr/>
          <p:nvPr/>
        </p:nvSpPr>
        <p:spPr>
          <a:xfrm>
            <a:off x="179510" y="4653695"/>
            <a:ext cx="1584176" cy="158417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0" y="1340680"/>
            <a:ext cx="9144000" cy="5589240"/>
          </a:xfrm>
        </p:spPr>
        <p:txBody>
          <a:bodyPr>
            <a:normAutofit fontScale="91667" lnSpcReduction="10000"/>
          </a:bodyPr>
          <a:lstStyle/>
          <a:p>
            <a:pPr marL="0" indent="0">
              <a:buNone/>
            </a:pPr>
            <a:endParaRPr lang="en-IN" sz="2000" dirty="0">
              <a:latin typeface="Times New Roman" pitchFamily="18" charset="0"/>
              <a:cs typeface="Times New Roman" pitchFamily="18" charset="0"/>
            </a:endParaRPr>
          </a:p>
          <a:p>
            <a:pPr>
              <a:buNone/>
            </a:pPr>
            <a:r>
              <a:rPr lang="en-IN" sz="2000" dirty="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a:p>
            <a:pPr>
              <a:buNone/>
            </a:pP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pic>
        <p:nvPicPr>
          <p:cNvPr id="2097154" name="Picture 4"/>
          <p:cNvPicPr>
            <a:picLocks/>
          </p:cNvPicPr>
          <p:nvPr/>
        </p:nvPicPr>
        <p:blipFill>
          <a:blip r:embed="rId2"/>
          <a:srcRect/>
          <a:stretch>
            <a:fillRect/>
          </a:stretch>
        </p:blipFill>
        <p:spPr bwMode="auto">
          <a:xfrm>
            <a:off x="3322712" y="1388337"/>
            <a:ext cx="2286000" cy="2402272"/>
          </a:xfrm>
          <a:prstGeom prst="rect">
            <a:avLst/>
          </a:prstGeom>
          <a:ln>
            <a:noFill/>
          </a:ln>
          <a:effectLst>
            <a:softEdge rad="112500"/>
          </a:effectLst>
        </p:spPr>
      </p:pic>
      <p:pic>
        <p:nvPicPr>
          <p:cNvPr id="2097155" name="Picture 5"/>
          <p:cNvPicPr>
            <a:picLocks/>
          </p:cNvPicPr>
          <p:nvPr/>
        </p:nvPicPr>
        <p:blipFill>
          <a:blip r:embed="rId3"/>
          <a:srcRect/>
          <a:stretch>
            <a:fillRect/>
          </a:stretch>
        </p:blipFill>
        <p:spPr bwMode="auto">
          <a:xfrm>
            <a:off x="6416678" y="4581128"/>
            <a:ext cx="2450467" cy="2201415"/>
          </a:xfrm>
          <a:prstGeom prst="rect">
            <a:avLst/>
          </a:prstGeom>
          <a:ln>
            <a:noFill/>
          </a:ln>
          <a:effectLst>
            <a:softEdge rad="112500"/>
          </a:effectLst>
        </p:spPr>
      </p:pic>
      <p:pic>
        <p:nvPicPr>
          <p:cNvPr id="2097156" name="Picture 6"/>
          <p:cNvPicPr>
            <a:picLocks/>
          </p:cNvPicPr>
          <p:nvPr/>
        </p:nvPicPr>
        <p:blipFill rotWithShape="1">
          <a:blip r:embed="rId4"/>
          <a:srcRect t="10824"/>
          <a:stretch/>
        </p:blipFill>
        <p:spPr bwMode="auto">
          <a:xfrm>
            <a:off x="6416679" y="1066300"/>
            <a:ext cx="2388985" cy="2715537"/>
          </a:xfrm>
          <a:prstGeom prst="rect">
            <a:avLst/>
          </a:prstGeom>
          <a:ln>
            <a:noFill/>
          </a:ln>
          <a:effectLst>
            <a:softEdge rad="112500"/>
          </a:effectLst>
        </p:spPr>
      </p:pic>
      <p:pic>
        <p:nvPicPr>
          <p:cNvPr id="2097157" name="Picture 7"/>
          <p:cNvPicPr>
            <a:picLocks/>
          </p:cNvPicPr>
          <p:nvPr/>
        </p:nvPicPr>
        <p:blipFill>
          <a:blip r:embed="rId5"/>
          <a:srcRect/>
          <a:stretch>
            <a:fillRect/>
          </a:stretch>
        </p:blipFill>
        <p:spPr bwMode="auto">
          <a:xfrm>
            <a:off x="3347864" y="4527376"/>
            <a:ext cx="2286000" cy="2286000"/>
          </a:xfrm>
          <a:prstGeom prst="rect">
            <a:avLst/>
          </a:prstGeom>
          <a:ln>
            <a:noFill/>
          </a:ln>
          <a:effectLst>
            <a:softEdge rad="112500"/>
          </a:effectLst>
        </p:spPr>
      </p:pic>
      <p:pic>
        <p:nvPicPr>
          <p:cNvPr id="2097158" name="Picture 8"/>
          <p:cNvPicPr>
            <a:picLocks/>
          </p:cNvPicPr>
          <p:nvPr/>
        </p:nvPicPr>
        <p:blipFill>
          <a:blip r:embed="rId6" cstate="print"/>
          <a:srcRect/>
          <a:stretch>
            <a:fillRect/>
          </a:stretch>
        </p:blipFill>
        <p:spPr bwMode="auto">
          <a:xfrm>
            <a:off x="302189" y="4581128"/>
            <a:ext cx="2124789" cy="2258469"/>
          </a:xfrm>
          <a:prstGeom prst="rect">
            <a:avLst/>
          </a:prstGeom>
          <a:ln>
            <a:noFill/>
          </a:ln>
          <a:effectLst>
            <a:softEdge rad="112500"/>
          </a:effectLst>
        </p:spPr>
      </p:pic>
      <p:grpSp>
        <p:nvGrpSpPr>
          <p:cNvPr id="4" name="Group 3">
            <a:extLst>
              <a:ext uri="{FF2B5EF4-FFF2-40B4-BE49-F238E27FC236}">
                <a16:creationId xmlns:a16="http://schemas.microsoft.com/office/drawing/2014/main" id="{0724CB67-2A9E-E0C2-AD6B-1AF63418E97D}"/>
              </a:ext>
            </a:extLst>
          </p:cNvPr>
          <p:cNvGrpSpPr/>
          <p:nvPr/>
        </p:nvGrpSpPr>
        <p:grpSpPr>
          <a:xfrm>
            <a:off x="0" y="44624"/>
            <a:ext cx="8711952" cy="951280"/>
            <a:chOff x="0" y="44624"/>
            <a:chExt cx="8711952" cy="951280"/>
          </a:xfrm>
        </p:grpSpPr>
        <p:sp>
          <p:nvSpPr>
            <p:cNvPr id="5" name="Arrow: Pentagon 4">
              <a:extLst>
                <a:ext uri="{FF2B5EF4-FFF2-40B4-BE49-F238E27FC236}">
                  <a16:creationId xmlns:a16="http://schemas.microsoft.com/office/drawing/2014/main" id="{65D049DF-1C3D-2877-A1D7-9B0D64474DB8}"/>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r>
                <a:rPr lang="en-US" sz="4000" b="1" dirty="0">
                  <a:solidFill>
                    <a:schemeClr val="bg1"/>
                  </a:solidFill>
                </a:rPr>
                <a:t>Cont.,</a:t>
              </a:r>
            </a:p>
          </p:txBody>
        </p:sp>
        <p:sp>
          <p:nvSpPr>
            <p:cNvPr id="6" name="Arrow: Chevron 5">
              <a:extLst>
                <a:ext uri="{FF2B5EF4-FFF2-40B4-BE49-F238E27FC236}">
                  <a16:creationId xmlns:a16="http://schemas.microsoft.com/office/drawing/2014/main" id="{353B1011-CD20-4926-AE7C-53D25C1F4810}"/>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7" name="Picture 6" descr="A bug on a leaf&#10;&#10;Description automatically generated with medium confidence">
            <a:extLst>
              <a:ext uri="{FF2B5EF4-FFF2-40B4-BE49-F238E27FC236}">
                <a16:creationId xmlns:a16="http://schemas.microsoft.com/office/drawing/2014/main" id="{1D7BA153-8C0C-19DA-605C-FB7453280B8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7877"/>
          <a:stretch/>
        </p:blipFill>
        <p:spPr>
          <a:xfrm>
            <a:off x="267279" y="1312459"/>
            <a:ext cx="2247466" cy="2478150"/>
          </a:xfrm>
          <a:prstGeom prst="rect">
            <a:avLst/>
          </a:prstGeom>
          <a:ln>
            <a:noFill/>
          </a:ln>
          <a:effectLst>
            <a:softEdge rad="112500"/>
          </a:effectLst>
        </p:spPr>
      </p:pic>
      <p:sp>
        <p:nvSpPr>
          <p:cNvPr id="8" name="Arrow: Right 7">
            <a:extLst>
              <a:ext uri="{FF2B5EF4-FFF2-40B4-BE49-F238E27FC236}">
                <a16:creationId xmlns:a16="http://schemas.microsoft.com/office/drawing/2014/main" id="{0570BF13-3EED-5534-9F1D-08B23B75892C}"/>
              </a:ext>
            </a:extLst>
          </p:cNvPr>
          <p:cNvSpPr/>
          <p:nvPr/>
        </p:nvSpPr>
        <p:spPr>
          <a:xfrm>
            <a:off x="2618171" y="2348880"/>
            <a:ext cx="729693" cy="432048"/>
          </a:xfrm>
          <a:prstGeom prst="rightArrow">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4696C9CC-433D-BB9E-1633-239763C2A477}"/>
              </a:ext>
            </a:extLst>
          </p:cNvPr>
          <p:cNvSpPr/>
          <p:nvPr/>
        </p:nvSpPr>
        <p:spPr>
          <a:xfrm>
            <a:off x="5642507" y="2327005"/>
            <a:ext cx="729693" cy="432048"/>
          </a:xfrm>
          <a:prstGeom prst="rightArrow">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6D80576B-E2B0-8018-9AB2-1A50B2C2D190}"/>
              </a:ext>
            </a:extLst>
          </p:cNvPr>
          <p:cNvSpPr/>
          <p:nvPr/>
        </p:nvSpPr>
        <p:spPr>
          <a:xfrm flipH="1">
            <a:off x="2572926" y="5494338"/>
            <a:ext cx="729693" cy="432048"/>
          </a:xfrm>
          <a:prstGeom prst="rightArrow">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83B4D587-D052-4865-B821-89F8DDA74676}"/>
              </a:ext>
            </a:extLst>
          </p:cNvPr>
          <p:cNvSpPr/>
          <p:nvPr/>
        </p:nvSpPr>
        <p:spPr>
          <a:xfrm flipH="1">
            <a:off x="5596495" y="5450706"/>
            <a:ext cx="729693" cy="432048"/>
          </a:xfrm>
          <a:prstGeom prst="rightArrow">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E565D8C3-3375-D17F-585E-86983A019BF0}"/>
              </a:ext>
            </a:extLst>
          </p:cNvPr>
          <p:cNvSpPr/>
          <p:nvPr/>
        </p:nvSpPr>
        <p:spPr>
          <a:xfrm rot="16200000" flipH="1">
            <a:off x="7333969" y="4015218"/>
            <a:ext cx="729693" cy="432048"/>
          </a:xfrm>
          <a:prstGeom prst="rightArrow">
            <a:avLst/>
          </a:prstGeom>
          <a:solidFill>
            <a:schemeClr val="tx2">
              <a:lumMod val="40000"/>
              <a:lumOff val="6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6B8F71F-D6CB-3052-D7BF-A2720A6C6EE4}"/>
              </a:ext>
            </a:extLst>
          </p:cNvPr>
          <p:cNvSpPr txBox="1"/>
          <p:nvPr/>
        </p:nvSpPr>
        <p:spPr>
          <a:xfrm>
            <a:off x="-123929" y="3910219"/>
            <a:ext cx="7597352" cy="923330"/>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Isolation and Extraction of Phytochemical from </a:t>
            </a:r>
          </a:p>
          <a:p>
            <a:pPr algn="ctr"/>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C. quadrangularis </a:t>
            </a:r>
            <a:r>
              <a:rPr lang="en-US" sz="1800" b="1" dirty="0">
                <a:latin typeface="Times New Roman" panose="02020603050405020304" pitchFamily="18" charset="0"/>
                <a:cs typeface="Times New Roman" panose="02020603050405020304" pitchFamily="18" charset="0"/>
              </a:rPr>
              <a:t>extract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B7E95EA-9EF9-E9E2-A4C8-8F7D83AE5D6B}"/>
              </a:ext>
            </a:extLst>
          </p:cNvPr>
          <p:cNvSpPr/>
          <p:nvPr/>
        </p:nvSpPr>
        <p:spPr>
          <a:xfrm>
            <a:off x="179513" y="2996952"/>
            <a:ext cx="2592286" cy="35973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endParaRPr lang="en-US" dirty="0">
              <a:solidFill>
                <a:schemeClr val="tx1"/>
              </a:solidFill>
            </a:endParaRPr>
          </a:p>
          <a:p>
            <a:r>
              <a:rPr lang="en-US" b="1" dirty="0">
                <a:solidFill>
                  <a:schemeClr val="tx1"/>
                </a:solidFill>
              </a:rPr>
              <a:t>Test for Alkaloids</a:t>
            </a:r>
          </a:p>
          <a:p>
            <a:pPr marL="285750" indent="-285750">
              <a:buFont typeface="Courier New" panose="02070309020205020404" pitchFamily="49" charset="0"/>
              <a:buChar char="o"/>
            </a:pPr>
            <a:r>
              <a:rPr lang="en-US" dirty="0" err="1">
                <a:solidFill>
                  <a:schemeClr val="tx1"/>
                </a:solidFill>
              </a:rPr>
              <a:t>Mayers</a:t>
            </a:r>
            <a:r>
              <a:rPr lang="en-US" dirty="0">
                <a:solidFill>
                  <a:schemeClr val="tx1"/>
                </a:solidFill>
              </a:rPr>
              <a:t> test</a:t>
            </a:r>
          </a:p>
          <a:p>
            <a:pPr marL="285750" indent="-285750">
              <a:buFont typeface="Courier New" panose="02070309020205020404" pitchFamily="49" charset="0"/>
              <a:buChar char="o"/>
            </a:pPr>
            <a:r>
              <a:rPr lang="en-US" dirty="0">
                <a:solidFill>
                  <a:schemeClr val="tx1"/>
                </a:solidFill>
              </a:rPr>
              <a:t>Wagner’s test</a:t>
            </a:r>
          </a:p>
          <a:p>
            <a:r>
              <a:rPr lang="en-US" b="1" dirty="0">
                <a:solidFill>
                  <a:schemeClr val="tx1"/>
                </a:solidFill>
              </a:rPr>
              <a:t>Test for Steroids</a:t>
            </a:r>
          </a:p>
          <a:p>
            <a:pPr marL="285750" indent="-285750">
              <a:buFont typeface="Courier New" panose="02070309020205020404" pitchFamily="49" charset="0"/>
              <a:buChar char="o"/>
            </a:pPr>
            <a:r>
              <a:rPr lang="en-US" dirty="0" err="1">
                <a:solidFill>
                  <a:schemeClr val="tx1"/>
                </a:solidFill>
              </a:rPr>
              <a:t>Salkowishki</a:t>
            </a:r>
            <a:r>
              <a:rPr lang="en-US" dirty="0">
                <a:solidFill>
                  <a:schemeClr val="tx1"/>
                </a:solidFill>
              </a:rPr>
              <a:t> test</a:t>
            </a:r>
          </a:p>
          <a:p>
            <a:r>
              <a:rPr lang="en-US" b="1" dirty="0">
                <a:solidFill>
                  <a:schemeClr val="tx1"/>
                </a:solidFill>
              </a:rPr>
              <a:t>Test for Saponins</a:t>
            </a:r>
          </a:p>
          <a:p>
            <a:pPr marL="285750" indent="-285750">
              <a:buFont typeface="Courier New" panose="02070309020205020404" pitchFamily="49" charset="0"/>
              <a:buChar char="o"/>
            </a:pPr>
            <a:r>
              <a:rPr lang="en-US" dirty="0">
                <a:solidFill>
                  <a:schemeClr val="tx1"/>
                </a:solidFill>
              </a:rPr>
              <a:t>Foam test</a:t>
            </a:r>
          </a:p>
          <a:p>
            <a:r>
              <a:rPr lang="en-US" b="1" dirty="0">
                <a:solidFill>
                  <a:schemeClr val="tx1"/>
                </a:solidFill>
              </a:rPr>
              <a:t>Test for Tannins</a:t>
            </a:r>
          </a:p>
          <a:p>
            <a:pPr marL="285750" indent="-285750">
              <a:buFont typeface="Courier New" panose="02070309020205020404" pitchFamily="49" charset="0"/>
              <a:buChar char="o"/>
            </a:pPr>
            <a:r>
              <a:rPr lang="en-US" dirty="0">
                <a:solidFill>
                  <a:schemeClr val="tx1"/>
                </a:solidFill>
              </a:rPr>
              <a:t>Ferric Chloride test</a:t>
            </a:r>
          </a:p>
          <a:p>
            <a:pPr marL="285750" indent="-285750">
              <a:buFont typeface="Courier New" panose="02070309020205020404" pitchFamily="49" charset="0"/>
              <a:buChar char="o"/>
            </a:pPr>
            <a:r>
              <a:rPr lang="en-US" dirty="0" err="1">
                <a:solidFill>
                  <a:schemeClr val="tx1"/>
                </a:solidFill>
              </a:rPr>
              <a:t>Gelatine</a:t>
            </a:r>
            <a:r>
              <a:rPr lang="en-US" dirty="0">
                <a:solidFill>
                  <a:schemeClr val="tx1"/>
                </a:solidFill>
              </a:rPr>
              <a:t> test</a:t>
            </a:r>
          </a:p>
          <a:p>
            <a:r>
              <a:rPr lang="en-US" b="1" dirty="0">
                <a:solidFill>
                  <a:schemeClr val="tx1"/>
                </a:solidFill>
              </a:rPr>
              <a:t>Test for Glycosides</a:t>
            </a:r>
          </a:p>
          <a:p>
            <a:pPr marL="285750" indent="-285750">
              <a:buFont typeface="Courier New" panose="02070309020205020404" pitchFamily="49" charset="0"/>
              <a:buChar char="o"/>
            </a:pPr>
            <a:r>
              <a:rPr lang="en-US" dirty="0" err="1">
                <a:solidFill>
                  <a:schemeClr val="tx1"/>
                </a:solidFill>
              </a:rPr>
              <a:t>Kellar</a:t>
            </a:r>
            <a:r>
              <a:rPr lang="en-US" dirty="0">
                <a:solidFill>
                  <a:schemeClr val="tx1"/>
                </a:solidFill>
              </a:rPr>
              <a:t> </a:t>
            </a:r>
            <a:r>
              <a:rPr lang="en-US" dirty="0" err="1">
                <a:solidFill>
                  <a:schemeClr val="tx1"/>
                </a:solidFill>
              </a:rPr>
              <a:t>killani</a:t>
            </a:r>
            <a:r>
              <a:rPr lang="en-US" dirty="0">
                <a:solidFill>
                  <a:schemeClr val="tx1"/>
                </a:solidFill>
              </a:rPr>
              <a:t> test</a:t>
            </a:r>
          </a:p>
          <a:p>
            <a:pPr marL="285750" indent="-285750">
              <a:buFont typeface="Courier New" panose="02070309020205020404" pitchFamily="49" charset="0"/>
              <a:buChar char="o"/>
            </a:pPr>
            <a:r>
              <a:rPr lang="en-US" dirty="0">
                <a:solidFill>
                  <a:schemeClr val="tx1"/>
                </a:solidFill>
              </a:rPr>
              <a:t>Legal test</a:t>
            </a:r>
          </a:p>
          <a:p>
            <a:pPr marL="285750" indent="-285750">
              <a:buFont typeface="Courier New" panose="02070309020205020404" pitchFamily="49" charset="0"/>
              <a:buChar char="o"/>
            </a:pPr>
            <a:endParaRPr lang="en-US" dirty="0">
              <a:solidFill>
                <a:schemeClr val="tx1"/>
              </a:solidFill>
            </a:endParaRPr>
          </a:p>
        </p:txBody>
      </p:sp>
      <p:grpSp>
        <p:nvGrpSpPr>
          <p:cNvPr id="4" name="Group 3">
            <a:extLst>
              <a:ext uri="{FF2B5EF4-FFF2-40B4-BE49-F238E27FC236}">
                <a16:creationId xmlns:a16="http://schemas.microsoft.com/office/drawing/2014/main" id="{AA7C865E-818B-52F6-902A-CCA496E74527}"/>
              </a:ext>
            </a:extLst>
          </p:cNvPr>
          <p:cNvGrpSpPr/>
          <p:nvPr/>
        </p:nvGrpSpPr>
        <p:grpSpPr>
          <a:xfrm>
            <a:off x="0" y="-146762"/>
            <a:ext cx="8711952" cy="951280"/>
            <a:chOff x="0" y="44624"/>
            <a:chExt cx="8711952" cy="951280"/>
          </a:xfrm>
        </p:grpSpPr>
        <p:sp>
          <p:nvSpPr>
            <p:cNvPr id="5" name="Arrow: Pentagon 4">
              <a:extLst>
                <a:ext uri="{FF2B5EF4-FFF2-40B4-BE49-F238E27FC236}">
                  <a16:creationId xmlns:a16="http://schemas.microsoft.com/office/drawing/2014/main" id="{B345640D-D561-4544-07E1-30524DF00D2C}"/>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r>
                <a:rPr lang="en-US" sz="4000" b="1" dirty="0">
                  <a:solidFill>
                    <a:schemeClr val="bg1"/>
                  </a:solidFill>
                </a:rPr>
                <a:t>Cont.,</a:t>
              </a:r>
            </a:p>
          </p:txBody>
        </p:sp>
        <p:sp>
          <p:nvSpPr>
            <p:cNvPr id="6" name="Arrow: Chevron 5">
              <a:extLst>
                <a:ext uri="{FF2B5EF4-FFF2-40B4-BE49-F238E27FC236}">
                  <a16:creationId xmlns:a16="http://schemas.microsoft.com/office/drawing/2014/main" id="{AA80ABD2-662C-B174-3EB2-6EDF9EA7F937}"/>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a:extLst>
              <a:ext uri="{FF2B5EF4-FFF2-40B4-BE49-F238E27FC236}">
                <a16:creationId xmlns:a16="http://schemas.microsoft.com/office/drawing/2014/main" id="{20557177-1C12-794A-07C5-A04265850133}"/>
              </a:ext>
            </a:extLst>
          </p:cNvPr>
          <p:cNvGrpSpPr/>
          <p:nvPr/>
        </p:nvGrpSpPr>
        <p:grpSpPr>
          <a:xfrm>
            <a:off x="5364089" y="2996952"/>
            <a:ext cx="3600399" cy="3528392"/>
            <a:chOff x="899592" y="1412776"/>
            <a:chExt cx="6525868" cy="4608513"/>
          </a:xfrm>
        </p:grpSpPr>
        <p:sp>
          <p:nvSpPr>
            <p:cNvPr id="9" name="Callout: Down Arrow 8">
              <a:extLst>
                <a:ext uri="{FF2B5EF4-FFF2-40B4-BE49-F238E27FC236}">
                  <a16:creationId xmlns:a16="http://schemas.microsoft.com/office/drawing/2014/main" id="{7BE4CE82-E602-7501-4C8B-E69B0434784C}"/>
                </a:ext>
              </a:extLst>
            </p:cNvPr>
            <p:cNvSpPr/>
            <p:nvPr/>
          </p:nvSpPr>
          <p:spPr>
            <a:xfrm>
              <a:off x="899592" y="1412776"/>
              <a:ext cx="6516216" cy="1080120"/>
            </a:xfrm>
            <a:prstGeom prst="downArrowCallout">
              <a:avLst/>
            </a:prstGeom>
            <a:noFill/>
            <a:ln>
              <a:solidFill>
                <a:srgbClr val="00B0F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Preparation of culture media</a:t>
              </a:r>
            </a:p>
          </p:txBody>
        </p:sp>
        <p:sp>
          <p:nvSpPr>
            <p:cNvPr id="10" name="Callout: Down Arrow 9">
              <a:extLst>
                <a:ext uri="{FF2B5EF4-FFF2-40B4-BE49-F238E27FC236}">
                  <a16:creationId xmlns:a16="http://schemas.microsoft.com/office/drawing/2014/main" id="{A76C5661-B6FF-7636-E73E-A0CB38159BA4}"/>
                </a:ext>
              </a:extLst>
            </p:cNvPr>
            <p:cNvSpPr/>
            <p:nvPr/>
          </p:nvSpPr>
          <p:spPr>
            <a:xfrm>
              <a:off x="901459" y="2636912"/>
              <a:ext cx="6516216" cy="1368152"/>
            </a:xfrm>
            <a:prstGeom prst="downArrowCallout">
              <a:avLst/>
            </a:prstGeom>
            <a:noFill/>
            <a:ln>
              <a:solidFill>
                <a:srgbClr val="00B0F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Inoculation of bacterial cell suspension</a:t>
              </a:r>
            </a:p>
          </p:txBody>
        </p:sp>
        <p:sp>
          <p:nvSpPr>
            <p:cNvPr id="11" name="Callout: Down Arrow 10">
              <a:extLst>
                <a:ext uri="{FF2B5EF4-FFF2-40B4-BE49-F238E27FC236}">
                  <a16:creationId xmlns:a16="http://schemas.microsoft.com/office/drawing/2014/main" id="{9A6FFE68-E809-140B-6758-3E50CE5F5495}"/>
                </a:ext>
              </a:extLst>
            </p:cNvPr>
            <p:cNvSpPr/>
            <p:nvPr/>
          </p:nvSpPr>
          <p:spPr>
            <a:xfrm>
              <a:off x="899592" y="4149081"/>
              <a:ext cx="6516216" cy="1072818"/>
            </a:xfrm>
            <a:prstGeom prst="downArrowCallout">
              <a:avLst/>
            </a:prstGeom>
            <a:noFill/>
            <a:ln>
              <a:solidFill>
                <a:srgbClr val="00B0F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lvl="0" algn="ctr"/>
              <a:r>
                <a:rPr lang="en-IN" dirty="0">
                  <a:latin typeface="Times New Roman" pitchFamily="18" charset="0"/>
                  <a:cs typeface="Times New Roman" pitchFamily="18" charset="0"/>
                </a:rPr>
                <a:t>Addition of </a:t>
              </a:r>
              <a:r>
                <a:rPr lang="en-US"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C. quadrangularis extract </a:t>
              </a:r>
              <a:endParaRPr lang="en-US" dirty="0">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id="{1AC5B504-1306-611D-A973-E63D2F50F505}"/>
                </a:ext>
              </a:extLst>
            </p:cNvPr>
            <p:cNvSpPr/>
            <p:nvPr/>
          </p:nvSpPr>
          <p:spPr>
            <a:xfrm>
              <a:off x="909244" y="5373217"/>
              <a:ext cx="6516216" cy="64807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Measurement of Zone of Inhibition</a:t>
              </a:r>
            </a:p>
          </p:txBody>
        </p:sp>
      </p:grpSp>
      <p:sp>
        <p:nvSpPr>
          <p:cNvPr id="15" name="Rectangle 14">
            <a:extLst>
              <a:ext uri="{FF2B5EF4-FFF2-40B4-BE49-F238E27FC236}">
                <a16:creationId xmlns:a16="http://schemas.microsoft.com/office/drawing/2014/main" id="{0B98A4FA-981A-59DD-3BA5-BAEDAD54EA2B}"/>
              </a:ext>
            </a:extLst>
          </p:cNvPr>
          <p:cNvSpPr/>
          <p:nvPr/>
        </p:nvSpPr>
        <p:spPr>
          <a:xfrm>
            <a:off x="5364089" y="2276872"/>
            <a:ext cx="3600399" cy="532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Antibacterial Activity of </a:t>
            </a:r>
            <a:r>
              <a:rPr lang="en-US" sz="1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C. quadrangularis E</a:t>
            </a:r>
            <a:r>
              <a:rPr lang="en-US"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xtract ( Zhang et al., 2009).</a:t>
            </a:r>
          </a:p>
        </p:txBody>
      </p:sp>
      <p:sp>
        <p:nvSpPr>
          <p:cNvPr id="16" name="Rectangle 15">
            <a:extLst>
              <a:ext uri="{FF2B5EF4-FFF2-40B4-BE49-F238E27FC236}">
                <a16:creationId xmlns:a16="http://schemas.microsoft.com/office/drawing/2014/main" id="{76999532-2809-870D-61DD-9D2D24088D76}"/>
              </a:ext>
            </a:extLst>
          </p:cNvPr>
          <p:cNvSpPr/>
          <p:nvPr/>
        </p:nvSpPr>
        <p:spPr>
          <a:xfrm>
            <a:off x="2339752" y="888179"/>
            <a:ext cx="3744416" cy="452589"/>
          </a:xfrm>
          <a:prstGeom prst="rect">
            <a:avLst/>
          </a:prstGeom>
          <a:noFill/>
          <a:ln>
            <a:solidFill>
              <a:srgbClr val="00B0F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C. quadrangularis extract</a:t>
            </a:r>
            <a:endParaRPr lang="en-US" sz="2100" b="1" dirty="0"/>
          </a:p>
        </p:txBody>
      </p:sp>
      <p:cxnSp>
        <p:nvCxnSpPr>
          <p:cNvPr id="18" name="Straight Connector 17">
            <a:extLst>
              <a:ext uri="{FF2B5EF4-FFF2-40B4-BE49-F238E27FC236}">
                <a16:creationId xmlns:a16="http://schemas.microsoft.com/office/drawing/2014/main" id="{8A2FC514-40AB-E1B4-4EF6-706C271A9B02}"/>
              </a:ext>
            </a:extLst>
          </p:cNvPr>
          <p:cNvCxnSpPr>
            <a:cxnSpLocks/>
          </p:cNvCxnSpPr>
          <p:nvPr/>
        </p:nvCxnSpPr>
        <p:spPr>
          <a:xfrm>
            <a:off x="1979712" y="1628800"/>
            <a:ext cx="461202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FE0D94B-3AD6-8901-4C5F-C9AE5A9A69EB}"/>
              </a:ext>
            </a:extLst>
          </p:cNvPr>
          <p:cNvCxnSpPr/>
          <p:nvPr/>
        </p:nvCxnSpPr>
        <p:spPr>
          <a:xfrm>
            <a:off x="1979712" y="1628800"/>
            <a:ext cx="0" cy="6037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5FA65DA-2C8F-E7E9-F610-07ADEF86B93F}"/>
              </a:ext>
            </a:extLst>
          </p:cNvPr>
          <p:cNvCxnSpPr/>
          <p:nvPr/>
        </p:nvCxnSpPr>
        <p:spPr>
          <a:xfrm>
            <a:off x="6591738" y="1628800"/>
            <a:ext cx="0" cy="6037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450ADBC3-2CC7-62CC-E003-4D6E33B1F8FB}"/>
              </a:ext>
            </a:extLst>
          </p:cNvPr>
          <p:cNvSpPr/>
          <p:nvPr/>
        </p:nvSpPr>
        <p:spPr>
          <a:xfrm>
            <a:off x="179512" y="2276872"/>
            <a:ext cx="5040559" cy="532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Phytochemical screening</a:t>
            </a:r>
          </a:p>
        </p:txBody>
      </p:sp>
      <p:sp>
        <p:nvSpPr>
          <p:cNvPr id="27" name="Rectangle 26">
            <a:extLst>
              <a:ext uri="{FF2B5EF4-FFF2-40B4-BE49-F238E27FC236}">
                <a16:creationId xmlns:a16="http://schemas.microsoft.com/office/drawing/2014/main" id="{5381AB44-9911-26C3-7C45-7B0B42E226C6}"/>
              </a:ext>
            </a:extLst>
          </p:cNvPr>
          <p:cNvSpPr/>
          <p:nvPr/>
        </p:nvSpPr>
        <p:spPr>
          <a:xfrm>
            <a:off x="2771799" y="2996952"/>
            <a:ext cx="2448271" cy="35973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Test for </a:t>
            </a:r>
            <a:r>
              <a:rPr lang="en-US" b="1" dirty="0" err="1">
                <a:solidFill>
                  <a:schemeClr val="tx1"/>
                </a:solidFill>
              </a:rPr>
              <a:t>Terpenoides</a:t>
            </a:r>
            <a:endParaRPr lang="en-US" b="1" dirty="0">
              <a:solidFill>
                <a:schemeClr val="tx1"/>
              </a:solidFill>
            </a:endParaRPr>
          </a:p>
          <a:p>
            <a:pPr marL="285750" indent="-285750">
              <a:buFont typeface="Courier New" panose="02070309020205020404" pitchFamily="49" charset="0"/>
              <a:buChar char="o"/>
            </a:pPr>
            <a:r>
              <a:rPr lang="en-US" dirty="0" err="1">
                <a:solidFill>
                  <a:schemeClr val="tx1"/>
                </a:solidFill>
              </a:rPr>
              <a:t>Salkowishki</a:t>
            </a:r>
            <a:r>
              <a:rPr lang="en-US" dirty="0">
                <a:solidFill>
                  <a:schemeClr val="tx1"/>
                </a:solidFill>
              </a:rPr>
              <a:t> test</a:t>
            </a:r>
          </a:p>
          <a:p>
            <a:r>
              <a:rPr lang="en-US" b="1" dirty="0">
                <a:solidFill>
                  <a:schemeClr val="tx1"/>
                </a:solidFill>
              </a:rPr>
              <a:t>Test for Flavonoids</a:t>
            </a:r>
          </a:p>
          <a:p>
            <a:pPr marL="285750" indent="-285750">
              <a:buFont typeface="Courier New" panose="02070309020205020404" pitchFamily="49" charset="0"/>
              <a:buChar char="o"/>
            </a:pPr>
            <a:r>
              <a:rPr lang="en-US" dirty="0">
                <a:solidFill>
                  <a:schemeClr val="tx1"/>
                </a:solidFill>
              </a:rPr>
              <a:t>Ferric Chloride test</a:t>
            </a:r>
          </a:p>
          <a:p>
            <a:pPr marL="285750" indent="-285750">
              <a:buFont typeface="Courier New" panose="02070309020205020404" pitchFamily="49" charset="0"/>
              <a:buChar char="o"/>
            </a:pPr>
            <a:r>
              <a:rPr lang="en-US" dirty="0">
                <a:solidFill>
                  <a:schemeClr val="tx1"/>
                </a:solidFill>
              </a:rPr>
              <a:t>Shinoda test</a:t>
            </a:r>
          </a:p>
          <a:p>
            <a:pPr marL="285750" indent="-285750">
              <a:buFont typeface="Courier New" panose="02070309020205020404" pitchFamily="49" charset="0"/>
              <a:buChar char="o"/>
            </a:pPr>
            <a:r>
              <a:rPr lang="en-US" dirty="0">
                <a:solidFill>
                  <a:schemeClr val="tx1"/>
                </a:solidFill>
              </a:rPr>
              <a:t>Alkaline reagent test</a:t>
            </a:r>
          </a:p>
          <a:p>
            <a:pPr marL="285750" indent="-285750">
              <a:buFont typeface="Courier New" panose="02070309020205020404" pitchFamily="49" charset="0"/>
              <a:buChar char="o"/>
            </a:pPr>
            <a:r>
              <a:rPr lang="en-US" dirty="0">
                <a:solidFill>
                  <a:schemeClr val="tx1"/>
                </a:solidFill>
              </a:rPr>
              <a:t>Lead acetate test</a:t>
            </a:r>
          </a:p>
          <a:p>
            <a:r>
              <a:rPr lang="en-US" b="1" dirty="0">
                <a:solidFill>
                  <a:schemeClr val="tx1"/>
                </a:solidFill>
              </a:rPr>
              <a:t>Test for Phenols</a:t>
            </a:r>
          </a:p>
          <a:p>
            <a:pPr marL="285750" indent="-285750">
              <a:buFont typeface="Courier New" panose="02070309020205020404" pitchFamily="49" charset="0"/>
              <a:buChar char="o"/>
            </a:pPr>
            <a:r>
              <a:rPr lang="en-US" dirty="0">
                <a:solidFill>
                  <a:schemeClr val="tx1"/>
                </a:solidFill>
              </a:rPr>
              <a:t>Ferric Chloride test</a:t>
            </a:r>
          </a:p>
          <a:p>
            <a:pPr marL="285750" indent="-285750">
              <a:buFont typeface="Courier New" panose="02070309020205020404" pitchFamily="49" charset="0"/>
              <a:buChar char="o"/>
            </a:pPr>
            <a:r>
              <a:rPr lang="en-US" dirty="0">
                <a:solidFill>
                  <a:schemeClr val="tx1"/>
                </a:solidFill>
              </a:rPr>
              <a:t>Ellagic acid test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cxnSp>
        <p:nvCxnSpPr>
          <p:cNvPr id="28" name="Straight Arrow Connector 27">
            <a:extLst>
              <a:ext uri="{FF2B5EF4-FFF2-40B4-BE49-F238E27FC236}">
                <a16:creationId xmlns:a16="http://schemas.microsoft.com/office/drawing/2014/main" id="{E8B560C3-98D3-A87D-A39C-B69462DC8129}"/>
              </a:ext>
            </a:extLst>
          </p:cNvPr>
          <p:cNvCxnSpPr>
            <a:cxnSpLocks/>
          </p:cNvCxnSpPr>
          <p:nvPr/>
        </p:nvCxnSpPr>
        <p:spPr>
          <a:xfrm>
            <a:off x="4067944" y="1340768"/>
            <a:ext cx="0" cy="2125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A7C865E-818B-52F6-902A-CCA496E74527}"/>
              </a:ext>
            </a:extLst>
          </p:cNvPr>
          <p:cNvGrpSpPr/>
          <p:nvPr/>
        </p:nvGrpSpPr>
        <p:grpSpPr>
          <a:xfrm>
            <a:off x="0" y="-146762"/>
            <a:ext cx="8711952" cy="951280"/>
            <a:chOff x="0" y="44624"/>
            <a:chExt cx="8711952" cy="951280"/>
          </a:xfrm>
        </p:grpSpPr>
        <p:sp>
          <p:nvSpPr>
            <p:cNvPr id="5" name="Arrow: Pentagon 4">
              <a:extLst>
                <a:ext uri="{FF2B5EF4-FFF2-40B4-BE49-F238E27FC236}">
                  <a16:creationId xmlns:a16="http://schemas.microsoft.com/office/drawing/2014/main" id="{B345640D-D561-4544-07E1-30524DF00D2C}"/>
                </a:ext>
              </a:extLst>
            </p:cNvPr>
            <p:cNvSpPr/>
            <p:nvPr/>
          </p:nvSpPr>
          <p:spPr>
            <a:xfrm>
              <a:off x="0" y="44624"/>
              <a:ext cx="7776864" cy="936104"/>
            </a:xfrm>
            <a:prstGeom prst="homePlate">
              <a:avLst/>
            </a:prstGeom>
            <a:solidFill>
              <a:srgbClr val="00206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a:solidFill>
                    <a:schemeClr val="bg1"/>
                  </a:solidFill>
                </a:rPr>
                <a:t>Results and Discussion</a:t>
              </a:r>
            </a:p>
          </p:txBody>
        </p:sp>
        <p:sp>
          <p:nvSpPr>
            <p:cNvPr id="6" name="Arrow: Chevron 5">
              <a:extLst>
                <a:ext uri="{FF2B5EF4-FFF2-40B4-BE49-F238E27FC236}">
                  <a16:creationId xmlns:a16="http://schemas.microsoft.com/office/drawing/2014/main" id="{AA80ABD2-662C-B174-3EB2-6EDF9EA7F937}"/>
                </a:ext>
              </a:extLst>
            </p:cNvPr>
            <p:cNvSpPr/>
            <p:nvPr/>
          </p:nvSpPr>
          <p:spPr>
            <a:xfrm>
              <a:off x="7524328" y="59800"/>
              <a:ext cx="1187624" cy="936104"/>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aphicFrame>
        <p:nvGraphicFramePr>
          <p:cNvPr id="3" name="Table 6">
            <a:extLst>
              <a:ext uri="{FF2B5EF4-FFF2-40B4-BE49-F238E27FC236}">
                <a16:creationId xmlns:a16="http://schemas.microsoft.com/office/drawing/2014/main" id="{BD9A0539-CD2B-4FDC-D84B-B74173C7525C}"/>
              </a:ext>
            </a:extLst>
          </p:cNvPr>
          <p:cNvGraphicFramePr>
            <a:graphicFrameLocks noGrp="1"/>
          </p:cNvGraphicFramePr>
          <p:nvPr>
            <p:extLst>
              <p:ext uri="{D42A27DB-BD31-4B8C-83A1-F6EECF244321}">
                <p14:modId xmlns:p14="http://schemas.microsoft.com/office/powerpoint/2010/main" val="1772549126"/>
              </p:ext>
            </p:extLst>
          </p:nvPr>
        </p:nvGraphicFramePr>
        <p:xfrm>
          <a:off x="143507" y="1196752"/>
          <a:ext cx="8856985" cy="5662990"/>
        </p:xfrm>
        <a:graphic>
          <a:graphicData uri="http://schemas.openxmlformats.org/drawingml/2006/table">
            <a:tbl>
              <a:tblPr firstRow="1" bandRow="1">
                <a:tableStyleId>{073A0DAA-6AF3-43AB-8588-CEC1D06C72B9}</a:tableStyleId>
              </a:tblPr>
              <a:tblGrid>
                <a:gridCol w="871356">
                  <a:extLst>
                    <a:ext uri="{9D8B030D-6E8A-4147-A177-3AD203B41FA5}">
                      <a16:colId xmlns:a16="http://schemas.microsoft.com/office/drawing/2014/main" val="1004121947"/>
                    </a:ext>
                  </a:extLst>
                </a:gridCol>
                <a:gridCol w="1792940">
                  <a:extLst>
                    <a:ext uri="{9D8B030D-6E8A-4147-A177-3AD203B41FA5}">
                      <a16:colId xmlns:a16="http://schemas.microsoft.com/office/drawing/2014/main" val="1883108581"/>
                    </a:ext>
                  </a:extLst>
                </a:gridCol>
                <a:gridCol w="2160240">
                  <a:extLst>
                    <a:ext uri="{9D8B030D-6E8A-4147-A177-3AD203B41FA5}">
                      <a16:colId xmlns:a16="http://schemas.microsoft.com/office/drawing/2014/main" val="3186426377"/>
                    </a:ext>
                  </a:extLst>
                </a:gridCol>
                <a:gridCol w="1584176">
                  <a:extLst>
                    <a:ext uri="{9D8B030D-6E8A-4147-A177-3AD203B41FA5}">
                      <a16:colId xmlns:a16="http://schemas.microsoft.com/office/drawing/2014/main" val="4244514569"/>
                    </a:ext>
                  </a:extLst>
                </a:gridCol>
                <a:gridCol w="1404157">
                  <a:extLst>
                    <a:ext uri="{9D8B030D-6E8A-4147-A177-3AD203B41FA5}">
                      <a16:colId xmlns:a16="http://schemas.microsoft.com/office/drawing/2014/main" val="1977949475"/>
                    </a:ext>
                  </a:extLst>
                </a:gridCol>
                <a:gridCol w="1044116">
                  <a:extLst>
                    <a:ext uri="{9D8B030D-6E8A-4147-A177-3AD203B41FA5}">
                      <a16:colId xmlns:a16="http://schemas.microsoft.com/office/drawing/2014/main" val="1405104779"/>
                    </a:ext>
                  </a:extLst>
                </a:gridCol>
              </a:tblGrid>
              <a:tr h="0">
                <a:tc rowSpan="2">
                  <a:txBody>
                    <a:bodyPr/>
                    <a:lstStyle/>
                    <a:p>
                      <a:pPr algn="l"/>
                      <a:r>
                        <a:rPr lang="en-US" sz="1800" dirty="0">
                          <a:latin typeface="Times New Roman" panose="02020603050405020304" pitchFamily="18" charset="0"/>
                          <a:cs typeface="Times New Roman" panose="02020603050405020304" pitchFamily="18" charset="0"/>
                        </a:rPr>
                        <a:t>Sl. No</a:t>
                      </a:r>
                    </a:p>
                  </a:txBody>
                  <a:tcPr/>
                </a:tc>
                <a:tc rowSpan="2">
                  <a:txBody>
                    <a:bodyPr/>
                    <a:lstStyle/>
                    <a:p>
                      <a:pPr algn="l"/>
                      <a:r>
                        <a:rPr lang="en-US" sz="1800" dirty="0">
                          <a:latin typeface="Times New Roman" panose="02020603050405020304" pitchFamily="18" charset="0"/>
                          <a:cs typeface="Times New Roman" panose="02020603050405020304" pitchFamily="18" charset="0"/>
                        </a:rPr>
                        <a:t>Secondary metabolites</a:t>
                      </a:r>
                    </a:p>
                  </a:txBody>
                  <a:tcPr/>
                </a:tc>
                <a:tc rowSpan="2">
                  <a:txBody>
                    <a:bodyPr/>
                    <a:lstStyle/>
                    <a:p>
                      <a:pPr algn="l"/>
                      <a:r>
                        <a:rPr lang="en-US" sz="1800" dirty="0">
                          <a:latin typeface="Times New Roman" panose="02020603050405020304" pitchFamily="18" charset="0"/>
                          <a:cs typeface="Times New Roman" panose="02020603050405020304" pitchFamily="18" charset="0"/>
                        </a:rPr>
                        <a:t>Chemical test</a:t>
                      </a:r>
                    </a:p>
                  </a:txBody>
                  <a:tcPr/>
                </a:tc>
                <a:tc gridSpan="3">
                  <a:txBody>
                    <a:bodyPr/>
                    <a:lstStyle/>
                    <a:p>
                      <a:pPr algn="ctr">
                        <a:lnSpc>
                          <a:spcPct val="150000"/>
                        </a:lnSpc>
                      </a:pPr>
                      <a:r>
                        <a:rPr lang="en-US" sz="1800" dirty="0">
                          <a:latin typeface="Times New Roman" panose="02020603050405020304" pitchFamily="18" charset="0"/>
                          <a:cs typeface="Times New Roman" panose="02020603050405020304" pitchFamily="18" charset="0"/>
                        </a:rPr>
                        <a:t>Plant extract</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10444265"/>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Petroleum ether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Chloroform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Ethanol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3970009435"/>
                  </a:ext>
                </a:extLst>
              </a:tr>
              <a:tr h="484946">
                <a:tc>
                  <a:txBody>
                    <a:bodyPr/>
                    <a:lstStyle/>
                    <a:p>
                      <a:pPr algn="l"/>
                      <a:r>
                        <a:rPr lang="en-US" sz="1550" b="0" dirty="0">
                          <a:latin typeface="Times New Roman" panose="02020603050405020304" pitchFamily="18" charset="0"/>
                          <a:cs typeface="Times New Roman" panose="02020603050405020304" pitchFamily="18" charset="0"/>
                        </a:rPr>
                        <a:t>1.</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Alkaloids</a:t>
                      </a:r>
                      <a:endParaRPr lang="en-US" sz="1550" b="0" dirty="0">
                        <a:latin typeface="Times New Roman" panose="02020603050405020304" pitchFamily="18" charset="0"/>
                        <a:cs typeface="Times New Roman" panose="02020603050405020304" pitchFamily="18" charset="0"/>
                      </a:endParaRPr>
                    </a:p>
                  </a:txBody>
                  <a:tcPr/>
                </a:tc>
                <a:tc>
                  <a:txBody>
                    <a:bodyPr/>
                    <a:lstStyle/>
                    <a:p>
                      <a:pPr algn="l"/>
                      <a:r>
                        <a:rPr lang="en-US" sz="1550" b="0" dirty="0" err="1">
                          <a:latin typeface="Times New Roman" panose="02020603050405020304" pitchFamily="18" charset="0"/>
                          <a:cs typeface="Times New Roman" panose="02020603050405020304" pitchFamily="18" charset="0"/>
                        </a:rPr>
                        <a:t>Dragendorffs</a:t>
                      </a:r>
                      <a:r>
                        <a:rPr lang="en-US" sz="1550" b="0" dirty="0">
                          <a:latin typeface="Times New Roman" panose="02020603050405020304" pitchFamily="18" charset="0"/>
                          <a:cs typeface="Times New Roman" panose="02020603050405020304" pitchFamily="18" charset="0"/>
                        </a:rPr>
                        <a:t> test</a:t>
                      </a:r>
                    </a:p>
                    <a:p>
                      <a:pPr algn="l"/>
                      <a:r>
                        <a:rPr lang="en-US" sz="1550" b="0" dirty="0" err="1">
                          <a:latin typeface="Times New Roman" panose="02020603050405020304" pitchFamily="18" charset="0"/>
                          <a:cs typeface="Times New Roman" panose="02020603050405020304" pitchFamily="18" charset="0"/>
                        </a:rPr>
                        <a:t>Mayers</a:t>
                      </a:r>
                      <a:r>
                        <a:rPr lang="en-US" sz="1550" b="0" dirty="0">
                          <a:latin typeface="Times New Roman" panose="02020603050405020304" pitchFamily="18" charset="0"/>
                          <a:cs typeface="Times New Roman" panose="02020603050405020304" pitchFamily="18" charset="0"/>
                        </a:rPr>
                        <a:t> test</a:t>
                      </a:r>
                    </a:p>
                  </a:txBody>
                  <a:tcPr/>
                </a:tc>
                <a:tc>
                  <a:txBody>
                    <a:bodyPr/>
                    <a:lstStyle/>
                    <a:p>
                      <a:pPr algn="ctr"/>
                      <a:r>
                        <a:rPr lang="en-US" sz="2000" b="0" dirty="0">
                          <a:latin typeface="Times New Roman" panose="02020603050405020304" pitchFamily="18" charset="0"/>
                          <a:cs typeface="Times New Roman" panose="02020603050405020304" pitchFamily="18" charset="0"/>
                        </a:rPr>
                        <a:t>+</a:t>
                      </a:r>
                    </a:p>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550303292"/>
                  </a:ext>
                </a:extLst>
              </a:tr>
              <a:tr h="199294">
                <a:tc>
                  <a:txBody>
                    <a:bodyPr/>
                    <a:lstStyle/>
                    <a:p>
                      <a:pPr algn="l"/>
                      <a:r>
                        <a:rPr lang="en-US" sz="1550" b="0" dirty="0">
                          <a:latin typeface="Times New Roman" panose="02020603050405020304" pitchFamily="18" charset="0"/>
                          <a:cs typeface="Times New Roman" panose="02020603050405020304" pitchFamily="18" charset="0"/>
                        </a:rPr>
                        <a:t>2.</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Steroids</a:t>
                      </a:r>
                      <a:endParaRPr lang="en-US" sz="155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err="1">
                          <a:solidFill>
                            <a:schemeClr val="tx1"/>
                          </a:solidFill>
                          <a:latin typeface="Times New Roman" panose="02020603050405020304" pitchFamily="18" charset="0"/>
                          <a:cs typeface="Times New Roman" panose="02020603050405020304" pitchFamily="18" charset="0"/>
                        </a:rPr>
                        <a:t>Salkowaski</a:t>
                      </a:r>
                      <a:r>
                        <a:rPr lang="en-US" sz="1550" b="0" dirty="0">
                          <a:solidFill>
                            <a:schemeClr val="tx1"/>
                          </a:solidFill>
                          <a:latin typeface="Times New Roman" panose="02020603050405020304" pitchFamily="18" charset="0"/>
                          <a:cs typeface="Times New Roman" panose="02020603050405020304" pitchFamily="18" charset="0"/>
                        </a:rPr>
                        <a:t> test</a:t>
                      </a: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43429362"/>
                  </a:ext>
                </a:extLst>
              </a:tr>
              <a:tr h="207286">
                <a:tc>
                  <a:txBody>
                    <a:bodyPr/>
                    <a:lstStyle/>
                    <a:p>
                      <a:pPr algn="l"/>
                      <a:r>
                        <a:rPr lang="en-US" sz="1550" b="0" dirty="0">
                          <a:latin typeface="Times New Roman" panose="02020603050405020304" pitchFamily="18" charset="0"/>
                          <a:cs typeface="Times New Roman" panose="02020603050405020304" pitchFamily="18" charset="0"/>
                        </a:rPr>
                        <a:t>3.</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Saponins</a:t>
                      </a:r>
                      <a:endParaRPr lang="en-US" sz="155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a:solidFill>
                            <a:schemeClr val="tx1"/>
                          </a:solidFill>
                          <a:latin typeface="Times New Roman" panose="02020603050405020304" pitchFamily="18" charset="0"/>
                          <a:cs typeface="Times New Roman" panose="02020603050405020304" pitchFamily="18" charset="0"/>
                        </a:rPr>
                        <a:t>Foam test</a:t>
                      </a: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9012911"/>
                  </a:ext>
                </a:extLst>
              </a:tr>
              <a:tr h="484946">
                <a:tc>
                  <a:txBody>
                    <a:bodyPr/>
                    <a:lstStyle/>
                    <a:p>
                      <a:pPr algn="l"/>
                      <a:r>
                        <a:rPr lang="en-US" sz="1550" b="0" dirty="0">
                          <a:latin typeface="Times New Roman" panose="02020603050405020304" pitchFamily="18" charset="0"/>
                          <a:cs typeface="Times New Roman" panose="02020603050405020304" pitchFamily="18" charset="0"/>
                        </a:rPr>
                        <a:t>4.</a:t>
                      </a:r>
                    </a:p>
                  </a:txBody>
                  <a:tcPr/>
                </a:tc>
                <a:tc>
                  <a:txBody>
                    <a:bodyPr/>
                    <a:lstStyle/>
                    <a:p>
                      <a:pPr algn="l"/>
                      <a:r>
                        <a:rPr lang="en-US" sz="1550" b="0" dirty="0">
                          <a:latin typeface="Times New Roman" panose="02020603050405020304" pitchFamily="18" charset="0"/>
                          <a:cs typeface="Times New Roman" panose="02020603050405020304" pitchFamily="18" charset="0"/>
                        </a:rPr>
                        <a:t>Tannins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a:solidFill>
                            <a:schemeClr val="tx1"/>
                          </a:solidFill>
                          <a:latin typeface="Times New Roman" panose="02020603050405020304" pitchFamily="18" charset="0"/>
                          <a:cs typeface="Times New Roman" panose="02020603050405020304" pitchFamily="18" charset="0"/>
                        </a:rPr>
                        <a:t>Ferric Chloride test</a:t>
                      </a: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80395822"/>
                  </a:ext>
                </a:extLst>
              </a:tr>
              <a:tr h="484946">
                <a:tc>
                  <a:txBody>
                    <a:bodyPr/>
                    <a:lstStyle/>
                    <a:p>
                      <a:pPr algn="l"/>
                      <a:r>
                        <a:rPr lang="en-US" sz="1550" b="0" dirty="0">
                          <a:latin typeface="Times New Roman" panose="02020603050405020304" pitchFamily="18" charset="0"/>
                          <a:cs typeface="Times New Roman" panose="02020603050405020304" pitchFamily="18" charset="0"/>
                        </a:rPr>
                        <a:t>5.</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Glycosides</a:t>
                      </a:r>
                      <a:endParaRPr lang="en-US" sz="155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err="1">
                          <a:solidFill>
                            <a:schemeClr val="tx1"/>
                          </a:solidFill>
                          <a:latin typeface="Times New Roman" panose="02020603050405020304" pitchFamily="18" charset="0"/>
                          <a:cs typeface="Times New Roman" panose="02020603050405020304" pitchFamily="18" charset="0"/>
                        </a:rPr>
                        <a:t>Kellar</a:t>
                      </a:r>
                      <a:r>
                        <a:rPr lang="en-US" sz="1550" b="0" dirty="0">
                          <a:solidFill>
                            <a:schemeClr val="tx1"/>
                          </a:solidFill>
                          <a:latin typeface="Times New Roman" panose="02020603050405020304" pitchFamily="18" charset="0"/>
                          <a:cs typeface="Times New Roman" panose="02020603050405020304" pitchFamily="18" charset="0"/>
                        </a:rPr>
                        <a:t> </a:t>
                      </a:r>
                      <a:r>
                        <a:rPr lang="en-US" sz="1550" b="0" dirty="0" err="1">
                          <a:solidFill>
                            <a:schemeClr val="tx1"/>
                          </a:solidFill>
                          <a:latin typeface="Times New Roman" panose="02020603050405020304" pitchFamily="18" charset="0"/>
                          <a:cs typeface="Times New Roman" panose="02020603050405020304" pitchFamily="18" charset="0"/>
                        </a:rPr>
                        <a:t>killani</a:t>
                      </a:r>
                      <a:r>
                        <a:rPr lang="en-US" sz="1550" b="0" dirty="0">
                          <a:solidFill>
                            <a:schemeClr val="tx1"/>
                          </a:solidFill>
                          <a:latin typeface="Times New Roman" panose="02020603050405020304" pitchFamily="18" charset="0"/>
                          <a:cs typeface="Times New Roman" panose="02020603050405020304" pitchFamily="18" charset="0"/>
                        </a:rPr>
                        <a:t> test</a:t>
                      </a: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94246043"/>
                  </a:ext>
                </a:extLst>
              </a:tr>
              <a:tr h="484946">
                <a:tc>
                  <a:txBody>
                    <a:bodyPr/>
                    <a:lstStyle/>
                    <a:p>
                      <a:pPr algn="l"/>
                      <a:r>
                        <a:rPr lang="en-US" sz="1550" b="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err="1">
                          <a:solidFill>
                            <a:schemeClr val="tx1"/>
                          </a:solidFill>
                          <a:latin typeface="Times New Roman" panose="02020603050405020304" pitchFamily="18" charset="0"/>
                          <a:cs typeface="Times New Roman" panose="02020603050405020304" pitchFamily="18" charset="0"/>
                        </a:rPr>
                        <a:t>Terpenoides</a:t>
                      </a:r>
                      <a:endParaRPr lang="en-US" sz="1550" b="0" dirty="0">
                        <a:solidFill>
                          <a:schemeClr val="tx1"/>
                        </a:solidFill>
                        <a:latin typeface="Times New Roman" panose="02020603050405020304" pitchFamily="18" charset="0"/>
                        <a:cs typeface="Times New Roman" panose="02020603050405020304" pitchFamily="18" charset="0"/>
                      </a:endParaRP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l"/>
                      <a:r>
                        <a:rPr lang="en-US" sz="1550" b="0" dirty="0" err="1">
                          <a:latin typeface="Times New Roman" panose="02020603050405020304" pitchFamily="18" charset="0"/>
                          <a:cs typeface="Times New Roman" panose="02020603050405020304" pitchFamily="18" charset="0"/>
                        </a:rPr>
                        <a:t>Salkowishki</a:t>
                      </a:r>
                      <a:r>
                        <a:rPr lang="en-US" sz="1550" b="0" dirty="0">
                          <a:latin typeface="Times New Roman" panose="02020603050405020304" pitchFamily="18" charset="0"/>
                          <a:cs typeface="Times New Roman" panose="02020603050405020304" pitchFamily="18" charset="0"/>
                        </a:rPr>
                        <a:t> test</a:t>
                      </a: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989801235"/>
                  </a:ext>
                </a:extLst>
              </a:tr>
              <a:tr h="484946">
                <a:tc>
                  <a:txBody>
                    <a:bodyPr/>
                    <a:lstStyle/>
                    <a:p>
                      <a:pPr algn="l"/>
                      <a:r>
                        <a:rPr lang="en-US" sz="1550" b="0" dirty="0">
                          <a:latin typeface="Times New Roman" panose="02020603050405020304" pitchFamily="18" charset="0"/>
                          <a:cs typeface="Times New Roman" panose="02020603050405020304" pitchFamily="18" charset="0"/>
                        </a:rPr>
                        <a:t>7.</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Flavonoids</a:t>
                      </a:r>
                      <a:endParaRPr lang="en-US" sz="155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a:solidFill>
                            <a:schemeClr val="tx1"/>
                          </a:solidFill>
                          <a:latin typeface="Times New Roman" panose="02020603050405020304" pitchFamily="18" charset="0"/>
                          <a:cs typeface="Times New Roman" panose="02020603050405020304" pitchFamily="18" charset="0"/>
                        </a:rPr>
                        <a:t>Shinoda test</a:t>
                      </a: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257645990"/>
                  </a:ext>
                </a:extLst>
              </a:tr>
              <a:tr h="484946">
                <a:tc>
                  <a:txBody>
                    <a:bodyPr/>
                    <a:lstStyle/>
                    <a:p>
                      <a:pPr algn="l"/>
                      <a:r>
                        <a:rPr lang="en-US" sz="1550" b="0" dirty="0">
                          <a:latin typeface="Times New Roman" panose="02020603050405020304" pitchFamily="18" charset="0"/>
                          <a:cs typeface="Times New Roman" panose="02020603050405020304" pitchFamily="18" charset="0"/>
                        </a:rPr>
                        <a:t>8.</a:t>
                      </a:r>
                    </a:p>
                  </a:txBody>
                  <a:tcPr/>
                </a:tc>
                <a:tc>
                  <a:txBody>
                    <a:bodyPr/>
                    <a:lstStyle/>
                    <a:p>
                      <a:pPr algn="l"/>
                      <a:r>
                        <a:rPr lang="en-US" sz="1550" b="0" dirty="0">
                          <a:solidFill>
                            <a:schemeClr val="tx1"/>
                          </a:solidFill>
                          <a:latin typeface="Times New Roman" panose="02020603050405020304" pitchFamily="18" charset="0"/>
                          <a:cs typeface="Times New Roman" panose="02020603050405020304" pitchFamily="18" charset="0"/>
                        </a:rPr>
                        <a:t>Phenols</a:t>
                      </a:r>
                      <a:endParaRPr lang="en-US" sz="155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550" b="0" dirty="0">
                          <a:solidFill>
                            <a:schemeClr val="tx1"/>
                          </a:solidFill>
                          <a:latin typeface="Times New Roman" panose="02020603050405020304" pitchFamily="18" charset="0"/>
                          <a:cs typeface="Times New Roman" panose="02020603050405020304" pitchFamily="18" charset="0"/>
                        </a:rPr>
                        <a:t>Ellagic acid test</a:t>
                      </a:r>
                    </a:p>
                    <a:p>
                      <a:pPr algn="l"/>
                      <a:endParaRPr lang="en-US" sz="155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tc>
                  <a:txBody>
                    <a:bodyPr/>
                    <a:lstStyle/>
                    <a:p>
                      <a:pPr algn="ctr"/>
                      <a:r>
                        <a:rPr lang="en-US" sz="18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8706686"/>
                  </a:ext>
                </a:extLst>
              </a:tr>
            </a:tbl>
          </a:graphicData>
        </a:graphic>
      </p:graphicFrame>
      <p:graphicFrame>
        <p:nvGraphicFramePr>
          <p:cNvPr id="10" name="Table 9">
            <a:extLst>
              <a:ext uri="{FF2B5EF4-FFF2-40B4-BE49-F238E27FC236}">
                <a16:creationId xmlns:a16="http://schemas.microsoft.com/office/drawing/2014/main" id="{E7A8D977-5E7E-86B4-2671-D7DD24C36B01}"/>
              </a:ext>
            </a:extLst>
          </p:cNvPr>
          <p:cNvGraphicFramePr>
            <a:graphicFrameLocks noGrp="1"/>
          </p:cNvGraphicFramePr>
          <p:nvPr/>
        </p:nvGraphicFramePr>
        <p:xfrm>
          <a:off x="10015870" y="2817628"/>
          <a:ext cx="208280" cy="297180"/>
        </p:xfrm>
        <a:graphic>
          <a:graphicData uri="http://schemas.openxmlformats.org/drawingml/2006/table">
            <a:tbl>
              <a:tblPr/>
              <a:tblGrid>
                <a:gridCol w="208280">
                  <a:extLst>
                    <a:ext uri="{9D8B030D-6E8A-4147-A177-3AD203B41FA5}">
                      <a16:colId xmlns:a16="http://schemas.microsoft.com/office/drawing/2014/main" val="2796107470"/>
                    </a:ext>
                  </a:extLst>
                </a:gridCol>
              </a:tblGrid>
              <a:tr h="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3198722"/>
                  </a:ext>
                </a:extLst>
              </a:tr>
            </a:tbl>
          </a:graphicData>
        </a:graphic>
      </p:graphicFrame>
      <p:sp>
        <p:nvSpPr>
          <p:cNvPr id="13" name="TextBox 12">
            <a:extLst>
              <a:ext uri="{FF2B5EF4-FFF2-40B4-BE49-F238E27FC236}">
                <a16:creationId xmlns:a16="http://schemas.microsoft.com/office/drawing/2014/main" id="{CCF36154-E6D2-03FD-A278-84CA5379E91F}"/>
              </a:ext>
            </a:extLst>
          </p:cNvPr>
          <p:cNvSpPr txBox="1"/>
          <p:nvPr/>
        </p:nvSpPr>
        <p:spPr>
          <a:xfrm>
            <a:off x="35496" y="789342"/>
            <a:ext cx="91800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Table.1. Phytochemical screening of stem of </a:t>
            </a:r>
            <a:r>
              <a:rPr lang="en-US" b="1" i="1" dirty="0">
                <a:latin typeface="Times New Roman" panose="02020603050405020304" pitchFamily="18" charset="0"/>
                <a:cs typeface="Times New Roman" panose="02020603050405020304" pitchFamily="18" charset="0"/>
              </a:rPr>
              <a:t>C. quadrangularis </a:t>
            </a:r>
            <a:r>
              <a:rPr lang="en-US" b="1" dirty="0">
                <a:latin typeface="Times New Roman" panose="02020603050405020304" pitchFamily="18" charset="0"/>
                <a:cs typeface="Times New Roman" panose="02020603050405020304" pitchFamily="18" charset="0"/>
              </a:rPr>
              <a:t>extracted in various solvents.</a:t>
            </a:r>
          </a:p>
        </p:txBody>
      </p:sp>
    </p:spTree>
    <p:extLst>
      <p:ext uri="{BB962C8B-B14F-4D97-AF65-F5344CB8AC3E}">
        <p14:creationId xmlns:p14="http://schemas.microsoft.com/office/powerpoint/2010/main" val="3543015787"/>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332</TotalTime>
  <Words>1246</Words>
  <Application>Microsoft Office PowerPoint</Application>
  <PresentationFormat>On-screen Show (4:3)</PresentationFormat>
  <Paragraphs>260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Amasis MT Pro Black</vt:lpstr>
      <vt:lpstr>Arial</vt:lpstr>
      <vt:lpstr>Calibri</vt:lpstr>
      <vt:lpstr>Calibri Light</vt:lpstr>
      <vt:lpstr>Cambria</vt:lpstr>
      <vt:lpstr>Courier New</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91789</dc:creator>
  <cp:lastModifiedBy>Yadhunandan Bm</cp:lastModifiedBy>
  <cp:revision>13</cp:revision>
  <dcterms:created xsi:type="dcterms:W3CDTF">2022-10-29T04:40:06Z</dcterms:created>
  <dcterms:modified xsi:type="dcterms:W3CDTF">2022-10-30T22:56:27Z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4979d9b0cc4a46d098392f0c5527725c</vt:lpwstr>
  </property>
</Properties>
</file>