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ubTitle"/>
          </p:nvPr>
        </p:nvSpPr>
        <p:spPr>
          <a:xfrm>
            <a:off x="677160" y="696600"/>
            <a:ext cx="859536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77160" y="696600"/>
            <a:ext cx="859536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77160" y="696600"/>
            <a:ext cx="859536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77160" y="696600"/>
            <a:ext cx="859536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677160" y="696600"/>
            <a:ext cx="859536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77160" y="696600"/>
            <a:ext cx="859536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677160" y="696600"/>
            <a:ext cx="859536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677160" y="696600"/>
            <a:ext cx="859536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677160" y="696600"/>
            <a:ext cx="859536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200" cy="569664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5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0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0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1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2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7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18" name="PlaceHolder 12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57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8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9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2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3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4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7" name="PlaceHolder 12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0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1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2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3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4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16" name="PlaceHolder 12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280" cy="387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8" name="PlaceHolder 14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280" cy="387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5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5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58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59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0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1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2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3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66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67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0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6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7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8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9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0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1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2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3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4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15" name="PlaceHolder 12"/>
          <p:cNvSpPr>
            <a:spLocks noGrp="1"/>
          </p:cNvSpPr>
          <p:nvPr>
            <p:ph type="title"/>
          </p:nvPr>
        </p:nvSpPr>
        <p:spPr>
          <a:xfrm>
            <a:off x="677160" y="696600"/>
            <a:ext cx="859536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6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85280" cy="387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7" name="PlaceHolder 14"/>
          <p:cNvSpPr>
            <a:spLocks noGrp="1"/>
          </p:cNvSpPr>
          <p:nvPr>
            <p:ph type="body"/>
          </p:nvPr>
        </p:nvSpPr>
        <p:spPr>
          <a:xfrm>
            <a:off x="1187640" y="2160720"/>
            <a:ext cx="485280" cy="387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7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fr-FR" sz="5400" spc="-1" strike="noStrike">
                <a:solidFill>
                  <a:srgbClr val="5fcbef"/>
                </a:solidFill>
                <a:latin typeface="Trebuchet MS"/>
                <a:ea typeface="DejaVu Sans"/>
              </a:rPr>
              <a:t>Sand Grains Tracking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1506960" y="4050720"/>
            <a:ext cx="776556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E3 Project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547920" y="294840"/>
            <a:ext cx="85953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Creation of the Interface with tabs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216000" y="1404000"/>
            <a:ext cx="6371280" cy="2987280"/>
          </a:xfrm>
          <a:prstGeom prst="rect">
            <a:avLst/>
          </a:prstGeom>
          <a:ln>
            <a:noFill/>
          </a:ln>
        </p:spPr>
      </p:pic>
      <p:pic>
        <p:nvPicPr>
          <p:cNvPr id="481" name="" descr=""/>
          <p:cNvPicPr/>
          <p:nvPr/>
        </p:nvPicPr>
        <p:blipFill>
          <a:blip r:embed="rId2"/>
          <a:stretch/>
        </p:blipFill>
        <p:spPr>
          <a:xfrm>
            <a:off x="5378400" y="3776760"/>
            <a:ext cx="3836880" cy="30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547920" y="294840"/>
            <a:ext cx="85953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Creation the « help » tab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83" name="" descr=""/>
          <p:cNvPicPr/>
          <p:nvPr/>
        </p:nvPicPr>
        <p:blipFill>
          <a:blip r:embed="rId1"/>
          <a:stretch/>
        </p:blipFill>
        <p:spPr>
          <a:xfrm>
            <a:off x="81000" y="1266120"/>
            <a:ext cx="4239000" cy="2501280"/>
          </a:xfrm>
          <a:prstGeom prst="rect">
            <a:avLst/>
          </a:prstGeom>
          <a:ln>
            <a:noFill/>
          </a:ln>
        </p:spPr>
      </p:pic>
      <p:pic>
        <p:nvPicPr>
          <p:cNvPr id="484" name="" descr=""/>
          <p:cNvPicPr/>
          <p:nvPr/>
        </p:nvPicPr>
        <p:blipFill>
          <a:blip r:embed="rId2"/>
          <a:stretch/>
        </p:blipFill>
        <p:spPr>
          <a:xfrm>
            <a:off x="2304000" y="3672000"/>
            <a:ext cx="3024000" cy="3108960"/>
          </a:xfrm>
          <a:prstGeom prst="rect">
            <a:avLst/>
          </a:prstGeom>
          <a:ln>
            <a:noFill/>
          </a:ln>
        </p:spPr>
      </p:pic>
      <p:pic>
        <p:nvPicPr>
          <p:cNvPr id="485" name="" descr=""/>
          <p:cNvPicPr/>
          <p:nvPr/>
        </p:nvPicPr>
        <p:blipFill>
          <a:blip r:embed="rId3"/>
          <a:stretch/>
        </p:blipFill>
        <p:spPr>
          <a:xfrm>
            <a:off x="5661360" y="1512000"/>
            <a:ext cx="305064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547920" y="294840"/>
            <a:ext cx="85953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Selection of a grain of sand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87" name="" descr=""/>
          <p:cNvPicPr/>
          <p:nvPr/>
        </p:nvPicPr>
        <p:blipFill>
          <a:blip r:embed="rId1"/>
          <a:stretch/>
        </p:blipFill>
        <p:spPr>
          <a:xfrm>
            <a:off x="3186720" y="1439280"/>
            <a:ext cx="3365280" cy="432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677160" y="2700720"/>
            <a:ext cx="859536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720000" anchor="b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5fcbef"/>
                </a:solidFill>
                <a:latin typeface="Trebuchet MS"/>
                <a:ea typeface="DejaVu Sans"/>
              </a:rPr>
              <a:t>Grains Tracking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677160" y="4527360"/>
            <a:ext cx="859536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792000" y="1003680"/>
            <a:ext cx="859536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Images processing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720000" y="1944000"/>
            <a:ext cx="8638920" cy="30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4D Image preprocessing into 2D layers</a:t>
            </a:r>
            <a:endParaRPr b="0" lang="fr-F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Distance map &amp; minimas</a:t>
            </a:r>
            <a:endParaRPr b="0" lang="fr-F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Watershed</a:t>
            </a:r>
            <a:endParaRPr b="0" lang="fr-F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Artifacts removings</a:t>
            </a:r>
            <a:endParaRPr b="0" lang="fr-F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Applying directly to 3D images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792000" y="1003680"/>
            <a:ext cx="859536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2D images processing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1"/>
          <a:stretch/>
        </p:blipFill>
        <p:spPr>
          <a:xfrm>
            <a:off x="756000" y="2160000"/>
            <a:ext cx="2302920" cy="2302920"/>
          </a:xfrm>
          <a:prstGeom prst="rect">
            <a:avLst/>
          </a:prstGeom>
          <a:ln>
            <a:noFill/>
          </a:ln>
        </p:spPr>
      </p:pic>
      <p:pic>
        <p:nvPicPr>
          <p:cNvPr id="494" name="" descr=""/>
          <p:cNvPicPr/>
          <p:nvPr/>
        </p:nvPicPr>
        <p:blipFill>
          <a:blip r:embed="rId2"/>
          <a:stretch/>
        </p:blipFill>
        <p:spPr>
          <a:xfrm>
            <a:off x="3420000" y="2124000"/>
            <a:ext cx="2302920" cy="2302920"/>
          </a:xfrm>
          <a:prstGeom prst="rect">
            <a:avLst/>
          </a:prstGeom>
          <a:ln>
            <a:noFill/>
          </a:ln>
        </p:spPr>
      </p:pic>
      <p:pic>
        <p:nvPicPr>
          <p:cNvPr id="495" name="" descr=""/>
          <p:cNvPicPr/>
          <p:nvPr/>
        </p:nvPicPr>
        <p:blipFill>
          <a:blip r:embed="rId3"/>
          <a:stretch/>
        </p:blipFill>
        <p:spPr>
          <a:xfrm>
            <a:off x="6228000" y="2088000"/>
            <a:ext cx="2287800" cy="2287800"/>
          </a:xfrm>
          <a:prstGeom prst="rect">
            <a:avLst/>
          </a:prstGeom>
          <a:ln>
            <a:noFill/>
          </a:ln>
        </p:spPr>
      </p:pic>
      <p:pic>
        <p:nvPicPr>
          <p:cNvPr id="496" name="" descr=""/>
          <p:cNvPicPr/>
          <p:nvPr/>
        </p:nvPicPr>
        <p:blipFill>
          <a:blip r:embed="rId4"/>
          <a:stretch/>
        </p:blipFill>
        <p:spPr>
          <a:xfrm>
            <a:off x="9144000" y="689760"/>
            <a:ext cx="2333160" cy="2333160"/>
          </a:xfrm>
          <a:prstGeom prst="rect">
            <a:avLst/>
          </a:prstGeom>
          <a:ln>
            <a:noFill/>
          </a:ln>
        </p:spPr>
      </p:pic>
      <p:pic>
        <p:nvPicPr>
          <p:cNvPr id="497" name="" descr=""/>
          <p:cNvPicPr/>
          <p:nvPr/>
        </p:nvPicPr>
        <p:blipFill>
          <a:blip r:embed="rId5"/>
          <a:stretch/>
        </p:blipFill>
        <p:spPr>
          <a:xfrm>
            <a:off x="9149400" y="3591720"/>
            <a:ext cx="2282400" cy="228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609480" y="510120"/>
            <a:ext cx="109720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Issue encountered with the watershed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99" name="" descr=""/>
          <p:cNvPicPr/>
          <p:nvPr/>
        </p:nvPicPr>
        <p:blipFill>
          <a:blip r:embed="rId1"/>
          <a:stretch/>
        </p:blipFill>
        <p:spPr>
          <a:xfrm>
            <a:off x="3528000" y="1656000"/>
            <a:ext cx="4607640" cy="46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216000" y="751680"/>
            <a:ext cx="859536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3D images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Processing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5256000" y="792000"/>
            <a:ext cx="5411520" cy="541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Introduction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TextShape 3"/>
          <p:cNvSpPr txBox="1"/>
          <p:nvPr/>
        </p:nvSpPr>
        <p:spPr>
          <a:xfrm>
            <a:off x="936000" y="1440000"/>
            <a:ext cx="5400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The project consists in analysing the trajectory of grains of sand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.A 4D image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.2 teachers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.Meetings with the teachers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.Pink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792000" y="1003680"/>
            <a:ext cx="859536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fr-FR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2D images processing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1008000" y="2089080"/>
            <a:ext cx="2302920" cy="2302920"/>
          </a:xfrm>
          <a:prstGeom prst="rect">
            <a:avLst/>
          </a:prstGeom>
          <a:ln>
            <a:noFill/>
          </a:ln>
        </p:spPr>
      </p:pic>
      <p:pic>
        <p:nvPicPr>
          <p:cNvPr id="461" name="" descr=""/>
          <p:cNvPicPr/>
          <p:nvPr/>
        </p:nvPicPr>
        <p:blipFill>
          <a:blip r:embed="rId2"/>
          <a:stretch/>
        </p:blipFill>
        <p:spPr>
          <a:xfrm>
            <a:off x="5688000" y="2089080"/>
            <a:ext cx="2302920" cy="23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547920" y="294840"/>
            <a:ext cx="85953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	</a:t>
            </a: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	</a:t>
            </a: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	</a:t>
            </a: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	</a:t>
            </a: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	</a:t>
            </a: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	</a:t>
            </a: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	</a:t>
            </a: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Tabs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4842720" y="1584000"/>
            <a:ext cx="3365280" cy="4323960"/>
          </a:xfrm>
          <a:prstGeom prst="rect">
            <a:avLst/>
          </a:prstGeom>
          <a:ln>
            <a:noFill/>
          </a:ln>
        </p:spPr>
      </p:pic>
      <p:pic>
        <p:nvPicPr>
          <p:cNvPr id="464" name="" descr=""/>
          <p:cNvPicPr/>
          <p:nvPr/>
        </p:nvPicPr>
        <p:blipFill>
          <a:blip r:embed="rId2"/>
          <a:stretch/>
        </p:blipFill>
        <p:spPr>
          <a:xfrm>
            <a:off x="411120" y="1599480"/>
            <a:ext cx="3836880" cy="30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677160" y="2700720"/>
            <a:ext cx="859536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684000" anchor="b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5fcbef"/>
                </a:solidFill>
                <a:latin typeface="Trebuchet MS"/>
                <a:ea typeface="DejaVu Sans"/>
              </a:rPr>
              <a:t>Graphical Environnement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677160" y="4527360"/>
            <a:ext cx="859536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Python, PyQt and Main Window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68" name="Espace réservé du contenu 6" descr=""/>
          <p:cNvPicPr/>
          <p:nvPr/>
        </p:nvPicPr>
        <p:blipFill>
          <a:blip r:embed="rId1"/>
          <a:stretch/>
        </p:blipFill>
        <p:spPr>
          <a:xfrm>
            <a:off x="1358280" y="2160720"/>
            <a:ext cx="7233840" cy="3880080"/>
          </a:xfrm>
          <a:prstGeom prst="rect">
            <a:avLst/>
          </a:prstGeom>
          <a:ln>
            <a:noFill/>
          </a:ln>
        </p:spPr>
      </p:pic>
      <p:pic>
        <p:nvPicPr>
          <p:cNvPr id="469" name="Image 13" descr=""/>
          <p:cNvPicPr/>
          <p:nvPr/>
        </p:nvPicPr>
        <p:blipFill>
          <a:blip r:embed="rId2"/>
          <a:stretch/>
        </p:blipFill>
        <p:spPr>
          <a:xfrm>
            <a:off x="8593560" y="613800"/>
            <a:ext cx="2738880" cy="654840"/>
          </a:xfrm>
          <a:prstGeom prst="rect">
            <a:avLst/>
          </a:prstGeom>
          <a:ln>
            <a:noFill/>
          </a:ln>
        </p:spPr>
      </p:pic>
      <p:pic>
        <p:nvPicPr>
          <p:cNvPr id="470" name="Image 15" descr=""/>
          <p:cNvPicPr/>
          <p:nvPr/>
        </p:nvPicPr>
        <p:blipFill>
          <a:blip r:embed="rId3"/>
          <a:stretch/>
        </p:blipFill>
        <p:spPr>
          <a:xfrm>
            <a:off x="9519840" y="1604880"/>
            <a:ext cx="886680" cy="64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Python, PyQt, MatPlotLib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Python : Programming language</a:t>
            </a:r>
            <a:endParaRPr b="0" lang="fr-F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Qt : Widget toolking for creating graphic user interfaces</a:t>
            </a:r>
            <a:endParaRPr b="0" lang="fr-FR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It is cross-platform (Works on Linux, Windows and any UNIX OS)</a:t>
            </a:r>
            <a:endParaRPr b="0" lang="fr-FR" sz="1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Widgets are boxes which can be placed to make an UI.</a:t>
            </a:r>
            <a:endParaRPr b="0" lang="fr-FR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PyQt : Python library to use Qt with Python</a:t>
            </a:r>
            <a:endParaRPr b="0" lang="fr-FR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MatPlotLib : Python library to create graphs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MatPlotLib 3D Graph</a:t>
            </a:r>
            <a:br/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Display the path took by the grains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74" name="Espace réservé du contenu 7" descr=""/>
          <p:cNvPicPr/>
          <p:nvPr/>
        </p:nvPicPr>
        <p:blipFill>
          <a:blip r:embed="rId1"/>
          <a:stretch/>
        </p:blipFill>
        <p:spPr>
          <a:xfrm>
            <a:off x="677880" y="2328840"/>
            <a:ext cx="4181760" cy="3543840"/>
          </a:xfrm>
          <a:prstGeom prst="rect">
            <a:avLst/>
          </a:prstGeom>
          <a:ln>
            <a:noFill/>
          </a:ln>
        </p:spPr>
      </p:pic>
      <p:pic>
        <p:nvPicPr>
          <p:cNvPr id="475" name="Espace réservé du contenu 8" descr=""/>
          <p:cNvPicPr/>
          <p:nvPr/>
        </p:nvPicPr>
        <p:blipFill>
          <a:blip r:embed="rId2"/>
          <a:stretch/>
        </p:blipFill>
        <p:spPr>
          <a:xfrm>
            <a:off x="5089680" y="2328120"/>
            <a:ext cx="4183200" cy="354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MatPlotLib 3D « Mille-Feuille »</a:t>
            </a:r>
            <a:br/>
            <a:r>
              <a:rPr b="0" lang="fr-FR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Display the original images (4D images)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77" name="Espace réservé du contenu 5" descr=""/>
          <p:cNvPicPr/>
          <p:nvPr/>
        </p:nvPicPr>
        <p:blipFill>
          <a:blip r:embed="rId1"/>
          <a:stretch/>
        </p:blipFill>
        <p:spPr>
          <a:xfrm>
            <a:off x="677880" y="2328840"/>
            <a:ext cx="4181760" cy="3543840"/>
          </a:xfrm>
          <a:prstGeom prst="rect">
            <a:avLst/>
          </a:prstGeom>
          <a:ln>
            <a:noFill/>
          </a:ln>
        </p:spPr>
      </p:pic>
      <p:pic>
        <p:nvPicPr>
          <p:cNvPr id="478" name="Espace réservé du contenu 6" descr=""/>
          <p:cNvPicPr/>
          <p:nvPr/>
        </p:nvPicPr>
        <p:blipFill>
          <a:blip r:embed="rId2"/>
          <a:stretch/>
        </p:blipFill>
        <p:spPr>
          <a:xfrm>
            <a:off x="5089680" y="2328120"/>
            <a:ext cx="4183200" cy="354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Application>LibreOffice/6.0.7.3$Windows_X86_64 LibreOffice_project/dc89aa7a9eabfd848af146d5086077aeed2ae4a5</Application>
  <Words>83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2019-05-24T09:27:32Z</dcterms:created>
  <dc:creator>Amaury</dc:creator>
  <dc:description/>
  <dc:language>fr-FR</dc:language>
  <cp:lastModifiedBy/>
  <dcterms:modified xsi:type="dcterms:W3CDTF">2019-05-27T11:50:48Z</dcterms:modified>
  <cp:revision>17</cp:revision>
  <dc:subject/>
  <dc:title>Présentation Projet en Anglais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