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78" r:id="rId6"/>
    <p:sldId id="276" r:id="rId7"/>
    <p:sldId id="280" r:id="rId8"/>
    <p:sldId id="281" r:id="rId9"/>
    <p:sldId id="287" r:id="rId10"/>
    <p:sldId id="300" r:id="rId11"/>
    <p:sldId id="301" r:id="rId12"/>
    <p:sldId id="288" r:id="rId13"/>
    <p:sldId id="291" r:id="rId14"/>
    <p:sldId id="290" r:id="rId15"/>
    <p:sldId id="279" r:id="rId16"/>
    <p:sldId id="296" r:id="rId17"/>
    <p:sldId id="293" r:id="rId18"/>
    <p:sldId id="292" r:id="rId19"/>
    <p:sldId id="297" r:id="rId20"/>
    <p:sldId id="289" r:id="rId21"/>
    <p:sldId id="294" r:id="rId22"/>
    <p:sldId id="298" r:id="rId23"/>
    <p:sldId id="303" r:id="rId24"/>
    <p:sldId id="302" r:id="rId25"/>
    <p:sldId id="29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5BF2B-D87E-4EBC-A0A5-0631C9704EF7}" v="1163" dt="2024-06-10T01:03:16.589"/>
    <p1510:client id="{824AE726-9BE5-4639-BE9E-27E967BFF481}" v="1722" dt="2024-06-11T07:03:54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F9D6D-93AE-442E-A393-D5624DCE61A1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3EA64-A445-4809-9DDF-04A3547C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9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2646-40CE-4580-93B3-C046C64048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3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2646-40CE-4580-93B3-C046C64048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5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2646-40CE-4580-93B3-C046C64048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9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2646-40CE-4580-93B3-C046C64048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6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2646-40CE-4580-93B3-C046C64048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99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2646-40CE-4580-93B3-C046C64048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0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48D28-5B3E-22E2-3DA4-336DE39E8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9863C6-1EFB-E5D6-FD85-3A5F861F1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1A4F6-78D4-B1D6-68CD-A5813E83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9C171-FC17-421E-96C8-CABE35A5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1DC77-AD0D-1AE4-EE87-62D59F60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1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FA575-2F11-FCB8-4215-2266B42B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4B5E6-69D0-0B70-5A5A-F5C808F9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2565D-5605-7AEB-6E65-70940397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A161A-16AA-9260-1B40-D6F6F24B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16BD3-47F4-7882-FDEE-10CDEED3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1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41D6C3-D378-B74A-9E17-F8EB951A2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C2D8CB-5235-C00E-EEEC-62B273DC0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C6B45-75A8-E16C-C06F-C1126D9A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A9B45-5657-5CC1-DF65-1B3821D2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A1A14-1C43-F0E2-0C71-867C9C76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6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0D80E-533F-305A-59DA-83EE927B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D22E2-760F-78BB-7F34-41E517D0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74710-B832-7F0C-CF77-E18396BF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13599-D4DC-1023-725D-41F3932D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905E7-4966-0E3E-0962-72EBBA6F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42802-CADC-A083-1F16-F122B81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E110F-477A-20DB-B597-1C6784850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43BE8-4613-1BEB-C393-43F7AABD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1EFF6-E011-912B-88C7-74CA16DC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3215B-43C8-48B3-CED2-4DEA6306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9DB2-3BC7-23D2-B9F8-3CFF65A2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5EF4-9868-8281-29E7-CCC65F9C0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A10DE-F10C-6053-79A5-6075E011D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C56A6-74B7-BC4A-D81D-CB3221D3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74566-47DF-25BA-DF3E-04732AC1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BCC-6C80-CCC6-FEFC-E943A2D5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62A37-697B-B959-C0A1-3906A395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7A4C3-64B7-7B5F-1784-872960FF1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9DCE2-0EE6-91AA-A675-DE089921E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C28824-6B8B-FAAF-DC02-23E5E4715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142E9-198D-C746-61C4-3B2D77729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4E2E03-2609-9367-7232-F3B6111E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48B49-6953-33A2-7FBD-7C7EB232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EE233F-6AB4-456C-A5BE-8DCF287E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F571-675E-12D7-FDC7-5B102A7E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66EBF-A96C-6696-AE6F-D7D420C4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6A0097-9809-53BA-E000-D7112098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4C441D-78AC-4BF5-9835-E3E38512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98E770-E3BE-1591-6681-3388FB36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BBC81-CDAB-897D-35FA-70D1720C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89842-E80F-7C93-186A-24FC25A8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0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904A-AB45-DA09-EE3D-EB4B50D2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93034-32C9-1037-7291-F101C155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4E70B-3E78-B7A8-BCE4-99A2229F8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5B7D2-71DF-86A1-4D07-62F6FAE0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D3304-2E72-72C3-305A-2E502AE8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024EF-0861-6004-19A6-F217C54C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7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E5011-6C86-922B-29E9-4617E312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B21B80-5A2F-BF35-F191-8FAEF15F0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73E000-C852-C708-A882-5A0B8F443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92400-4898-C9BC-3C86-4ED55AB8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F4110-EDFE-AB8F-CB67-05CA844F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B8375-0747-296F-79DB-E66BB798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9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5CF955-1916-F376-6F0B-B5484EF8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6D56B-DEEA-5374-3AC7-18020E12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22A96-41AC-C0C2-1C64-5098F4ACE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019C0-495D-426F-86FA-47EDE78DF273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7477C-DB49-B583-24CB-383769E60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526F5-2516-3C78-E05D-BA92033B4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18D8C-F5BB-4602-BEA9-BA9798BE7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1E387-2DAC-3A77-18ED-FC2B10FAC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인공지능 최종발표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F31B7-2C12-E43F-88E3-E1CCAA5C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 3812 </a:t>
            </a:r>
            <a:r>
              <a:rPr lang="ko-KR" altLang="en-US"/>
              <a:t>조용우 </a:t>
            </a:r>
            <a:r>
              <a:rPr lang="en-US" altLang="ko-KR"/>
              <a:t>3714 </a:t>
            </a:r>
            <a:r>
              <a:rPr lang="ko-KR" altLang="en-US" err="1"/>
              <a:t>이한경</a:t>
            </a:r>
            <a:r>
              <a:rPr lang="ko-KR" altLang="en-US"/>
              <a:t> </a:t>
            </a:r>
            <a:r>
              <a:rPr lang="en-US" altLang="ko-KR"/>
              <a:t>3805 </a:t>
            </a:r>
            <a:r>
              <a:rPr lang="ko-KR" altLang="en-US" err="1"/>
              <a:t>남현석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83E1-7F90-FFED-AB88-B0BFE606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데이터 </a:t>
            </a:r>
            <a:r>
              <a:rPr lang="ko-KR" altLang="en-US" err="1"/>
              <a:t>전처리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D6BFB-28E3-FDDA-D8B8-82599877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224 X 224 </a:t>
            </a:r>
            <a:r>
              <a:rPr lang="ko-KR" altLang="en-US"/>
              <a:t>크기로 </a:t>
            </a:r>
            <a:r>
              <a:rPr lang="en-US" altLang="ko-KR"/>
              <a:t>resize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927E-FEA9-4C0C-1B3B-16DB1A8D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ko-KR" altLang="en-US" err="1"/>
              <a:t>전처리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1B7A2-4EF1-8F08-C448-25842656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정면 사진과 측면 사진의 배경 제거 후 모서리 추출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 descr="예술, 스케치, 텍스트, 그림이(가) 표시된 사진&#10;&#10;자동 생성된 설명">
            <a:extLst>
              <a:ext uri="{FF2B5EF4-FFF2-40B4-BE49-F238E27FC236}">
                <a16:creationId xmlns:a16="http://schemas.microsoft.com/office/drawing/2014/main" id="{FDA11A25-75AE-A0CA-E345-69ACB6A2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55" y="2410101"/>
            <a:ext cx="2135745" cy="2117798"/>
          </a:xfrm>
          <a:prstGeom prst="rect">
            <a:avLst/>
          </a:prstGeom>
        </p:spPr>
      </p:pic>
      <p:pic>
        <p:nvPicPr>
          <p:cNvPr id="7" name="그림 6" descr="인간의 얼굴, 사람, 이마, 턱이(가) 표시된 사진&#10;&#10;자동 생성된 설명">
            <a:extLst>
              <a:ext uri="{FF2B5EF4-FFF2-40B4-BE49-F238E27FC236}">
                <a16:creationId xmlns:a16="http://schemas.microsoft.com/office/drawing/2014/main" id="{7811B359-E308-93F3-784B-35E2F90B5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3" y="2415979"/>
            <a:ext cx="2135746" cy="2117798"/>
          </a:xfrm>
          <a:prstGeom prst="rect">
            <a:avLst/>
          </a:prstGeom>
        </p:spPr>
      </p:pic>
      <p:pic>
        <p:nvPicPr>
          <p:cNvPr id="9" name="그림 8" descr="인간의 얼굴, 사람, 이마, 턱이(가) 표시된 사진&#10;&#10;자동 생성된 설명">
            <a:extLst>
              <a:ext uri="{FF2B5EF4-FFF2-40B4-BE49-F238E27FC236}">
                <a16:creationId xmlns:a16="http://schemas.microsoft.com/office/drawing/2014/main" id="{DC9E701C-0258-F7DE-909A-44C2B3438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44" y="2410101"/>
            <a:ext cx="2135746" cy="2117798"/>
          </a:xfrm>
          <a:prstGeom prst="rect">
            <a:avLst/>
          </a:prstGeom>
        </p:spPr>
      </p:pic>
      <p:pic>
        <p:nvPicPr>
          <p:cNvPr id="11" name="그림 10" descr="인간의 얼굴, 사람, 볼, 이마이(가) 표시된 사진&#10;&#10;자동 생성된 설명">
            <a:extLst>
              <a:ext uri="{FF2B5EF4-FFF2-40B4-BE49-F238E27FC236}">
                <a16:creationId xmlns:a16="http://schemas.microsoft.com/office/drawing/2014/main" id="{85CA4FF5-024C-658A-01A0-A92AB2421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44" y="4643641"/>
            <a:ext cx="2135745" cy="2117798"/>
          </a:xfrm>
          <a:prstGeom prst="rect">
            <a:avLst/>
          </a:prstGeom>
        </p:spPr>
      </p:pic>
      <p:pic>
        <p:nvPicPr>
          <p:cNvPr id="13" name="그림 12" descr="스케치, 예술, 그림, 흑백이(가) 표시된 사진&#10;&#10;자동 생성된 설명">
            <a:extLst>
              <a:ext uri="{FF2B5EF4-FFF2-40B4-BE49-F238E27FC236}">
                <a16:creationId xmlns:a16="http://schemas.microsoft.com/office/drawing/2014/main" id="{846B8CBF-621E-9499-BF8F-7A6CE9A37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55" y="4643641"/>
            <a:ext cx="2135745" cy="2117798"/>
          </a:xfrm>
          <a:prstGeom prst="rect">
            <a:avLst/>
          </a:prstGeom>
        </p:spPr>
      </p:pic>
      <p:pic>
        <p:nvPicPr>
          <p:cNvPr id="15" name="그림 14" descr="사람, 인간의 얼굴, 이마, 벽이(가) 표시된 사진&#10;&#10;자동 생성된 설명">
            <a:extLst>
              <a:ext uri="{FF2B5EF4-FFF2-40B4-BE49-F238E27FC236}">
                <a16:creationId xmlns:a16="http://schemas.microsoft.com/office/drawing/2014/main" id="{515F378A-1B15-7B42-E58F-9C17A73478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3" y="4643641"/>
            <a:ext cx="2135746" cy="2117799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85550FA-9B2A-91BE-8B8B-2EC423A0510D}"/>
              </a:ext>
            </a:extLst>
          </p:cNvPr>
          <p:cNvSpPr/>
          <p:nvPr/>
        </p:nvSpPr>
        <p:spPr>
          <a:xfrm>
            <a:off x="3432455" y="3114970"/>
            <a:ext cx="1006241" cy="6280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097122A-A8B6-1E6E-AD86-DC5C58165E8E}"/>
              </a:ext>
            </a:extLst>
          </p:cNvPr>
          <p:cNvSpPr/>
          <p:nvPr/>
        </p:nvSpPr>
        <p:spPr>
          <a:xfrm>
            <a:off x="3459982" y="5388510"/>
            <a:ext cx="1006241" cy="6280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D44253E-171F-D451-FCC4-63AA077689A6}"/>
              </a:ext>
            </a:extLst>
          </p:cNvPr>
          <p:cNvSpPr/>
          <p:nvPr/>
        </p:nvSpPr>
        <p:spPr>
          <a:xfrm>
            <a:off x="7693876" y="3154970"/>
            <a:ext cx="1006241" cy="6280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1D651B6-B811-DDE1-B32F-626BA590A24B}"/>
              </a:ext>
            </a:extLst>
          </p:cNvPr>
          <p:cNvSpPr/>
          <p:nvPr/>
        </p:nvSpPr>
        <p:spPr>
          <a:xfrm>
            <a:off x="7693876" y="5388509"/>
            <a:ext cx="1006241" cy="6280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7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7053A-F2AC-C5A6-1239-B00E08A1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모델 개요</a:t>
            </a:r>
          </a:p>
        </p:txBody>
      </p:sp>
      <p:pic>
        <p:nvPicPr>
          <p:cNvPr id="4" name="Picture 2" descr="케이스타피규어">
            <a:extLst>
              <a:ext uri="{FF2B5EF4-FFF2-40B4-BE49-F238E27FC236}">
                <a16:creationId xmlns:a16="http://schemas.microsoft.com/office/drawing/2014/main" id="{469E4BFC-3469-5145-71D6-9E1CA61E7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2" r="72151" b="24527"/>
          <a:stretch/>
        </p:blipFill>
        <p:spPr bwMode="auto">
          <a:xfrm>
            <a:off x="952664" y="1591479"/>
            <a:ext cx="1323633" cy="171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케이스타피규어">
            <a:extLst>
              <a:ext uri="{FF2B5EF4-FFF2-40B4-BE49-F238E27FC236}">
                <a16:creationId xmlns:a16="http://schemas.microsoft.com/office/drawing/2014/main" id="{36951178-84A0-5C3C-BB95-608193854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1" t="8152" b="24527"/>
          <a:stretch/>
        </p:blipFill>
        <p:spPr bwMode="auto">
          <a:xfrm>
            <a:off x="781461" y="3134512"/>
            <a:ext cx="1323633" cy="171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8185FA-D923-10FA-C1D1-01AF0BDF8742}"/>
              </a:ext>
            </a:extLst>
          </p:cNvPr>
          <p:cNvSpPr/>
          <p:nvPr/>
        </p:nvSpPr>
        <p:spPr>
          <a:xfrm>
            <a:off x="838200" y="4974428"/>
            <a:ext cx="1323633" cy="17130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ysClr val="windowText" lastClr="000000"/>
                </a:solidFill>
              </a:rPr>
              <a:t>키</a:t>
            </a:r>
            <a:endParaRPr lang="en-US" altLang="ko-KR" sz="28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2800">
                <a:solidFill>
                  <a:sysClr val="windowText" lastClr="000000"/>
                </a:solidFill>
              </a:rPr>
              <a:t>성별</a:t>
            </a:r>
            <a:endParaRPr lang="en-US" altLang="ko-KR" sz="280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2800">
                <a:solidFill>
                  <a:sysClr val="windowText" lastClr="000000"/>
                </a:solidFill>
              </a:rPr>
              <a:t>인종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035652-0275-E524-4489-07B5062B1C6C}"/>
              </a:ext>
            </a:extLst>
          </p:cNvPr>
          <p:cNvSpPr/>
          <p:nvPr/>
        </p:nvSpPr>
        <p:spPr>
          <a:xfrm>
            <a:off x="3004457" y="1690688"/>
            <a:ext cx="3281548" cy="144382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err="1">
                <a:solidFill>
                  <a:sysClr val="windowText" lastClr="000000"/>
                </a:solidFill>
              </a:rPr>
              <a:t>EfficientNet</a:t>
            </a:r>
            <a:endParaRPr lang="ko-KR" altLang="en-US" sz="280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FE60554-99B6-1E45-C87D-43F5134DC04A}"/>
              </a:ext>
            </a:extLst>
          </p:cNvPr>
          <p:cNvSpPr/>
          <p:nvPr/>
        </p:nvSpPr>
        <p:spPr>
          <a:xfrm>
            <a:off x="3004457" y="3429000"/>
            <a:ext cx="3281548" cy="144382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err="1">
                <a:solidFill>
                  <a:sysClr val="windowText" lastClr="000000"/>
                </a:solidFill>
              </a:rPr>
              <a:t>EfficientNet</a:t>
            </a:r>
            <a:endParaRPr lang="ko-KR" altLang="en-US" sz="2800"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FE51E72-BDCA-EFEB-640A-26D343088807}"/>
              </a:ext>
            </a:extLst>
          </p:cNvPr>
          <p:cNvSpPr/>
          <p:nvPr/>
        </p:nvSpPr>
        <p:spPr>
          <a:xfrm>
            <a:off x="3004457" y="5167312"/>
            <a:ext cx="3281548" cy="144382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</a:rPr>
              <a:t>DNN</a:t>
            </a:r>
            <a:endParaRPr lang="ko-KR" altLang="en-US" sz="280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12A2B69-9773-8D84-B521-58F1322E2570}"/>
              </a:ext>
            </a:extLst>
          </p:cNvPr>
          <p:cNvSpPr/>
          <p:nvPr/>
        </p:nvSpPr>
        <p:spPr>
          <a:xfrm>
            <a:off x="8274434" y="2086165"/>
            <a:ext cx="1424242" cy="38097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</a:rPr>
              <a:t>DNN</a:t>
            </a:r>
            <a:endParaRPr lang="ko-KR" altLang="en-US" sz="2800">
              <a:solidFill>
                <a:sysClr val="windowText" lastClr="000000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AC48929-4A66-53BC-6C42-7FFBD18EAB64}"/>
              </a:ext>
            </a:extLst>
          </p:cNvPr>
          <p:cNvSpPr/>
          <p:nvPr/>
        </p:nvSpPr>
        <p:spPr>
          <a:xfrm>
            <a:off x="2132898" y="2071636"/>
            <a:ext cx="1006241" cy="6280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4367300-175A-AD54-4F68-8B2ADD764EBB}"/>
              </a:ext>
            </a:extLst>
          </p:cNvPr>
          <p:cNvSpPr/>
          <p:nvPr/>
        </p:nvSpPr>
        <p:spPr>
          <a:xfrm>
            <a:off x="2105094" y="3785733"/>
            <a:ext cx="1006241" cy="6280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1E610BE-86C7-8606-3279-BAF050909721}"/>
              </a:ext>
            </a:extLst>
          </p:cNvPr>
          <p:cNvSpPr/>
          <p:nvPr/>
        </p:nvSpPr>
        <p:spPr>
          <a:xfrm>
            <a:off x="2080025" y="5546351"/>
            <a:ext cx="1006241" cy="6280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A03308B9-2E7A-1E22-77C5-DBBB8B45E24C}"/>
              </a:ext>
            </a:extLst>
          </p:cNvPr>
          <p:cNvSpPr/>
          <p:nvPr/>
        </p:nvSpPr>
        <p:spPr>
          <a:xfrm rot="5400000">
            <a:off x="4261261" y="3216152"/>
            <a:ext cx="4049487" cy="1936474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7141AC9-713D-441F-7A91-9CE815653D16}"/>
              </a:ext>
            </a:extLst>
          </p:cNvPr>
          <p:cNvSpPr/>
          <p:nvPr/>
        </p:nvSpPr>
        <p:spPr>
          <a:xfrm>
            <a:off x="7127573" y="3429000"/>
            <a:ext cx="1366447" cy="94208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4300041-4385-2654-6F72-DB570FEDC131}"/>
              </a:ext>
            </a:extLst>
          </p:cNvPr>
          <p:cNvSpPr/>
          <p:nvPr/>
        </p:nvSpPr>
        <p:spPr>
          <a:xfrm>
            <a:off x="9635643" y="3429000"/>
            <a:ext cx="1366447" cy="94208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1D391E-1A5A-FBE2-82C4-879D652B0BAA}"/>
              </a:ext>
            </a:extLst>
          </p:cNvPr>
          <p:cNvSpPr/>
          <p:nvPr/>
        </p:nvSpPr>
        <p:spPr>
          <a:xfrm>
            <a:off x="10868367" y="3043536"/>
            <a:ext cx="1323633" cy="17130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ysClr val="windowText" lastClr="000000"/>
                </a:solidFill>
              </a:rPr>
              <a:t>몸무게</a:t>
            </a:r>
          </a:p>
        </p:txBody>
      </p:sp>
    </p:spTree>
    <p:extLst>
      <p:ext uri="{BB962C8B-B14F-4D97-AF65-F5344CB8AC3E}">
        <p14:creationId xmlns:p14="http://schemas.microsoft.com/office/powerpoint/2010/main" val="339843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AEE82-EB4A-54FA-2392-8DA88131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처리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DC10C-1BF7-CDE9-77C8-B4ECF901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EfficientNet</a:t>
            </a:r>
            <a:r>
              <a:rPr lang="en-US" altLang="ko-KR"/>
              <a:t> </a:t>
            </a:r>
            <a:r>
              <a:rPr lang="en-US" altLang="ko-KR" err="1"/>
              <a:t>imagenet</a:t>
            </a:r>
            <a:r>
              <a:rPr lang="en-US" altLang="ko-KR"/>
              <a:t> weight</a:t>
            </a:r>
            <a:r>
              <a:rPr lang="ko-KR" altLang="en-US"/>
              <a:t>를 다운받고 전이학습</a:t>
            </a:r>
            <a:endParaRPr lang="en-US" altLang="ko-KR"/>
          </a:p>
          <a:p>
            <a:r>
              <a:rPr lang="ko-KR" altLang="en-US"/>
              <a:t>상위 층부터 단계적으로 가중치 고정을 풀며 학습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073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D1650-DEDB-2447-C0AF-297487DA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Edge </a:t>
            </a:r>
            <a:r>
              <a:rPr lang="ko-KR" altLang="en-US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80ED-6FD5-0317-C258-57A95100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err="1"/>
              <a:t>EfficientNet</a:t>
            </a:r>
            <a:r>
              <a:rPr lang="en-US" altLang="ko-KR"/>
              <a:t> </a:t>
            </a:r>
            <a:r>
              <a:rPr lang="en-US" altLang="ko-KR" err="1"/>
              <a:t>imagenet</a:t>
            </a:r>
            <a:r>
              <a:rPr lang="en-US" altLang="ko-KR"/>
              <a:t> weight</a:t>
            </a:r>
            <a:r>
              <a:rPr lang="ko-KR" altLang="en-US"/>
              <a:t>를 다운받고 전이학습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20 Layer </a:t>
            </a:r>
            <a:r>
              <a:rPr lang="ko-KR" altLang="en-US"/>
              <a:t>씩 학습 가능하게 </a:t>
            </a:r>
            <a:r>
              <a:rPr lang="ko-KR" altLang="en-US" err="1"/>
              <a:t>바꾸어주면서</a:t>
            </a:r>
            <a:r>
              <a:rPr lang="ko-KR" altLang="en-US"/>
              <a:t> 학습시킴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/>
              <a:t>Basemodel_front</a:t>
            </a:r>
            <a:r>
              <a:rPr lang="en-US" altLang="ko-KR"/>
              <a:t> : MAE 10.96</a:t>
            </a:r>
          </a:p>
          <a:p>
            <a:pPr marL="0" indent="0">
              <a:buNone/>
            </a:pPr>
            <a:r>
              <a:rPr lang="en-US" altLang="ko-KR" err="1"/>
              <a:t>Basemodel_side</a:t>
            </a:r>
            <a:r>
              <a:rPr lang="en-US" altLang="ko-KR"/>
              <a:t> : MAE 10.19</a:t>
            </a:r>
          </a:p>
          <a:p>
            <a:pPr marL="0" indent="0">
              <a:buNone/>
            </a:pPr>
            <a:r>
              <a:rPr lang="ko-KR" altLang="en-US"/>
              <a:t>정형데이터 모델 </a:t>
            </a:r>
            <a:r>
              <a:rPr lang="en-US" altLang="ko-KR"/>
              <a:t>: MAE 11.83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/>
              <a:t>Val_loss</a:t>
            </a:r>
            <a:r>
              <a:rPr lang="ko-KR" altLang="en-US"/>
              <a:t>의 개선이 있을 때마다 </a:t>
            </a:r>
            <a:r>
              <a:rPr lang="en-US" altLang="ko-KR" err="1"/>
              <a:t>Best_model</a:t>
            </a:r>
            <a:r>
              <a:rPr lang="ko-KR" altLang="en-US"/>
              <a:t>로 </a:t>
            </a:r>
            <a:r>
              <a:rPr lang="en-US" altLang="ko-KR"/>
              <a:t>Save &amp; Load</a:t>
            </a:r>
          </a:p>
          <a:p>
            <a:pPr marL="0" indent="0">
              <a:buNone/>
            </a:pPr>
            <a:r>
              <a:rPr lang="ko-KR" altLang="en-US"/>
              <a:t>전체 모델 학습 이후 </a:t>
            </a:r>
            <a:r>
              <a:rPr lang="en-US" altLang="ko-KR"/>
              <a:t>: MAE</a:t>
            </a:r>
            <a:r>
              <a:rPr lang="ko-KR" altLang="en-US"/>
              <a:t> </a:t>
            </a:r>
            <a:r>
              <a:rPr lang="en-US" altLang="ko-KR"/>
              <a:t>8.82</a:t>
            </a:r>
          </a:p>
        </p:txBody>
      </p:sp>
    </p:spTree>
    <p:extLst>
      <p:ext uri="{BB962C8B-B14F-4D97-AF65-F5344CB8AC3E}">
        <p14:creationId xmlns:p14="http://schemas.microsoft.com/office/powerpoint/2010/main" val="302565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E6188-0C37-7A09-5625-0FAC192E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정형 데이터 처리 모델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208EB9-4244-1E37-8795-6B7C99AC31E5}"/>
              </a:ext>
            </a:extLst>
          </p:cNvPr>
          <p:cNvGrpSpPr/>
          <p:nvPr/>
        </p:nvGrpSpPr>
        <p:grpSpPr>
          <a:xfrm>
            <a:off x="573478" y="1436915"/>
            <a:ext cx="2618014" cy="5272644"/>
            <a:chOff x="573477" y="1436915"/>
            <a:chExt cx="3325091" cy="527264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223CCA1-79C9-E576-7F7C-BB60AECFAC22}"/>
                </a:ext>
              </a:extLst>
            </p:cNvPr>
            <p:cNvSpPr/>
            <p:nvPr/>
          </p:nvSpPr>
          <p:spPr>
            <a:xfrm>
              <a:off x="573477" y="1436915"/>
              <a:ext cx="3325091" cy="52726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1A4870B-DBEB-61EB-BE04-51DB08551D1E}"/>
                </a:ext>
              </a:extLst>
            </p:cNvPr>
            <p:cNvSpPr/>
            <p:nvPr/>
          </p:nvSpPr>
          <p:spPr>
            <a:xfrm>
              <a:off x="838200" y="1690689"/>
              <a:ext cx="2795649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Dense(256)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EAB897E-0D9A-7F40-52DE-298C4AEAFA5A}"/>
                </a:ext>
              </a:extLst>
            </p:cNvPr>
            <p:cNvSpPr/>
            <p:nvPr/>
          </p:nvSpPr>
          <p:spPr>
            <a:xfrm>
              <a:off x="838200" y="2617805"/>
              <a:ext cx="2795649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Dense(128)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57C8B1-0ADA-C488-EBCD-D0DF8004E81C}"/>
                </a:ext>
              </a:extLst>
            </p:cNvPr>
            <p:cNvSpPr/>
            <p:nvPr/>
          </p:nvSpPr>
          <p:spPr>
            <a:xfrm>
              <a:off x="838200" y="3544921"/>
              <a:ext cx="2795649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Dense(64)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3568420-0006-AED9-690A-45B3A408831B}"/>
                </a:ext>
              </a:extLst>
            </p:cNvPr>
            <p:cNvSpPr/>
            <p:nvPr/>
          </p:nvSpPr>
          <p:spPr>
            <a:xfrm>
              <a:off x="838199" y="4472036"/>
              <a:ext cx="2795649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Dense(1)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4026D4-C4CC-DDE1-6EA0-86AE4E1387EB}"/>
                </a:ext>
              </a:extLst>
            </p:cNvPr>
            <p:cNvSpPr txBox="1"/>
            <p:nvPr/>
          </p:nvSpPr>
          <p:spPr>
            <a:xfrm>
              <a:off x="838199" y="5477508"/>
              <a:ext cx="27956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/>
                <a:t>45K params</a:t>
              </a:r>
            </a:p>
            <a:p>
              <a:pPr algn="ctr"/>
              <a:r>
                <a:rPr lang="en-US" altLang="ko-KR" sz="2400"/>
                <a:t>MAE: 12.08</a:t>
              </a:r>
              <a:endParaRPr lang="ko-KR" altLang="en-US" sz="24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3B6AE6-233B-482B-01F9-966486051D67}"/>
              </a:ext>
            </a:extLst>
          </p:cNvPr>
          <p:cNvGrpSpPr/>
          <p:nvPr/>
        </p:nvGrpSpPr>
        <p:grpSpPr>
          <a:xfrm>
            <a:off x="3467693" y="1436915"/>
            <a:ext cx="2618014" cy="5272644"/>
            <a:chOff x="573477" y="1436915"/>
            <a:chExt cx="3325091" cy="5272644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BDBE48-0BDB-F2AB-F072-40AB290123A1}"/>
                </a:ext>
              </a:extLst>
            </p:cNvPr>
            <p:cNvSpPr/>
            <p:nvPr/>
          </p:nvSpPr>
          <p:spPr>
            <a:xfrm>
              <a:off x="573477" y="1436915"/>
              <a:ext cx="3325091" cy="52726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A8C55AE-2FB8-C403-DECB-7C5F754BD014}"/>
                </a:ext>
              </a:extLst>
            </p:cNvPr>
            <p:cNvSpPr/>
            <p:nvPr/>
          </p:nvSpPr>
          <p:spPr>
            <a:xfrm>
              <a:off x="838200" y="2617805"/>
              <a:ext cx="2795649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Dense(128)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4775453-439E-A24B-D0CF-6E83B9C28242}"/>
                </a:ext>
              </a:extLst>
            </p:cNvPr>
            <p:cNvSpPr/>
            <p:nvPr/>
          </p:nvSpPr>
          <p:spPr>
            <a:xfrm>
              <a:off x="838200" y="3544921"/>
              <a:ext cx="2795649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Dense(64)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04F88FD-8953-D510-5537-7262C70236B1}"/>
                </a:ext>
              </a:extLst>
            </p:cNvPr>
            <p:cNvSpPr/>
            <p:nvPr/>
          </p:nvSpPr>
          <p:spPr>
            <a:xfrm>
              <a:off x="838199" y="4472036"/>
              <a:ext cx="2795649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Dense(1)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D0919D-AB7B-3739-3C7F-588D92DA046F}"/>
                </a:ext>
              </a:extLst>
            </p:cNvPr>
            <p:cNvSpPr txBox="1"/>
            <p:nvPr/>
          </p:nvSpPr>
          <p:spPr>
            <a:xfrm>
              <a:off x="838199" y="5477508"/>
              <a:ext cx="27956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/>
                <a:t>10K params</a:t>
              </a:r>
            </a:p>
            <a:p>
              <a:pPr algn="ctr"/>
              <a:r>
                <a:rPr lang="en-US" altLang="ko-KR" sz="2400"/>
                <a:t>MAE: 12.15</a:t>
              </a:r>
              <a:endParaRPr lang="ko-KR" altLang="en-US" sz="24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376117F-234D-841E-7DCA-112AF8B423E3}"/>
              </a:ext>
            </a:extLst>
          </p:cNvPr>
          <p:cNvGrpSpPr/>
          <p:nvPr/>
        </p:nvGrpSpPr>
        <p:grpSpPr>
          <a:xfrm>
            <a:off x="6361908" y="1436915"/>
            <a:ext cx="2618014" cy="5272644"/>
            <a:chOff x="573477" y="1436915"/>
            <a:chExt cx="3325091" cy="527264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91BD690-D265-7711-6879-5029118C7F3E}"/>
                </a:ext>
              </a:extLst>
            </p:cNvPr>
            <p:cNvSpPr/>
            <p:nvPr/>
          </p:nvSpPr>
          <p:spPr>
            <a:xfrm>
              <a:off x="573477" y="1436915"/>
              <a:ext cx="3325091" cy="527264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D16B93E-FE41-FA05-5300-5A762D9F01AF}"/>
                </a:ext>
              </a:extLst>
            </p:cNvPr>
            <p:cNvSpPr/>
            <p:nvPr/>
          </p:nvSpPr>
          <p:spPr>
            <a:xfrm>
              <a:off x="838200" y="1690689"/>
              <a:ext cx="2795649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Dense(64)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9BA86FE-CB53-E3EC-EE92-F8E64CA88339}"/>
                </a:ext>
              </a:extLst>
            </p:cNvPr>
            <p:cNvSpPr/>
            <p:nvPr/>
          </p:nvSpPr>
          <p:spPr>
            <a:xfrm>
              <a:off x="838200" y="2617805"/>
              <a:ext cx="2795649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Dense(32)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FF63C7-1AAC-FA4C-B5B8-372F59335FB4}"/>
                </a:ext>
              </a:extLst>
            </p:cNvPr>
            <p:cNvSpPr/>
            <p:nvPr/>
          </p:nvSpPr>
          <p:spPr>
            <a:xfrm>
              <a:off x="838200" y="3544921"/>
              <a:ext cx="2795649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Dense(16)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A5DBE2-CF48-9964-2EE1-1CA614E678AB}"/>
                </a:ext>
              </a:extLst>
            </p:cNvPr>
            <p:cNvSpPr/>
            <p:nvPr/>
          </p:nvSpPr>
          <p:spPr>
            <a:xfrm>
              <a:off x="838199" y="4472036"/>
              <a:ext cx="2795649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Dense(1)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2CEA5-97C3-D69A-DEEC-AA18E47F0656}"/>
                </a:ext>
              </a:extLst>
            </p:cNvPr>
            <p:cNvSpPr txBox="1"/>
            <p:nvPr/>
          </p:nvSpPr>
          <p:spPr>
            <a:xfrm>
              <a:off x="838199" y="5477508"/>
              <a:ext cx="27956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/>
                <a:t>3.5K params</a:t>
              </a:r>
            </a:p>
            <a:p>
              <a:pPr algn="ctr"/>
              <a:r>
                <a:rPr lang="en-US" altLang="ko-KR" sz="2400"/>
                <a:t>MAE: 12.14</a:t>
              </a:r>
              <a:endParaRPr lang="ko-KR" altLang="en-US" sz="240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D1A0F8-0677-A096-C4DE-A3427033AD6F}"/>
              </a:ext>
            </a:extLst>
          </p:cNvPr>
          <p:cNvGrpSpPr/>
          <p:nvPr/>
        </p:nvGrpSpPr>
        <p:grpSpPr>
          <a:xfrm>
            <a:off x="9256124" y="1436915"/>
            <a:ext cx="2618014" cy="5272644"/>
            <a:chOff x="573477" y="1436915"/>
            <a:chExt cx="3325091" cy="527264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80F0D9A-7402-4995-2B47-C0DFE6EABEB6}"/>
                </a:ext>
              </a:extLst>
            </p:cNvPr>
            <p:cNvSpPr/>
            <p:nvPr/>
          </p:nvSpPr>
          <p:spPr>
            <a:xfrm>
              <a:off x="573477" y="1436915"/>
              <a:ext cx="3325091" cy="52726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A7B1429-661F-953A-EE12-ABBF3A5C6404}"/>
                </a:ext>
              </a:extLst>
            </p:cNvPr>
            <p:cNvSpPr/>
            <p:nvPr/>
          </p:nvSpPr>
          <p:spPr>
            <a:xfrm>
              <a:off x="838200" y="1690689"/>
              <a:ext cx="2795649" cy="341008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err="1">
                  <a:solidFill>
                    <a:sysClr val="windowText" lastClr="000000"/>
                  </a:solidFill>
                </a:rPr>
                <a:t>ExtraTree</a:t>
              </a:r>
              <a:endParaRPr lang="en-US" altLang="ko-KR" sz="280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Regressor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C089D0-8625-0490-0CD3-1482B57BF166}"/>
                </a:ext>
              </a:extLst>
            </p:cNvPr>
            <p:cNvSpPr txBox="1"/>
            <p:nvPr/>
          </p:nvSpPr>
          <p:spPr>
            <a:xfrm>
              <a:off x="838200" y="5477508"/>
              <a:ext cx="27956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/>
            </a:p>
            <a:p>
              <a:pPr algn="ctr"/>
              <a:r>
                <a:rPr lang="en-US" altLang="ko-KR" sz="2400"/>
                <a:t>MAE: 12.25</a:t>
              </a:r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73757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4B34D-56D8-7AFC-8A2C-D8C9C3FC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집계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FE4A4-013C-E1BA-6B2C-33079355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136" y="1825625"/>
            <a:ext cx="7783664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충분히 좋은 성능을 보인다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0ED980-C62F-F58C-CFF6-90635F17B4AC}"/>
              </a:ext>
            </a:extLst>
          </p:cNvPr>
          <p:cNvGrpSpPr/>
          <p:nvPr/>
        </p:nvGrpSpPr>
        <p:grpSpPr>
          <a:xfrm>
            <a:off x="838200" y="2064153"/>
            <a:ext cx="2618014" cy="3874282"/>
            <a:chOff x="697378" y="1364972"/>
            <a:chExt cx="2618014" cy="387428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2227CBA-FF98-E95D-CC9D-A1C966F0A925}"/>
                </a:ext>
              </a:extLst>
            </p:cNvPr>
            <p:cNvSpPr/>
            <p:nvPr/>
          </p:nvSpPr>
          <p:spPr>
            <a:xfrm>
              <a:off x="697378" y="1364972"/>
              <a:ext cx="2618014" cy="387428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60DAE08-C322-E43A-C0B9-8B050ECB64A9}"/>
                </a:ext>
              </a:extLst>
            </p:cNvPr>
            <p:cNvSpPr/>
            <p:nvPr/>
          </p:nvSpPr>
          <p:spPr>
            <a:xfrm>
              <a:off x="905808" y="1618746"/>
              <a:ext cx="2201157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Dense(64)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DA6003C-AD20-88AE-244B-5C3ED7A08508}"/>
                </a:ext>
              </a:extLst>
            </p:cNvPr>
            <p:cNvSpPr/>
            <p:nvPr/>
          </p:nvSpPr>
          <p:spPr>
            <a:xfrm>
              <a:off x="905808" y="2545862"/>
              <a:ext cx="2201157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Dense(32)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ECC7C44-BA8E-DDD9-6301-AEC03E6B4022}"/>
                </a:ext>
              </a:extLst>
            </p:cNvPr>
            <p:cNvSpPr/>
            <p:nvPr/>
          </p:nvSpPr>
          <p:spPr>
            <a:xfrm>
              <a:off x="905808" y="3472978"/>
              <a:ext cx="2201157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Dense(16)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A88E88E-868E-F5D6-616D-A3A276B225CB}"/>
                </a:ext>
              </a:extLst>
            </p:cNvPr>
            <p:cNvSpPr/>
            <p:nvPr/>
          </p:nvSpPr>
          <p:spPr>
            <a:xfrm>
              <a:off x="905807" y="4400093"/>
              <a:ext cx="2201157" cy="62874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ysClr val="windowText" lastClr="000000"/>
                  </a:solidFill>
                </a:rPr>
                <a:t>Dense(1)</a:t>
              </a:r>
              <a:endParaRPr lang="ko-KR" altLang="en-US" sz="280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60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334B3-BBAE-5D40-E859-050EABEB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</a:t>
            </a:r>
            <a:r>
              <a:rPr lang="ko-KR" altLang="en-US" err="1"/>
              <a:t>모델별</a:t>
            </a:r>
            <a:r>
              <a:rPr lang="ko-KR" altLang="en-US"/>
              <a:t> 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C0313-65FE-C617-D160-47F01F5B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Edge Model : MAE</a:t>
            </a:r>
            <a:r>
              <a:rPr lang="ko-KR" altLang="en-US"/>
              <a:t> </a:t>
            </a:r>
            <a:r>
              <a:rPr lang="en-US" altLang="ko-KR"/>
              <a:t>8.82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Edge </a:t>
            </a:r>
            <a:r>
              <a:rPr lang="ko-KR" altLang="en-US"/>
              <a:t>추출하지 않은 모델 </a:t>
            </a:r>
            <a:r>
              <a:rPr lang="en-US" altLang="ko-KR"/>
              <a:t>: MAE 5.05</a:t>
            </a:r>
          </a:p>
        </p:txBody>
      </p:sp>
    </p:spTree>
    <p:extLst>
      <p:ext uri="{BB962C8B-B14F-4D97-AF65-F5344CB8AC3E}">
        <p14:creationId xmlns:p14="http://schemas.microsoft.com/office/powerpoint/2010/main" val="261283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F7D3-77FE-426A-DC1B-AF124A17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학교 </a:t>
            </a:r>
            <a:r>
              <a:rPr lang="ko-KR" altLang="en-US" err="1"/>
              <a:t>학생들과의</a:t>
            </a:r>
            <a:r>
              <a:rPr lang="ko-KR" altLang="en-US"/>
              <a:t> 비교를 통한 성능 평가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2A03C7E-E9EC-C972-967F-9EE15598D7EE}"/>
              </a:ext>
            </a:extLst>
          </p:cNvPr>
          <p:cNvGrpSpPr/>
          <p:nvPr/>
        </p:nvGrpSpPr>
        <p:grpSpPr>
          <a:xfrm>
            <a:off x="2469069" y="1414153"/>
            <a:ext cx="1850991" cy="3630186"/>
            <a:chOff x="838200" y="1151845"/>
            <a:chExt cx="2133600" cy="4267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43EE30-150B-1858-2996-81A9DD814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151845"/>
              <a:ext cx="2133600" cy="21336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BACA453-D328-4CC0-B640-A09A90EC4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85445"/>
              <a:ext cx="2133600" cy="213360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C47C517-11C9-DF97-DD63-66C12F08B798}"/>
              </a:ext>
            </a:extLst>
          </p:cNvPr>
          <p:cNvGrpSpPr/>
          <p:nvPr/>
        </p:nvGrpSpPr>
        <p:grpSpPr>
          <a:xfrm>
            <a:off x="4318369" y="1414153"/>
            <a:ext cx="1850991" cy="3630186"/>
            <a:chOff x="3135085" y="1295400"/>
            <a:chExt cx="2133600" cy="42672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247282E-0A3E-E9F0-B503-1CCEE8CD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5085" y="1295400"/>
              <a:ext cx="2133600" cy="21336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C43799-CE51-EFA1-13DC-4B19C21E9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5085" y="3429000"/>
              <a:ext cx="2133600" cy="213360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271AF40-E483-2028-F99C-A7F32B653309}"/>
              </a:ext>
            </a:extLst>
          </p:cNvPr>
          <p:cNvGrpSpPr/>
          <p:nvPr/>
        </p:nvGrpSpPr>
        <p:grpSpPr>
          <a:xfrm>
            <a:off x="6171718" y="1414153"/>
            <a:ext cx="1850991" cy="3630186"/>
            <a:chOff x="5431970" y="1295400"/>
            <a:chExt cx="2133600" cy="42672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F09091F-25B4-BAAB-FF99-A6B776FD8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1970" y="1295400"/>
              <a:ext cx="2133600" cy="21336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FD25149-7836-EF85-EE34-D7DB8A30E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31970" y="3429000"/>
              <a:ext cx="2133600" cy="2133600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90D7B04-D186-D0DA-FAD7-83973AEEE68B}"/>
              </a:ext>
            </a:extLst>
          </p:cNvPr>
          <p:cNvGrpSpPr/>
          <p:nvPr/>
        </p:nvGrpSpPr>
        <p:grpSpPr>
          <a:xfrm>
            <a:off x="8021024" y="1414153"/>
            <a:ext cx="1850991" cy="3630186"/>
            <a:chOff x="7832271" y="1295400"/>
            <a:chExt cx="2133600" cy="42672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BB6ACBF-BE8F-750E-95E4-DA35C53D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32271" y="1295400"/>
              <a:ext cx="2133600" cy="21336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34F6190-BAA5-DF26-C78D-147390E1A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32271" y="3429000"/>
              <a:ext cx="2133600" cy="213360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9EF734-5FA0-12FA-630A-155201351D30}"/>
              </a:ext>
            </a:extLst>
          </p:cNvPr>
          <p:cNvGrpSpPr/>
          <p:nvPr/>
        </p:nvGrpSpPr>
        <p:grpSpPr>
          <a:xfrm>
            <a:off x="9862249" y="1414153"/>
            <a:ext cx="1850991" cy="3630186"/>
            <a:chOff x="10221686" y="1151845"/>
            <a:chExt cx="2133600" cy="426720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D2D3B8-51A8-007B-A622-D69D1273D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21686" y="1151845"/>
              <a:ext cx="2133600" cy="21336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0E8EFF6-1EA4-ADF3-8851-EBA0E3FA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21686" y="3285445"/>
              <a:ext cx="2133600" cy="213360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1246F7F-F4D0-A9D4-EF2D-E13403A50FFC}"/>
              </a:ext>
            </a:extLst>
          </p:cNvPr>
          <p:cNvSpPr txBox="1"/>
          <p:nvPr/>
        </p:nvSpPr>
        <p:spPr>
          <a:xfrm>
            <a:off x="2660815" y="5182237"/>
            <a:ext cx="156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72.78 kg</a:t>
            </a:r>
            <a:endParaRPr lang="ko-KR" altLang="en-US" sz="28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E6AC1C-56F0-3B81-310D-B6CECD14A629}"/>
              </a:ext>
            </a:extLst>
          </p:cNvPr>
          <p:cNvSpPr txBox="1"/>
          <p:nvPr/>
        </p:nvSpPr>
        <p:spPr>
          <a:xfrm>
            <a:off x="4459675" y="5182237"/>
            <a:ext cx="156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69.77 kg</a:t>
            </a:r>
            <a:endParaRPr lang="ko-KR" altLang="en-US" sz="2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D072A9-966D-F604-8AF1-2A69F343DECB}"/>
              </a:ext>
            </a:extLst>
          </p:cNvPr>
          <p:cNvSpPr txBox="1"/>
          <p:nvPr/>
        </p:nvSpPr>
        <p:spPr>
          <a:xfrm>
            <a:off x="6394431" y="5182237"/>
            <a:ext cx="156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74.46 kg</a:t>
            </a:r>
            <a:endParaRPr lang="ko-KR" altLang="en-US" sz="2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D78A1E-668F-9FEC-E0C9-5CD86BA85A6A}"/>
              </a:ext>
            </a:extLst>
          </p:cNvPr>
          <p:cNvSpPr txBox="1"/>
          <p:nvPr/>
        </p:nvSpPr>
        <p:spPr>
          <a:xfrm>
            <a:off x="8106467" y="5182237"/>
            <a:ext cx="1765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111.86 kg</a:t>
            </a:r>
            <a:endParaRPr lang="ko-KR" altLang="en-US" sz="2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51E740-937E-0085-DF27-9989D9BA186A}"/>
              </a:ext>
            </a:extLst>
          </p:cNvPr>
          <p:cNvSpPr txBox="1"/>
          <p:nvPr/>
        </p:nvSpPr>
        <p:spPr>
          <a:xfrm>
            <a:off x="10070168" y="5182237"/>
            <a:ext cx="156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79.10 kg</a:t>
            </a:r>
            <a:endParaRPr lang="ko-KR" alt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228C8-FE19-5DDE-7B59-DF970F062682}"/>
              </a:ext>
            </a:extLst>
          </p:cNvPr>
          <p:cNvSpPr txBox="1"/>
          <p:nvPr/>
        </p:nvSpPr>
        <p:spPr>
          <a:xfrm>
            <a:off x="323666" y="5182237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예측 몸무게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DFE6B-00AC-6E2C-DB2D-DF3F42D1F111}"/>
              </a:ext>
            </a:extLst>
          </p:cNvPr>
          <p:cNvSpPr txBox="1"/>
          <p:nvPr/>
        </p:nvSpPr>
        <p:spPr>
          <a:xfrm>
            <a:off x="323665" y="596965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실제 몸무게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51717-1ED6-C69D-7CC4-48EB7503EB31}"/>
              </a:ext>
            </a:extLst>
          </p:cNvPr>
          <p:cNvSpPr txBox="1"/>
          <p:nvPr/>
        </p:nvSpPr>
        <p:spPr>
          <a:xfrm>
            <a:off x="2846817" y="5969655"/>
            <a:ext cx="1095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67 kg</a:t>
            </a:r>
            <a:endParaRPr lang="ko-KR" alt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E7470-5FD4-DECB-0F86-DC76720DB2E3}"/>
              </a:ext>
            </a:extLst>
          </p:cNvPr>
          <p:cNvSpPr txBox="1"/>
          <p:nvPr/>
        </p:nvSpPr>
        <p:spPr>
          <a:xfrm>
            <a:off x="4696117" y="5969655"/>
            <a:ext cx="1095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86 kg</a:t>
            </a:r>
            <a:endParaRPr lang="ko-KR" alt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A8B2B-6518-5255-BE62-43B8B61A93BC}"/>
              </a:ext>
            </a:extLst>
          </p:cNvPr>
          <p:cNvSpPr txBox="1"/>
          <p:nvPr/>
        </p:nvSpPr>
        <p:spPr>
          <a:xfrm>
            <a:off x="6545417" y="5969655"/>
            <a:ext cx="1095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90 kg</a:t>
            </a:r>
            <a:endParaRPr lang="ko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362BD-D064-9D01-584C-F72502BFD9CB}"/>
              </a:ext>
            </a:extLst>
          </p:cNvPr>
          <p:cNvSpPr txBox="1"/>
          <p:nvPr/>
        </p:nvSpPr>
        <p:spPr>
          <a:xfrm>
            <a:off x="8394717" y="5969655"/>
            <a:ext cx="129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130 kg</a:t>
            </a:r>
            <a:endParaRPr lang="ko-KR" alt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3EAB7-B6E0-DD16-020C-1BD0C4BAD4DA}"/>
              </a:ext>
            </a:extLst>
          </p:cNvPr>
          <p:cNvSpPr txBox="1"/>
          <p:nvPr/>
        </p:nvSpPr>
        <p:spPr>
          <a:xfrm>
            <a:off x="10244017" y="5969655"/>
            <a:ext cx="1095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82 kg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60878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F7D3-77FE-426A-DC1B-AF124A17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페르소나 성능평가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0F85F6C-EF03-E403-DC92-33B2E40F5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928" y="1703155"/>
            <a:ext cx="3382574" cy="338257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F56A7F-DDCB-45B9-C0FF-DF91784A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03" y="1552120"/>
            <a:ext cx="3546076" cy="354607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BF4C6B-BDB9-BC54-2F98-EB76212C0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40120"/>
              </p:ext>
            </p:extLst>
          </p:nvPr>
        </p:nvGraphicFramePr>
        <p:xfrm>
          <a:off x="3541785" y="5358442"/>
          <a:ext cx="5108430" cy="1325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10">
                  <a:extLst>
                    <a:ext uri="{9D8B030D-6E8A-4147-A177-3AD203B41FA5}">
                      <a16:colId xmlns:a16="http://schemas.microsoft.com/office/drawing/2014/main" val="4185749986"/>
                    </a:ext>
                  </a:extLst>
                </a:gridCol>
                <a:gridCol w="1702810">
                  <a:extLst>
                    <a:ext uri="{9D8B030D-6E8A-4147-A177-3AD203B41FA5}">
                      <a16:colId xmlns:a16="http://schemas.microsoft.com/office/drawing/2014/main" val="2969552086"/>
                    </a:ext>
                  </a:extLst>
                </a:gridCol>
                <a:gridCol w="1702810">
                  <a:extLst>
                    <a:ext uri="{9D8B030D-6E8A-4147-A177-3AD203B41FA5}">
                      <a16:colId xmlns:a16="http://schemas.microsoft.com/office/drawing/2014/main" val="648264597"/>
                    </a:ext>
                  </a:extLst>
                </a:gridCol>
              </a:tblGrid>
              <a:tr h="808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예측 몸무게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실제 몸무게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오차</a:t>
                      </a:r>
                      <a:r>
                        <a:rPr lang="en-US" altLang="ko-KR" sz="2000"/>
                        <a:t>(kg)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99961"/>
                  </a:ext>
                </a:extLst>
              </a:tr>
              <a:tr h="516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79.04kg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83kg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/>
                        <a:t>-3.96</a:t>
                      </a:r>
                      <a:endParaRPr lang="ko-KR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31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17B3646-BBC8-F9CB-0AB1-C79ECAAA1E53}"/>
              </a:ext>
            </a:extLst>
          </p:cNvPr>
          <p:cNvSpPr/>
          <p:nvPr/>
        </p:nvSpPr>
        <p:spPr>
          <a:xfrm>
            <a:off x="2932185" y="3043142"/>
            <a:ext cx="1700371" cy="3313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709ED8-1614-348A-3FDA-BD79BD56D362}"/>
              </a:ext>
            </a:extLst>
          </p:cNvPr>
          <p:cNvSpPr/>
          <p:nvPr/>
        </p:nvSpPr>
        <p:spPr>
          <a:xfrm>
            <a:off x="8352982" y="2725409"/>
            <a:ext cx="1700371" cy="3313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A51A-C37C-4ECF-F8FA-57FB856B77B2}"/>
              </a:ext>
            </a:extLst>
          </p:cNvPr>
          <p:cNvSpPr txBox="1"/>
          <p:nvPr/>
        </p:nvSpPr>
        <p:spPr>
          <a:xfrm>
            <a:off x="6868107" y="1027906"/>
            <a:ext cx="532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(</a:t>
            </a:r>
            <a:r>
              <a:rPr lang="ko-KR" altLang="en-US" sz="2800"/>
              <a:t>본인이 모자이크 요청했습니다</a:t>
            </a:r>
            <a:r>
              <a:rPr lang="en-US" altLang="ko-KR" sz="2800"/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6226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634967"/>
            <a:ext cx="8534400" cy="726760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ko-KR" altLang="en-US" sz="4667" spc="-63">
                <a:latin typeface="+mn-ea"/>
                <a:ea typeface="+mn-ea"/>
              </a:rPr>
              <a:t>페르소나</a:t>
            </a:r>
            <a:endParaRPr lang="ko-KR" altLang="en-US" sz="4667" spc="1203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C3C04-372E-9A02-848E-8F266911321C}"/>
              </a:ext>
            </a:extLst>
          </p:cNvPr>
          <p:cNvSpPr txBox="1"/>
          <p:nvPr/>
        </p:nvSpPr>
        <p:spPr>
          <a:xfrm>
            <a:off x="732270" y="1731351"/>
            <a:ext cx="7675499" cy="4041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333">
                <a:latin typeface="+mn-ea"/>
              </a:rPr>
              <a:t>&lt;</a:t>
            </a:r>
            <a:r>
              <a:rPr lang="ko-KR" altLang="en-US" sz="2333">
                <a:latin typeface="+mn-ea"/>
              </a:rPr>
              <a:t>복싱을 좋아하지만 시간이 부족한 학생</a:t>
            </a:r>
            <a:r>
              <a:rPr lang="en-US" altLang="ko-KR" sz="2333">
                <a:latin typeface="+mn-ea"/>
              </a:rPr>
              <a:t>&gt;</a:t>
            </a:r>
          </a:p>
          <a:p>
            <a:pPr lvl="0"/>
            <a:endParaRPr lang="en-US" altLang="ko-KR" sz="2333">
              <a:latin typeface="+mn-ea"/>
            </a:endParaRPr>
          </a:p>
          <a:p>
            <a:pPr lvl="0"/>
            <a:r>
              <a:rPr lang="en-US" altLang="ko-KR" sz="2333">
                <a:latin typeface="+mn-ea"/>
              </a:rPr>
              <a:t>(</a:t>
            </a:r>
            <a:r>
              <a:rPr lang="ko-KR" altLang="en-US" sz="2333">
                <a:latin typeface="+mn-ea"/>
              </a:rPr>
              <a:t>만</a:t>
            </a:r>
            <a:r>
              <a:rPr lang="en-US" altLang="ko-KR" sz="2333">
                <a:latin typeface="+mn-ea"/>
              </a:rPr>
              <a:t>)</a:t>
            </a:r>
            <a:r>
              <a:rPr lang="ko-KR" altLang="en-US" sz="2333">
                <a:latin typeface="+mn-ea"/>
              </a:rPr>
              <a:t>나이</a:t>
            </a:r>
            <a:r>
              <a:rPr lang="en-US" altLang="ko-KR" sz="2333">
                <a:latin typeface="+mn-ea"/>
              </a:rPr>
              <a:t>: 18</a:t>
            </a:r>
          </a:p>
          <a:p>
            <a:pPr lvl="0"/>
            <a:r>
              <a:rPr lang="ko-KR" altLang="en-US" sz="2333">
                <a:latin typeface="+mn-ea"/>
              </a:rPr>
              <a:t>성별</a:t>
            </a:r>
            <a:r>
              <a:rPr lang="en-US" altLang="ko-KR" sz="2333">
                <a:latin typeface="+mn-ea"/>
              </a:rPr>
              <a:t>: </a:t>
            </a:r>
            <a:r>
              <a:rPr lang="ko-KR" altLang="en-US" sz="2333">
                <a:latin typeface="+mn-ea"/>
              </a:rPr>
              <a:t>남성</a:t>
            </a:r>
            <a:endParaRPr lang="en-US" altLang="ko-KR" sz="2333">
              <a:latin typeface="+mn-ea"/>
            </a:endParaRPr>
          </a:p>
          <a:p>
            <a:pPr lvl="0"/>
            <a:r>
              <a:rPr lang="ko-KR" altLang="en-US" sz="2333">
                <a:latin typeface="+mn-ea"/>
              </a:rPr>
              <a:t>직업</a:t>
            </a:r>
            <a:r>
              <a:rPr lang="en-US" altLang="ko-KR" sz="2333">
                <a:latin typeface="+mn-ea"/>
              </a:rPr>
              <a:t>: </a:t>
            </a:r>
            <a:r>
              <a:rPr lang="ko-KR" altLang="en-US" sz="2333">
                <a:latin typeface="+mn-ea"/>
              </a:rPr>
              <a:t>학생</a:t>
            </a:r>
            <a:endParaRPr lang="en-US" altLang="ko-KR" sz="2333">
              <a:latin typeface="+mn-ea"/>
            </a:endParaRPr>
          </a:p>
          <a:p>
            <a:pPr lvl="0"/>
            <a:r>
              <a:rPr lang="ko-KR" altLang="en-US" sz="2333">
                <a:latin typeface="+mn-ea"/>
              </a:rPr>
              <a:t>가족 관계</a:t>
            </a:r>
            <a:r>
              <a:rPr lang="en-US" altLang="ko-KR" sz="2333">
                <a:latin typeface="+mn-ea"/>
              </a:rPr>
              <a:t>: </a:t>
            </a:r>
            <a:r>
              <a:rPr lang="ko-KR" altLang="en-US" sz="2333">
                <a:latin typeface="+mn-ea"/>
              </a:rPr>
              <a:t>부</a:t>
            </a:r>
            <a:r>
              <a:rPr lang="en-US" altLang="ko-KR" sz="2333">
                <a:latin typeface="+mn-ea"/>
              </a:rPr>
              <a:t>, </a:t>
            </a:r>
            <a:r>
              <a:rPr lang="ko-KR" altLang="en-US" sz="2333">
                <a:latin typeface="+mn-ea"/>
              </a:rPr>
              <a:t>모</a:t>
            </a:r>
            <a:r>
              <a:rPr lang="en-US" altLang="ko-KR" sz="2333">
                <a:latin typeface="+mn-ea"/>
              </a:rPr>
              <a:t>, </a:t>
            </a:r>
            <a:r>
              <a:rPr lang="ko-KR" altLang="en-US" sz="2333">
                <a:latin typeface="+mn-ea"/>
              </a:rPr>
              <a:t>남동생</a:t>
            </a:r>
            <a:endParaRPr lang="en-US" altLang="ko-KR" sz="2333">
              <a:latin typeface="+mn-ea"/>
            </a:endParaRPr>
          </a:p>
          <a:p>
            <a:pPr lvl="0"/>
            <a:r>
              <a:rPr lang="ko-KR" altLang="en-US" sz="2333">
                <a:latin typeface="+mn-ea"/>
              </a:rPr>
              <a:t>특징</a:t>
            </a:r>
            <a:r>
              <a:rPr lang="en-US" altLang="ko-KR" sz="2333">
                <a:latin typeface="+mn-ea"/>
              </a:rPr>
              <a:t>: </a:t>
            </a:r>
            <a:r>
              <a:rPr lang="ko-KR" altLang="en-US" sz="2333">
                <a:latin typeface="+mn-ea"/>
              </a:rPr>
              <a:t>학업에서 받은 스트레스를 운동으로 푸려 함</a:t>
            </a:r>
            <a:r>
              <a:rPr lang="en-US" altLang="ko-KR" sz="2333">
                <a:latin typeface="+mn-ea"/>
              </a:rPr>
              <a:t>.</a:t>
            </a:r>
          </a:p>
          <a:p>
            <a:pPr lvl="0"/>
            <a:r>
              <a:rPr lang="en-US" altLang="ko-KR" sz="2333">
                <a:latin typeface="+mn-ea"/>
              </a:rPr>
              <a:t>	</a:t>
            </a:r>
            <a:r>
              <a:rPr lang="ko-KR" altLang="en-US" sz="2333">
                <a:latin typeface="+mn-ea"/>
              </a:rPr>
              <a:t>대입으로 인해 수업</a:t>
            </a:r>
            <a:r>
              <a:rPr lang="en-US" altLang="ko-KR" sz="2333">
                <a:latin typeface="+mn-ea"/>
              </a:rPr>
              <a:t>, </a:t>
            </a:r>
            <a:r>
              <a:rPr lang="ko-KR" altLang="en-US" sz="2333">
                <a:latin typeface="+mn-ea"/>
              </a:rPr>
              <a:t>과제</a:t>
            </a:r>
            <a:r>
              <a:rPr lang="en-US" altLang="ko-KR" sz="2333">
                <a:latin typeface="+mn-ea"/>
              </a:rPr>
              <a:t>, </a:t>
            </a:r>
            <a:r>
              <a:rPr lang="ko-KR" altLang="en-US" sz="2333">
                <a:latin typeface="+mn-ea"/>
              </a:rPr>
              <a:t>학원으로 하루가 꽉 차</a:t>
            </a:r>
            <a:endParaRPr lang="en-US" altLang="ko-KR" sz="2333">
              <a:latin typeface="+mn-ea"/>
            </a:endParaRPr>
          </a:p>
          <a:p>
            <a:pPr lvl="0"/>
            <a:r>
              <a:rPr lang="en-US" altLang="ko-KR" sz="2333">
                <a:latin typeface="+mn-ea"/>
              </a:rPr>
              <a:t>	</a:t>
            </a:r>
            <a:r>
              <a:rPr lang="ko-KR" altLang="en-US" sz="2333">
                <a:latin typeface="+mn-ea"/>
              </a:rPr>
              <a:t>시간이 부족함</a:t>
            </a:r>
            <a:r>
              <a:rPr lang="en-US" altLang="ko-KR" sz="2333">
                <a:latin typeface="+mn-ea"/>
              </a:rPr>
              <a:t>.</a:t>
            </a:r>
          </a:p>
          <a:p>
            <a:pPr lvl="0"/>
            <a:r>
              <a:rPr lang="en-US" altLang="ko-KR" sz="2333">
                <a:latin typeface="+mn-ea"/>
              </a:rPr>
              <a:t>	</a:t>
            </a:r>
            <a:r>
              <a:rPr lang="ko-KR" altLang="en-US" sz="2333">
                <a:latin typeface="+mn-ea"/>
              </a:rPr>
              <a:t>헬스장을 자주 다니나 시간이 부족해</a:t>
            </a:r>
            <a:endParaRPr lang="en-US" altLang="ko-KR" sz="2333">
              <a:latin typeface="+mn-ea"/>
            </a:endParaRPr>
          </a:p>
          <a:p>
            <a:pPr lvl="0"/>
            <a:r>
              <a:rPr lang="en-US" altLang="ko-KR" sz="2333">
                <a:latin typeface="+mn-ea"/>
              </a:rPr>
              <a:t>	</a:t>
            </a:r>
            <a:r>
              <a:rPr lang="ko-KR" altLang="en-US" sz="2333">
                <a:latin typeface="+mn-ea"/>
              </a:rPr>
              <a:t>짧은 시간 틈틈이 이용함</a:t>
            </a:r>
            <a:r>
              <a:rPr lang="en-US" altLang="ko-KR" sz="2333">
                <a:latin typeface="+mn-ea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E0AA90-59C6-DCE6-3944-7EA1E7E48AFC}"/>
              </a:ext>
            </a:extLst>
          </p:cNvPr>
          <p:cNvGrpSpPr/>
          <p:nvPr/>
        </p:nvGrpSpPr>
        <p:grpSpPr>
          <a:xfrm>
            <a:off x="7512501" y="279400"/>
            <a:ext cx="4069899" cy="5537200"/>
            <a:chOff x="10430551" y="419100"/>
            <a:chExt cx="6570898" cy="8763000"/>
          </a:xfrm>
        </p:grpSpPr>
        <p:pic>
          <p:nvPicPr>
            <p:cNvPr id="1026" name="Picture 2" descr="블라인드 | 헬스·다이어트: 헬린헬창 형들 코로나 걸리고 운동이 되십니까">
              <a:extLst>
                <a:ext uri="{FF2B5EF4-FFF2-40B4-BE49-F238E27FC236}">
                  <a16:creationId xmlns:a16="http://schemas.microsoft.com/office/drawing/2014/main" id="{2CDC4416-2F17-E33F-E96F-29D6D7BD2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0551" y="419100"/>
              <a:ext cx="6570898" cy="876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794A2-5C24-64E4-6F82-5CBEC5233CFC}"/>
                </a:ext>
              </a:extLst>
            </p:cNvPr>
            <p:cNvSpPr/>
            <p:nvPr/>
          </p:nvSpPr>
          <p:spPr>
            <a:xfrm>
              <a:off x="12987237" y="4869556"/>
              <a:ext cx="1219200" cy="3136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6EB126-9574-6B90-3897-219176E8E60A}"/>
              </a:ext>
            </a:extLst>
          </p:cNvPr>
          <p:cNvSpPr txBox="1"/>
          <p:nvPr/>
        </p:nvSpPr>
        <p:spPr>
          <a:xfrm>
            <a:off x="8280400" y="5992148"/>
            <a:ext cx="272061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667">
                <a:solidFill>
                  <a:srgbClr val="25353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667">
                <a:solidFill>
                  <a:srgbClr val="25353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다른 인물입니다</a:t>
            </a:r>
            <a:r>
              <a:rPr lang="en-US" altLang="ko-KR" sz="2667">
                <a:solidFill>
                  <a:srgbClr val="25353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01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F7D3-77FE-426A-DC1B-AF124A17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페르소나 최종 인터뷰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8E956-580B-4E02-32E2-C4D76D35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/>
              <a:t>간편하게 사진으로 몸무게 측정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아침부터 저녁까지 쉴 틈 없이 공부하고 학원 다니느라 바쁜 저에게 이 제품은 정말 혁신적이에요</a:t>
            </a:r>
            <a:r>
              <a:rPr lang="en-US" altLang="ko-KR"/>
              <a:t>. </a:t>
            </a:r>
            <a:r>
              <a:rPr lang="ko-KR" altLang="en-US"/>
              <a:t>사진만 찍으면 몸무게를 측정할 수 있다는 점이 정말 신기하고 편리해요</a:t>
            </a:r>
            <a:r>
              <a:rPr lang="en-US" altLang="ko-KR"/>
              <a:t>! </a:t>
            </a:r>
            <a:r>
              <a:rPr lang="ko-KR" altLang="en-US"/>
              <a:t>수업과 과제</a:t>
            </a:r>
            <a:r>
              <a:rPr lang="en-US" altLang="ko-KR"/>
              <a:t>, </a:t>
            </a:r>
            <a:r>
              <a:rPr lang="ko-KR" altLang="en-US"/>
              <a:t>학원 일정으로 가득 찬 하루 속에서도</a:t>
            </a:r>
            <a:r>
              <a:rPr lang="en-US" altLang="ko-KR"/>
              <a:t>, </a:t>
            </a:r>
            <a:r>
              <a:rPr lang="ko-KR" altLang="en-US"/>
              <a:t>체중계가 없더라도 쉽게 내 몸무게를 확인할 수 있으니까요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29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8D2C-2B68-BF37-AE2C-AB7948C5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81028"/>
            <a:ext cx="11353800" cy="1325563"/>
          </a:xfrm>
        </p:spPr>
        <p:txBody>
          <a:bodyPr>
            <a:normAutofit/>
          </a:bodyPr>
          <a:lstStyle/>
          <a:p>
            <a:r>
              <a:rPr lang="ko-KR" altLang="en-US" sz="4000"/>
              <a:t>당신의 얼굴 몸무게는</a:t>
            </a:r>
            <a:r>
              <a:rPr lang="en-US" altLang="ko-KR" sz="4000"/>
              <a:t>? </a:t>
            </a:r>
            <a:r>
              <a:rPr lang="ko-KR" altLang="en-US" sz="4000"/>
              <a:t>지금 바로 확인해보세요</a:t>
            </a:r>
            <a:r>
              <a:rPr lang="en-US" altLang="ko-KR" sz="4000"/>
              <a:t>!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8E28B-B6E9-F339-09C4-742DC6BD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기분 좋은 차이</a:t>
            </a:r>
            <a:r>
              <a:rPr lang="en-US" altLang="ko-KR" b="1"/>
              <a:t>, </a:t>
            </a:r>
            <a:r>
              <a:rPr lang="ko-KR" altLang="en-US" b="1"/>
              <a:t>얼굴로 추정된 몸무게</a:t>
            </a:r>
            <a:endParaRPr lang="ko-KR" altLang="en-US"/>
          </a:p>
          <a:p>
            <a:r>
              <a:rPr lang="ko-KR" altLang="en-US"/>
              <a:t>또 하나 마음에 드는 점은</a:t>
            </a:r>
            <a:r>
              <a:rPr lang="en-US" altLang="ko-KR"/>
              <a:t>, </a:t>
            </a:r>
            <a:r>
              <a:rPr lang="ko-KR" altLang="en-US"/>
              <a:t>실제 몸무게보다 얼굴로 추정된 몸무게가 더 적게 나올 때의 그 기분 좋은 순간이에요</a:t>
            </a:r>
            <a:r>
              <a:rPr lang="en-US" altLang="ko-KR"/>
              <a:t>. </a:t>
            </a:r>
            <a:r>
              <a:rPr lang="ko-KR" altLang="en-US"/>
              <a:t>같은 몸무게여도 얼굴로 측정된 수치가 낮으면 왠지 모르게 뿌듯하고</a:t>
            </a:r>
            <a:r>
              <a:rPr lang="en-US" altLang="ko-KR"/>
              <a:t>, </a:t>
            </a:r>
            <a:r>
              <a:rPr lang="ko-KR" altLang="en-US"/>
              <a:t>하루가 즐거워지더라고요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 b="1"/>
              <a:t>바쁜 일상 속의 건강 관리 비법</a:t>
            </a:r>
            <a:endParaRPr lang="ko-KR" altLang="en-US"/>
          </a:p>
          <a:p>
            <a:r>
              <a:rPr lang="ko-KR" altLang="en-US"/>
              <a:t>이 제품 덕분에 바쁜 일상 속에서도 건강을 챙길 수 있는 시간이 늘어난 느낌이에요</a:t>
            </a:r>
            <a:r>
              <a:rPr lang="en-US" altLang="ko-KR"/>
              <a:t>. </a:t>
            </a:r>
            <a:r>
              <a:rPr lang="ko-KR" altLang="en-US"/>
              <a:t>시간이 부족해도 사진 한 장으로 간편하게 제 얼굴 상태를 체크할 수 있으니 정말 유용합니다</a:t>
            </a:r>
            <a:r>
              <a:rPr lang="en-US" altLang="ko-KR"/>
              <a:t>. </a:t>
            </a:r>
            <a:r>
              <a:rPr lang="ko-KR" altLang="en-US"/>
              <a:t>학업 스트레스를 운동으로 푸는 저에게 딱 맞는 제품이네요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3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5E1E-21D5-6021-5CC7-6D3818E2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14142-BECA-F043-CE7B-4590338E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7330844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사람의 얼굴 변화 자체가 </a:t>
            </a:r>
            <a:r>
              <a:rPr lang="en-US" altLang="ko-KR" err="1"/>
              <a:t>5kg</a:t>
            </a:r>
            <a:r>
              <a:rPr lang="en-US" altLang="ko-KR"/>
              <a:t> </a:t>
            </a:r>
            <a:r>
              <a:rPr lang="ko-KR" altLang="en-US"/>
              <a:t>단위로 발생함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=&gt; MAE</a:t>
            </a:r>
            <a:r>
              <a:rPr lang="ko-KR" altLang="en-US"/>
              <a:t>를 </a:t>
            </a:r>
            <a:r>
              <a:rPr lang="en-US" altLang="ko-KR" err="1"/>
              <a:t>5kg</a:t>
            </a:r>
            <a:r>
              <a:rPr lang="ko-KR" altLang="en-US"/>
              <a:t> 내외까지 성능을 끌어올린 것이면 충분하다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B98FC9-B9E9-33FB-08B9-D69AB7C7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145" y="1690688"/>
            <a:ext cx="3489219" cy="46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0664F-67EB-754D-828F-08643240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0454B-B21E-5A60-27E3-8844399DD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2"/>
          </a:xfrm>
        </p:spPr>
        <p:txBody>
          <a:bodyPr>
            <a:normAutofit fontScale="92500" lnSpcReduction="20000"/>
          </a:bodyPr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F9966-085F-780B-B58D-646FAE3BF43D}"/>
              </a:ext>
            </a:extLst>
          </p:cNvPr>
          <p:cNvSpPr txBox="1"/>
          <p:nvPr/>
        </p:nvSpPr>
        <p:spPr>
          <a:xfrm>
            <a:off x="3048000" y="33066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9F57C-7E6D-7670-D2F8-F11D4CA8AF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667" b="1">
                <a:solidFill>
                  <a:srgbClr val="FFCC66"/>
                </a:solidFill>
                <a:latin typeface="+mn-ea"/>
              </a:rPr>
              <a:t>문제 인식 배경</a:t>
            </a:r>
            <a:endParaRPr lang="en-US" altLang="ko-KR" sz="10667" b="1">
              <a:solidFill>
                <a:srgbClr val="FFCC66"/>
              </a:solidFill>
              <a:latin typeface="+mn-ea"/>
            </a:endParaRPr>
          </a:p>
          <a:p>
            <a:pPr algn="ctr"/>
            <a:r>
              <a:rPr lang="en-US" altLang="ko-KR" sz="4667" b="1">
                <a:solidFill>
                  <a:srgbClr val="FFCC66"/>
                </a:solidFill>
                <a:latin typeface="+mn-ea"/>
              </a:rPr>
              <a:t> </a:t>
            </a:r>
          </a:p>
          <a:p>
            <a:pPr algn="ctr"/>
            <a:endParaRPr lang="en-US" altLang="ko-KR" sz="4667" b="1">
              <a:solidFill>
                <a:srgbClr val="FFCC66"/>
              </a:solidFill>
              <a:latin typeface="+mn-ea"/>
            </a:endParaRPr>
          </a:p>
          <a:p>
            <a:pPr algn="ctr"/>
            <a:endParaRPr lang="en-US" altLang="ko-KR" sz="4667" b="1">
              <a:solidFill>
                <a:srgbClr val="FFCC66"/>
              </a:solidFill>
              <a:latin typeface="+mn-ea"/>
            </a:endParaRPr>
          </a:p>
          <a:p>
            <a:pPr algn="ctr"/>
            <a:r>
              <a:rPr lang="ko-KR" altLang="en-US" sz="5334" b="1">
                <a:solidFill>
                  <a:srgbClr val="EBE8D8"/>
                </a:solidFill>
                <a:latin typeface="+mn-ea"/>
              </a:rPr>
              <a:t>몸무게를 알기 위해</a:t>
            </a:r>
          </a:p>
          <a:p>
            <a:pPr algn="ctr"/>
            <a:r>
              <a:rPr lang="ko-KR" altLang="en-US" sz="5334" b="1">
                <a:solidFill>
                  <a:srgbClr val="EBE8D8"/>
                </a:solidFill>
                <a:latin typeface="+mn-ea"/>
              </a:rPr>
              <a:t>매번 체중계를 사용해야 하는 불편함</a:t>
            </a:r>
          </a:p>
        </p:txBody>
      </p:sp>
      <p:pic>
        <p:nvPicPr>
          <p:cNvPr id="8" name="Picture 2" descr="남성, 연습, 적합, 헬스장, 아령, 운동하다, 역도">
            <a:extLst>
              <a:ext uri="{FF2B5EF4-FFF2-40B4-BE49-F238E27FC236}">
                <a16:creationId xmlns:a16="http://schemas.microsoft.com/office/drawing/2014/main" id="{DF6E6D47-BF4E-5488-9449-77BD47AE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12" y="2413882"/>
            <a:ext cx="3535028" cy="198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9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634967"/>
            <a:ext cx="8534400" cy="726760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ko-KR" altLang="en-US" sz="4667" spc="-63">
                <a:solidFill>
                  <a:srgbClr val="253532"/>
                </a:solidFill>
                <a:latin typeface="+mn-ea"/>
                <a:ea typeface="+mn-ea"/>
              </a:rPr>
              <a:t>프로젝트 주제</a:t>
            </a:r>
            <a:r>
              <a:rPr lang="en-US" altLang="ko-KR" sz="4667" spc="-63">
                <a:solidFill>
                  <a:srgbClr val="253532"/>
                </a:solidFill>
                <a:latin typeface="+mn-ea"/>
                <a:ea typeface="+mn-ea"/>
              </a:rPr>
              <a:t>(</a:t>
            </a:r>
            <a:r>
              <a:rPr lang="ko-KR" altLang="en-US" sz="4667" spc="-63">
                <a:solidFill>
                  <a:srgbClr val="253532"/>
                </a:solidFill>
                <a:latin typeface="+mn-ea"/>
                <a:ea typeface="+mn-ea"/>
              </a:rPr>
              <a:t>목표</a:t>
            </a:r>
            <a:r>
              <a:rPr lang="en-US" altLang="ko-KR" sz="4667" spc="-63">
                <a:solidFill>
                  <a:srgbClr val="253532"/>
                </a:solidFill>
                <a:latin typeface="+mn-ea"/>
                <a:ea typeface="+mn-ea"/>
              </a:rPr>
              <a:t>)</a:t>
            </a:r>
            <a:endParaRPr lang="ko-KR" altLang="en-US" sz="4667" spc="1203">
              <a:solidFill>
                <a:srgbClr val="253532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C3C04-372E-9A02-848E-8F266911321C}"/>
              </a:ext>
            </a:extLst>
          </p:cNvPr>
          <p:cNvSpPr txBox="1"/>
          <p:nvPr/>
        </p:nvSpPr>
        <p:spPr>
          <a:xfrm>
            <a:off x="1844730" y="1549400"/>
            <a:ext cx="9422772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334">
                <a:solidFill>
                  <a:srgbClr val="FF7C80"/>
                </a:solidFill>
                <a:latin typeface="+mn-ea"/>
              </a:rPr>
              <a:t>얼굴 사진</a:t>
            </a:r>
            <a:r>
              <a:rPr lang="en-US" altLang="ko-KR" sz="3334">
                <a:solidFill>
                  <a:srgbClr val="FF7C80"/>
                </a:solidFill>
                <a:latin typeface="+mn-ea"/>
              </a:rPr>
              <a:t>(</a:t>
            </a:r>
            <a:r>
              <a:rPr lang="ko-KR" altLang="en-US" sz="3334">
                <a:solidFill>
                  <a:srgbClr val="FF7C80"/>
                </a:solidFill>
                <a:latin typeface="+mn-ea"/>
              </a:rPr>
              <a:t>정면</a:t>
            </a:r>
            <a:r>
              <a:rPr lang="en-US" altLang="ko-KR" sz="3334">
                <a:solidFill>
                  <a:srgbClr val="FF7C80"/>
                </a:solidFill>
                <a:latin typeface="+mn-ea"/>
              </a:rPr>
              <a:t>, </a:t>
            </a:r>
            <a:r>
              <a:rPr lang="ko-KR" altLang="en-US" sz="3334">
                <a:solidFill>
                  <a:srgbClr val="FF7C80"/>
                </a:solidFill>
                <a:latin typeface="+mn-ea"/>
              </a:rPr>
              <a:t>측면</a:t>
            </a:r>
            <a:r>
              <a:rPr lang="en-US" altLang="ko-KR" sz="3334">
                <a:solidFill>
                  <a:srgbClr val="FF7C80"/>
                </a:solidFill>
                <a:latin typeface="+mn-ea"/>
              </a:rPr>
              <a:t>)</a:t>
            </a:r>
            <a:r>
              <a:rPr lang="ko-KR" altLang="en-US" sz="3334">
                <a:solidFill>
                  <a:srgbClr val="FF7C80"/>
                </a:solidFill>
                <a:latin typeface="+mn-ea"/>
              </a:rPr>
              <a:t>을 통해 몸무게를 예측한다</a:t>
            </a:r>
          </a:p>
        </p:txBody>
      </p:sp>
      <p:pic>
        <p:nvPicPr>
          <p:cNvPr id="2" name="Picture 2" descr="케이스타피규어">
            <a:extLst>
              <a:ext uri="{FF2B5EF4-FFF2-40B4-BE49-F238E27FC236}">
                <a16:creationId xmlns:a16="http://schemas.microsoft.com/office/drawing/2014/main" id="{8CAF0B0C-5782-45AC-79A0-900B9156A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51"/>
          <a:stretch/>
        </p:blipFill>
        <p:spPr bwMode="auto">
          <a:xfrm>
            <a:off x="1320800" y="2393254"/>
            <a:ext cx="2082800" cy="40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케이스타피규어">
            <a:extLst>
              <a:ext uri="{FF2B5EF4-FFF2-40B4-BE49-F238E27FC236}">
                <a16:creationId xmlns:a16="http://schemas.microsoft.com/office/drawing/2014/main" id="{1C6617A3-8E31-244B-A8B7-C39F3B74A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1"/>
          <a:stretch/>
        </p:blipFill>
        <p:spPr bwMode="auto">
          <a:xfrm>
            <a:off x="3098800" y="2393254"/>
            <a:ext cx="2082800" cy="40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D52CEF-8113-8072-AE76-3B675E9B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01" y="2393253"/>
            <a:ext cx="2997200" cy="40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656" y="482301"/>
            <a:ext cx="10871200" cy="726760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altLang="ko-KR" sz="4500" spc="-63">
                <a:solidFill>
                  <a:srgbClr val="253532"/>
                </a:solidFill>
                <a:latin typeface="+mj-ea"/>
              </a:rPr>
              <a:t>EDA </a:t>
            </a:r>
            <a:r>
              <a:rPr lang="ko-KR" altLang="en-US" sz="4500" spc="-63">
                <a:solidFill>
                  <a:srgbClr val="253532"/>
                </a:solidFill>
                <a:latin typeface="+mj-ea"/>
              </a:rPr>
              <a:t>결과</a:t>
            </a:r>
            <a:r>
              <a:rPr lang="en-US" altLang="ko-KR" sz="4500" spc="-63">
                <a:solidFill>
                  <a:srgbClr val="253532"/>
                </a:solidFill>
                <a:latin typeface="+mj-ea"/>
              </a:rPr>
              <a:t>(</a:t>
            </a:r>
            <a:r>
              <a:rPr lang="ko-KR" altLang="en-US" sz="4500" spc="-63">
                <a:solidFill>
                  <a:srgbClr val="253532"/>
                </a:solidFill>
                <a:latin typeface="+mj-ea"/>
              </a:rPr>
              <a:t>비정형</a:t>
            </a:r>
            <a:r>
              <a:rPr lang="en-US" altLang="ko-KR" sz="4500" spc="-63">
                <a:solidFill>
                  <a:srgbClr val="253532"/>
                </a:solidFill>
                <a:latin typeface="+mj-ea"/>
              </a:rPr>
              <a:t>): </a:t>
            </a:r>
            <a:r>
              <a:rPr lang="ko-KR" altLang="en-US" sz="4500" spc="-63">
                <a:solidFill>
                  <a:srgbClr val="253532"/>
                </a:solidFill>
                <a:latin typeface="+mj-ea"/>
              </a:rPr>
              <a:t>사진의 가로세로 비율</a:t>
            </a:r>
            <a:endParaRPr lang="ko-KR" altLang="en-US" sz="4500" spc="1203">
              <a:solidFill>
                <a:srgbClr val="253532"/>
              </a:solidFill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6DC327-6E35-64A2-FB27-D0FF873C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1549400"/>
            <a:ext cx="7518400" cy="482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0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486778"/>
            <a:ext cx="10160000" cy="726760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altLang="ko-KR" sz="4500" spc="-63">
                <a:solidFill>
                  <a:srgbClr val="253532"/>
                </a:solidFill>
                <a:latin typeface="+mj-ea"/>
              </a:rPr>
              <a:t>EDA </a:t>
            </a:r>
            <a:r>
              <a:rPr lang="ko-KR" altLang="en-US" sz="4500" spc="-63">
                <a:solidFill>
                  <a:srgbClr val="253532"/>
                </a:solidFill>
                <a:latin typeface="+mj-ea"/>
              </a:rPr>
              <a:t>결과</a:t>
            </a:r>
            <a:r>
              <a:rPr lang="en-US" altLang="ko-KR" sz="4500" spc="-63">
                <a:solidFill>
                  <a:srgbClr val="253532"/>
                </a:solidFill>
                <a:latin typeface="+mj-ea"/>
              </a:rPr>
              <a:t>(</a:t>
            </a:r>
            <a:r>
              <a:rPr lang="ko-KR" altLang="en-US" sz="4500" spc="-63">
                <a:solidFill>
                  <a:srgbClr val="253532"/>
                </a:solidFill>
                <a:latin typeface="+mj-ea"/>
              </a:rPr>
              <a:t>정형</a:t>
            </a:r>
            <a:r>
              <a:rPr lang="en-US" altLang="ko-KR" sz="4500" spc="-63">
                <a:solidFill>
                  <a:srgbClr val="253532"/>
                </a:solidFill>
                <a:latin typeface="+mj-ea"/>
              </a:rPr>
              <a:t>): </a:t>
            </a:r>
            <a:r>
              <a:rPr lang="ko-KR" altLang="en-US" sz="4500" spc="-63">
                <a:solidFill>
                  <a:srgbClr val="253532"/>
                </a:solidFill>
                <a:latin typeface="+mj-ea"/>
              </a:rPr>
              <a:t>키</a:t>
            </a:r>
            <a:r>
              <a:rPr lang="en-US" altLang="ko-KR" sz="4500" spc="-63">
                <a:solidFill>
                  <a:srgbClr val="253532"/>
                </a:solidFill>
                <a:latin typeface="+mj-ea"/>
              </a:rPr>
              <a:t>-</a:t>
            </a:r>
            <a:r>
              <a:rPr lang="ko-KR" altLang="en-US" sz="4500" spc="-63">
                <a:solidFill>
                  <a:srgbClr val="253532"/>
                </a:solidFill>
                <a:latin typeface="+mj-ea"/>
              </a:rPr>
              <a:t>몸무게 </a:t>
            </a:r>
            <a:r>
              <a:rPr lang="ko-KR" altLang="en-US" sz="4500" spc="-63" err="1">
                <a:solidFill>
                  <a:srgbClr val="253532"/>
                </a:solidFill>
                <a:latin typeface="+mj-ea"/>
              </a:rPr>
              <a:t>산점도</a:t>
            </a:r>
            <a:endParaRPr lang="ko-KR" altLang="en-US" sz="4500" spc="1203">
              <a:solidFill>
                <a:srgbClr val="253532"/>
              </a:solidFill>
              <a:latin typeface="+mj-ea"/>
            </a:endParaRPr>
          </a:p>
        </p:txBody>
      </p:sp>
      <p:pic>
        <p:nvPicPr>
          <p:cNvPr id="2" name="내용 개체 틀 7">
            <a:extLst>
              <a:ext uri="{FF2B5EF4-FFF2-40B4-BE49-F238E27FC236}">
                <a16:creationId xmlns:a16="http://schemas.microsoft.com/office/drawing/2014/main" id="{874761F1-DE9F-FBAB-6747-70435266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549400"/>
            <a:ext cx="6553200" cy="4903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7BB4A-A980-B0B8-4095-D05182572509}"/>
              </a:ext>
            </a:extLst>
          </p:cNvPr>
          <p:cNvSpPr txBox="1"/>
          <p:nvPr/>
        </p:nvSpPr>
        <p:spPr>
          <a:xfrm>
            <a:off x="7721600" y="5765800"/>
            <a:ext cx="4071949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334">
                <a:solidFill>
                  <a:srgbClr val="253532"/>
                </a:solidFill>
                <a:latin typeface="+mn-ea"/>
              </a:rPr>
              <a:t>상관 계수</a:t>
            </a:r>
            <a:r>
              <a:rPr lang="en-US" altLang="ko-KR" sz="3334">
                <a:solidFill>
                  <a:srgbClr val="253532"/>
                </a:solidFill>
                <a:latin typeface="+mn-ea"/>
              </a:rPr>
              <a:t>: 0.378182</a:t>
            </a:r>
          </a:p>
        </p:txBody>
      </p:sp>
    </p:spTree>
    <p:extLst>
      <p:ext uri="{BB962C8B-B14F-4D97-AF65-F5344CB8AC3E}">
        <p14:creationId xmlns:p14="http://schemas.microsoft.com/office/powerpoint/2010/main" val="203986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4543" y="635713"/>
            <a:ext cx="11379200" cy="701047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US" sz="4500" spc="-63">
                <a:solidFill>
                  <a:srgbClr val="253532"/>
                </a:solidFill>
                <a:latin typeface="+mj-ea"/>
              </a:rPr>
              <a:t>EDA </a:t>
            </a:r>
            <a:r>
              <a:rPr lang="ko-KR" altLang="en-US" sz="4500" spc="-63">
                <a:solidFill>
                  <a:srgbClr val="253532"/>
                </a:solidFill>
                <a:latin typeface="+mj-ea"/>
              </a:rPr>
              <a:t>결과</a:t>
            </a:r>
            <a:r>
              <a:rPr lang="en-US" altLang="ko-KR" sz="4500" spc="-63">
                <a:solidFill>
                  <a:srgbClr val="253532"/>
                </a:solidFill>
                <a:latin typeface="+mj-ea"/>
              </a:rPr>
              <a:t>(</a:t>
            </a:r>
            <a:r>
              <a:rPr lang="ko-KR" altLang="en-US" sz="4500" spc="-63">
                <a:solidFill>
                  <a:srgbClr val="253532"/>
                </a:solidFill>
                <a:latin typeface="+mj-ea"/>
              </a:rPr>
              <a:t>정형</a:t>
            </a:r>
            <a:r>
              <a:rPr lang="en-US" altLang="ko-KR" sz="4500" spc="-63">
                <a:solidFill>
                  <a:srgbClr val="253532"/>
                </a:solidFill>
                <a:latin typeface="+mj-ea"/>
              </a:rPr>
              <a:t>): </a:t>
            </a:r>
            <a:r>
              <a:rPr lang="ko-KR" altLang="en-US" sz="4500" spc="-63">
                <a:solidFill>
                  <a:srgbClr val="253532"/>
                </a:solidFill>
                <a:latin typeface="+mj-ea"/>
              </a:rPr>
              <a:t>성별 및 인종에 따른 몸무게</a:t>
            </a:r>
            <a:endParaRPr sz="4500" spc="1203">
              <a:solidFill>
                <a:srgbClr val="253532"/>
              </a:solidFill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5FC82B-F5C0-CC29-FA5A-25B3016C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17" y="1646597"/>
            <a:ext cx="3883539" cy="293815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DB26DB-DC96-F617-64AA-EC5A37BFB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19979"/>
              </p:ext>
            </p:extLst>
          </p:nvPr>
        </p:nvGraphicFramePr>
        <p:xfrm>
          <a:off x="570850" y="4894594"/>
          <a:ext cx="3500762" cy="149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32">
                  <a:extLst>
                    <a:ext uri="{9D8B030D-6E8A-4147-A177-3AD203B41FA5}">
                      <a16:colId xmlns:a16="http://schemas.microsoft.com/office/drawing/2014/main" val="1296212801"/>
                    </a:ext>
                  </a:extLst>
                </a:gridCol>
                <a:gridCol w="1196265">
                  <a:extLst>
                    <a:ext uri="{9D8B030D-6E8A-4147-A177-3AD203B41FA5}">
                      <a16:colId xmlns:a16="http://schemas.microsoft.com/office/drawing/2014/main" val="2194169505"/>
                    </a:ext>
                  </a:extLst>
                </a:gridCol>
                <a:gridCol w="1196265">
                  <a:extLst>
                    <a:ext uri="{9D8B030D-6E8A-4147-A177-3AD203B41FA5}">
                      <a16:colId xmlns:a16="http://schemas.microsoft.com/office/drawing/2014/main" val="1463335999"/>
                    </a:ext>
                  </a:extLst>
                </a:gridCol>
              </a:tblGrid>
              <a:tr h="6702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>
                          <a:effectLst/>
                          <a:latin typeface="+mn-ea"/>
                          <a:ea typeface="+mn-ea"/>
                        </a:rPr>
                        <a:t>성별</a:t>
                      </a:r>
                      <a:endParaRPr lang="en-US" sz="1900">
                        <a:effectLst/>
                        <a:latin typeface="+mn-ea"/>
                        <a:ea typeface="+mn-ea"/>
                      </a:endParaRP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>
                          <a:effectLst/>
                          <a:latin typeface="+mn-ea"/>
                          <a:ea typeface="+mn-ea"/>
                        </a:rPr>
                        <a:t>평균</a:t>
                      </a:r>
                      <a:endParaRPr lang="en-US" sz="1900">
                        <a:effectLst/>
                        <a:latin typeface="+mn-ea"/>
                        <a:ea typeface="+mn-ea"/>
                      </a:endParaRP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latin typeface="+mn-ea"/>
                          <a:ea typeface="+mn-ea"/>
                        </a:rPr>
                        <a:t>표준편차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046197846"/>
                  </a:ext>
                </a:extLst>
              </a:tr>
              <a:tr h="4146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남성</a:t>
                      </a:r>
                      <a:endParaRPr lang="en-US" sz="12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86.37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17.13</a:t>
                      </a:r>
                    </a:p>
                  </a:txBody>
                  <a:tcPr marL="33867" marR="33867" marT="16933" marB="16933" anchor="ctr"/>
                </a:tc>
                <a:extLst>
                  <a:ext uri="{0D108BD9-81ED-4DB2-BD59-A6C34878D82A}">
                    <a16:rowId xmlns:a16="http://schemas.microsoft.com/office/drawing/2014/main" val="1791704216"/>
                  </a:ext>
                </a:extLst>
              </a:tr>
              <a:tr h="41466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0">
                          <a:effectLst/>
                          <a:latin typeface="+mn-ea"/>
                          <a:ea typeface="+mn-ea"/>
                        </a:rPr>
                        <a:t>여성</a:t>
                      </a:r>
                      <a:endParaRPr lang="en-US" sz="12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80.50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19.72</a:t>
                      </a:r>
                    </a:p>
                  </a:txBody>
                  <a:tcPr marL="33867" marR="33867" marT="16933" marB="16933" anchor="ctr"/>
                </a:tc>
                <a:extLst>
                  <a:ext uri="{0D108BD9-81ED-4DB2-BD59-A6C34878D82A}">
                    <a16:rowId xmlns:a16="http://schemas.microsoft.com/office/drawing/2014/main" val="34534805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FF5431AC-AD8E-8C46-3FF3-2C9D93B3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27" y="2543365"/>
            <a:ext cx="3880398" cy="2880295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C03A5B-5A6D-E19F-19E5-64DDCB2F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60763"/>
              </p:ext>
            </p:extLst>
          </p:nvPr>
        </p:nvGraphicFramePr>
        <p:xfrm>
          <a:off x="8542690" y="2197048"/>
          <a:ext cx="3500762" cy="357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32">
                  <a:extLst>
                    <a:ext uri="{9D8B030D-6E8A-4147-A177-3AD203B41FA5}">
                      <a16:colId xmlns:a16="http://schemas.microsoft.com/office/drawing/2014/main" val="1296212801"/>
                    </a:ext>
                  </a:extLst>
                </a:gridCol>
                <a:gridCol w="1196265">
                  <a:extLst>
                    <a:ext uri="{9D8B030D-6E8A-4147-A177-3AD203B41FA5}">
                      <a16:colId xmlns:a16="http://schemas.microsoft.com/office/drawing/2014/main" val="2194169505"/>
                    </a:ext>
                  </a:extLst>
                </a:gridCol>
                <a:gridCol w="1196265">
                  <a:extLst>
                    <a:ext uri="{9D8B030D-6E8A-4147-A177-3AD203B41FA5}">
                      <a16:colId xmlns:a16="http://schemas.microsoft.com/office/drawing/2014/main" val="1463335999"/>
                    </a:ext>
                  </a:extLst>
                </a:gridCol>
              </a:tblGrid>
              <a:tr h="6702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>
                          <a:effectLst/>
                          <a:latin typeface="+mn-ea"/>
                          <a:ea typeface="+mn-ea"/>
                        </a:rPr>
                        <a:t>인종</a:t>
                      </a:r>
                      <a:endParaRPr lang="en-US" sz="1900">
                        <a:effectLst/>
                        <a:latin typeface="+mn-ea"/>
                        <a:ea typeface="+mn-ea"/>
                      </a:endParaRP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>
                          <a:effectLst/>
                          <a:latin typeface="+mn-ea"/>
                          <a:ea typeface="+mn-ea"/>
                        </a:rPr>
                        <a:t>평균</a:t>
                      </a:r>
                      <a:endParaRPr lang="en-US" sz="1900">
                        <a:effectLst/>
                        <a:latin typeface="+mn-ea"/>
                        <a:ea typeface="+mn-ea"/>
                      </a:endParaRP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>
                          <a:latin typeface="+mn-ea"/>
                          <a:ea typeface="+mn-ea"/>
                        </a:rPr>
                        <a:t>표준편차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046197846"/>
                  </a:ext>
                </a:extLst>
              </a:tr>
              <a:tr h="4146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Amer Indian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83.81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17.28</a:t>
                      </a:r>
                    </a:p>
                  </a:txBody>
                  <a:tcPr marL="33867" marR="33867" marT="16933" marB="16933" anchor="ctr"/>
                </a:tc>
                <a:extLst>
                  <a:ext uri="{0D108BD9-81ED-4DB2-BD59-A6C34878D82A}">
                    <a16:rowId xmlns:a16="http://schemas.microsoft.com/office/drawing/2014/main" val="1791704216"/>
                  </a:ext>
                </a:extLst>
              </a:tr>
              <a:tr h="4146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Asian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76.58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14.15</a:t>
                      </a:r>
                    </a:p>
                  </a:txBody>
                  <a:tcPr marL="33867" marR="33867" marT="16933" marB="16933" anchor="ctr"/>
                </a:tc>
                <a:extLst>
                  <a:ext uri="{0D108BD9-81ED-4DB2-BD59-A6C34878D82A}">
                    <a16:rowId xmlns:a16="http://schemas.microsoft.com/office/drawing/2014/main" val="3453480502"/>
                  </a:ext>
                </a:extLst>
              </a:tr>
              <a:tr h="4146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Bi-Racial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81.85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18.19</a:t>
                      </a:r>
                    </a:p>
                  </a:txBody>
                  <a:tcPr marL="33867" marR="33867" marT="16933" marB="16933" anchor="ctr"/>
                </a:tc>
                <a:extLst>
                  <a:ext uri="{0D108BD9-81ED-4DB2-BD59-A6C34878D82A}">
                    <a16:rowId xmlns:a16="http://schemas.microsoft.com/office/drawing/2014/main" val="1643907220"/>
                  </a:ext>
                </a:extLst>
              </a:tr>
              <a:tr h="4146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Black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86.75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17.60</a:t>
                      </a:r>
                    </a:p>
                  </a:txBody>
                  <a:tcPr marL="33867" marR="33867" marT="16933" marB="16933" anchor="ctr"/>
                </a:tc>
                <a:extLst>
                  <a:ext uri="{0D108BD9-81ED-4DB2-BD59-A6C34878D82A}">
                    <a16:rowId xmlns:a16="http://schemas.microsoft.com/office/drawing/2014/main" val="3898178779"/>
                  </a:ext>
                </a:extLst>
              </a:tr>
              <a:tr h="4146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Hispanic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83.56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16.53</a:t>
                      </a:r>
                    </a:p>
                  </a:txBody>
                  <a:tcPr marL="33867" marR="33867" marT="16933" marB="16933" anchor="ctr"/>
                </a:tc>
                <a:extLst>
                  <a:ext uri="{0D108BD9-81ED-4DB2-BD59-A6C34878D82A}">
                    <a16:rowId xmlns:a16="http://schemas.microsoft.com/office/drawing/2014/main" val="2277659635"/>
                  </a:ext>
                </a:extLst>
              </a:tr>
              <a:tr h="4146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Not Available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84.19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16.11</a:t>
                      </a:r>
                    </a:p>
                  </a:txBody>
                  <a:tcPr marL="33867" marR="33867" marT="16933" marB="16933" anchor="ctr"/>
                </a:tc>
                <a:extLst>
                  <a:ext uri="{0D108BD9-81ED-4DB2-BD59-A6C34878D82A}">
                    <a16:rowId xmlns:a16="http://schemas.microsoft.com/office/drawing/2014/main" val="4210821568"/>
                  </a:ext>
                </a:extLst>
              </a:tr>
              <a:tr h="4146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White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85.67</a:t>
                      </a:r>
                    </a:p>
                  </a:txBody>
                  <a:tcPr marL="33867" marR="33867" marT="16933" marB="1693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17.24</a:t>
                      </a:r>
                    </a:p>
                  </a:txBody>
                  <a:tcPr marL="33867" marR="33867" marT="16933" marB="16933" anchor="ctr"/>
                </a:tc>
                <a:extLst>
                  <a:ext uri="{0D108BD9-81ED-4DB2-BD59-A6C34878D82A}">
                    <a16:rowId xmlns:a16="http://schemas.microsoft.com/office/drawing/2014/main" val="1777000751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116633-716F-9664-58FB-7AA4E530BA02}"/>
              </a:ext>
            </a:extLst>
          </p:cNvPr>
          <p:cNvCxnSpPr/>
          <p:nvPr/>
        </p:nvCxnSpPr>
        <p:spPr>
          <a:xfrm>
            <a:off x="4366952" y="1507852"/>
            <a:ext cx="0" cy="5147284"/>
          </a:xfrm>
          <a:prstGeom prst="line">
            <a:avLst/>
          </a:prstGeom>
          <a:ln w="38100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6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C808C-AF39-91F0-B455-725E668C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EDA </a:t>
            </a:r>
            <a:r>
              <a:rPr lang="ko-KR" altLang="en-US"/>
              <a:t>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9BCA-79C9-854A-F953-EB230AC3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정형 데이터</a:t>
            </a:r>
            <a:r>
              <a:rPr lang="en-US" altLang="ko-KR"/>
              <a:t>:</a:t>
            </a:r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ko-KR" altLang="en-US"/>
              <a:t>키 및 성별</a:t>
            </a:r>
            <a:r>
              <a:rPr lang="en-US" altLang="ko-KR"/>
              <a:t>, </a:t>
            </a:r>
            <a:r>
              <a:rPr lang="ko-KR" altLang="en-US"/>
              <a:t>인종이 몸무게에 유의미한 영향을 줌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=&gt; </a:t>
            </a:r>
            <a:r>
              <a:rPr lang="ko-KR" altLang="en-US"/>
              <a:t>원</a:t>
            </a:r>
            <a:r>
              <a:rPr lang="en-US" altLang="ko-KR"/>
              <a:t>-</a:t>
            </a:r>
            <a:r>
              <a:rPr lang="ko-KR" altLang="en-US"/>
              <a:t>핫 인코딩으로 정형 데이터 모델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비정형 데이터</a:t>
            </a:r>
            <a:r>
              <a:rPr lang="en-US" altLang="ko-KR"/>
              <a:t>:</a:t>
            </a:r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ko-KR" altLang="en-US"/>
              <a:t>사진의 가로세로 비율 간 차이가 크므로 </a:t>
            </a:r>
            <a:r>
              <a:rPr lang="ko-KR" altLang="en-US" err="1"/>
              <a:t>고려해야함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=&gt; </a:t>
            </a:r>
            <a:r>
              <a:rPr lang="ko-KR" altLang="en-US"/>
              <a:t>모두 동일한 사이즈로 </a:t>
            </a:r>
            <a:r>
              <a:rPr lang="en-US" altLang="ko-KR"/>
              <a:t>resize</a:t>
            </a:r>
            <a:r>
              <a:rPr lang="ko-KR" altLang="en-US"/>
              <a:t>해야함</a:t>
            </a:r>
          </a:p>
        </p:txBody>
      </p:sp>
    </p:spTree>
    <p:extLst>
      <p:ext uri="{BB962C8B-B14F-4D97-AF65-F5344CB8AC3E}">
        <p14:creationId xmlns:p14="http://schemas.microsoft.com/office/powerpoint/2010/main" val="20222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83E1-7F90-FFED-AB88-B0BFE606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정형 데이터 </a:t>
            </a:r>
            <a:r>
              <a:rPr lang="ko-KR" altLang="en-US" err="1"/>
              <a:t>전처리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D6BFB-28E3-FDDA-D8B8-82599877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키가 없는 데이터 삭제 </a:t>
            </a:r>
            <a:r>
              <a:rPr lang="en-US" altLang="ko-KR"/>
              <a:t>&amp; cm</a:t>
            </a:r>
            <a:r>
              <a:rPr lang="ko-KR" altLang="en-US"/>
              <a:t>로 변환</a:t>
            </a:r>
            <a:endParaRPr lang="en-US" altLang="ko-KR"/>
          </a:p>
          <a:p>
            <a:r>
              <a:rPr lang="ko-KR" altLang="en-US"/>
              <a:t>몸무게가 없는 데이터 삭제 </a:t>
            </a:r>
            <a:r>
              <a:rPr lang="en-US" altLang="ko-KR"/>
              <a:t>&amp; kg</a:t>
            </a:r>
            <a:r>
              <a:rPr lang="ko-KR" altLang="en-US"/>
              <a:t>으로 변환</a:t>
            </a:r>
            <a:endParaRPr lang="en-US" altLang="ko-KR"/>
          </a:p>
          <a:p>
            <a:r>
              <a:rPr lang="ko-KR" altLang="en-US"/>
              <a:t>성별</a:t>
            </a:r>
            <a:r>
              <a:rPr lang="en-US" altLang="ko-KR"/>
              <a:t>, </a:t>
            </a:r>
            <a:r>
              <a:rPr lang="ko-KR" altLang="en-US"/>
              <a:t>인종은 원</a:t>
            </a:r>
            <a:r>
              <a:rPr lang="en-US" altLang="ko-KR"/>
              <a:t>-</a:t>
            </a:r>
            <a:r>
              <a:rPr lang="ko-KR" altLang="en-US"/>
              <a:t>핫 인코딩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Train/valid/test</a:t>
            </a:r>
            <a:r>
              <a:rPr lang="ko-KR" altLang="en-US"/>
              <a:t>는 </a:t>
            </a:r>
            <a:r>
              <a:rPr lang="en-US" altLang="ko-KR"/>
              <a:t>0.8/0.1/0.1</a:t>
            </a:r>
            <a:r>
              <a:rPr lang="ko-KR" altLang="en-US"/>
              <a:t>로 분할</a:t>
            </a:r>
            <a:endParaRPr lang="en-US" altLang="ko-KR"/>
          </a:p>
          <a:p>
            <a:r>
              <a:rPr lang="ko-KR" altLang="en-US"/>
              <a:t>첫 레이어에 </a:t>
            </a:r>
            <a:r>
              <a:rPr lang="en-US" altLang="ko-KR" err="1"/>
              <a:t>BatchNormalization</a:t>
            </a:r>
            <a:r>
              <a:rPr lang="ko-KR" altLang="en-US"/>
              <a:t>을 넣어 표준화</a:t>
            </a:r>
          </a:p>
        </p:txBody>
      </p:sp>
    </p:spTree>
    <p:extLst>
      <p:ext uri="{BB962C8B-B14F-4D97-AF65-F5344CB8AC3E}">
        <p14:creationId xmlns:p14="http://schemas.microsoft.com/office/powerpoint/2010/main" val="330531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568F46467F49944892D2C239242E2D2" ma:contentTypeVersion="15" ma:contentTypeDescription="새 문서를 만듭니다." ma:contentTypeScope="" ma:versionID="93d2072ec003663ba9ce56afcf03407c">
  <xsd:schema xmlns:xsd="http://www.w3.org/2001/XMLSchema" xmlns:xs="http://www.w3.org/2001/XMLSchema" xmlns:p="http://schemas.microsoft.com/office/2006/metadata/properties" xmlns:ns3="b649b6ad-b5d0-4196-bc3b-1050abeb4a7b" xmlns:ns4="fcebc1c7-9c31-4993-8ca1-956b52eb4a07" targetNamespace="http://schemas.microsoft.com/office/2006/metadata/properties" ma:root="true" ma:fieldsID="72557eba19bf65cdabc95283301f2d03" ns3:_="" ns4:_="">
    <xsd:import namespace="b649b6ad-b5d0-4196-bc3b-1050abeb4a7b"/>
    <xsd:import namespace="fcebc1c7-9c31-4993-8ca1-956b52eb4a0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LengthInSecond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9b6ad-b5d0-4196-bc3b-1050abeb4a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bc1c7-9c31-4993-8ca1-956b52eb4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ebc1c7-9c31-4993-8ca1-956b52eb4a07" xsi:nil="true"/>
  </documentManagement>
</p:properties>
</file>

<file path=customXml/itemProps1.xml><?xml version="1.0" encoding="utf-8"?>
<ds:datastoreItem xmlns:ds="http://schemas.openxmlformats.org/officeDocument/2006/customXml" ds:itemID="{B65B6B3D-8AA9-413D-9D2C-F08C51CEFF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E27E2F-C8C3-4E4B-A5DD-405E26EEB628}">
  <ds:schemaRefs>
    <ds:schemaRef ds:uri="b649b6ad-b5d0-4196-bc3b-1050abeb4a7b"/>
    <ds:schemaRef ds:uri="fcebc1c7-9c31-4993-8ca1-956b52eb4a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2AD86C-AB27-4B5E-847A-23A385A11955}">
  <ds:schemaRefs>
    <ds:schemaRef ds:uri="fcebc1c7-9c31-4993-8ca1-956b52eb4a07"/>
    <ds:schemaRef ds:uri="http://purl.org/dc/elements/1.1/"/>
    <ds:schemaRef ds:uri="http://schemas.microsoft.com/office/2006/metadata/properties"/>
    <ds:schemaRef ds:uri="b649b6ad-b5d0-4196-bc3b-1050abeb4a7b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와이드스크린</PresentationFormat>
  <Paragraphs>172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210 맨발의청춘 L</vt:lpstr>
      <vt:lpstr>맑은 고딕</vt:lpstr>
      <vt:lpstr>Arial</vt:lpstr>
      <vt:lpstr>Office 테마</vt:lpstr>
      <vt:lpstr>인공지능 최종발표</vt:lpstr>
      <vt:lpstr>페르소나</vt:lpstr>
      <vt:lpstr>PowerPoint 프레젠테이션</vt:lpstr>
      <vt:lpstr>프로젝트 주제(목표)</vt:lpstr>
      <vt:lpstr>EDA 결과(비정형): 사진의 가로세로 비율</vt:lpstr>
      <vt:lpstr>EDA 결과(정형): 키-몸무게 산점도</vt:lpstr>
      <vt:lpstr>EDA 결과(정형): 성별 및 인종에 따른 몸무게</vt:lpstr>
      <vt:lpstr>EDA 해석</vt:lpstr>
      <vt:lpstr>정형 데이터 전처리</vt:lpstr>
      <vt:lpstr>이미지 데이터 전처리</vt:lpstr>
      <vt:lpstr>데이터 전처리(2)</vt:lpstr>
      <vt:lpstr>전체 모델 개요</vt:lpstr>
      <vt:lpstr>이미지 처리 모델</vt:lpstr>
      <vt:lpstr>Edge 모델 학습</vt:lpstr>
      <vt:lpstr>정형 데이터 처리 모델</vt:lpstr>
      <vt:lpstr>집계 모델</vt:lpstr>
      <vt:lpstr>각 모델별 성능</vt:lpstr>
      <vt:lpstr>학교 학생들과의 비교를 통한 성능 평가</vt:lpstr>
      <vt:lpstr>페르소나 성능평가</vt:lpstr>
      <vt:lpstr>페르소나 최종 인터뷰 : </vt:lpstr>
      <vt:lpstr>당신의 얼굴 몸무게는? 지금 바로 확인해보세요!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남현석</dc:creator>
  <cp:lastModifiedBy>조용우</cp:lastModifiedBy>
  <cp:revision>1</cp:revision>
  <dcterms:created xsi:type="dcterms:W3CDTF">2024-06-09T23:26:37Z</dcterms:created>
  <dcterms:modified xsi:type="dcterms:W3CDTF">2024-06-11T07:10:55Z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0x010100E568F46467F49944892D2C239242E2D2</vt:lpwstr>
  </property>
</Properties>
</file>