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57" r:id="rId3"/>
    <p:sldId id="261" r:id="rId4"/>
    <p:sldId id="260" r:id="rId5"/>
    <p:sldId id="259" r:id="rId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10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BB99B3-07C2-4892-9223-637078047596}" v="24" dt="2023-08-09T15:15:44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 snapToGrid="0">
      <p:cViewPr>
        <p:scale>
          <a:sx n="75" d="100"/>
          <a:sy n="75" d="100"/>
        </p:scale>
        <p:origin x="36" y="960"/>
      </p:cViewPr>
      <p:guideLst>
        <p:guide orient="horz" pos="2160"/>
        <p:guide pos="3120"/>
        <p:guide orient="horz" pos="1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 동주" userId="89a32d37dbeaa49d" providerId="LiveId" clId="{F9BB99B3-07C2-4892-9223-637078047596}"/>
    <pc:docChg chg="undo custSel addSld modSld">
      <pc:chgData name="서 동주" userId="89a32d37dbeaa49d" providerId="LiveId" clId="{F9BB99B3-07C2-4892-9223-637078047596}" dt="2023-08-09T15:15:53.444" v="624" actId="14100"/>
      <pc:docMkLst>
        <pc:docMk/>
      </pc:docMkLst>
      <pc:sldChg chg="addSp delSp modSp mod">
        <pc:chgData name="서 동주" userId="89a32d37dbeaa49d" providerId="LiveId" clId="{F9BB99B3-07C2-4892-9223-637078047596}" dt="2023-08-09T15:15:37.726" v="600" actId="20577"/>
        <pc:sldMkLst>
          <pc:docMk/>
          <pc:sldMk cId="1293531661" sldId="257"/>
        </pc:sldMkLst>
        <pc:graphicFrameChg chg="mod modGraphic">
          <ac:chgData name="서 동주" userId="89a32d37dbeaa49d" providerId="LiveId" clId="{F9BB99B3-07C2-4892-9223-637078047596}" dt="2023-08-09T15:09:24.586" v="501"/>
          <ac:graphicFrameMkLst>
            <pc:docMk/>
            <pc:sldMk cId="1293531661" sldId="257"/>
            <ac:graphicFrameMk id="6" creationId="{00000000-0000-0000-0000-000000000000}"/>
          </ac:graphicFrameMkLst>
        </pc:graphicFrameChg>
        <pc:graphicFrameChg chg="mod modGraphic">
          <ac:chgData name="서 동주" userId="89a32d37dbeaa49d" providerId="LiveId" clId="{F9BB99B3-07C2-4892-9223-637078047596}" dt="2023-08-09T15:15:37.726" v="600" actId="20577"/>
          <ac:graphicFrameMkLst>
            <pc:docMk/>
            <pc:sldMk cId="1293531661" sldId="257"/>
            <ac:graphicFrameMk id="11" creationId="{00000000-0000-0000-0000-000000000000}"/>
          </ac:graphicFrameMkLst>
        </pc:graphicFrameChg>
        <pc:picChg chg="add del mod">
          <ac:chgData name="서 동주" userId="89a32d37dbeaa49d" providerId="LiveId" clId="{F9BB99B3-07C2-4892-9223-637078047596}" dt="2023-08-09T03:53:23.963" v="68" actId="478"/>
          <ac:picMkLst>
            <pc:docMk/>
            <pc:sldMk cId="1293531661" sldId="257"/>
            <ac:picMk id="2" creationId="{2FF83B52-1809-2E79-F41D-5781480D66CC}"/>
          </ac:picMkLst>
        </pc:picChg>
        <pc:picChg chg="add mod">
          <ac:chgData name="서 동주" userId="89a32d37dbeaa49d" providerId="LiveId" clId="{F9BB99B3-07C2-4892-9223-637078047596}" dt="2023-08-09T14:27:59.941" v="200" actId="1076"/>
          <ac:picMkLst>
            <pc:docMk/>
            <pc:sldMk cId="1293531661" sldId="257"/>
            <ac:picMk id="2" creationId="{DA834946-0154-8ED7-6B70-57378759D03B}"/>
          </ac:picMkLst>
        </pc:picChg>
      </pc:sldChg>
      <pc:sldChg chg="modSp mod">
        <pc:chgData name="서 동주" userId="89a32d37dbeaa49d" providerId="LiveId" clId="{F9BB99B3-07C2-4892-9223-637078047596}" dt="2023-08-09T15:15:53.444" v="624" actId="14100"/>
        <pc:sldMkLst>
          <pc:docMk/>
          <pc:sldMk cId="2928120476" sldId="259"/>
        </pc:sldMkLst>
        <pc:graphicFrameChg chg="mod modGraphic">
          <ac:chgData name="서 동주" userId="89a32d37dbeaa49d" providerId="LiveId" clId="{F9BB99B3-07C2-4892-9223-637078047596}" dt="2023-08-09T15:11:05.844" v="518" actId="20577"/>
          <ac:graphicFrameMkLst>
            <pc:docMk/>
            <pc:sldMk cId="2928120476" sldId="259"/>
            <ac:graphicFrameMk id="6" creationId="{00000000-0000-0000-0000-000000000000}"/>
          </ac:graphicFrameMkLst>
        </pc:graphicFrameChg>
        <pc:graphicFrameChg chg="mod modGraphic">
          <ac:chgData name="서 동주" userId="89a32d37dbeaa49d" providerId="LiveId" clId="{F9BB99B3-07C2-4892-9223-637078047596}" dt="2023-08-09T15:15:53.444" v="624" actId="14100"/>
          <ac:graphicFrameMkLst>
            <pc:docMk/>
            <pc:sldMk cId="2928120476" sldId="259"/>
            <ac:graphicFrameMk id="13" creationId="{00000000-0000-0000-0000-000000000000}"/>
          </ac:graphicFrameMkLst>
        </pc:graphicFrameChg>
        <pc:graphicFrameChg chg="modGraphic">
          <ac:chgData name="서 동주" userId="89a32d37dbeaa49d" providerId="LiveId" clId="{F9BB99B3-07C2-4892-9223-637078047596}" dt="2023-08-09T15:09:05.736" v="500" actId="20577"/>
          <ac:graphicFrameMkLst>
            <pc:docMk/>
            <pc:sldMk cId="2928120476" sldId="259"/>
            <ac:graphicFrameMk id="14" creationId="{00000000-0000-0000-0000-000000000000}"/>
          </ac:graphicFrameMkLst>
        </pc:graphicFrameChg>
      </pc:sldChg>
      <pc:sldChg chg="modSp add mod">
        <pc:chgData name="서 동주" userId="89a32d37dbeaa49d" providerId="LiveId" clId="{F9BB99B3-07C2-4892-9223-637078047596}" dt="2023-08-09T15:09:29.858" v="503"/>
        <pc:sldMkLst>
          <pc:docMk/>
          <pc:sldMk cId="1778635097" sldId="260"/>
        </pc:sldMkLst>
        <pc:graphicFrameChg chg="mod modGraphic">
          <ac:chgData name="서 동주" userId="89a32d37dbeaa49d" providerId="LiveId" clId="{F9BB99B3-07C2-4892-9223-637078047596}" dt="2023-08-09T15:09:29.858" v="503"/>
          <ac:graphicFrameMkLst>
            <pc:docMk/>
            <pc:sldMk cId="1778635097" sldId="260"/>
            <ac:graphicFrameMk id="6" creationId="{00000000-0000-0000-0000-000000000000}"/>
          </ac:graphicFrameMkLst>
        </pc:graphicFrameChg>
        <pc:graphicFrameChg chg="mod modGraphic">
          <ac:chgData name="서 동주" userId="89a32d37dbeaa49d" providerId="LiveId" clId="{F9BB99B3-07C2-4892-9223-637078047596}" dt="2023-08-09T15:08:41.888" v="486" actId="313"/>
          <ac:graphicFrameMkLst>
            <pc:docMk/>
            <pc:sldMk cId="1778635097" sldId="260"/>
            <ac:graphicFrameMk id="11" creationId="{00000000-0000-0000-0000-000000000000}"/>
          </ac:graphicFrameMkLst>
        </pc:graphicFrameChg>
      </pc:sldChg>
      <pc:sldChg chg="addSp delSp modSp add mod">
        <pc:chgData name="서 동주" userId="89a32d37dbeaa49d" providerId="LiveId" clId="{F9BB99B3-07C2-4892-9223-637078047596}" dt="2023-08-09T15:09:27.706" v="502"/>
        <pc:sldMkLst>
          <pc:docMk/>
          <pc:sldMk cId="1864274754" sldId="261"/>
        </pc:sldMkLst>
        <pc:graphicFrameChg chg="mod modGraphic">
          <ac:chgData name="서 동주" userId="89a32d37dbeaa49d" providerId="LiveId" clId="{F9BB99B3-07C2-4892-9223-637078047596}" dt="2023-08-09T15:09:27.706" v="502"/>
          <ac:graphicFrameMkLst>
            <pc:docMk/>
            <pc:sldMk cId="1864274754" sldId="261"/>
            <ac:graphicFrameMk id="6" creationId="{00000000-0000-0000-0000-000000000000}"/>
          </ac:graphicFrameMkLst>
        </pc:graphicFrameChg>
        <pc:graphicFrameChg chg="mod modGraphic">
          <ac:chgData name="서 동주" userId="89a32d37dbeaa49d" providerId="LiveId" clId="{F9BB99B3-07C2-4892-9223-637078047596}" dt="2023-08-09T14:56:40.601" v="377" actId="20577"/>
          <ac:graphicFrameMkLst>
            <pc:docMk/>
            <pc:sldMk cId="1864274754" sldId="261"/>
            <ac:graphicFrameMk id="11" creationId="{00000000-0000-0000-0000-000000000000}"/>
          </ac:graphicFrameMkLst>
        </pc:graphicFrameChg>
        <pc:picChg chg="del">
          <ac:chgData name="서 동주" userId="89a32d37dbeaa49d" providerId="LiveId" clId="{F9BB99B3-07C2-4892-9223-637078047596}" dt="2023-08-09T14:29:22.266" v="202" actId="478"/>
          <ac:picMkLst>
            <pc:docMk/>
            <pc:sldMk cId="1864274754" sldId="261"/>
            <ac:picMk id="2" creationId="{DA834946-0154-8ED7-6B70-57378759D03B}"/>
          </ac:picMkLst>
        </pc:picChg>
        <pc:picChg chg="add del mod">
          <ac:chgData name="서 동주" userId="89a32d37dbeaa49d" providerId="LiveId" clId="{F9BB99B3-07C2-4892-9223-637078047596}" dt="2023-08-09T14:39:01.338" v="283" actId="478"/>
          <ac:picMkLst>
            <pc:docMk/>
            <pc:sldMk cId="1864274754" sldId="261"/>
            <ac:picMk id="3" creationId="{086D16C4-0CB0-D6DE-A67F-9C7FCAC2DC8B}"/>
          </ac:picMkLst>
        </pc:picChg>
        <pc:picChg chg="add mod">
          <ac:chgData name="서 동주" userId="89a32d37dbeaa49d" providerId="LiveId" clId="{F9BB99B3-07C2-4892-9223-637078047596}" dt="2023-08-09T14:57:55.557" v="394" actId="1076"/>
          <ac:picMkLst>
            <pc:docMk/>
            <pc:sldMk cId="1864274754" sldId="261"/>
            <ac:picMk id="4" creationId="{8C787C18-15D6-FE7A-19F6-AE54E1C14B2A}"/>
          </ac:picMkLst>
        </pc:picChg>
        <pc:picChg chg="add mod">
          <ac:chgData name="서 동주" userId="89a32d37dbeaa49d" providerId="LiveId" clId="{F9BB99B3-07C2-4892-9223-637078047596}" dt="2023-08-09T14:56:57.338" v="381" actId="14100"/>
          <ac:picMkLst>
            <pc:docMk/>
            <pc:sldMk cId="1864274754" sldId="261"/>
            <ac:picMk id="5" creationId="{2C32B602-7C02-299C-AE1A-58087E1F0815}"/>
          </ac:picMkLst>
        </pc:picChg>
        <pc:picChg chg="add mod">
          <ac:chgData name="서 동주" userId="89a32d37dbeaa49d" providerId="LiveId" clId="{F9BB99B3-07C2-4892-9223-637078047596}" dt="2023-08-09T14:57:51.474" v="393" actId="14100"/>
          <ac:picMkLst>
            <pc:docMk/>
            <pc:sldMk cId="1864274754" sldId="261"/>
            <ac:picMk id="9" creationId="{8F7AA257-FF83-F5AD-D37A-12ED3736028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757EDB4-30B3-485E-9A1F-410CDEE507A9}" type="datetimeFigureOut">
              <a:rPr lang="ko-KR" altLang="en-US" smtClean="0"/>
              <a:pPr/>
              <a:t>2023-08-09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C5C1D20-7509-480D-8A4D-6585B6ABE4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778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89405-2A33-4583-A25F-02B29B56881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023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89405-2A33-4583-A25F-02B29B56881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023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89405-2A33-4583-A25F-02B29B56881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575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89405-2A33-4583-A25F-02B29B56881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81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89405-2A33-4583-A25F-02B29B56881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023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7400-C8F2-4394-8150-CBD9065132C7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574D5-295D-4327-B0C8-64722527C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39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7400-C8F2-4394-8150-CBD9065132C7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574D5-295D-4327-B0C8-64722527C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57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7400-C8F2-4394-8150-CBD9065132C7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574D5-295D-4327-B0C8-64722527C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50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7400-C8F2-4394-8150-CBD9065132C7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574D5-295D-4327-B0C8-64722527C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04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7400-C8F2-4394-8150-CBD9065132C7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574D5-295D-4327-B0C8-64722527C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0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7400-C8F2-4394-8150-CBD9065132C7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574D5-295D-4327-B0C8-64722527C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56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7400-C8F2-4394-8150-CBD9065132C7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574D5-295D-4327-B0C8-64722527C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54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7400-C8F2-4394-8150-CBD9065132C7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574D5-295D-4327-B0C8-64722527C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73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7400-C8F2-4394-8150-CBD9065132C7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574D5-295D-4327-B0C8-64722527C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7400-C8F2-4394-8150-CBD9065132C7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574D5-295D-4327-B0C8-64722527C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86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7400-C8F2-4394-8150-CBD9065132C7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574D5-295D-4327-B0C8-64722527C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51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DFC7400-C8F2-4394-8150-CBD9065132C7}" type="datetimeFigureOut">
              <a:rPr lang="ko-KR" altLang="en-US" smtClean="0"/>
              <a:pPr/>
              <a:t>2023-08-09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69574D5-295D-4327-B0C8-64722527C8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85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2480" y="167543"/>
            <a:ext cx="89093" cy="3324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72481" y="497210"/>
            <a:ext cx="9000999" cy="2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2958" y="127442"/>
            <a:ext cx="167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작성 방법 안내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2958" y="826441"/>
            <a:ext cx="8803051" cy="2970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 자료는 토론 발표 심사 시 활용되는 자료로서</a:t>
            </a:r>
            <a:r>
              <a:rPr lang="en-US" altLang="ko-KR" sz="17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ko-KR" altLang="en-US" sz="17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연구 결과와 유사한지</a:t>
            </a:r>
            <a:r>
              <a:rPr lang="en-US" altLang="ko-KR" sz="17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7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유사하다면 어떻게 발전시켰으며</a:t>
            </a:r>
            <a:endParaRPr lang="en-US" altLang="ko-KR" sz="1700" spc="-6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7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다르다면 어떤 점이 </a:t>
            </a:r>
            <a:r>
              <a:rPr lang="ko-KR" altLang="en-US" sz="1700" spc="-60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다른지와</a:t>
            </a:r>
            <a:r>
              <a:rPr lang="en-US" altLang="ko-KR" sz="17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7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착안에 대한 팀의 생각을 </a:t>
            </a:r>
            <a:endParaRPr lang="en-US" altLang="ko-KR" sz="1700" spc="-6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7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충분히 파악하기 위한 중요한 자료입니다</a:t>
            </a:r>
            <a:r>
              <a:rPr lang="en-US" altLang="ko-KR" sz="17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 sz="1700" spc="-6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7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페이지수는 </a:t>
            </a:r>
            <a:r>
              <a:rPr lang="en-US" altLang="ko-KR" sz="17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7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장으로 제한됩니다</a:t>
            </a:r>
            <a:r>
              <a:rPr lang="en-US" altLang="ko-KR" sz="17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 sz="1700" spc="-6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7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작성된 자료는 </a:t>
            </a:r>
            <a:r>
              <a:rPr lang="en-US" altLang="ko-KR" sz="17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7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7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7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7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00" spc="-6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</a:t>
            </a:r>
            <a:r>
              <a:rPr lang="en-US" altLang="ko-KR" sz="1700" spc="-6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7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자정까지 운영사무국 이메일로 보내주시기 바랍니다</a:t>
            </a:r>
            <a:r>
              <a:rPr lang="en-US" altLang="ko-KR" sz="17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700" spc="-6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7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17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 시간을 넘길 경우</a:t>
            </a:r>
            <a:r>
              <a:rPr lang="en-US" altLang="ko-KR" sz="17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7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심사에 불이익이 있을 수 있으니 제출 시간을 지켜주시기 바랍니다</a:t>
            </a:r>
            <a:r>
              <a:rPr lang="en-US" altLang="ko-KR" sz="17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7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ko-KR" altLang="en-US" sz="1700" spc="-60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ko-KR" altLang="en-US" sz="17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주소 첨부</a:t>
            </a:r>
            <a:endParaRPr lang="en-US" altLang="ko-KR" sz="1700" spc="-6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2958" y="3944522"/>
            <a:ext cx="9543042" cy="2137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구분</a:t>
            </a:r>
            <a:r>
              <a:rPr lang="en-US" altLang="ko-KR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spc="-6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예선 접수 시 선택한 적용 과학 기술 </a:t>
            </a:r>
            <a:r>
              <a:rPr lang="ko-KR" altLang="en-US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분야 기입 </a:t>
            </a:r>
            <a:endParaRPr lang="en-US" altLang="ko-KR" sz="1600" spc="-60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기존 연구 내용 요약</a:t>
            </a:r>
            <a:r>
              <a:rPr lang="en-US" altLang="ko-KR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간략하게 </a:t>
            </a:r>
            <a:r>
              <a:rPr lang="en-US" altLang="ko-KR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3~4</a:t>
            </a:r>
            <a:r>
              <a:rPr lang="ko-KR" altLang="en-US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줄로 해당 연구의 내용을 요약 기술</a:t>
            </a:r>
            <a:endParaRPr lang="en-US" altLang="ko-KR" sz="1600" spc="-60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기존 연구와 </a:t>
            </a:r>
            <a:r>
              <a:rPr lang="ko-KR" altLang="en-US" sz="1600" spc="-60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우리팀</a:t>
            </a:r>
            <a:r>
              <a:rPr lang="ko-KR" altLang="en-US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연구의 차별성</a:t>
            </a:r>
            <a:r>
              <a:rPr lang="en-US" altLang="ko-KR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토론 발표 심사 시</a:t>
            </a:r>
            <a:r>
              <a:rPr lang="en-US" altLang="ko-KR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각 팀의 연구 내용 발표 전</a:t>
            </a:r>
            <a:r>
              <a:rPr lang="en-US" altLang="ko-KR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해당 내용을 바탕으로</a:t>
            </a:r>
            <a:endParaRPr lang="en-US" altLang="ko-KR" sz="1600" spc="-60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심사가 진행됩니다</a:t>
            </a:r>
            <a:r>
              <a:rPr lang="en-US" altLang="ko-KR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기존 연구를 바탕으로 </a:t>
            </a:r>
            <a:r>
              <a:rPr lang="ko-KR" altLang="en-US" sz="1600" spc="-60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우리팀이</a:t>
            </a:r>
            <a:r>
              <a:rPr lang="ko-KR" altLang="en-US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본 연구를 시도하게 된 계기</a:t>
            </a:r>
            <a:r>
              <a:rPr lang="en-US" altLang="ko-KR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착안점</a:t>
            </a:r>
            <a:r>
              <a:rPr lang="en-US" altLang="ko-KR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기존연구와의</a:t>
            </a:r>
            <a:endParaRPr lang="en-US" altLang="ko-KR" sz="1600" spc="-60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차별성 등을 정확하게 기술해주시기 바랍니다</a:t>
            </a:r>
            <a:r>
              <a:rPr lang="en-US" altLang="ko-KR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spc="-60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기존 연구 링크</a:t>
            </a:r>
            <a:r>
              <a:rPr lang="en-US" altLang="ko-KR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페이지에서 언급한 연구 링크 및 팀 별 연구 시 참고한 연구 링크</a:t>
            </a:r>
            <a:r>
              <a:rPr lang="en-US" altLang="ko-KR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최소 </a:t>
            </a:r>
            <a:r>
              <a:rPr lang="en-US" altLang="ko-KR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최대 </a:t>
            </a:r>
            <a:r>
              <a:rPr lang="en-US" altLang="ko-KR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976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9973"/>
              </p:ext>
            </p:extLst>
          </p:nvPr>
        </p:nvGraphicFramePr>
        <p:xfrm>
          <a:off x="295339" y="761367"/>
          <a:ext cx="9343962" cy="789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6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59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27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1200" b="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  <a:r>
                        <a:rPr lang="en-US" altLang="ko-KR" sz="1200" b="0" kern="1200" spc="0" baseline="3000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1)</a:t>
                      </a:r>
                      <a:endParaRPr lang="ko-KR" altLang="en-US" sz="1200" b="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0" dirty="0" err="1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팀명</a:t>
                      </a:r>
                      <a:endParaRPr lang="ko-KR" altLang="en-US" sz="1200" b="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연구주제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3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200" b="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kern="1200" spc="0" dirty="0" err="1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피쉬파워</a:t>
                      </a:r>
                      <a:endParaRPr lang="en-US" altLang="ko-KR" sz="1400" b="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저유속에서 발전 가능한 접이식 날개 수차 </a:t>
                      </a:r>
                      <a:endParaRPr lang="en-US" altLang="ko-KR" sz="1200" b="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72480" y="167543"/>
            <a:ext cx="89093" cy="3324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72481" y="497210"/>
            <a:ext cx="9000999" cy="2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2958" y="127442"/>
            <a:ext cx="219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기존 연구 검토 자료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273638"/>
              </p:ext>
            </p:extLst>
          </p:nvPr>
        </p:nvGraphicFramePr>
        <p:xfrm>
          <a:off x="283908" y="1713297"/>
          <a:ext cx="9355392" cy="4264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8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68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55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기존 연구 </a:t>
                      </a:r>
                      <a:endParaRPr lang="en-US" altLang="ko-KR" sz="120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kern="1200" spc="0" dirty="0" err="1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연구명</a:t>
                      </a:r>
                      <a:r>
                        <a:rPr lang="en-US" altLang="ko-KR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연구자</a:t>
                      </a:r>
                      <a:r>
                        <a:rPr lang="en-US" altLang="ko-KR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연구년도</a:t>
                      </a:r>
                      <a:r>
                        <a:rPr lang="en-US" altLang="ko-KR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20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특허 </a:t>
                      </a:r>
                      <a:r>
                        <a:rPr lang="en-US" altLang="ko-KR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10-1197360 , </a:t>
                      </a:r>
                      <a:r>
                        <a:rPr lang="ko-KR" altLang="en-US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 날개 접이식 수차</a:t>
                      </a:r>
                      <a:r>
                        <a:rPr lang="en-US" altLang="ko-KR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홍문표 </a:t>
                      </a:r>
                      <a:r>
                        <a:rPr lang="en-US" altLang="ko-KR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2010</a:t>
                      </a:r>
                      <a:r>
                        <a:rPr lang="ko-KR" altLang="en-US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379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기존 연구</a:t>
                      </a:r>
                      <a:r>
                        <a:rPr lang="ko-KR" altLang="en-US" sz="1200" kern="1200" spc="0" baseline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내용 요약</a:t>
                      </a:r>
                      <a:r>
                        <a:rPr lang="en-US" altLang="ko-KR" sz="1200" kern="1200" spc="0" baseline="3000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2)</a:t>
                      </a:r>
                      <a:endParaRPr lang="en-US" altLang="ko-KR" sz="1200" kern="1200" spc="0" baseline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기존의 접이식 날개로 사용한 수차의 요약이다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0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ko-KR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날개 접이식 수차는 날개를 접어서 발전을 하는 방식이다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ko-KR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날개는 자유로이 회전하나 가동범위가 </a:t>
                      </a:r>
                      <a:r>
                        <a:rPr lang="ko-KR" altLang="ko-KR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제한되어있고</a:t>
                      </a:r>
                      <a:r>
                        <a:rPr lang="ko-KR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유도판과 롤러로 접힘이 제어된다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ko-KR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유도판의 제어를 통해 </a:t>
                      </a:r>
                      <a:r>
                        <a:rPr lang="ko-KR" altLang="ko-KR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복류식</a:t>
                      </a:r>
                      <a:r>
                        <a:rPr lang="ko-KR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발전이 가능하다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ko-KR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댐에서 작동하도록 설계되어 있으며 </a:t>
                      </a:r>
                      <a:r>
                        <a:rPr lang="ko-KR" altLang="ko-KR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저낙차</a:t>
                      </a:r>
                      <a:r>
                        <a:rPr lang="ko-KR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발전효율 상승을 고려한 구조이다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>
                          <a:tab pos="2794000" algn="ctr"/>
                        </a:tabLst>
                        <a:defRPr/>
                      </a:pPr>
                      <a:endParaRPr lang="ko-KR" altLang="ko-KR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DA834946-0154-8ED7-6B70-57378759D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780" y="3429000"/>
            <a:ext cx="3482274" cy="253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3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11538"/>
              </p:ext>
            </p:extLst>
          </p:nvPr>
        </p:nvGraphicFramePr>
        <p:xfrm>
          <a:off x="295339" y="761367"/>
          <a:ext cx="9343962" cy="789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6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59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27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1200" b="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  <a:r>
                        <a:rPr lang="en-US" altLang="ko-KR" sz="1200" b="0" kern="1200" spc="0" baseline="3000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1)</a:t>
                      </a:r>
                      <a:endParaRPr lang="ko-KR" altLang="en-US" sz="1200" b="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0" dirty="0" err="1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팀명</a:t>
                      </a:r>
                      <a:endParaRPr lang="ko-KR" altLang="en-US" sz="1200" b="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연구주제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3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200" b="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kern="1200" spc="0" dirty="0" err="1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피쉬파워</a:t>
                      </a:r>
                      <a:endParaRPr lang="en-US" altLang="ko-KR" sz="1400" b="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저유속에서 발전 가능한 접이식 날개 수차 </a:t>
                      </a:r>
                      <a:endParaRPr lang="en-US" altLang="ko-KR" sz="1200" b="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72480" y="167543"/>
            <a:ext cx="89093" cy="3324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72481" y="497210"/>
            <a:ext cx="9000999" cy="2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2958" y="127442"/>
            <a:ext cx="219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기존 연구 검토 자료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389134"/>
              </p:ext>
            </p:extLst>
          </p:nvPr>
        </p:nvGraphicFramePr>
        <p:xfrm>
          <a:off x="283908" y="1713297"/>
          <a:ext cx="9355392" cy="5021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8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49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366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기존 연구</a:t>
                      </a:r>
                      <a:r>
                        <a:rPr lang="ko-KR" altLang="en-US" sz="1200" kern="1200" spc="0" baseline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내용 요약</a:t>
                      </a:r>
                      <a:r>
                        <a:rPr lang="en-US" altLang="ko-KR" sz="1200" kern="1200" spc="0" baseline="3000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2)</a:t>
                      </a:r>
                      <a:endParaRPr lang="en-US" altLang="ko-KR" sz="1200" kern="1200" spc="0" baseline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0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유도판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(102)</a:t>
                      </a:r>
                      <a:r>
                        <a:rPr lang="ko-KR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날개의 마찰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충격으로 인해 날개의 변형과 파손이 초래될 수 있으며 발전효율에 손실이 있다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0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하나의 날개가 유도판에 의해 펴지지 못해 그 이후 날개들이 연쇄적으로 접히게 되어 유도판에 가해지는 부하가 커져 내구도가 약해지게 된다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수차 집에서 벗어난 날개가 다시 펴져 회전력을 발생하기 위해서는 임계각에 도달해야 하기 때문에 회전력을 발생시킬 수 있는 영역이 줄어들게 된다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0" latinLnBrk="1"/>
                      <a:endParaRPr lang="en-US" altLang="ko-KR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/>
                      <a:endParaRPr lang="en-US" altLang="ko-KR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/>
                      <a:endParaRPr lang="en-US" altLang="ko-KR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/>
                      <a:endParaRPr lang="en-US" altLang="ko-KR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/>
                      <a:endParaRPr lang="en-US" altLang="ko-KR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/>
                      <a:endParaRPr lang="en-US" altLang="ko-KR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/>
                      <a:endParaRPr lang="en-US" altLang="ko-KR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/>
                      <a:endParaRPr lang="en-US" altLang="ko-KR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/>
                      <a:endParaRPr lang="en-US" altLang="ko-KR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/>
                      <a:endParaRPr lang="en-US" altLang="ko-KR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/>
                      <a:endParaRPr lang="en-US" altLang="ko-KR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/>
                      <a:endParaRPr lang="en-US" altLang="ko-KR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/>
                      <a:endParaRPr lang="en-US" altLang="ko-KR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/>
                      <a:endParaRPr lang="en-US" altLang="ko-KR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/>
                      <a:endParaRPr lang="en-US" altLang="ko-KR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/>
                      <a:endParaRPr lang="en-US" altLang="ko-KR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/>
                      <a:endParaRPr lang="en-US" altLang="ko-KR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/>
                      <a:endParaRPr lang="en-US" altLang="ko-KR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/>
                      <a:endParaRPr lang="en-US" altLang="ko-KR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/>
                      <a:endParaRPr lang="ko-KR" altLang="ko-KR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/>
                      <a:endParaRPr lang="ko-KR" altLang="ko-KR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1" descr="A diagram of an object&#10;&#10;Description automatically generated">
            <a:extLst>
              <a:ext uri="{FF2B5EF4-FFF2-40B4-BE49-F238E27FC236}">
                <a16:creationId xmlns:a16="http://schemas.microsoft.com/office/drawing/2014/main" id="{8C787C18-15D6-FE7A-19F6-AE54E1C14B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52" y="3202472"/>
            <a:ext cx="2330947" cy="17839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32B602-7C02-299C-AE1A-58087E1F0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904" y="4910970"/>
            <a:ext cx="2437765" cy="1687683"/>
          </a:xfrm>
          <a:prstGeom prst="rect">
            <a:avLst/>
          </a:prstGeom>
        </p:spPr>
      </p:pic>
      <p:pic>
        <p:nvPicPr>
          <p:cNvPr id="9" name="Picture 4" descr="A diagram of a circular object&#10;&#10;Description automatically generated">
            <a:extLst>
              <a:ext uri="{FF2B5EF4-FFF2-40B4-BE49-F238E27FC236}">
                <a16:creationId xmlns:a16="http://schemas.microsoft.com/office/drawing/2014/main" id="{8F7AA257-FF83-F5AD-D37A-12ED373602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02" y="3477436"/>
            <a:ext cx="4396956" cy="168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7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171587"/>
              </p:ext>
            </p:extLst>
          </p:nvPr>
        </p:nvGraphicFramePr>
        <p:xfrm>
          <a:off x="295339" y="761367"/>
          <a:ext cx="9343962" cy="789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6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59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27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1200" b="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  <a:r>
                        <a:rPr lang="en-US" altLang="ko-KR" sz="1200" b="0" kern="1200" spc="0" baseline="3000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1)</a:t>
                      </a:r>
                      <a:endParaRPr lang="ko-KR" altLang="en-US" sz="1200" b="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0" dirty="0" err="1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팀명</a:t>
                      </a:r>
                      <a:endParaRPr lang="ko-KR" altLang="en-US" sz="1200" b="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연구주제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3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200" b="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kern="1200" spc="0" dirty="0" err="1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피쉬파워</a:t>
                      </a:r>
                      <a:endParaRPr lang="en-US" altLang="ko-KR" sz="1400" b="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저유속에서 발전 가능한 접이식 날개 수차 </a:t>
                      </a:r>
                      <a:endParaRPr lang="en-US" altLang="ko-KR" sz="1200" b="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72480" y="167543"/>
            <a:ext cx="89093" cy="3324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72481" y="497210"/>
            <a:ext cx="9000999" cy="2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2958" y="127442"/>
            <a:ext cx="219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기존 연구 검토 자료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810329"/>
              </p:ext>
            </p:extLst>
          </p:nvPr>
        </p:nvGraphicFramePr>
        <p:xfrm>
          <a:off x="283908" y="1713297"/>
          <a:ext cx="9355392" cy="4896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8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30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003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기존 연구와</a:t>
                      </a:r>
                      <a:endParaRPr lang="en-US" altLang="ko-KR" sz="120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0" dirty="0" err="1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우리팀</a:t>
                      </a:r>
                      <a:r>
                        <a:rPr lang="ko-KR" altLang="en-US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연구의 차별성</a:t>
                      </a:r>
                      <a:r>
                        <a:rPr lang="en-US" altLang="ko-KR" sz="1200" kern="1200" spc="0" baseline="3000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3)</a:t>
                      </a:r>
                      <a:endParaRPr lang="en-US" altLang="ko-KR" sz="120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1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우리의 연구 목적은</a:t>
                      </a:r>
                      <a:r>
                        <a:rPr lang="en-US" altLang="ko-KR" sz="11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1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강에 댐 없이 사용 가능한 저가형 수력 발전기를 만드는 것이다</a:t>
                      </a:r>
                      <a:r>
                        <a:rPr lang="en-US" altLang="ko-KR" sz="11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1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따라서 해당 연구의</a:t>
                      </a:r>
                      <a:r>
                        <a:rPr lang="en-US" altLang="ko-KR" sz="11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장점 중</a:t>
                      </a:r>
                      <a:r>
                        <a:rPr lang="en-US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복류식으로 발전 가능하다는 장점은 우리의 적용처에는 필요가 없다</a:t>
                      </a:r>
                      <a:r>
                        <a:rPr lang="en-US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11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강의 흐름은 대부분 일정하기 때문이다</a:t>
                      </a:r>
                      <a:r>
                        <a:rPr lang="en-US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또한</a:t>
                      </a:r>
                      <a:r>
                        <a:rPr lang="en-US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</a:t>
                      </a:r>
                      <a:r>
                        <a:rPr lang="ko-KR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언급된 장점들 모두 강이라는 특수한 적용처에 의해</a:t>
                      </a:r>
                      <a:r>
                        <a:rPr lang="en-US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매우 넓고 유량이 크다는 특성에 의해 비교 무의미 해진다</a:t>
                      </a:r>
                      <a:r>
                        <a:rPr lang="en-US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endParaRPr lang="ko-KR" altLang="ko-KR" sz="11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우리의 구조에는 입수구와 출수구를 제한하는 시멘트 구조물 </a:t>
                      </a:r>
                      <a:r>
                        <a:rPr lang="en-US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특허의 </a:t>
                      </a:r>
                      <a:r>
                        <a:rPr lang="ko-KR" altLang="ko-KR" sz="11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수차집</a:t>
                      </a:r>
                      <a:r>
                        <a:rPr lang="ko-KR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(24))</a:t>
                      </a:r>
                      <a:r>
                        <a:rPr lang="ko-KR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없다</a:t>
                      </a:r>
                      <a:r>
                        <a:rPr lang="en-US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1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대유량</a:t>
                      </a:r>
                      <a:r>
                        <a:rPr lang="ko-KR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설비에서 이러한 시멘트 구조물을 사용하는 것은 친환경적이지 못할 뿐만 아니라 비용과 공사시간을 늘</a:t>
                      </a:r>
                      <a:r>
                        <a:rPr lang="ko-KR" altLang="en-US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린다</a:t>
                      </a:r>
                      <a:r>
                        <a:rPr lang="en-US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endParaRPr lang="ko-KR" altLang="ko-KR" sz="11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FRW</a:t>
                      </a:r>
                      <a:r>
                        <a:rPr lang="ko-KR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에서는 특허에서의 </a:t>
                      </a:r>
                      <a:r>
                        <a:rPr lang="ko-KR" altLang="ko-KR" sz="11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고정턱이</a:t>
                      </a:r>
                      <a:r>
                        <a:rPr lang="ko-KR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아닌</a:t>
                      </a:r>
                      <a:r>
                        <a:rPr lang="en-US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물의 흐름에 완전히 맡겨 날개가 자연스레 접히게 하였고</a:t>
                      </a:r>
                      <a:r>
                        <a:rPr lang="en-US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따라서 날개에 치명적인 영향을 줄 수 있는 충격과</a:t>
                      </a:r>
                      <a:r>
                        <a:rPr lang="en-US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발전효율에 악영향을 미치는 요소를 줄였다</a:t>
                      </a:r>
                      <a:r>
                        <a:rPr lang="en-US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하지만 </a:t>
                      </a:r>
                      <a:r>
                        <a:rPr lang="en-US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FRW</a:t>
                      </a:r>
                      <a:r>
                        <a:rPr lang="ko-KR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에서는 발전효율을 감소시키는 역방향 토크를 최소화 시키지는 못한다</a:t>
                      </a:r>
                      <a:r>
                        <a:rPr lang="en-US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물의 유속이</a:t>
                      </a:r>
                      <a:r>
                        <a:rPr lang="en-US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FRW</a:t>
                      </a:r>
                      <a:r>
                        <a:rPr lang="ko-KR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Flap</a:t>
                      </a:r>
                      <a:r>
                        <a:rPr lang="ko-KR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접는데 사용되기 때문이다</a:t>
                      </a:r>
                      <a:r>
                        <a:rPr lang="en-US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11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이러한 역방향 토크를 최소화하고 최적화하기 위해 </a:t>
                      </a:r>
                      <a:r>
                        <a:rPr lang="en-US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ADW</a:t>
                      </a:r>
                      <a:r>
                        <a:rPr lang="ko-KR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만들었다</a:t>
                      </a:r>
                      <a:r>
                        <a:rPr lang="en-US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ADW</a:t>
                      </a:r>
                      <a:r>
                        <a:rPr lang="ko-KR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Flap</a:t>
                      </a:r>
                      <a:r>
                        <a:rPr lang="ko-KR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특성에 맞추어 </a:t>
                      </a:r>
                      <a:r>
                        <a:rPr lang="en-US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Angle Block</a:t>
                      </a:r>
                      <a:r>
                        <a:rPr lang="ko-KR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형상을 조정해 역방향 토크를 최소화하고 출력을 최대화 시킬 수 있다</a:t>
                      </a:r>
                      <a:r>
                        <a:rPr lang="en-US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latinLnBrk="1"/>
                      <a:endParaRPr lang="ko-KR" altLang="ko-KR" sz="11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FRW</a:t>
                      </a:r>
                      <a:r>
                        <a:rPr lang="ko-KR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경우</a:t>
                      </a:r>
                      <a:r>
                        <a:rPr lang="en-US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날개가 접히기 위한 원동력이 부족하지 않다</a:t>
                      </a:r>
                      <a:r>
                        <a:rPr lang="en-US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특허의 수차 집과 고정 턱으로 인한 조류 약화가 전혀 없기 때문이다</a:t>
                      </a:r>
                      <a:r>
                        <a:rPr lang="en-US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ADW</a:t>
                      </a:r>
                      <a:r>
                        <a:rPr lang="ko-KR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경우 날개가 접히는 원동력이 조류로부터 직접적으로 얻어지는 것이 아닌</a:t>
                      </a:r>
                      <a:r>
                        <a:rPr lang="en-US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Angle Block</a:t>
                      </a:r>
                      <a:r>
                        <a:rPr lang="ko-KR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의해 만들어지기에 생략한다</a:t>
                      </a:r>
                      <a:r>
                        <a:rPr lang="en-US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11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ko-KR" sz="11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마지막 단점인</a:t>
                      </a:r>
                      <a:r>
                        <a:rPr lang="en-US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</a:t>
                      </a:r>
                      <a:r>
                        <a:rPr lang="en-US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즉 조류에 의해 펴지기 시작하는 임계 영역에 대한 장단점을 논술해보겠다</a:t>
                      </a:r>
                      <a:r>
                        <a:rPr lang="en-US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특허에서는 굽은 형태의 </a:t>
                      </a:r>
                      <a:r>
                        <a:rPr lang="en-US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Flap</a:t>
                      </a:r>
                      <a:r>
                        <a:rPr lang="ko-KR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적용해 펴지기 시작하는 임계 영역이 더 뒤로 늦추어져 효율이 되려 감소하지만</a:t>
                      </a:r>
                      <a:r>
                        <a:rPr lang="en-US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FRW </a:t>
                      </a:r>
                      <a:r>
                        <a:rPr lang="ko-KR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연구의 초점 자체가 </a:t>
                      </a:r>
                      <a:r>
                        <a:rPr lang="en-US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Flap </a:t>
                      </a:r>
                      <a:r>
                        <a:rPr lang="ko-KR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형상</a:t>
                      </a:r>
                      <a:r>
                        <a:rPr lang="en-US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각도 변역을 펴지기 시작하는 임계영역을 바탕으로 조절하여 간단한 구조에서 최대 발전 효율을 얻기 위한 것이기에 이러한 단점을 논리 분석으로 해결할 수 있다</a:t>
                      </a:r>
                      <a:r>
                        <a:rPr lang="en-US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11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또한</a:t>
                      </a:r>
                      <a:r>
                        <a:rPr lang="en-US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ADW</a:t>
                      </a:r>
                      <a:r>
                        <a:rPr lang="ko-KR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경우에는 이러한 단점이 존재하지 않는다</a:t>
                      </a:r>
                      <a:r>
                        <a:rPr lang="en-US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Angle Block</a:t>
                      </a:r>
                      <a:r>
                        <a:rPr lang="ko-KR" altLang="ko-KR" sz="11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의해 최적화된 각도 분배로 작동하기 때문이다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>
                          <a:tab pos="2794000" algn="ctr"/>
                        </a:tabLst>
                        <a:defRPr/>
                      </a:pP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63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114533"/>
              </p:ext>
            </p:extLst>
          </p:nvPr>
        </p:nvGraphicFramePr>
        <p:xfrm>
          <a:off x="295339" y="761367"/>
          <a:ext cx="9343962" cy="789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6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59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27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1200" b="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  <a:r>
                        <a:rPr lang="en-US" altLang="ko-KR" sz="1200" b="0" kern="1200" spc="0" baseline="3000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1)</a:t>
                      </a:r>
                      <a:endParaRPr lang="ko-KR" altLang="en-US" sz="1200" b="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0" dirty="0" err="1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팀명</a:t>
                      </a:r>
                      <a:endParaRPr lang="ko-KR" altLang="en-US" sz="1200" b="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연구주제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3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200" b="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kern="1200" spc="0" dirty="0" err="1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피쉬파워</a:t>
                      </a:r>
                      <a:endParaRPr lang="en-US" altLang="ko-KR" sz="1400" b="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저유속에서 발전 가능한 접이식 날개 수차 </a:t>
                      </a:r>
                      <a:endParaRPr lang="en-US" altLang="ko-KR" sz="1200" b="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72480" y="167543"/>
            <a:ext cx="89093" cy="3324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72481" y="497210"/>
            <a:ext cx="9000999" cy="2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2958" y="127442"/>
            <a:ext cx="219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기존 연구 검토 자료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479858"/>
              </p:ext>
            </p:extLst>
          </p:nvPr>
        </p:nvGraphicFramePr>
        <p:xfrm>
          <a:off x="283908" y="1717707"/>
          <a:ext cx="9355392" cy="3644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8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7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60">
                <a:tc rowSpan="10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기존 연구 링크</a:t>
                      </a:r>
                      <a:r>
                        <a:rPr lang="en-US" altLang="ko-KR" sz="1200" kern="1200" spc="0" baseline="3000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4)</a:t>
                      </a:r>
                      <a:endParaRPr lang="en-US" altLang="ko-KR" sz="120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r>
                        <a:rPr lang="en-US" altLang="ko-KR" sz="1200" kern="1200" spc="0" baseline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1</a:t>
                      </a:r>
                      <a:endParaRPr lang="ko-KR" altLang="en-US" sz="120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https://patentimages.storage.googleapis.com/pdfs/49f74b20db13ad10ce25/1020100027024.pdf</a:t>
                      </a:r>
                      <a:endParaRPr lang="ko-KR" altLang="en-US" sz="120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8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설명 </a:t>
                      </a:r>
                      <a:r>
                        <a:rPr lang="en-US" altLang="ko-KR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특허 </a:t>
                      </a:r>
                      <a:r>
                        <a:rPr lang="en-US" altLang="ko-KR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pdf </a:t>
                      </a:r>
                      <a:endParaRPr lang="ko-KR" altLang="en-US" sz="120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URL 2</a:t>
                      </a:r>
                      <a:endParaRPr lang="ko-KR" altLang="en-US" sz="120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8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설명 </a:t>
                      </a:r>
                      <a:r>
                        <a:rPr lang="en-US" altLang="ko-KR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endParaRPr lang="ko-KR" altLang="en-US" sz="120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r>
                        <a:rPr lang="en-US" altLang="ko-KR" sz="1200" kern="1200" spc="0" baseline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3</a:t>
                      </a:r>
                      <a:endParaRPr lang="ko-KR" altLang="en-US" sz="120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설명 </a:t>
                      </a:r>
                      <a:r>
                        <a:rPr lang="en-US" altLang="ko-KR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endParaRPr lang="ko-KR" altLang="en-US" sz="120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8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URL 4</a:t>
                      </a:r>
                      <a:endParaRPr lang="ko-KR" altLang="en-US" sz="120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설명 </a:t>
                      </a:r>
                      <a:r>
                        <a:rPr lang="en-US" altLang="ko-KR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endParaRPr lang="ko-KR" altLang="en-US" sz="120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8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URL 5</a:t>
                      </a:r>
                      <a:endParaRPr lang="ko-KR" altLang="en-US" sz="120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8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설명 </a:t>
                      </a:r>
                      <a:r>
                        <a:rPr lang="en-US" altLang="ko-KR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endParaRPr lang="ko-KR" altLang="en-US" sz="120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51765"/>
              </p:ext>
            </p:extLst>
          </p:nvPr>
        </p:nvGraphicFramePr>
        <p:xfrm>
          <a:off x="283908" y="5624185"/>
          <a:ext cx="9355392" cy="957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8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756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타 대회 중복 수상 여부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spc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hlinkClick r:id="rId3" action="ppaction://hlinksldjump"/>
                        </a:rPr>
                        <a:t>없음</a:t>
                      </a:r>
                      <a:endParaRPr lang="en-US" altLang="ko-KR" sz="1200" kern="1200" spc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hlinkClick r:id="rId3" action="ppaction://hlinksldjump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12646" y="5350796"/>
            <a:ext cx="1118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b="1" spc="-6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기타 사항</a:t>
            </a:r>
          </a:p>
        </p:txBody>
      </p:sp>
    </p:spTree>
    <p:extLst>
      <p:ext uri="{BB962C8B-B14F-4D97-AF65-F5344CB8AC3E}">
        <p14:creationId xmlns:p14="http://schemas.microsoft.com/office/powerpoint/2010/main" val="2928120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6357</TotalTime>
  <Words>780</Words>
  <Application>Microsoft Office PowerPoint</Application>
  <PresentationFormat>A4 용지(210x297mm)</PresentationFormat>
  <Paragraphs>133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user880</dc:creator>
  <cp:lastModifiedBy>서 동주</cp:lastModifiedBy>
  <cp:revision>87</cp:revision>
  <dcterms:created xsi:type="dcterms:W3CDTF">2016-08-03T09:04:53Z</dcterms:created>
  <dcterms:modified xsi:type="dcterms:W3CDTF">2023-08-09T15:15:59Z</dcterms:modified>
</cp:coreProperties>
</file>