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W Cho" userId="62217e2e1eae4c9f" providerId="LiveId" clId="{05490E1D-A526-4FAD-81DB-33AA2B9F96DB}"/>
    <pc:docChg chg="delSld">
      <pc:chgData name="YW Cho" userId="62217e2e1eae4c9f" providerId="LiveId" clId="{05490E1D-A526-4FAD-81DB-33AA2B9F96DB}" dt="2023-08-23T11:25:27.942" v="0" actId="47"/>
      <pc:docMkLst>
        <pc:docMk/>
      </pc:docMkLst>
      <pc:sldChg chg="del">
        <pc:chgData name="YW Cho" userId="62217e2e1eae4c9f" providerId="LiveId" clId="{05490E1D-A526-4FAD-81DB-33AA2B9F96DB}" dt="2023-08-23T11:25:27.942" v="0" actId="47"/>
        <pc:sldMkLst>
          <pc:docMk/>
          <pc:sldMk cId="3175968893" sldId="256"/>
        </pc:sldMkLst>
      </pc:sldChg>
      <pc:sldChg chg="del">
        <pc:chgData name="YW Cho" userId="62217e2e1eae4c9f" providerId="LiveId" clId="{05490E1D-A526-4FAD-81DB-33AA2B9F96DB}" dt="2023-08-23T11:25:27.942" v="0" actId="47"/>
        <pc:sldMkLst>
          <pc:docMk/>
          <pc:sldMk cId="3619115111" sldId="257"/>
        </pc:sldMkLst>
      </pc:sldChg>
      <pc:sldChg chg="del">
        <pc:chgData name="YW Cho" userId="62217e2e1eae4c9f" providerId="LiveId" clId="{05490E1D-A526-4FAD-81DB-33AA2B9F96DB}" dt="2023-08-23T11:25:27.942" v="0" actId="47"/>
        <pc:sldMkLst>
          <pc:docMk/>
          <pc:sldMk cId="3182846458" sldId="258"/>
        </pc:sldMkLst>
      </pc:sldChg>
      <pc:sldChg chg="del">
        <pc:chgData name="YW Cho" userId="62217e2e1eae4c9f" providerId="LiveId" clId="{05490E1D-A526-4FAD-81DB-33AA2B9F96DB}" dt="2023-08-23T11:25:27.942" v="0" actId="47"/>
        <pc:sldMkLst>
          <pc:docMk/>
          <pc:sldMk cId="811414956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FE824-7AA4-4F03-8713-16D4AFFBD2F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414DCA-C716-49AF-9186-4BA9F79246DD}">
      <dgm:prSet/>
      <dgm:spPr/>
      <dgm:t>
        <a:bodyPr/>
        <a:lstStyle/>
        <a:p>
          <a:r>
            <a:rPr lang="ko-KR" dirty="0"/>
            <a:t>댐 없이 발전 가능</a:t>
          </a:r>
          <a:endParaRPr lang="en-US" dirty="0"/>
        </a:p>
      </dgm:t>
    </dgm:pt>
    <dgm:pt modelId="{35FC73EC-35C7-4A7F-85A3-51081B8F1614}" type="parTrans" cxnId="{19DC901E-3455-480D-9FBA-FE81C144A9A0}">
      <dgm:prSet/>
      <dgm:spPr/>
      <dgm:t>
        <a:bodyPr/>
        <a:lstStyle/>
        <a:p>
          <a:endParaRPr lang="en-US"/>
        </a:p>
      </dgm:t>
    </dgm:pt>
    <dgm:pt modelId="{A725B33E-ED9A-4D7D-8E87-CA5A5865BD53}" type="sibTrans" cxnId="{19DC901E-3455-480D-9FBA-FE81C144A9A0}">
      <dgm:prSet/>
      <dgm:spPr/>
      <dgm:t>
        <a:bodyPr/>
        <a:lstStyle/>
        <a:p>
          <a:endParaRPr lang="en-US"/>
        </a:p>
      </dgm:t>
    </dgm:pt>
    <dgm:pt modelId="{30FCFBD9-F414-4ACE-B07A-5AC74B4D9836}">
      <dgm:prSet/>
      <dgm:spPr/>
      <dgm:t>
        <a:bodyPr/>
        <a:lstStyle/>
        <a:p>
          <a:r>
            <a:rPr lang="ko-KR"/>
            <a:t>콘크리트 없이</a:t>
          </a:r>
          <a:r>
            <a:rPr lang="en-US"/>
            <a:t>, </a:t>
          </a:r>
          <a:r>
            <a:rPr lang="ko-KR"/>
            <a:t>적은 건설 비용</a:t>
          </a:r>
          <a:r>
            <a:rPr lang="en-US"/>
            <a:t>. </a:t>
          </a:r>
        </a:p>
      </dgm:t>
    </dgm:pt>
    <dgm:pt modelId="{9B6C5042-9FC3-4A3C-A29B-74DB5F4E7631}" type="parTrans" cxnId="{68F52F79-AB39-4054-9915-B7B48FEB429F}">
      <dgm:prSet/>
      <dgm:spPr/>
      <dgm:t>
        <a:bodyPr/>
        <a:lstStyle/>
        <a:p>
          <a:endParaRPr lang="en-US"/>
        </a:p>
      </dgm:t>
    </dgm:pt>
    <dgm:pt modelId="{CC7E8208-76A7-4132-861E-759BCA9F935C}" type="sibTrans" cxnId="{68F52F79-AB39-4054-9915-B7B48FEB429F}">
      <dgm:prSet/>
      <dgm:spPr/>
      <dgm:t>
        <a:bodyPr/>
        <a:lstStyle/>
        <a:p>
          <a:endParaRPr lang="en-US"/>
        </a:p>
      </dgm:t>
    </dgm:pt>
    <dgm:pt modelId="{38E1D453-9ECD-4DCB-A560-0AE1849DF56B}">
      <dgm:prSet/>
      <dgm:spPr/>
      <dgm:t>
        <a:bodyPr/>
        <a:lstStyle/>
        <a:p>
          <a:r>
            <a:rPr lang="ko-KR"/>
            <a:t>수생태계 파괴 없음</a:t>
          </a:r>
          <a:endParaRPr lang="en-US"/>
        </a:p>
      </dgm:t>
    </dgm:pt>
    <dgm:pt modelId="{083135F5-311D-413C-9424-FD46A2AB1498}" type="parTrans" cxnId="{51383237-012D-42A8-90C7-80A90FABFAB5}">
      <dgm:prSet/>
      <dgm:spPr/>
      <dgm:t>
        <a:bodyPr/>
        <a:lstStyle/>
        <a:p>
          <a:endParaRPr lang="en-US"/>
        </a:p>
      </dgm:t>
    </dgm:pt>
    <dgm:pt modelId="{A358E6A5-BDAF-4E25-9A23-986F4B6EF8DC}" type="sibTrans" cxnId="{51383237-012D-42A8-90C7-80A90FABFAB5}">
      <dgm:prSet/>
      <dgm:spPr/>
      <dgm:t>
        <a:bodyPr/>
        <a:lstStyle/>
        <a:p>
          <a:endParaRPr lang="en-US"/>
        </a:p>
      </dgm:t>
    </dgm:pt>
    <dgm:pt modelId="{D7018F7D-D14A-465D-9C64-D2DD827DE596}">
      <dgm:prSet/>
      <dgm:spPr/>
      <dgm:t>
        <a:bodyPr/>
        <a:lstStyle/>
        <a:p>
          <a:r>
            <a:rPr lang="ko-KR"/>
            <a:t>물 안에 완전히 담겨서 구동</a:t>
          </a:r>
          <a:r>
            <a:rPr lang="en-US"/>
            <a:t>.</a:t>
          </a:r>
        </a:p>
      </dgm:t>
    </dgm:pt>
    <dgm:pt modelId="{F01B1AEE-D25E-40CF-A189-DC7EBD503AD2}" type="parTrans" cxnId="{066DF98D-409C-4DC1-840E-A338D4E72A44}">
      <dgm:prSet/>
      <dgm:spPr/>
      <dgm:t>
        <a:bodyPr/>
        <a:lstStyle/>
        <a:p>
          <a:endParaRPr lang="en-US"/>
        </a:p>
      </dgm:t>
    </dgm:pt>
    <dgm:pt modelId="{F172CA39-AFE8-4FE6-B242-CDE899309FFB}" type="sibTrans" cxnId="{066DF98D-409C-4DC1-840E-A338D4E72A44}">
      <dgm:prSet/>
      <dgm:spPr/>
      <dgm:t>
        <a:bodyPr/>
        <a:lstStyle/>
        <a:p>
          <a:endParaRPr lang="en-US"/>
        </a:p>
      </dgm:t>
    </dgm:pt>
    <dgm:pt modelId="{E9C78F49-172F-42A7-B4E9-E01ED1C6D171}">
      <dgm:prSet/>
      <dgm:spPr/>
      <dgm:t>
        <a:bodyPr/>
        <a:lstStyle/>
        <a:p>
          <a:r>
            <a:rPr lang="ko-KR"/>
            <a:t>광폭 수로에서 발전 용이</a:t>
          </a:r>
          <a:endParaRPr lang="en-US"/>
        </a:p>
      </dgm:t>
    </dgm:pt>
    <dgm:pt modelId="{99975144-5655-4A96-A9E8-092787609CCD}" type="parTrans" cxnId="{B90B9B89-8D37-4C2F-9AB6-29E529D69638}">
      <dgm:prSet/>
      <dgm:spPr/>
      <dgm:t>
        <a:bodyPr/>
        <a:lstStyle/>
        <a:p>
          <a:endParaRPr lang="en-US"/>
        </a:p>
      </dgm:t>
    </dgm:pt>
    <dgm:pt modelId="{FB9E0B82-9C51-4ABA-AB4A-7172805A3F6D}" type="sibTrans" cxnId="{B90B9B89-8D37-4C2F-9AB6-29E529D69638}">
      <dgm:prSet/>
      <dgm:spPr/>
      <dgm:t>
        <a:bodyPr/>
        <a:lstStyle/>
        <a:p>
          <a:endParaRPr lang="en-US"/>
        </a:p>
      </dgm:t>
    </dgm:pt>
    <dgm:pt modelId="{72B54819-D365-4808-A9C7-2365E6BD239D}">
      <dgm:prSet/>
      <dgm:spPr/>
      <dgm:t>
        <a:bodyPr/>
        <a:lstStyle/>
        <a:p>
          <a:r>
            <a:rPr lang="ko-KR"/>
            <a:t>물레방아에 비해 동 면적</a:t>
          </a:r>
          <a:r>
            <a:rPr lang="en-US"/>
            <a:t> 2</a:t>
          </a:r>
          <a:r>
            <a:rPr lang="ko-KR"/>
            <a:t>배의 효율을 가짐</a:t>
          </a:r>
          <a:r>
            <a:rPr lang="en-US"/>
            <a:t>.</a:t>
          </a:r>
        </a:p>
      </dgm:t>
    </dgm:pt>
    <dgm:pt modelId="{78916D98-390B-4E0B-B598-5EA3D6D6D908}" type="parTrans" cxnId="{3487F606-C40F-4CD2-BA03-B4DA15E82460}">
      <dgm:prSet/>
      <dgm:spPr/>
      <dgm:t>
        <a:bodyPr/>
        <a:lstStyle/>
        <a:p>
          <a:endParaRPr lang="en-US"/>
        </a:p>
      </dgm:t>
    </dgm:pt>
    <dgm:pt modelId="{1B02711E-EA52-47F8-BA2A-743971711619}" type="sibTrans" cxnId="{3487F606-C40F-4CD2-BA03-B4DA15E82460}">
      <dgm:prSet/>
      <dgm:spPr/>
      <dgm:t>
        <a:bodyPr/>
        <a:lstStyle/>
        <a:p>
          <a:endParaRPr lang="en-US"/>
        </a:p>
      </dgm:t>
    </dgm:pt>
    <dgm:pt modelId="{AF21C351-FFD8-4CB0-AE62-A0E6C40B5D81}" type="pres">
      <dgm:prSet presAssocID="{CF7FE824-7AA4-4F03-8713-16D4AFFBD2F8}" presName="vert0" presStyleCnt="0">
        <dgm:presLayoutVars>
          <dgm:dir/>
          <dgm:animOne val="branch"/>
          <dgm:animLvl val="lvl"/>
        </dgm:presLayoutVars>
      </dgm:prSet>
      <dgm:spPr/>
    </dgm:pt>
    <dgm:pt modelId="{5CB8BA6F-2111-4EA5-A7CF-EFB8F75050A4}" type="pres">
      <dgm:prSet presAssocID="{D5414DCA-C716-49AF-9186-4BA9F79246DD}" presName="thickLine" presStyleLbl="alignNode1" presStyleIdx="0" presStyleCnt="6"/>
      <dgm:spPr/>
    </dgm:pt>
    <dgm:pt modelId="{3D26FF7A-0E9A-4CBF-8DAA-834D2F45CC0F}" type="pres">
      <dgm:prSet presAssocID="{D5414DCA-C716-49AF-9186-4BA9F79246DD}" presName="horz1" presStyleCnt="0"/>
      <dgm:spPr/>
    </dgm:pt>
    <dgm:pt modelId="{B144FA2A-F76F-41B2-8F62-88F011E3833C}" type="pres">
      <dgm:prSet presAssocID="{D5414DCA-C716-49AF-9186-4BA9F79246DD}" presName="tx1" presStyleLbl="revTx" presStyleIdx="0" presStyleCnt="6"/>
      <dgm:spPr/>
    </dgm:pt>
    <dgm:pt modelId="{99AF8675-0FF5-45E0-B98C-E0C1AF145968}" type="pres">
      <dgm:prSet presAssocID="{D5414DCA-C716-49AF-9186-4BA9F79246DD}" presName="vert1" presStyleCnt="0"/>
      <dgm:spPr/>
    </dgm:pt>
    <dgm:pt modelId="{A2E3A0DA-4C4F-4DA7-83A2-B4D448481633}" type="pres">
      <dgm:prSet presAssocID="{30FCFBD9-F414-4ACE-B07A-5AC74B4D9836}" presName="thickLine" presStyleLbl="alignNode1" presStyleIdx="1" presStyleCnt="6"/>
      <dgm:spPr/>
    </dgm:pt>
    <dgm:pt modelId="{C01A9C10-9057-484C-B5D9-828E2509059A}" type="pres">
      <dgm:prSet presAssocID="{30FCFBD9-F414-4ACE-B07A-5AC74B4D9836}" presName="horz1" presStyleCnt="0"/>
      <dgm:spPr/>
    </dgm:pt>
    <dgm:pt modelId="{72906B43-A828-497E-8B11-9074FBF48DF2}" type="pres">
      <dgm:prSet presAssocID="{30FCFBD9-F414-4ACE-B07A-5AC74B4D9836}" presName="tx1" presStyleLbl="revTx" presStyleIdx="1" presStyleCnt="6"/>
      <dgm:spPr/>
    </dgm:pt>
    <dgm:pt modelId="{D3E8F3E0-EE93-47B5-A456-11910FE5DBC7}" type="pres">
      <dgm:prSet presAssocID="{30FCFBD9-F414-4ACE-B07A-5AC74B4D9836}" presName="vert1" presStyleCnt="0"/>
      <dgm:spPr/>
    </dgm:pt>
    <dgm:pt modelId="{7AC18DB7-2AD7-4E0D-ABA5-7EB6E0309A92}" type="pres">
      <dgm:prSet presAssocID="{38E1D453-9ECD-4DCB-A560-0AE1849DF56B}" presName="thickLine" presStyleLbl="alignNode1" presStyleIdx="2" presStyleCnt="6"/>
      <dgm:spPr/>
    </dgm:pt>
    <dgm:pt modelId="{723CF28A-D191-48F2-98CD-5CE5B843666D}" type="pres">
      <dgm:prSet presAssocID="{38E1D453-9ECD-4DCB-A560-0AE1849DF56B}" presName="horz1" presStyleCnt="0"/>
      <dgm:spPr/>
    </dgm:pt>
    <dgm:pt modelId="{33E77DE8-2B4C-4356-8FFA-510D84B4D974}" type="pres">
      <dgm:prSet presAssocID="{38E1D453-9ECD-4DCB-A560-0AE1849DF56B}" presName="tx1" presStyleLbl="revTx" presStyleIdx="2" presStyleCnt="6"/>
      <dgm:spPr/>
    </dgm:pt>
    <dgm:pt modelId="{7E49982A-6C26-4B53-8DD2-B05275AFCA40}" type="pres">
      <dgm:prSet presAssocID="{38E1D453-9ECD-4DCB-A560-0AE1849DF56B}" presName="vert1" presStyleCnt="0"/>
      <dgm:spPr/>
    </dgm:pt>
    <dgm:pt modelId="{26CED269-A511-4B41-B93A-00F6784C3F0D}" type="pres">
      <dgm:prSet presAssocID="{D7018F7D-D14A-465D-9C64-D2DD827DE596}" presName="thickLine" presStyleLbl="alignNode1" presStyleIdx="3" presStyleCnt="6"/>
      <dgm:spPr/>
    </dgm:pt>
    <dgm:pt modelId="{E30ECE1A-9BF1-463B-976A-95AE2DD916AB}" type="pres">
      <dgm:prSet presAssocID="{D7018F7D-D14A-465D-9C64-D2DD827DE596}" presName="horz1" presStyleCnt="0"/>
      <dgm:spPr/>
    </dgm:pt>
    <dgm:pt modelId="{902CB4FA-4A2D-4949-ADD7-429CC25FF250}" type="pres">
      <dgm:prSet presAssocID="{D7018F7D-D14A-465D-9C64-D2DD827DE596}" presName="tx1" presStyleLbl="revTx" presStyleIdx="3" presStyleCnt="6"/>
      <dgm:spPr/>
    </dgm:pt>
    <dgm:pt modelId="{6ABF9E8B-4B19-498C-8830-8DB956A8D09A}" type="pres">
      <dgm:prSet presAssocID="{D7018F7D-D14A-465D-9C64-D2DD827DE596}" presName="vert1" presStyleCnt="0"/>
      <dgm:spPr/>
    </dgm:pt>
    <dgm:pt modelId="{1EF8FEEA-36F7-4084-819C-829D0F121952}" type="pres">
      <dgm:prSet presAssocID="{E9C78F49-172F-42A7-B4E9-E01ED1C6D171}" presName="thickLine" presStyleLbl="alignNode1" presStyleIdx="4" presStyleCnt="6"/>
      <dgm:spPr/>
    </dgm:pt>
    <dgm:pt modelId="{630D8EF5-FC3C-4F4F-8AB9-4E9F09907063}" type="pres">
      <dgm:prSet presAssocID="{E9C78F49-172F-42A7-B4E9-E01ED1C6D171}" presName="horz1" presStyleCnt="0"/>
      <dgm:spPr/>
    </dgm:pt>
    <dgm:pt modelId="{FD910C5C-1EBA-4F01-BA1F-76B1B768347A}" type="pres">
      <dgm:prSet presAssocID="{E9C78F49-172F-42A7-B4E9-E01ED1C6D171}" presName="tx1" presStyleLbl="revTx" presStyleIdx="4" presStyleCnt="6"/>
      <dgm:spPr/>
    </dgm:pt>
    <dgm:pt modelId="{31F259BD-CA05-4FA7-8376-4DA3519208EB}" type="pres">
      <dgm:prSet presAssocID="{E9C78F49-172F-42A7-B4E9-E01ED1C6D171}" presName="vert1" presStyleCnt="0"/>
      <dgm:spPr/>
    </dgm:pt>
    <dgm:pt modelId="{C140AB83-14DE-45B0-991E-1EB7875FC9D4}" type="pres">
      <dgm:prSet presAssocID="{72B54819-D365-4808-A9C7-2365E6BD239D}" presName="thickLine" presStyleLbl="alignNode1" presStyleIdx="5" presStyleCnt="6"/>
      <dgm:spPr/>
    </dgm:pt>
    <dgm:pt modelId="{D6A03FD1-99EB-4340-8AD4-CC87ED352343}" type="pres">
      <dgm:prSet presAssocID="{72B54819-D365-4808-A9C7-2365E6BD239D}" presName="horz1" presStyleCnt="0"/>
      <dgm:spPr/>
    </dgm:pt>
    <dgm:pt modelId="{83C721F4-264E-4F6B-85D4-D0BEA7D6D91A}" type="pres">
      <dgm:prSet presAssocID="{72B54819-D365-4808-A9C7-2365E6BD239D}" presName="tx1" presStyleLbl="revTx" presStyleIdx="5" presStyleCnt="6"/>
      <dgm:spPr/>
    </dgm:pt>
    <dgm:pt modelId="{C45FCB76-3E84-4EB1-BBEA-4E16917B27A3}" type="pres">
      <dgm:prSet presAssocID="{72B54819-D365-4808-A9C7-2365E6BD239D}" presName="vert1" presStyleCnt="0"/>
      <dgm:spPr/>
    </dgm:pt>
  </dgm:ptLst>
  <dgm:cxnLst>
    <dgm:cxn modelId="{B51CD501-206D-47F1-9E17-AD4DFDEBA3B0}" type="presOf" srcId="{E9C78F49-172F-42A7-B4E9-E01ED1C6D171}" destId="{FD910C5C-1EBA-4F01-BA1F-76B1B768347A}" srcOrd="0" destOrd="0" presId="urn:microsoft.com/office/officeart/2008/layout/LinedList"/>
    <dgm:cxn modelId="{3487F606-C40F-4CD2-BA03-B4DA15E82460}" srcId="{CF7FE824-7AA4-4F03-8713-16D4AFFBD2F8}" destId="{72B54819-D365-4808-A9C7-2365E6BD239D}" srcOrd="5" destOrd="0" parTransId="{78916D98-390B-4E0B-B598-5EA3D6D6D908}" sibTransId="{1B02711E-EA52-47F8-BA2A-743971711619}"/>
    <dgm:cxn modelId="{19DC901E-3455-480D-9FBA-FE81C144A9A0}" srcId="{CF7FE824-7AA4-4F03-8713-16D4AFFBD2F8}" destId="{D5414DCA-C716-49AF-9186-4BA9F79246DD}" srcOrd="0" destOrd="0" parTransId="{35FC73EC-35C7-4A7F-85A3-51081B8F1614}" sibTransId="{A725B33E-ED9A-4D7D-8E87-CA5A5865BD53}"/>
    <dgm:cxn modelId="{51383237-012D-42A8-90C7-80A90FABFAB5}" srcId="{CF7FE824-7AA4-4F03-8713-16D4AFFBD2F8}" destId="{38E1D453-9ECD-4DCB-A560-0AE1849DF56B}" srcOrd="2" destOrd="0" parTransId="{083135F5-311D-413C-9424-FD46A2AB1498}" sibTransId="{A358E6A5-BDAF-4E25-9A23-986F4B6EF8DC}"/>
    <dgm:cxn modelId="{44EDEB47-DB31-4734-AD38-106BBFDB05C1}" type="presOf" srcId="{72B54819-D365-4808-A9C7-2365E6BD239D}" destId="{83C721F4-264E-4F6B-85D4-D0BEA7D6D91A}" srcOrd="0" destOrd="0" presId="urn:microsoft.com/office/officeart/2008/layout/LinedList"/>
    <dgm:cxn modelId="{1A632E54-E783-41C1-BFE2-B3EC31A1686F}" type="presOf" srcId="{CF7FE824-7AA4-4F03-8713-16D4AFFBD2F8}" destId="{AF21C351-FFD8-4CB0-AE62-A0E6C40B5D81}" srcOrd="0" destOrd="0" presId="urn:microsoft.com/office/officeart/2008/layout/LinedList"/>
    <dgm:cxn modelId="{68F52F79-AB39-4054-9915-B7B48FEB429F}" srcId="{CF7FE824-7AA4-4F03-8713-16D4AFFBD2F8}" destId="{30FCFBD9-F414-4ACE-B07A-5AC74B4D9836}" srcOrd="1" destOrd="0" parTransId="{9B6C5042-9FC3-4A3C-A29B-74DB5F4E7631}" sibTransId="{CC7E8208-76A7-4132-861E-759BCA9F935C}"/>
    <dgm:cxn modelId="{B90B9B89-8D37-4C2F-9AB6-29E529D69638}" srcId="{CF7FE824-7AA4-4F03-8713-16D4AFFBD2F8}" destId="{E9C78F49-172F-42A7-B4E9-E01ED1C6D171}" srcOrd="4" destOrd="0" parTransId="{99975144-5655-4A96-A9E8-092787609CCD}" sibTransId="{FB9E0B82-9C51-4ABA-AB4A-7172805A3F6D}"/>
    <dgm:cxn modelId="{066DF98D-409C-4DC1-840E-A338D4E72A44}" srcId="{CF7FE824-7AA4-4F03-8713-16D4AFFBD2F8}" destId="{D7018F7D-D14A-465D-9C64-D2DD827DE596}" srcOrd="3" destOrd="0" parTransId="{F01B1AEE-D25E-40CF-A189-DC7EBD503AD2}" sibTransId="{F172CA39-AFE8-4FE6-B242-CDE899309FFB}"/>
    <dgm:cxn modelId="{0E96F7B0-FCA8-432B-8882-0D680884AB4E}" type="presOf" srcId="{30FCFBD9-F414-4ACE-B07A-5AC74B4D9836}" destId="{72906B43-A828-497E-8B11-9074FBF48DF2}" srcOrd="0" destOrd="0" presId="urn:microsoft.com/office/officeart/2008/layout/LinedList"/>
    <dgm:cxn modelId="{7E807BC1-5631-4694-8054-296580FD82A7}" type="presOf" srcId="{D5414DCA-C716-49AF-9186-4BA9F79246DD}" destId="{B144FA2A-F76F-41B2-8F62-88F011E3833C}" srcOrd="0" destOrd="0" presId="urn:microsoft.com/office/officeart/2008/layout/LinedList"/>
    <dgm:cxn modelId="{F8CD25F9-7264-41B2-8B12-704ADA4E3686}" type="presOf" srcId="{38E1D453-9ECD-4DCB-A560-0AE1849DF56B}" destId="{33E77DE8-2B4C-4356-8FFA-510D84B4D974}" srcOrd="0" destOrd="0" presId="urn:microsoft.com/office/officeart/2008/layout/LinedList"/>
    <dgm:cxn modelId="{DA5EDBFC-25D2-4AE8-98D9-7A3BDB6465F1}" type="presOf" srcId="{D7018F7D-D14A-465D-9C64-D2DD827DE596}" destId="{902CB4FA-4A2D-4949-ADD7-429CC25FF250}" srcOrd="0" destOrd="0" presId="urn:microsoft.com/office/officeart/2008/layout/LinedList"/>
    <dgm:cxn modelId="{6C3D5AB9-38DD-441F-9507-A7CF1138FD6E}" type="presParOf" srcId="{AF21C351-FFD8-4CB0-AE62-A0E6C40B5D81}" destId="{5CB8BA6F-2111-4EA5-A7CF-EFB8F75050A4}" srcOrd="0" destOrd="0" presId="urn:microsoft.com/office/officeart/2008/layout/LinedList"/>
    <dgm:cxn modelId="{06499837-E9F6-4DD8-8C81-573F32C0AE04}" type="presParOf" srcId="{AF21C351-FFD8-4CB0-AE62-A0E6C40B5D81}" destId="{3D26FF7A-0E9A-4CBF-8DAA-834D2F45CC0F}" srcOrd="1" destOrd="0" presId="urn:microsoft.com/office/officeart/2008/layout/LinedList"/>
    <dgm:cxn modelId="{60DAC1C4-6A98-4FB7-884A-1CC5976A84C3}" type="presParOf" srcId="{3D26FF7A-0E9A-4CBF-8DAA-834D2F45CC0F}" destId="{B144FA2A-F76F-41B2-8F62-88F011E3833C}" srcOrd="0" destOrd="0" presId="urn:microsoft.com/office/officeart/2008/layout/LinedList"/>
    <dgm:cxn modelId="{01375BC3-8079-4991-80AC-2F82302828BF}" type="presParOf" srcId="{3D26FF7A-0E9A-4CBF-8DAA-834D2F45CC0F}" destId="{99AF8675-0FF5-45E0-B98C-E0C1AF145968}" srcOrd="1" destOrd="0" presId="urn:microsoft.com/office/officeart/2008/layout/LinedList"/>
    <dgm:cxn modelId="{A914E990-99D0-46C1-B45E-113993013EFD}" type="presParOf" srcId="{AF21C351-FFD8-4CB0-AE62-A0E6C40B5D81}" destId="{A2E3A0DA-4C4F-4DA7-83A2-B4D448481633}" srcOrd="2" destOrd="0" presId="urn:microsoft.com/office/officeart/2008/layout/LinedList"/>
    <dgm:cxn modelId="{C761C70C-4339-4205-BB4C-9AD492F3EC45}" type="presParOf" srcId="{AF21C351-FFD8-4CB0-AE62-A0E6C40B5D81}" destId="{C01A9C10-9057-484C-B5D9-828E2509059A}" srcOrd="3" destOrd="0" presId="urn:microsoft.com/office/officeart/2008/layout/LinedList"/>
    <dgm:cxn modelId="{21C18069-C379-4FAE-AED1-A1744C1E0CAA}" type="presParOf" srcId="{C01A9C10-9057-484C-B5D9-828E2509059A}" destId="{72906B43-A828-497E-8B11-9074FBF48DF2}" srcOrd="0" destOrd="0" presId="urn:microsoft.com/office/officeart/2008/layout/LinedList"/>
    <dgm:cxn modelId="{F861FCAF-852A-4D8D-BAAB-4AFE95955803}" type="presParOf" srcId="{C01A9C10-9057-484C-B5D9-828E2509059A}" destId="{D3E8F3E0-EE93-47B5-A456-11910FE5DBC7}" srcOrd="1" destOrd="0" presId="urn:microsoft.com/office/officeart/2008/layout/LinedList"/>
    <dgm:cxn modelId="{ED1BA3B7-DB99-41CE-84A4-CE73D137EF88}" type="presParOf" srcId="{AF21C351-FFD8-4CB0-AE62-A0E6C40B5D81}" destId="{7AC18DB7-2AD7-4E0D-ABA5-7EB6E0309A92}" srcOrd="4" destOrd="0" presId="urn:microsoft.com/office/officeart/2008/layout/LinedList"/>
    <dgm:cxn modelId="{FCAC90DF-F2D4-494D-96FF-7182BC3EF83B}" type="presParOf" srcId="{AF21C351-FFD8-4CB0-AE62-A0E6C40B5D81}" destId="{723CF28A-D191-48F2-98CD-5CE5B843666D}" srcOrd="5" destOrd="0" presId="urn:microsoft.com/office/officeart/2008/layout/LinedList"/>
    <dgm:cxn modelId="{1B66AC05-C684-4EF8-8EF1-029E360D9B1F}" type="presParOf" srcId="{723CF28A-D191-48F2-98CD-5CE5B843666D}" destId="{33E77DE8-2B4C-4356-8FFA-510D84B4D974}" srcOrd="0" destOrd="0" presId="urn:microsoft.com/office/officeart/2008/layout/LinedList"/>
    <dgm:cxn modelId="{C3E1D64C-52BB-46A5-B8A2-D2BC5DDBC056}" type="presParOf" srcId="{723CF28A-D191-48F2-98CD-5CE5B843666D}" destId="{7E49982A-6C26-4B53-8DD2-B05275AFCA40}" srcOrd="1" destOrd="0" presId="urn:microsoft.com/office/officeart/2008/layout/LinedList"/>
    <dgm:cxn modelId="{2B3F6C8F-7144-4FC9-B479-1285A73F0298}" type="presParOf" srcId="{AF21C351-FFD8-4CB0-AE62-A0E6C40B5D81}" destId="{26CED269-A511-4B41-B93A-00F6784C3F0D}" srcOrd="6" destOrd="0" presId="urn:microsoft.com/office/officeart/2008/layout/LinedList"/>
    <dgm:cxn modelId="{E33758E0-5219-4227-9C30-9AC088D5120E}" type="presParOf" srcId="{AF21C351-FFD8-4CB0-AE62-A0E6C40B5D81}" destId="{E30ECE1A-9BF1-463B-976A-95AE2DD916AB}" srcOrd="7" destOrd="0" presId="urn:microsoft.com/office/officeart/2008/layout/LinedList"/>
    <dgm:cxn modelId="{FAC8339C-F1BF-4350-A2D2-36AAA92DE25C}" type="presParOf" srcId="{E30ECE1A-9BF1-463B-976A-95AE2DD916AB}" destId="{902CB4FA-4A2D-4949-ADD7-429CC25FF250}" srcOrd="0" destOrd="0" presId="urn:microsoft.com/office/officeart/2008/layout/LinedList"/>
    <dgm:cxn modelId="{2D676306-8D05-4ECE-9FD8-89F856174901}" type="presParOf" srcId="{E30ECE1A-9BF1-463B-976A-95AE2DD916AB}" destId="{6ABF9E8B-4B19-498C-8830-8DB956A8D09A}" srcOrd="1" destOrd="0" presId="urn:microsoft.com/office/officeart/2008/layout/LinedList"/>
    <dgm:cxn modelId="{C7560046-1206-498A-8D71-8BF44C6D76EE}" type="presParOf" srcId="{AF21C351-FFD8-4CB0-AE62-A0E6C40B5D81}" destId="{1EF8FEEA-36F7-4084-819C-829D0F121952}" srcOrd="8" destOrd="0" presId="urn:microsoft.com/office/officeart/2008/layout/LinedList"/>
    <dgm:cxn modelId="{14BD998F-2BED-4318-BAD1-1C9200F2C527}" type="presParOf" srcId="{AF21C351-FFD8-4CB0-AE62-A0E6C40B5D81}" destId="{630D8EF5-FC3C-4F4F-8AB9-4E9F09907063}" srcOrd="9" destOrd="0" presId="urn:microsoft.com/office/officeart/2008/layout/LinedList"/>
    <dgm:cxn modelId="{FBFE0145-81A4-4676-B39E-8048C20B5E71}" type="presParOf" srcId="{630D8EF5-FC3C-4F4F-8AB9-4E9F09907063}" destId="{FD910C5C-1EBA-4F01-BA1F-76B1B768347A}" srcOrd="0" destOrd="0" presId="urn:microsoft.com/office/officeart/2008/layout/LinedList"/>
    <dgm:cxn modelId="{078CAC5D-305D-42B2-8FAC-CAEAA84E2282}" type="presParOf" srcId="{630D8EF5-FC3C-4F4F-8AB9-4E9F09907063}" destId="{31F259BD-CA05-4FA7-8376-4DA3519208EB}" srcOrd="1" destOrd="0" presId="urn:microsoft.com/office/officeart/2008/layout/LinedList"/>
    <dgm:cxn modelId="{3440047B-D8CC-4AF4-88FE-E0B4829742AD}" type="presParOf" srcId="{AF21C351-FFD8-4CB0-AE62-A0E6C40B5D81}" destId="{C140AB83-14DE-45B0-991E-1EB7875FC9D4}" srcOrd="10" destOrd="0" presId="urn:microsoft.com/office/officeart/2008/layout/LinedList"/>
    <dgm:cxn modelId="{B3B83153-9C7D-48D6-B1A2-0FC3424BDE2E}" type="presParOf" srcId="{AF21C351-FFD8-4CB0-AE62-A0E6C40B5D81}" destId="{D6A03FD1-99EB-4340-8AD4-CC87ED352343}" srcOrd="11" destOrd="0" presId="urn:microsoft.com/office/officeart/2008/layout/LinedList"/>
    <dgm:cxn modelId="{C7179BCF-F23B-4359-9708-D1D6099A0481}" type="presParOf" srcId="{D6A03FD1-99EB-4340-8AD4-CC87ED352343}" destId="{83C721F4-264E-4F6B-85D4-D0BEA7D6D91A}" srcOrd="0" destOrd="0" presId="urn:microsoft.com/office/officeart/2008/layout/LinedList"/>
    <dgm:cxn modelId="{A4F0BE2E-9A99-47B1-8211-C95EC1565B38}" type="presParOf" srcId="{D6A03FD1-99EB-4340-8AD4-CC87ED352343}" destId="{C45FCB76-3E84-4EB1-BBEA-4E16917B27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BA6F-2111-4EA5-A7CF-EFB8F75050A4}">
      <dsp:nvSpPr>
        <dsp:cNvPr id="0" name=""/>
        <dsp:cNvSpPr/>
      </dsp:nvSpPr>
      <dsp:spPr>
        <a:xfrm>
          <a:off x="0" y="1895"/>
          <a:ext cx="477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4FA2A-F76F-41B2-8F62-88F011E3833C}">
      <dsp:nvSpPr>
        <dsp:cNvPr id="0" name=""/>
        <dsp:cNvSpPr/>
      </dsp:nvSpPr>
      <dsp:spPr>
        <a:xfrm>
          <a:off x="0" y="1895"/>
          <a:ext cx="4777270" cy="64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댐 없이 발전 가능</a:t>
          </a:r>
          <a:endParaRPr lang="en-US" sz="1800" kern="1200" dirty="0"/>
        </a:p>
      </dsp:txBody>
      <dsp:txXfrm>
        <a:off x="0" y="1895"/>
        <a:ext cx="4777270" cy="646393"/>
      </dsp:txXfrm>
    </dsp:sp>
    <dsp:sp modelId="{A2E3A0DA-4C4F-4DA7-83A2-B4D448481633}">
      <dsp:nvSpPr>
        <dsp:cNvPr id="0" name=""/>
        <dsp:cNvSpPr/>
      </dsp:nvSpPr>
      <dsp:spPr>
        <a:xfrm>
          <a:off x="0" y="648289"/>
          <a:ext cx="477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06B43-A828-497E-8B11-9074FBF48DF2}">
      <dsp:nvSpPr>
        <dsp:cNvPr id="0" name=""/>
        <dsp:cNvSpPr/>
      </dsp:nvSpPr>
      <dsp:spPr>
        <a:xfrm>
          <a:off x="0" y="648289"/>
          <a:ext cx="4777270" cy="64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콘크리트 없이</a:t>
          </a:r>
          <a:r>
            <a:rPr lang="en-US" sz="1800" kern="1200"/>
            <a:t>, </a:t>
          </a:r>
          <a:r>
            <a:rPr lang="ko-KR" sz="1800" kern="1200"/>
            <a:t>적은 건설 비용</a:t>
          </a:r>
          <a:r>
            <a:rPr lang="en-US" sz="1800" kern="1200"/>
            <a:t>. </a:t>
          </a:r>
        </a:p>
      </dsp:txBody>
      <dsp:txXfrm>
        <a:off x="0" y="648289"/>
        <a:ext cx="4777270" cy="646393"/>
      </dsp:txXfrm>
    </dsp:sp>
    <dsp:sp modelId="{7AC18DB7-2AD7-4E0D-ABA5-7EB6E0309A92}">
      <dsp:nvSpPr>
        <dsp:cNvPr id="0" name=""/>
        <dsp:cNvSpPr/>
      </dsp:nvSpPr>
      <dsp:spPr>
        <a:xfrm>
          <a:off x="0" y="1294682"/>
          <a:ext cx="477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77DE8-2B4C-4356-8FFA-510D84B4D974}">
      <dsp:nvSpPr>
        <dsp:cNvPr id="0" name=""/>
        <dsp:cNvSpPr/>
      </dsp:nvSpPr>
      <dsp:spPr>
        <a:xfrm>
          <a:off x="0" y="1294682"/>
          <a:ext cx="4777270" cy="64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수생태계 파괴 없음</a:t>
          </a:r>
          <a:endParaRPr lang="en-US" sz="1800" kern="1200"/>
        </a:p>
      </dsp:txBody>
      <dsp:txXfrm>
        <a:off x="0" y="1294682"/>
        <a:ext cx="4777270" cy="646393"/>
      </dsp:txXfrm>
    </dsp:sp>
    <dsp:sp modelId="{26CED269-A511-4B41-B93A-00F6784C3F0D}">
      <dsp:nvSpPr>
        <dsp:cNvPr id="0" name=""/>
        <dsp:cNvSpPr/>
      </dsp:nvSpPr>
      <dsp:spPr>
        <a:xfrm>
          <a:off x="0" y="1941076"/>
          <a:ext cx="477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CB4FA-4A2D-4949-ADD7-429CC25FF250}">
      <dsp:nvSpPr>
        <dsp:cNvPr id="0" name=""/>
        <dsp:cNvSpPr/>
      </dsp:nvSpPr>
      <dsp:spPr>
        <a:xfrm>
          <a:off x="0" y="1941076"/>
          <a:ext cx="4777270" cy="64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물 안에 완전히 담겨서 구동</a:t>
          </a:r>
          <a:r>
            <a:rPr lang="en-US" sz="1800" kern="1200"/>
            <a:t>.</a:t>
          </a:r>
        </a:p>
      </dsp:txBody>
      <dsp:txXfrm>
        <a:off x="0" y="1941076"/>
        <a:ext cx="4777270" cy="646393"/>
      </dsp:txXfrm>
    </dsp:sp>
    <dsp:sp modelId="{1EF8FEEA-36F7-4084-819C-829D0F121952}">
      <dsp:nvSpPr>
        <dsp:cNvPr id="0" name=""/>
        <dsp:cNvSpPr/>
      </dsp:nvSpPr>
      <dsp:spPr>
        <a:xfrm>
          <a:off x="0" y="2587470"/>
          <a:ext cx="477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10C5C-1EBA-4F01-BA1F-76B1B768347A}">
      <dsp:nvSpPr>
        <dsp:cNvPr id="0" name=""/>
        <dsp:cNvSpPr/>
      </dsp:nvSpPr>
      <dsp:spPr>
        <a:xfrm>
          <a:off x="0" y="2587470"/>
          <a:ext cx="4777270" cy="64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광폭 수로에서 발전 용이</a:t>
          </a:r>
          <a:endParaRPr lang="en-US" sz="1800" kern="1200"/>
        </a:p>
      </dsp:txBody>
      <dsp:txXfrm>
        <a:off x="0" y="2587470"/>
        <a:ext cx="4777270" cy="646393"/>
      </dsp:txXfrm>
    </dsp:sp>
    <dsp:sp modelId="{C140AB83-14DE-45B0-991E-1EB7875FC9D4}">
      <dsp:nvSpPr>
        <dsp:cNvPr id="0" name=""/>
        <dsp:cNvSpPr/>
      </dsp:nvSpPr>
      <dsp:spPr>
        <a:xfrm>
          <a:off x="0" y="3233863"/>
          <a:ext cx="4777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721F4-264E-4F6B-85D4-D0BEA7D6D91A}">
      <dsp:nvSpPr>
        <dsp:cNvPr id="0" name=""/>
        <dsp:cNvSpPr/>
      </dsp:nvSpPr>
      <dsp:spPr>
        <a:xfrm>
          <a:off x="0" y="3233863"/>
          <a:ext cx="4777270" cy="646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물레방아에 비해 동 면적</a:t>
          </a:r>
          <a:r>
            <a:rPr lang="en-US" sz="1800" kern="1200"/>
            <a:t> 2</a:t>
          </a:r>
          <a:r>
            <a:rPr lang="ko-KR" sz="1800" kern="1200"/>
            <a:t>배의 효율을 가짐</a:t>
          </a:r>
          <a:r>
            <a:rPr lang="en-US" sz="1800" kern="1200"/>
            <a:t>.</a:t>
          </a:r>
        </a:p>
      </dsp:txBody>
      <dsp:txXfrm>
        <a:off x="0" y="3233863"/>
        <a:ext cx="4777270" cy="646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BAAC-B66A-7A09-DF8C-3F092B2B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77BC-95E7-E605-4793-C41617AE7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989D-5FD5-3D56-9366-2751BCEA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DDC7-CDEA-032D-FC4A-0E14E639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B824-5F08-03AD-9A18-2867D1D1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363-5575-63AF-AD14-44725467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DD83-6CB4-89A6-52E0-B76F203E9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36E4-5920-1ED5-4EC8-4983926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0477-5F76-1FA1-10FF-2BF71BF6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9135-2123-18DE-4906-B3389BC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E075B-AD27-EDB1-804D-D52A39C6C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EC67F-1A96-5D87-6B69-D0A98171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3C55-845C-0ACC-FD79-0F2F78C7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C1E6-8253-B5FE-EBC1-A09EAFFF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DC9C-1B58-BCB1-41D3-53D3256E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0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8B-B203-CD3F-963E-B24FA680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BC4F-206F-D3C2-66C1-80A0D873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EA2A-0A27-A9E3-1664-7949E52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0525-FF8B-4948-50F8-6361659B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F81D-11EF-2EA4-ED1C-368BD1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9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A19F-0172-2BFE-0A52-7C3FBB50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471C-5E68-4B66-DE74-528F91C2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BB45-3300-518B-D2D5-5DEA2A2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C6FD-47FB-0780-0D67-260B983C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3EAA-4CCB-DF83-F0C6-359687B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1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1DD2-9716-F6E2-30A5-6A21FBF8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FD3A-C194-320D-7942-E576CFE9A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723F-D6D6-33BE-8F75-5C3D420F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0FF4-AD67-A7C6-6307-C3F8BB7E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480-FB18-E2B0-68EC-2FFCB523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5D4B-D1B5-F167-EE3B-D072C86B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6CF8-6962-65D1-68CB-90EB8234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55B6-847F-CEA6-40F9-7ABB1E7D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65668-B785-7636-109A-D6D92076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3C188-0B9A-4AE8-B4E0-0E0C2549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AD19C-7A14-D1F9-DE75-A7A76CEB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392EF-CCAE-24E3-1D02-C44BA16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E7DE6-25B2-33E8-B36A-10BFFFF9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5A06F-6A31-FACD-923B-9FE86602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D239-93F9-9E90-1A97-BADD1F77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6D36A-5D83-67BD-52FE-FB8C6599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06BE1-BF43-0E76-0AEA-066EB2A2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3347-BFD4-AE66-B71B-69D47A7B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7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1A5A-75FB-5BFD-F2E0-59E55EBB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9EBA7-5B94-4EB7-FDA4-396DC828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00084-32DB-7417-A820-9A68DABE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9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653B-880A-85F3-27FD-957EA5DB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2757-01E6-E3B1-0FD2-497CFD95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B0673-2817-CAB9-04C9-4E0573AE8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B4200-F420-DD8A-DA9F-3DAADC85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5482-43AF-D92D-DDC9-F17981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28D8-4138-2071-E1CE-22E02C6D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F28D-F066-354F-6CD7-62789FA8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AC2AA-6859-9A6B-02FD-90D32136D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33ED8-8203-C575-F9C3-051E840A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4AF3-90F9-5464-753C-7BF22147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D5E9-B312-26E7-2FA7-1CC0A93E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7461-89A3-F85B-626E-722B9F18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21513-BB82-6F8F-71E6-97B45384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90B5-3541-072F-5CCA-525EFAD6C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D798-1C57-5D9B-EE24-25237E63D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AEEA-9024-4938-9E41-180F26996FD0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3212-EF13-6784-53B6-FC6E99E3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DEC4-3146-4C54-4B09-3C0D73B7B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7E6C3-BE35-43A6-8083-4376E7759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DDC15-E4D6-8B61-2BB8-AB7524F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물레방아를 접자</a:t>
            </a:r>
            <a:r>
              <a:rPr lang="en-US" altLang="ko-KR"/>
              <a:t>!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9C43A1-5F07-5952-2174-E7BD1FB5C21C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latinLnBrk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b="1">
                <a:effectLst/>
                <a:highlight>
                  <a:srgbClr val="FFFF00"/>
                </a:highlight>
              </a:rPr>
              <a:t>기본적인 물레방아</a:t>
            </a:r>
            <a:endParaRPr lang="en-US" altLang="ko-KR" b="1">
              <a:effectLst/>
              <a:highlight>
                <a:srgbClr val="FFFF00"/>
              </a:highlight>
            </a:endParaRPr>
          </a:p>
          <a:p>
            <a:pPr lvl="0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/>
              <a:t>발전 영역이 전체 수로를 활용하지 못함</a:t>
            </a:r>
            <a:r>
              <a:rPr lang="en-US" altLang="ko-KR"/>
              <a:t>, </a:t>
            </a:r>
            <a:r>
              <a:rPr lang="ko-KR" altLang="en-US"/>
              <a:t>낮은 효율</a:t>
            </a:r>
            <a:endParaRPr lang="en-US" altLang="ko-KR">
              <a:effectLst/>
            </a:endParaRPr>
          </a:p>
          <a:p>
            <a:pPr lvl="0"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>
              <a:effectLst/>
            </a:endParaRPr>
          </a:p>
          <a:p>
            <a:pPr lvl="0"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>
                <a:effectLst/>
              </a:rPr>
              <a:t>2. </a:t>
            </a:r>
            <a:r>
              <a:rPr lang="ko-KR" altLang="en-US">
                <a:effectLst/>
              </a:rPr>
              <a:t>물레방아를 다 담구면</a:t>
            </a:r>
            <a:r>
              <a:rPr lang="en-US" altLang="ko-KR">
                <a:effectLst/>
              </a:rPr>
              <a:t>?</a:t>
            </a:r>
          </a:p>
          <a:p>
            <a:pPr lvl="0"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/>
              <a:t>발전 영역은 커지지만</a:t>
            </a:r>
            <a:r>
              <a:rPr lang="en-US" altLang="ko-KR"/>
              <a:t>, </a:t>
            </a:r>
            <a:r>
              <a:rPr lang="ko-KR" altLang="en-US" b="1"/>
              <a:t>대칭적인 저항으로 인해 회전 </a:t>
            </a:r>
            <a:r>
              <a:rPr lang="en-US" altLang="ko-KR" b="1"/>
              <a:t>X</a:t>
            </a:r>
          </a:p>
          <a:p>
            <a:pPr lvl="0" latinLnBrk="0">
              <a:lnSpc>
                <a:spcPct val="150000"/>
              </a:lnSpc>
              <a:spcAft>
                <a:spcPts val="600"/>
              </a:spcAft>
            </a:pPr>
            <a:endParaRPr lang="en-US" altLang="ko-KR">
              <a:effectLst/>
            </a:endParaRPr>
          </a:p>
          <a:p>
            <a:pPr lvl="0"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>
                <a:effectLst/>
              </a:rPr>
              <a:t>3. </a:t>
            </a:r>
            <a:r>
              <a:rPr lang="ko-KR" altLang="en-US" b="1">
                <a:highlight>
                  <a:srgbClr val="FFFF00"/>
                </a:highlight>
              </a:rPr>
              <a:t>접어서 해결하자</a:t>
            </a:r>
            <a:r>
              <a:rPr lang="en-US" altLang="ko-KR" b="1">
                <a:highlight>
                  <a:srgbClr val="FFFF00"/>
                </a:highlight>
              </a:rPr>
              <a:t>!</a:t>
            </a: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/>
              <a:t>발전 영역에 손실도 없으며</a:t>
            </a:r>
            <a:r>
              <a:rPr lang="en-US" altLang="ko-KR"/>
              <a:t>, </a:t>
            </a:r>
            <a:r>
              <a:rPr lang="ko-KR" altLang="en-US"/>
              <a:t>여전히 회전하게 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538235-7C2D-33BC-8204-8818318D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2503614"/>
            <a:ext cx="2533422" cy="231174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C58C57-8977-9F0C-588F-516034E8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04" y="691918"/>
            <a:ext cx="2533422" cy="226741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7C1D4C-1AB1-4466-797E-CF37C3B9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503" y="3867783"/>
            <a:ext cx="2533423" cy="2121741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0955315-6EA7-45D9-B619-C39F81C4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3DDC15-E4D6-8B61-2BB8-AB7524F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기존 연구 </a:t>
            </a:r>
            <a:r>
              <a:rPr lang="en-US" altLang="ko-KR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br>
              <a:rPr lang="en-US" altLang="ko-KR" sz="3400"/>
            </a:br>
            <a:r>
              <a:rPr lang="ko-KR" alt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수정 접이식 수차 특허의 단점</a:t>
            </a:r>
            <a:endParaRPr lang="ko-KR" alt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9C43A1-5F07-5952-2174-E7BD1FB5C21C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lvl="0" latinLnBrk="0">
              <a:spcAft>
                <a:spcPts val="600"/>
              </a:spcAft>
            </a:pPr>
            <a:r>
              <a:rPr lang="en-US" altLang="ko-KR" sz="1700" dirty="0">
                <a:effectLst/>
              </a:rPr>
              <a:t>1. </a:t>
            </a:r>
            <a:r>
              <a:rPr lang="ko-KR" altLang="en-US" sz="1700" b="1" dirty="0">
                <a:effectLst/>
                <a:highlight>
                  <a:srgbClr val="FFFF00"/>
                </a:highlight>
              </a:rPr>
              <a:t>유도판과 날개의 마찰</a:t>
            </a:r>
            <a:r>
              <a:rPr lang="en-US" altLang="ko-KR" sz="1700" b="1" dirty="0">
                <a:effectLst/>
                <a:highlight>
                  <a:srgbClr val="FFFF00"/>
                </a:highlight>
              </a:rPr>
              <a:t>, </a:t>
            </a:r>
            <a:r>
              <a:rPr lang="ko-KR" altLang="en-US" sz="1700" b="1" dirty="0">
                <a:effectLst/>
                <a:highlight>
                  <a:srgbClr val="FFFF00"/>
                </a:highlight>
              </a:rPr>
              <a:t>충격</a:t>
            </a:r>
            <a:endParaRPr lang="en-US" altLang="ko-KR" sz="1700" b="1" dirty="0">
              <a:effectLst/>
              <a:highlight>
                <a:srgbClr val="FFFF00"/>
              </a:highlight>
            </a:endParaRPr>
          </a:p>
          <a:p>
            <a:pPr lvl="0" latinLnBrk="0">
              <a:spcAft>
                <a:spcPts val="600"/>
              </a:spcAft>
            </a:pPr>
            <a:r>
              <a:rPr lang="ko-KR" altLang="en-US" sz="1700" dirty="0">
                <a:effectLst/>
              </a:rPr>
              <a:t>날개의 변형과 파손이 초래됨</a:t>
            </a:r>
            <a:r>
              <a:rPr lang="en-US" altLang="ko-KR" sz="1700" dirty="0">
                <a:effectLst/>
              </a:rPr>
              <a:t>.</a:t>
            </a:r>
          </a:p>
          <a:p>
            <a:pPr lvl="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effectLst/>
            </a:endParaRPr>
          </a:p>
          <a:p>
            <a:pPr lvl="0" latinLnBrk="0">
              <a:spcAft>
                <a:spcPts val="600"/>
              </a:spcAft>
            </a:pPr>
            <a:r>
              <a:rPr lang="en-US" altLang="ko-KR" sz="1700" dirty="0">
                <a:effectLst/>
              </a:rPr>
              <a:t>2. </a:t>
            </a:r>
            <a:r>
              <a:rPr lang="ko-KR" altLang="en-US" sz="1700" dirty="0">
                <a:effectLst/>
              </a:rPr>
              <a:t>하나의 날개가 접힐 때</a:t>
            </a:r>
            <a:r>
              <a:rPr lang="en-US" altLang="ko-KR" sz="1700" dirty="0">
                <a:effectLst/>
              </a:rPr>
              <a:t> </a:t>
            </a:r>
            <a:r>
              <a:rPr lang="ko-KR" altLang="en-US" sz="1700" dirty="0">
                <a:effectLst/>
              </a:rPr>
              <a:t>그 이후 날개들이 </a:t>
            </a:r>
            <a:r>
              <a:rPr lang="ko-KR" altLang="en-US" sz="1700" b="1" dirty="0">
                <a:effectLst/>
                <a:highlight>
                  <a:srgbClr val="FFFF00"/>
                </a:highlight>
              </a:rPr>
              <a:t>연쇄적으로 접히게 되어</a:t>
            </a:r>
            <a:r>
              <a:rPr lang="en-US" altLang="ko-KR" sz="1700" b="1" dirty="0">
                <a:effectLst/>
                <a:highlight>
                  <a:srgbClr val="FFFF00"/>
                </a:highlight>
              </a:rPr>
              <a:t>,</a:t>
            </a:r>
            <a:r>
              <a:rPr lang="en-US" altLang="ko-KR" sz="1700" b="1" dirty="0">
                <a:effectLst/>
              </a:rPr>
              <a:t>  </a:t>
            </a:r>
            <a:r>
              <a:rPr lang="ko-KR" altLang="en-US" sz="1700" dirty="0">
                <a:effectLst/>
              </a:rPr>
              <a:t>유도판에 가해지는 부하가 커져 내구도</a:t>
            </a:r>
            <a:r>
              <a:rPr lang="en-US" altLang="ko-KR" sz="1700" dirty="0">
                <a:effectLst/>
              </a:rPr>
              <a:t> </a:t>
            </a:r>
            <a:r>
              <a:rPr lang="ko-KR" altLang="en-US" sz="1700" dirty="0">
                <a:effectLst/>
              </a:rPr>
              <a:t>약화</a:t>
            </a:r>
            <a:r>
              <a:rPr lang="en-US" altLang="ko-KR" sz="1700" dirty="0">
                <a:effectLst/>
              </a:rPr>
              <a:t>.</a:t>
            </a:r>
          </a:p>
          <a:p>
            <a:pPr lvl="0" indent="-22860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effectLst/>
            </a:endParaRPr>
          </a:p>
          <a:p>
            <a:pPr lvl="0" latinLnBrk="0">
              <a:spcAft>
                <a:spcPts val="600"/>
              </a:spcAft>
            </a:pPr>
            <a:r>
              <a:rPr lang="en-US" altLang="ko-KR" sz="1700" dirty="0">
                <a:effectLst/>
              </a:rPr>
              <a:t>3. </a:t>
            </a:r>
            <a:r>
              <a:rPr lang="ko-KR" altLang="en-US" sz="1700" dirty="0">
                <a:effectLst/>
              </a:rPr>
              <a:t>수차 집에서 벗어난 날개가 다시 펴져 회전력을 발생하기 위해서는 임계각에 도달해야 함</a:t>
            </a:r>
            <a:r>
              <a:rPr lang="en-US" altLang="ko-KR" sz="1700" dirty="0">
                <a:effectLst/>
              </a:rPr>
              <a:t>. </a:t>
            </a:r>
            <a:r>
              <a:rPr lang="ko-KR" altLang="en-US" sz="1700" dirty="0">
                <a:effectLst/>
              </a:rPr>
              <a:t>해당 특허에서는 </a:t>
            </a:r>
            <a:r>
              <a:rPr lang="ko-KR" altLang="en-US" sz="1700" b="1" dirty="0">
                <a:effectLst/>
                <a:highlight>
                  <a:srgbClr val="FFFF00"/>
                </a:highlight>
              </a:rPr>
              <a:t>임계각을 고려하지 않음</a:t>
            </a:r>
            <a:r>
              <a:rPr lang="en-US" altLang="ko-KR" sz="1700" b="1" dirty="0">
                <a:effectLst/>
                <a:highlight>
                  <a:srgbClr val="FFFF00"/>
                </a:highlight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E93EE-B7DB-BFAC-82A6-3B5CA78BBDCD}"/>
              </a:ext>
            </a:extLst>
          </p:cNvPr>
          <p:cNvGrpSpPr/>
          <p:nvPr/>
        </p:nvGrpSpPr>
        <p:grpSpPr>
          <a:xfrm>
            <a:off x="5602966" y="323424"/>
            <a:ext cx="6589034" cy="2368023"/>
            <a:chOff x="4532738" y="909546"/>
            <a:chExt cx="5488462" cy="190605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CB85FEA-6544-E93E-BBC4-96ED86EB6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49" t="2771" r="1760" b="-2767"/>
            <a:stretch/>
          </p:blipFill>
          <p:spPr>
            <a:xfrm>
              <a:off x="7789188" y="1039020"/>
              <a:ext cx="2232012" cy="177068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36A167F-0FD3-8DC9-0C6E-F450785EE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54" r="8738" b="8"/>
            <a:stretch/>
          </p:blipFill>
          <p:spPr>
            <a:xfrm>
              <a:off x="6277606" y="1039021"/>
              <a:ext cx="1481328" cy="164710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7B09E88-7465-FAE9-E118-8C43EB7C4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350" r="11800" b="6"/>
            <a:stretch/>
          </p:blipFill>
          <p:spPr>
            <a:xfrm>
              <a:off x="4532738" y="909546"/>
              <a:ext cx="1714215" cy="1906050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57C04527-04B9-E481-DB48-C0A23F33E2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1600"/>
          <a:stretch/>
        </p:blipFill>
        <p:spPr>
          <a:xfrm>
            <a:off x="6595887" y="2809702"/>
            <a:ext cx="4739900" cy="33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865763-6871-ADF3-2A50-28545912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3" y="612966"/>
            <a:ext cx="7124671" cy="774384"/>
          </a:xfrm>
        </p:spPr>
        <p:txBody>
          <a:bodyPr anchor="b">
            <a:normAutofit/>
          </a:bodyPr>
          <a:lstStyle/>
          <a:p>
            <a:r>
              <a:rPr lang="ko-KR" altLang="en-US" sz="3200" dirty="0" err="1"/>
              <a:t>피쉬파워의</a:t>
            </a:r>
            <a:r>
              <a:rPr lang="ko-KR" altLang="en-US" sz="3200" dirty="0"/>
              <a:t> 연구는 무엇이 </a:t>
            </a:r>
            <a:r>
              <a:rPr lang="ko-KR" altLang="en-US" sz="3200" dirty="0" err="1"/>
              <a:t>다른가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ing without Concrete? - Commentaries">
            <a:extLst>
              <a:ext uri="{FF2B5EF4-FFF2-40B4-BE49-F238E27FC236}">
                <a16:creationId xmlns:a16="http://schemas.microsoft.com/office/drawing/2014/main" id="{30ABBC10-FA4E-3428-05AC-2D318C68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796" y="612966"/>
            <a:ext cx="2535593" cy="1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가구, 벽, 실내, 흑백이(가) 표시된 사진&#10;&#10;자동 생성된 설명">
            <a:extLst>
              <a:ext uri="{FF2B5EF4-FFF2-40B4-BE49-F238E27FC236}">
                <a16:creationId xmlns:a16="http://schemas.microsoft.com/office/drawing/2014/main" id="{7C4D5F2B-BF9A-4DD1-A8EE-88F1470D76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" r="3" b="3"/>
          <a:stretch/>
        </p:blipFill>
        <p:spPr bwMode="auto">
          <a:xfrm>
            <a:off x="640972" y="2467768"/>
            <a:ext cx="2867241" cy="168617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oogle Shape;83;p8" descr="컴퓨터, 전자제품, 출력 장치, 사무용품이(가) 표시된 사진&#10;&#10;자동 생성된 설명">
            <a:extLst>
              <a:ext uri="{FF2B5EF4-FFF2-40B4-BE49-F238E27FC236}">
                <a16:creationId xmlns:a16="http://schemas.microsoft.com/office/drawing/2014/main" id="{6D58C8FB-F74E-53BA-FC33-B4F3460ADCC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r="8843"/>
          <a:stretch/>
        </p:blipFill>
        <p:spPr>
          <a:xfrm>
            <a:off x="640997" y="4322570"/>
            <a:ext cx="2867194" cy="1686170"/>
          </a:xfrm>
          <a:prstGeom prst="rect">
            <a:avLst/>
          </a:prstGeom>
          <a:noFill/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39490-CABE-1E64-B769-22EF25B9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ctr">
            <a:normAutofit fontScale="92500" lnSpcReduction="20000"/>
          </a:bodyPr>
          <a:lstStyle/>
          <a:p>
            <a:pPr marL="0" indent="0" latinLnBrk="1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입수구와 출수구를 만드는 </a:t>
            </a:r>
            <a:r>
              <a:rPr lang="ko-KR" altLang="en-US" sz="2000" b="1" dirty="0"/>
              <a:t>시멘트 구조물 </a:t>
            </a:r>
            <a:r>
              <a:rPr lang="ko-KR" altLang="en-US" sz="2000" b="1" dirty="0">
                <a:highlight>
                  <a:srgbClr val="FFFF00"/>
                </a:highlight>
              </a:rPr>
              <a:t>없음</a:t>
            </a:r>
            <a:r>
              <a:rPr lang="en-US" altLang="ko-KR" sz="2000" b="1" dirty="0">
                <a:highlight>
                  <a:srgbClr val="FFFF00"/>
                </a:highlight>
              </a:rPr>
              <a:t>!</a:t>
            </a: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ko-KR" sz="2000" dirty="0"/>
              <a:t>-&gt; </a:t>
            </a:r>
            <a:r>
              <a:rPr lang="ko-KR" altLang="ko-KR" sz="200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친환경적</a:t>
            </a:r>
            <a:r>
              <a:rPr lang="en-US" altLang="ko-KR" sz="2000" kern="120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200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저</a:t>
            </a:r>
            <a:r>
              <a:rPr lang="ko-KR" altLang="ko-KR" sz="200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비용</a:t>
            </a:r>
            <a:r>
              <a:rPr lang="ko-KR" altLang="ko-KR" sz="2000" kern="1200" dirty="0"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R" altLang="en-US" sz="200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빠른 </a:t>
            </a:r>
            <a:r>
              <a:rPr lang="ko-KR" altLang="ko-KR" sz="200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공사</a:t>
            </a:r>
            <a:r>
              <a:rPr lang="ko-KR" altLang="en-US" sz="2000" kern="120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기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간</a:t>
            </a:r>
            <a:r>
              <a:rPr lang="en-US" altLang="ko-KR" sz="2000" dirty="0"/>
              <a:t>.</a:t>
            </a: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ko-KR" sz="2000" kern="1200" dirty="0">
                <a:effectLst/>
                <a:latin typeface="+mn-lt"/>
                <a:ea typeface="+mn-ea"/>
                <a:cs typeface="+mn-cs"/>
              </a:rPr>
              <a:t>2. FRW, </a:t>
            </a:r>
            <a:r>
              <a:rPr lang="ko-KR" altLang="ko-KR" sz="2000" b="1" kern="1200" dirty="0">
                <a:effectLst/>
                <a:latin typeface="+mn-lt"/>
                <a:ea typeface="+mn-ea"/>
                <a:cs typeface="+mn-cs"/>
              </a:rPr>
              <a:t>물의 흐름에 완전히 맡겨 날개가 자연스레 접</a:t>
            </a:r>
            <a:r>
              <a:rPr lang="ko-KR" altLang="en-US" sz="2000" b="1" dirty="0"/>
              <a:t>힘</a:t>
            </a:r>
            <a:r>
              <a:rPr lang="en-US" altLang="ko-KR" sz="2000" dirty="0"/>
              <a:t>.</a:t>
            </a:r>
            <a:endParaRPr lang="en-US" altLang="ko-KR" sz="2000" kern="1200" dirty="0"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날개의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내구도 개선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충격 없앰</a:t>
            </a:r>
            <a:r>
              <a:rPr lang="en-US" altLang="ko-KR" sz="2000" dirty="0"/>
              <a:t>.</a:t>
            </a:r>
            <a:r>
              <a:rPr lang="ko-KR" altLang="ko-KR" sz="2000" kern="1200" dirty="0"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2000" kern="1200" dirty="0">
              <a:effectLst/>
              <a:latin typeface="+mn-lt"/>
              <a:ea typeface="+mn-ea"/>
              <a:cs typeface="+mn-cs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ko-KR" sz="2000" dirty="0"/>
              <a:t>3. ADW</a:t>
            </a:r>
            <a:r>
              <a:rPr lang="ko-KR" altLang="en-US" sz="2000" dirty="0"/>
              <a:t> 구조로</a:t>
            </a:r>
            <a:r>
              <a:rPr lang="en-US" altLang="ko-KR" sz="2000" dirty="0"/>
              <a:t>, Angle Block</a:t>
            </a:r>
            <a:r>
              <a:rPr lang="ko-KR" altLang="en-US" sz="2000" dirty="0"/>
              <a:t>을 통해 </a:t>
            </a:r>
            <a:r>
              <a:rPr lang="ko-KR" altLang="en-US" sz="2000" b="1" dirty="0"/>
              <a:t>최적 성능 각도 구현</a:t>
            </a:r>
            <a:endParaRPr lang="en-US" altLang="ko-KR" sz="2000" b="1" dirty="0"/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기계적으로 구속되는 구조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최대의 성능 얻어냄</a:t>
            </a:r>
            <a:r>
              <a:rPr lang="en-US" altLang="ko-KR" sz="2000" dirty="0"/>
              <a:t>.</a:t>
            </a:r>
          </a:p>
          <a:p>
            <a:pPr marL="0" indent="0" latinLnBrk="1">
              <a:lnSpc>
                <a:spcPct val="150000"/>
              </a:lnSpc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14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E3B0DD7-5589-497B-1EAD-BD3B47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37" y="556659"/>
            <a:ext cx="7139880" cy="106849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수력 발전의 뉴 패러다임</a:t>
            </a:r>
            <a:r>
              <a:rPr lang="en-US" altLang="ko-KR" sz="3200" dirty="0"/>
              <a:t>, ADW</a:t>
            </a:r>
            <a:endParaRPr lang="ko-KR" altLang="en-US" sz="32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C0737D-3018-1307-8141-426271E1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212" y="2222133"/>
            <a:ext cx="3097878" cy="3857919"/>
          </a:xfrm>
        </p:spPr>
        <p:txBody>
          <a:bodyPr>
            <a:normAutofit fontScale="92500" lnSpcReduction="10000"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댐 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엄청난 양의 </a:t>
            </a:r>
            <a:r>
              <a:rPr lang="ko-KR" altLang="en-US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콘크리트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건설 비용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수생태계의 파괴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물레방아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 위로 튀어 나옴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폭을 확장하기 어려움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낮은 발전 효율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11" name="Picture 2" descr="댐 넘친 건 역대 두번째… 1980년에도 괴산댐이었다">
            <a:extLst>
              <a:ext uri="{FF2B5EF4-FFF2-40B4-BE49-F238E27FC236}">
                <a16:creationId xmlns:a16="http://schemas.microsoft.com/office/drawing/2014/main" id="{083B837E-9A97-FF89-FC76-61BCD0008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6" r="3861"/>
          <a:stretch/>
        </p:blipFill>
        <p:spPr bwMode="auto">
          <a:xfrm>
            <a:off x="1017852" y="3679258"/>
            <a:ext cx="2084083" cy="20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물레방아 &lt; 사진/그림 뉴스 &lt; 문화/예술 &lt; 기사본문 - 시니어 타임스(Senior Times)">
            <a:extLst>
              <a:ext uri="{FF2B5EF4-FFF2-40B4-BE49-F238E27FC236}">
                <a16:creationId xmlns:a16="http://schemas.microsoft.com/office/drawing/2014/main" id="{A7A019E4-BF7C-0B44-F3B2-C218346CD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r="5008"/>
          <a:stretch/>
        </p:blipFill>
        <p:spPr bwMode="auto">
          <a:xfrm>
            <a:off x="1017852" y="1189623"/>
            <a:ext cx="2084083" cy="20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56" name="TextBox 9">
            <a:extLst>
              <a:ext uri="{FF2B5EF4-FFF2-40B4-BE49-F238E27FC236}">
                <a16:creationId xmlns:a16="http://schemas.microsoft.com/office/drawing/2014/main" id="{5D14F988-FEEB-6345-96FF-9A6D739E4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447903"/>
              </p:ext>
            </p:extLst>
          </p:nvPr>
        </p:nvGraphicFramePr>
        <p:xfrm>
          <a:off x="7463094" y="2222133"/>
          <a:ext cx="4777270" cy="388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35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527EF1-3D8C-8DA1-0B37-18466A5A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altLang="ko-KR" sz="3600" dirty="0"/>
              <a:t>CFD &amp; </a:t>
            </a:r>
            <a:r>
              <a:rPr lang="ko-KR" altLang="en-US" sz="3600" dirty="0"/>
              <a:t>코드</a:t>
            </a:r>
            <a:r>
              <a:rPr lang="en-US" altLang="ko-KR" sz="3600" dirty="0"/>
              <a:t> </a:t>
            </a:r>
            <a:r>
              <a:rPr lang="ko-KR" altLang="en-US" sz="3600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92CA6-8EC8-135C-02C5-1ED2072C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23" y="3168477"/>
            <a:ext cx="4991629" cy="3013807"/>
          </a:xfrm>
        </p:spPr>
        <p:txBody>
          <a:bodyPr anchor="ctr">
            <a:normAutofit/>
          </a:bodyPr>
          <a:lstStyle/>
          <a:p>
            <a:pPr marL="0" indent="0" latinLnBrk="1">
              <a:spcAft>
                <a:spcPts val="800"/>
              </a:spcAft>
              <a:buNone/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30cm </a:t>
            </a:r>
            <a:r>
              <a:rPr lang="ko-KR" altLang="en-US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정육면체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1m/s Water Flow Test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en-US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날개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각도에 따른 힘 데이터 수집</a:t>
            </a:r>
            <a:endParaRPr lang="en-US" altLang="ko-KR" sz="1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날개의 각도</a:t>
            </a:r>
            <a:r>
              <a:rPr lang="ko-KR" altLang="en-US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제어할 수 있는 수차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ADW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CFD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힘 데이터와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모멘트암</a:t>
            </a:r>
            <a:r>
              <a:rPr lang="ko-KR" altLang="en-US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계산하여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</a:t>
            </a:r>
            <a:r>
              <a:rPr lang="ko-KR" altLang="en-US" sz="15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 토크</a:t>
            </a: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각도 배분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구</a:t>
            </a:r>
            <a:r>
              <a:rPr lang="ko-KR" altLang="en-US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Smoothing</a:t>
            </a:r>
            <a:r>
              <a:rPr lang="ko-KR" altLang="en-US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실사용시 안정성 타협함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요소는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K+1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K-1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요소의 평균으로 업데이트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7FBACFA-30A4-AAC8-2E53-6B07EEAF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2153" y="332644"/>
            <a:ext cx="6004404" cy="2333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6EA92-AC46-30D9-38A5-FF0998B24A7F}"/>
              </a:ext>
            </a:extLst>
          </p:cNvPr>
          <p:cNvSpPr txBox="1"/>
          <p:nvPr/>
        </p:nvSpPr>
        <p:spPr>
          <a:xfrm>
            <a:off x="1035955" y="2300232"/>
            <a:ext cx="4935967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어떠한 날개가 최적의 결과를 내줄까요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어떠한 각도 분배가 최적의 결과를 내줄까요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35D833-8D9E-BA66-98CE-BC05D3B2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2153" y="3261646"/>
            <a:ext cx="6296898" cy="30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531C6-C1F0-B6EE-F6EF-4C68A5B7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423"/>
            <a:ext cx="10515600" cy="2678906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3200" dirty="0"/>
              <a:t>결과</a:t>
            </a:r>
            <a:endParaRPr lang="en-US" altLang="ko-KR" sz="320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CFD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 바탕으로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FullCapsuleFlap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최적화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ADW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40%,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12%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향상이 있었습니다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 내부는 저항력이 높은 환경이므로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회전수가 토크에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비례합니다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수차는 최대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평균적으로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1.4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배의 발전량 개선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실험을 통해 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ADW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구조가 실현 가능함을 확인하였으며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높은 정밀 제작을 통해 실제 이론에 근접한 효율을 얻어낼 수 있을 것입니다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505B-43A8-134E-B02E-0978B2FF6617}"/>
              </a:ext>
            </a:extLst>
          </p:cNvPr>
          <p:cNvSpPr txBox="1"/>
          <p:nvPr/>
        </p:nvSpPr>
        <p:spPr>
          <a:xfrm>
            <a:off x="6355318" y="3178174"/>
            <a:ext cx="4095993" cy="2890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FF0000"/>
                </a:solidFill>
              </a:rPr>
              <a:t>NO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큰 초기비용</a:t>
            </a:r>
            <a:r>
              <a:rPr lang="en-US" altLang="ko-KR" sz="3200" b="1" dirty="0"/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FF0000"/>
                </a:solidFill>
              </a:rPr>
              <a:t>NO</a:t>
            </a:r>
            <a:r>
              <a:rPr lang="ko-KR" altLang="en-US" sz="3200" b="1" dirty="0"/>
              <a:t> 수생태계 파괴</a:t>
            </a:r>
            <a:r>
              <a:rPr lang="en-US" altLang="ko-KR" sz="3200" b="1" dirty="0"/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FF0000"/>
                </a:solidFill>
              </a:rPr>
              <a:t>NO</a:t>
            </a:r>
            <a:r>
              <a:rPr lang="en-US" altLang="ko-KR" sz="3200" b="1" dirty="0"/>
              <a:t> </a:t>
            </a:r>
            <a:r>
              <a:rPr lang="ko-KR" altLang="en-US" sz="3200" b="1" dirty="0" err="1"/>
              <a:t>저효율</a:t>
            </a:r>
            <a:r>
              <a:rPr lang="ko-KR" altLang="en-US" sz="3200" b="1" dirty="0"/>
              <a:t> 물레방아</a:t>
            </a:r>
            <a:r>
              <a:rPr lang="en-US" altLang="ko-KR" sz="3200" b="1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14885-E613-58E9-01DC-254874F24F29}"/>
              </a:ext>
            </a:extLst>
          </p:cNvPr>
          <p:cNvSpPr txBox="1"/>
          <p:nvPr/>
        </p:nvSpPr>
        <p:spPr>
          <a:xfrm>
            <a:off x="838200" y="3199605"/>
            <a:ext cx="4998484" cy="2890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 err="1"/>
              <a:t>동면적</a:t>
            </a:r>
            <a:r>
              <a:rPr lang="ko-KR" altLang="en-US" sz="3200" b="1" dirty="0"/>
              <a:t> </a:t>
            </a:r>
            <a:r>
              <a:rPr lang="en-US" altLang="ko-KR" sz="3200" b="1" dirty="0">
                <a:highlight>
                  <a:srgbClr val="FFFF00"/>
                </a:highlight>
              </a:rPr>
              <a:t>200%</a:t>
            </a:r>
            <a:r>
              <a:rPr lang="ko-KR" altLang="en-US" sz="3200" b="1" dirty="0"/>
              <a:t>의 발전량</a:t>
            </a:r>
            <a:endParaRPr lang="en-US" altLang="ko-KR" sz="3200" b="1" dirty="0"/>
          </a:p>
          <a:p>
            <a:pPr>
              <a:lnSpc>
                <a:spcPct val="200000"/>
              </a:lnSpc>
            </a:pPr>
            <a:r>
              <a:rPr lang="ko-KR" altLang="en-US" sz="3200" b="1" dirty="0">
                <a:highlight>
                  <a:srgbClr val="FFFF00"/>
                </a:highlight>
              </a:rPr>
              <a:t>광폭 수로 </a:t>
            </a:r>
            <a:r>
              <a:rPr lang="ko-KR" altLang="en-US" sz="3200" b="1" dirty="0"/>
              <a:t>적용 가능</a:t>
            </a:r>
            <a:r>
              <a:rPr lang="en-US" altLang="ko-KR" sz="3200" b="1" dirty="0"/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3200" b="1" dirty="0">
                <a:highlight>
                  <a:srgbClr val="FFFF00"/>
                </a:highlight>
              </a:rPr>
              <a:t>수상 선박 정상 운행</a:t>
            </a:r>
            <a:r>
              <a:rPr lang="ko-KR" altLang="en-US" sz="3200" b="1" dirty="0"/>
              <a:t> 가능</a:t>
            </a:r>
            <a:r>
              <a:rPr lang="en-US" altLang="ko-KR" sz="32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2265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400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물레방아를 접자!</vt:lpstr>
      <vt:lpstr>기존 연구 –  수정 접이식 수차 특허의 단점</vt:lpstr>
      <vt:lpstr>피쉬파워의 연구는 무엇이 다른가?</vt:lpstr>
      <vt:lpstr>수력 발전의 뉴 패러다임, ADW</vt:lpstr>
      <vt:lpstr>CFD &amp; 코드 최적화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조용우</dc:creator>
  <cp:lastModifiedBy>YW Cho</cp:lastModifiedBy>
  <cp:revision>3</cp:revision>
  <dcterms:created xsi:type="dcterms:W3CDTF">2023-07-31T07:28:36Z</dcterms:created>
  <dcterms:modified xsi:type="dcterms:W3CDTF">2024-08-03T11:48:11Z</dcterms:modified>
</cp:coreProperties>
</file>