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9"/>
  </p:handoutMasterIdLst>
  <p:sldIdLst>
    <p:sldId id="471" r:id="rId3"/>
    <p:sldId id="263" r:id="rId5"/>
    <p:sldId id="258" r:id="rId6"/>
    <p:sldId id="276" r:id="rId7"/>
    <p:sldId id="274" r:id="rId8"/>
    <p:sldId id="359" r:id="rId9"/>
    <p:sldId id="360" r:id="rId10"/>
    <p:sldId id="498" r:id="rId11"/>
    <p:sldId id="543" r:id="rId12"/>
    <p:sldId id="568" r:id="rId13"/>
    <p:sldId id="569" r:id="rId14"/>
    <p:sldId id="362" r:id="rId15"/>
    <p:sldId id="363" r:id="rId16"/>
    <p:sldId id="519" r:id="rId17"/>
    <p:sldId id="365" r:id="rId18"/>
    <p:sldId id="364" r:id="rId19"/>
    <p:sldId id="432" r:id="rId20"/>
    <p:sldId id="367" r:id="rId21"/>
    <p:sldId id="368" r:id="rId22"/>
    <p:sldId id="388" r:id="rId23"/>
    <p:sldId id="434" r:id="rId24"/>
    <p:sldId id="389" r:id="rId25"/>
    <p:sldId id="435" r:id="rId26"/>
    <p:sldId id="520" r:id="rId27"/>
    <p:sldId id="358" r:id="rId28"/>
    <p:sldId id="369" r:id="rId29"/>
    <p:sldId id="370" r:id="rId30"/>
    <p:sldId id="371" r:id="rId31"/>
    <p:sldId id="286" r:id="rId32"/>
    <p:sldId id="288" r:id="rId33"/>
    <p:sldId id="594" r:id="rId34"/>
    <p:sldId id="375" r:id="rId35"/>
    <p:sldId id="540" r:id="rId36"/>
    <p:sldId id="539" r:id="rId37"/>
    <p:sldId id="377" r:id="rId38"/>
  </p:sldIdLst>
  <p:sldSz cx="12192000" cy="6858000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6967E"/>
    <a:srgbClr val="4197E1"/>
    <a:srgbClr val="3F86D8"/>
    <a:srgbClr val="1AA3AA"/>
    <a:srgbClr val="3498DB"/>
    <a:srgbClr val="1F74AD"/>
    <a:srgbClr val="E9E9EF"/>
    <a:srgbClr val="F6CE88"/>
    <a:srgbClr val="E3A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77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-342" y="-108"/>
      </p:cViewPr>
      <p:guideLst>
        <p:guide orient="horz" pos="2222"/>
        <p:guide pos="371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gs" Target="tags/tag171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image" Target="../media/image1.jpeg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10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tags" Target="../tags/tag10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tags" Target="../tags/tag11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14.xml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0" Type="http://schemas.openxmlformats.org/officeDocument/2006/relationships/notesSlide" Target="../notesSlides/notesSlide12.xml"/><Relationship Id="rId1" Type="http://schemas.openxmlformats.org/officeDocument/2006/relationships/tags" Target="../tags/tag113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1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26.png"/><Relationship Id="rId2" Type="http://schemas.openxmlformats.org/officeDocument/2006/relationships/image" Target="../media/image31.png"/><Relationship Id="rId1" Type="http://schemas.openxmlformats.org/officeDocument/2006/relationships/tags" Target="../tags/tag115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18.xml"/><Relationship Id="rId6" Type="http://schemas.openxmlformats.org/officeDocument/2006/relationships/image" Target="../media/image33.png"/><Relationship Id="rId5" Type="http://schemas.openxmlformats.org/officeDocument/2006/relationships/image" Target="../media/image34.png"/><Relationship Id="rId4" Type="http://schemas.openxmlformats.org/officeDocument/2006/relationships/image" Target="../media/image32.png"/><Relationship Id="rId3" Type="http://schemas.openxmlformats.org/officeDocument/2006/relationships/image" Target="../media/image26.png"/><Relationship Id="rId2" Type="http://schemas.openxmlformats.org/officeDocument/2006/relationships/image" Target="../media/image35.png"/><Relationship Id="rId1" Type="http://schemas.openxmlformats.org/officeDocument/2006/relationships/tags" Target="../tags/tag117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image" Target="../media/image42.png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1" Type="http://schemas.openxmlformats.org/officeDocument/2006/relationships/notesSlide" Target="../notesSlides/notesSlide15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19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22.xml"/><Relationship Id="rId2" Type="http://schemas.openxmlformats.org/officeDocument/2006/relationships/image" Target="../media/image2.png"/><Relationship Id="rId1" Type="http://schemas.openxmlformats.org/officeDocument/2006/relationships/tags" Target="../tags/tag121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26.xml"/><Relationship Id="rId2" Type="http://schemas.openxmlformats.org/officeDocument/2006/relationships/image" Target="../media/image44.png"/><Relationship Id="rId1" Type="http://schemas.openxmlformats.org/officeDocument/2006/relationships/tags" Target="../tags/tag125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28.xml"/><Relationship Id="rId2" Type="http://schemas.openxmlformats.org/officeDocument/2006/relationships/image" Target="../media/image45.png"/><Relationship Id="rId1" Type="http://schemas.openxmlformats.org/officeDocument/2006/relationships/tags" Target="../tags/tag12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4" Type="http://schemas.openxmlformats.org/officeDocument/2006/relationships/notesSlide" Target="../notesSlides/notesSlide2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78.xml"/><Relationship Id="rId11" Type="http://schemas.openxmlformats.org/officeDocument/2006/relationships/tags" Target="../tags/tag77.xml"/><Relationship Id="rId10" Type="http://schemas.openxmlformats.org/officeDocument/2006/relationships/tags" Target="../tags/tag76.xml"/><Relationship Id="rId1" Type="http://schemas.openxmlformats.org/officeDocument/2006/relationships/tags" Target="../tags/tag67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30.xml"/><Relationship Id="rId2" Type="http://schemas.openxmlformats.org/officeDocument/2006/relationships/image" Target="../media/image46.png"/><Relationship Id="rId1" Type="http://schemas.openxmlformats.org/officeDocument/2006/relationships/tags" Target="../tags/tag129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32.xml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tags" Target="../tags/tag131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34.xml"/><Relationship Id="rId2" Type="http://schemas.openxmlformats.org/officeDocument/2006/relationships/image" Target="../media/image49.png"/><Relationship Id="rId1" Type="http://schemas.openxmlformats.org/officeDocument/2006/relationships/tags" Target="../tags/tag133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3.xml"/><Relationship Id="rId8" Type="http://schemas.openxmlformats.org/officeDocument/2006/relationships/slideLayout" Target="../slideLayouts/slideLayout3.xml"/><Relationship Id="rId7" Type="http://schemas.openxmlformats.org/officeDocument/2006/relationships/tags" Target="../tags/tag13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tags" Target="../tags/tag135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4.xml"/><Relationship Id="rId8" Type="http://schemas.openxmlformats.org/officeDocument/2006/relationships/slideLayout" Target="../slideLayouts/slideLayout3.xml"/><Relationship Id="rId7" Type="http://schemas.openxmlformats.org/officeDocument/2006/relationships/tags" Target="../tags/tag138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tags" Target="../tags/tag137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40.xml"/><Relationship Id="rId2" Type="http://schemas.openxmlformats.org/officeDocument/2006/relationships/image" Target="../media/image60.png"/><Relationship Id="rId1" Type="http://schemas.openxmlformats.org/officeDocument/2006/relationships/tags" Target="../tags/tag139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42.xml"/><Relationship Id="rId2" Type="http://schemas.openxmlformats.org/officeDocument/2006/relationships/image" Target="../media/image61.png"/><Relationship Id="rId1" Type="http://schemas.openxmlformats.org/officeDocument/2006/relationships/tags" Target="../tags/tag141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44.xml"/><Relationship Id="rId2" Type="http://schemas.openxmlformats.org/officeDocument/2006/relationships/image" Target="../media/image62.png"/><Relationship Id="rId1" Type="http://schemas.openxmlformats.org/officeDocument/2006/relationships/tags" Target="../tags/tag143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46.xml"/><Relationship Id="rId2" Type="http://schemas.openxmlformats.org/officeDocument/2006/relationships/image" Target="../media/image63.png"/><Relationship Id="rId1" Type="http://schemas.openxmlformats.org/officeDocument/2006/relationships/tags" Target="../tags/tag14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9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149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tags" Target="../tags/tag148.xml"/><Relationship Id="rId2" Type="http://schemas.openxmlformats.org/officeDocument/2006/relationships/hyperlink" Target="https://clone-report.epdatapro.com/" TargetMode="External"/><Relationship Id="rId1" Type="http://schemas.openxmlformats.org/officeDocument/2006/relationships/tags" Target="../tags/tag14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6" Type="http://schemas.openxmlformats.org/officeDocument/2006/relationships/notesSlide" Target="../notesSlides/notesSlide3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92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tags" Target="../tags/tag79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51.xml"/><Relationship Id="rId2" Type="http://schemas.openxmlformats.org/officeDocument/2006/relationships/image" Target="../media/image64.png"/><Relationship Id="rId1" Type="http://schemas.openxmlformats.org/officeDocument/2006/relationships/tags" Target="../tags/tag150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1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53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tags" Target="../tags/tag152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55.xml"/><Relationship Id="rId2" Type="http://schemas.openxmlformats.org/officeDocument/2006/relationships/image" Target="../media/image70.png"/><Relationship Id="rId1" Type="http://schemas.openxmlformats.org/officeDocument/2006/relationships/tags" Target="../tags/tag154.xml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58.xml"/><Relationship Id="rId3" Type="http://schemas.openxmlformats.org/officeDocument/2006/relationships/image" Target="../media/image2.png"/><Relationship Id="rId2" Type="http://schemas.openxmlformats.org/officeDocument/2006/relationships/tags" Target="../tags/tag157.xml"/><Relationship Id="rId1" Type="http://schemas.openxmlformats.org/officeDocument/2006/relationships/tags" Target="../tags/tag156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tags" Target="../tags/tag167.xml"/><Relationship Id="rId8" Type="http://schemas.openxmlformats.org/officeDocument/2006/relationships/tags" Target="../tags/tag166.xml"/><Relationship Id="rId7" Type="http://schemas.openxmlformats.org/officeDocument/2006/relationships/tags" Target="../tags/tag165.xml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tags" Target="../tags/tag162.xml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6" Type="http://schemas.openxmlformats.org/officeDocument/2006/relationships/notesSlide" Target="../notesSlides/notesSlide34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68.xml"/><Relationship Id="rId13" Type="http://schemas.openxmlformats.org/officeDocument/2006/relationships/image" Target="../media/image74.png"/><Relationship Id="rId12" Type="http://schemas.openxmlformats.org/officeDocument/2006/relationships/image" Target="../media/image73.png"/><Relationship Id="rId11" Type="http://schemas.openxmlformats.org/officeDocument/2006/relationships/image" Target="../media/image72.png"/><Relationship Id="rId10" Type="http://schemas.openxmlformats.org/officeDocument/2006/relationships/image" Target="../media/image71.png"/><Relationship Id="rId1" Type="http://schemas.openxmlformats.org/officeDocument/2006/relationships/tags" Target="../tags/tag159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70.xml"/><Relationship Id="rId1" Type="http://schemas.openxmlformats.org/officeDocument/2006/relationships/tags" Target="../tags/tag16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95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tags" Target="../tags/tag94.xml"/><Relationship Id="rId2" Type="http://schemas.openxmlformats.org/officeDocument/2006/relationships/hyperlink" Target="https://clone-subject.epdatapro.com/" TargetMode="External"/><Relationship Id="rId1" Type="http://schemas.openxmlformats.org/officeDocument/2006/relationships/tags" Target="../tags/tag9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9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9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02.xml"/><Relationship Id="rId1" Type="http://schemas.openxmlformats.org/officeDocument/2006/relationships/tags" Target="../tags/tag9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0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103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06.xml"/><Relationship Id="rId4" Type="http://schemas.openxmlformats.org/officeDocument/2006/relationships/image" Target="../media/image17.png"/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tags" Target="../tags/tag105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08.xml"/><Relationship Id="rId4" Type="http://schemas.openxmlformats.org/officeDocument/2006/relationships/image" Target="../media/image17.png"/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tags" Target="../tags/tag10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7800" b="7800"/>
          <a:stretch>
            <a:fillRect/>
          </a:stretch>
        </p:blipFill>
        <p:spPr>
          <a:xfrm>
            <a:off x="2149" y="0"/>
            <a:ext cx="12187701" cy="6858000"/>
          </a:xfrm>
          <a:prstGeom prst="rect">
            <a:avLst/>
          </a:prstGeom>
        </p:spPr>
      </p:pic>
      <p:sp>
        <p:nvSpPr>
          <p:cNvPr id="21" name="矩形 20"/>
          <p:cNvSpPr/>
          <p:nvPr>
            <p:custDataLst>
              <p:tags r:id="rId3"/>
            </p:custDataLst>
          </p:nvPr>
        </p:nvSpPr>
        <p:spPr bwMode="auto">
          <a:xfrm>
            <a:off x="4787900" y="2773680"/>
            <a:ext cx="7497445" cy="3598545"/>
          </a:xfrm>
          <a:prstGeom prst="rect">
            <a:avLst/>
          </a:prstGeom>
          <a:solidFill>
            <a:srgbClr val="3C3C41">
              <a:lumMod val="50000"/>
              <a:alpha val="4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1">
            <a:srgbClr val="75757A"/>
          </a:lnRef>
          <a:fillRef idx="3">
            <a:srgbClr val="75757A"/>
          </a:fillRef>
          <a:effectRef idx="2">
            <a:srgbClr val="75757A"/>
          </a:effectRef>
          <a:fontRef idx="minor">
            <a:srgbClr val="FFFFFF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1" forceAA="0" compatLnSpc="1">
            <a:noAutofit/>
          </a:bodyPr>
          <a:p>
            <a:pPr algn="ctr" defTabSz="9321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000" dirty="0" err="1">
              <a:solidFill>
                <a:srgbClr val="D3DBE5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7" name="Title 6"/>
          <p:cNvSpPr txBox="1"/>
          <p:nvPr>
            <p:custDataLst>
              <p:tags r:id="rId4"/>
            </p:custDataLst>
          </p:nvPr>
        </p:nvSpPr>
        <p:spPr>
          <a:xfrm>
            <a:off x="5527040" y="3116580"/>
            <a:ext cx="6029960" cy="6248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lang="zh-CN" altLang="en-US" sz="3600" spc="50">
                <a:ln w="3175">
                  <a:noFill/>
                  <a:prstDash val="dash"/>
                </a:ln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香橘乳癖宁胶囊II期临床研究</a:t>
            </a:r>
            <a:endParaRPr kumimoji="0" lang="zh-CN" altLang="en-US" sz="3600" b="1" i="0" u="none" strike="noStrike" kern="1200" cap="none" spc="50" normalizeH="0" noProof="0" dirty="0">
              <a:ln w="3175">
                <a:noFill/>
                <a:prstDash val="dash"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custDataLst>
              <p:tags r:id="rId5"/>
            </p:custDataLst>
          </p:nvPr>
        </p:nvSpPr>
        <p:spPr>
          <a:xfrm>
            <a:off x="4920192" y="3858894"/>
            <a:ext cx="7071784" cy="179734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4000" kern="1200">
                <a:solidFill>
                  <a:srgbClr val="99CC00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2pPr>
            <a:lvl3pPr marL="1257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SzPct val="100000"/>
            </a:pPr>
            <a:r>
              <a:rPr lang="en-US" altLang="zh-CN" sz="3600" dirty="0" smtClean="0">
                <a:solidFill>
                  <a:schemeClr val="bg1"/>
                </a:solidFill>
                <a:latin typeface="+mn-lt"/>
              </a:rPr>
              <a:t>ePData</a:t>
            </a:r>
            <a:r>
              <a:rPr lang="zh-CN" altLang="en-US" sz="36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  <a:latin typeface="+mn-lt"/>
              </a:rPr>
              <a:t>SMT&amp;RMT</a:t>
            </a:r>
            <a:r>
              <a:rPr lang="zh-CN" altLang="en-US" sz="3600" dirty="0" smtClean="0">
                <a:solidFill>
                  <a:schemeClr val="bg1"/>
                </a:solidFill>
                <a:latin typeface="+mn-lt"/>
              </a:rPr>
              <a:t>使用手册</a:t>
            </a:r>
            <a:endParaRPr lang="zh-CN" altLang="en-US" sz="3600" dirty="0" smtClean="0">
              <a:solidFill>
                <a:schemeClr val="bg1"/>
              </a:solidFill>
              <a:latin typeface="+mn-lt"/>
            </a:endParaRPr>
          </a:p>
          <a:p>
            <a:pPr marL="0" indent="0" algn="ctr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SzPct val="100000"/>
            </a:pPr>
            <a:r>
              <a:rPr lang="en-US" altLang="zh-CN" sz="2800" dirty="0" smtClean="0">
                <a:solidFill>
                  <a:schemeClr val="bg1"/>
                </a:solidFill>
                <a:latin typeface="+mn-lt"/>
              </a:rPr>
              <a:t>(PI</a:t>
            </a:r>
            <a:r>
              <a:rPr lang="zh-CN" altLang="en-US" sz="2800" dirty="0" smtClean="0">
                <a:solidFill>
                  <a:schemeClr val="bg1"/>
                </a:solidFill>
                <a:latin typeface="+mn-lt"/>
              </a:rPr>
              <a:t>、</a:t>
            </a:r>
            <a:r>
              <a:rPr lang="en-US" altLang="zh-CN" sz="2800" dirty="0" smtClean="0">
                <a:solidFill>
                  <a:schemeClr val="bg1"/>
                </a:solidFill>
                <a:latin typeface="+mn-lt"/>
              </a:rPr>
              <a:t>SUB-I</a:t>
            </a:r>
            <a:r>
              <a:rPr lang="zh-CN" altLang="en-US" sz="2800" dirty="0" smtClean="0">
                <a:solidFill>
                  <a:schemeClr val="bg1"/>
                </a:solidFill>
                <a:latin typeface="+mn-lt"/>
              </a:rPr>
              <a:t>、</a:t>
            </a:r>
            <a:r>
              <a:rPr lang="en-US" altLang="zh-CN" sz="2800" dirty="0" smtClean="0">
                <a:solidFill>
                  <a:schemeClr val="bg1"/>
                </a:solidFill>
                <a:latin typeface="+mn-lt"/>
              </a:rPr>
              <a:t>CRC</a:t>
            </a:r>
            <a:r>
              <a:rPr lang="zh-CN" altLang="en-US" sz="2800" dirty="0" smtClean="0">
                <a:solidFill>
                  <a:schemeClr val="bg1"/>
                </a:solidFill>
                <a:latin typeface="+mn-lt"/>
              </a:rPr>
              <a:t>）</a:t>
            </a:r>
            <a:endParaRPr lang="en-US" altLang="zh-CN" sz="4000" dirty="0" smtClean="0">
              <a:solidFill>
                <a:schemeClr val="bg1"/>
              </a:solidFill>
              <a:latin typeface="+mn-lt"/>
            </a:endParaRPr>
          </a:p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ct val="100000"/>
            </a:pPr>
            <a:endParaRPr lang="en-US" altLang="zh-CN" sz="4000" dirty="0" smtClean="0">
              <a:solidFill>
                <a:schemeClr val="tx2"/>
              </a:solidFill>
              <a:latin typeface="+mn-lt"/>
            </a:endParaRPr>
          </a:p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ct val="100000"/>
            </a:pPr>
            <a:endParaRPr lang="en-US" altLang="zh-CN" sz="4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850880" y="5655945"/>
            <a:ext cx="1877060" cy="657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ct val="100000"/>
            </a:pP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捷信医药</a:t>
            </a:r>
            <a:endParaRPr lang="en-US" altLang="zh-CN" dirty="0" smtClean="0">
              <a:solidFill>
                <a:schemeClr val="bg1"/>
              </a:solidFill>
              <a:latin typeface="+mn-lt"/>
            </a:endParaRPr>
          </a:p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ct val="100000"/>
            </a:pP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  2019-11</a:t>
            </a:r>
            <a:endParaRPr lang="en-US" altLang="zh-CN" dirty="0" smtClean="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dirty="0" smtClean="0">
                <a:sym typeface="+mn-ea"/>
              </a:rPr>
              <a:t>SMT—</a:t>
            </a:r>
            <a:r>
              <a:rPr dirty="0" smtClean="0">
                <a:sym typeface="+mn-ea"/>
              </a:rPr>
              <a:t>（</a:t>
            </a:r>
            <a:r>
              <a:rPr lang="en-US" dirty="0" smtClean="0"/>
              <a:t>4-1</a:t>
            </a:r>
            <a:r>
              <a:rPr dirty="0" smtClean="0">
                <a:sym typeface="+mn-ea"/>
              </a:rPr>
              <a:t>）数据质疑</a:t>
            </a:r>
            <a:endParaRPr sz="2000" dirty="0" smtClean="0">
              <a:solidFill>
                <a:srgbClr val="FF0000"/>
              </a:solidFill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7655" y="1419860"/>
            <a:ext cx="11511915" cy="5379085"/>
            <a:chOff x="0" y="1994"/>
            <a:chExt cx="18706" cy="8741"/>
          </a:xfrm>
        </p:grpSpPr>
        <p:pic>
          <p:nvPicPr>
            <p:cNvPr id="8206" name="Picture 14" descr="C:\Users\yao.xu\Desktop\微信截图_20200115164204.png微信截图_2020011516420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5" y="1994"/>
              <a:ext cx="18341" cy="8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4" name="TextBox 33"/>
            <p:cNvSpPr txBox="1"/>
            <p:nvPr/>
          </p:nvSpPr>
          <p:spPr>
            <a:xfrm>
              <a:off x="0" y="3750"/>
              <a:ext cx="3744" cy="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FF0000"/>
                  </a:solidFill>
                </a:rPr>
                <a:t>1. </a:t>
              </a:r>
              <a:endParaRPr lang="en-US" altLang="zh-CN" sz="12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137" y="5630"/>
              <a:ext cx="2135" cy="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FF0000"/>
                  </a:solidFill>
                </a:rPr>
                <a:t>2. </a:t>
              </a:r>
              <a:endParaRPr lang="zh-CN" altLang="en-US" sz="1200" dirty="0" smtClean="0">
                <a:solidFill>
                  <a:srgbClr val="FF0000"/>
                </a:solidFill>
              </a:endParaRPr>
            </a:p>
          </p:txBody>
        </p:sp>
      </p:grpSp>
      <p:cxnSp>
        <p:nvCxnSpPr>
          <p:cNvPr id="2" name="直接箭头连接符 1"/>
          <p:cNvCxnSpPr/>
          <p:nvPr/>
        </p:nvCxnSpPr>
        <p:spPr>
          <a:xfrm flipV="1">
            <a:off x="1719580" y="3448050"/>
            <a:ext cx="238760" cy="1689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193165" y="3528695"/>
            <a:ext cx="675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0" name="TextBox 33"/>
          <p:cNvSpPr txBox="1"/>
          <p:nvPr/>
        </p:nvSpPr>
        <p:spPr>
          <a:xfrm>
            <a:off x="1193165" y="3657600"/>
            <a:ext cx="946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 smtClean="0">
                <a:solidFill>
                  <a:srgbClr val="FF0000"/>
                </a:solidFill>
              </a:rPr>
              <a:t>需要回复质疑的提示</a:t>
            </a:r>
            <a:r>
              <a:rPr lang="en-US" altLang="zh-CN" sz="1200" dirty="0" smtClean="0">
                <a:solidFill>
                  <a:srgbClr val="FF0000"/>
                </a:solidFill>
              </a:rPr>
              <a:t>.</a:t>
            </a:r>
            <a:endParaRPr lang="en-US" altLang="zh-CN" sz="1200" dirty="0" smtClean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19300" y="3219450"/>
            <a:ext cx="258445" cy="2286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" name="图片 12" descr="微信截图_202001151652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745" y="3528695"/>
            <a:ext cx="4108450" cy="3181985"/>
          </a:xfrm>
          <a:prstGeom prst="rect">
            <a:avLst/>
          </a:prstGeom>
        </p:spPr>
      </p:pic>
      <p:sp>
        <p:nvSpPr>
          <p:cNvPr id="14" name="TextBox 33"/>
          <p:cNvSpPr txBox="1"/>
          <p:nvPr/>
        </p:nvSpPr>
        <p:spPr>
          <a:xfrm>
            <a:off x="2497455" y="5629910"/>
            <a:ext cx="16008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 smtClean="0">
                <a:solidFill>
                  <a:srgbClr val="FF0000"/>
                </a:solidFill>
              </a:rPr>
              <a:t>3</a:t>
            </a:r>
            <a:r>
              <a:rPr lang="zh-CN" altLang="en-US" sz="1200" dirty="0" smtClean="0">
                <a:solidFill>
                  <a:srgbClr val="FF0000"/>
                </a:solidFill>
              </a:rPr>
              <a:t>、查看质疑详情</a:t>
            </a:r>
            <a:endParaRPr lang="en-US" altLang="zh-CN" sz="1200" dirty="0" smtClean="0">
              <a:solidFill>
                <a:srgbClr val="FF0000"/>
              </a:solidFill>
            </a:endParaRPr>
          </a:p>
        </p:txBody>
      </p:sp>
      <p:sp>
        <p:nvSpPr>
          <p:cNvPr id="15" name="TextBox 33"/>
          <p:cNvSpPr txBox="1"/>
          <p:nvPr/>
        </p:nvSpPr>
        <p:spPr>
          <a:xfrm>
            <a:off x="4483100" y="5629910"/>
            <a:ext cx="16008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 smtClean="0">
                <a:solidFill>
                  <a:srgbClr val="FF0000"/>
                </a:solidFill>
              </a:rPr>
              <a:t>4</a:t>
            </a:r>
            <a:r>
              <a:rPr lang="zh-CN" altLang="en-US" sz="1200" dirty="0" smtClean="0">
                <a:solidFill>
                  <a:srgbClr val="FF0000"/>
                </a:solidFill>
              </a:rPr>
              <a:t>、输入回复的内容</a:t>
            </a:r>
            <a:endParaRPr lang="en-US" altLang="zh-CN" sz="1200" dirty="0" smtClean="0">
              <a:solidFill>
                <a:srgbClr val="FF0000"/>
              </a:solidFill>
            </a:endParaRPr>
          </a:p>
        </p:txBody>
      </p:sp>
      <p:pic>
        <p:nvPicPr>
          <p:cNvPr id="16" name="图片 15" descr="微信截图_202001151655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725" y="4789805"/>
            <a:ext cx="2190750" cy="660400"/>
          </a:xfrm>
          <a:prstGeom prst="rect">
            <a:avLst/>
          </a:prstGeom>
        </p:spPr>
      </p:pic>
      <p:sp>
        <p:nvSpPr>
          <p:cNvPr id="17" name="TextBox 33"/>
          <p:cNvSpPr txBox="1"/>
          <p:nvPr/>
        </p:nvSpPr>
        <p:spPr>
          <a:xfrm>
            <a:off x="6896100" y="5540375"/>
            <a:ext cx="16008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 smtClean="0">
                <a:solidFill>
                  <a:srgbClr val="FF0000"/>
                </a:solidFill>
              </a:rPr>
              <a:t>5</a:t>
            </a:r>
            <a:r>
              <a:rPr lang="zh-CN" altLang="en-US" sz="1200" dirty="0" smtClean="0">
                <a:solidFill>
                  <a:srgbClr val="FF0000"/>
                </a:solidFill>
              </a:rPr>
              <a:t>、发送成功提示</a:t>
            </a:r>
            <a:endParaRPr lang="en-US" altLang="zh-CN" sz="1200" dirty="0" smtClean="0">
              <a:solidFill>
                <a:srgbClr val="FF0000"/>
              </a:solidFill>
            </a:endParaRPr>
          </a:p>
        </p:txBody>
      </p:sp>
      <p:sp>
        <p:nvSpPr>
          <p:cNvPr id="18" name="TextBox 20"/>
          <p:cNvSpPr txBox="1"/>
          <p:nvPr/>
        </p:nvSpPr>
        <p:spPr>
          <a:xfrm>
            <a:off x="669253" y="960381"/>
            <a:ext cx="1071461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u="sng" dirty="0" smtClean="0"/>
              <a:t>功能描述：</a:t>
            </a:r>
            <a:r>
              <a:rPr lang="zh-CN" altLang="en-US" dirty="0" smtClean="0"/>
              <a:t>对</a:t>
            </a:r>
            <a:r>
              <a:rPr lang="en-US" altLang="zh-CN" dirty="0" smtClean="0"/>
              <a:t>CRA</a:t>
            </a:r>
            <a:r>
              <a:rPr lang="zh-CN" altLang="en-US" dirty="0" smtClean="0"/>
              <a:t>提出的数据质疑进行解疑</a:t>
            </a:r>
            <a:endParaRPr lang="zh-CN" altLang="en-US" dirty="0" smtClean="0"/>
          </a:p>
        </p:txBody>
      </p:sp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dirty="0" smtClean="0">
                <a:sym typeface="+mn-ea"/>
              </a:rPr>
              <a:t>SMT—</a:t>
            </a:r>
            <a:r>
              <a:rPr dirty="0" smtClean="0">
                <a:sym typeface="+mn-ea"/>
              </a:rPr>
              <a:t>（</a:t>
            </a:r>
            <a:r>
              <a:rPr lang="en-US" dirty="0" smtClean="0"/>
              <a:t>4-2</a:t>
            </a:r>
            <a:r>
              <a:rPr dirty="0" smtClean="0">
                <a:sym typeface="+mn-ea"/>
              </a:rPr>
              <a:t>）数据质疑</a:t>
            </a:r>
            <a:endParaRPr sz="2000" dirty="0" smtClean="0">
              <a:solidFill>
                <a:srgbClr val="FF0000"/>
              </a:solidFill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50850" y="1549999"/>
            <a:ext cx="11208385" cy="5236881"/>
            <a:chOff x="0" y="1995"/>
            <a:chExt cx="18706" cy="8740"/>
          </a:xfrm>
        </p:grpSpPr>
        <p:pic>
          <p:nvPicPr>
            <p:cNvPr id="8206" name="Picture 14" descr="C:\Users\yao.xu\Desktop\微信截图_20200115165919.png微信截图_20200115165919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5" y="1995"/>
              <a:ext cx="18341" cy="87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4" name="TextBox 33"/>
            <p:cNvSpPr txBox="1"/>
            <p:nvPr/>
          </p:nvSpPr>
          <p:spPr>
            <a:xfrm>
              <a:off x="0" y="3750"/>
              <a:ext cx="3744" cy="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FF0000"/>
                  </a:solidFill>
                </a:rPr>
                <a:t>1. </a:t>
              </a:r>
              <a:endParaRPr lang="en-US" altLang="zh-CN" sz="12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137" y="5630"/>
              <a:ext cx="2135" cy="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FF0000"/>
                  </a:solidFill>
                </a:rPr>
                <a:t>2. </a:t>
              </a:r>
              <a:endParaRPr lang="zh-CN" altLang="en-US" sz="1200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93165" y="3528695"/>
            <a:ext cx="675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13" name="图片 12" descr="C:\Users\yao.xu\Desktop\微信截图_20200115165944.png微信截图_2020011516594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02435" y="3896995"/>
            <a:ext cx="3412490" cy="2736215"/>
          </a:xfrm>
          <a:prstGeom prst="rect">
            <a:avLst/>
          </a:prstGeom>
        </p:spPr>
      </p:pic>
      <p:sp>
        <p:nvSpPr>
          <p:cNvPr id="14" name="TextBox 33"/>
          <p:cNvSpPr txBox="1"/>
          <p:nvPr/>
        </p:nvSpPr>
        <p:spPr>
          <a:xfrm>
            <a:off x="2934335" y="6265545"/>
            <a:ext cx="1680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 smtClean="0">
                <a:solidFill>
                  <a:srgbClr val="FF0000"/>
                </a:solidFill>
              </a:rPr>
              <a:t>3</a:t>
            </a:r>
            <a:r>
              <a:rPr lang="zh-CN" altLang="en-US" sz="1200" dirty="0" smtClean="0">
                <a:solidFill>
                  <a:srgbClr val="FF0000"/>
                </a:solidFill>
              </a:rPr>
              <a:t>、点击创建数据澄清</a:t>
            </a:r>
            <a:endParaRPr lang="en-US" altLang="zh-CN" sz="1200" dirty="0" smtClean="0">
              <a:solidFill>
                <a:srgbClr val="FF0000"/>
              </a:solidFill>
            </a:endParaRPr>
          </a:p>
        </p:txBody>
      </p:sp>
      <p:sp>
        <p:nvSpPr>
          <p:cNvPr id="18" name="TextBox 20"/>
          <p:cNvSpPr txBox="1"/>
          <p:nvPr/>
        </p:nvSpPr>
        <p:spPr>
          <a:xfrm>
            <a:off x="685128" y="997846"/>
            <a:ext cx="1071461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u="sng" dirty="0" smtClean="0"/>
              <a:t>功能描述：</a:t>
            </a:r>
            <a:r>
              <a:rPr lang="zh-CN" altLang="en-US" dirty="0" smtClean="0"/>
              <a:t>对质疑的数据进行数据澄清</a:t>
            </a:r>
            <a:endParaRPr lang="zh-CN" altLang="en-US" dirty="0" smtClean="0"/>
          </a:p>
        </p:txBody>
      </p:sp>
      <p:pic>
        <p:nvPicPr>
          <p:cNvPr id="4" name="图片 3" descr="微信截图_202001151715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585" y="3843655"/>
            <a:ext cx="2482850" cy="2790190"/>
          </a:xfrm>
          <a:prstGeom prst="rect">
            <a:avLst/>
          </a:prstGeom>
        </p:spPr>
      </p:pic>
      <p:sp>
        <p:nvSpPr>
          <p:cNvPr id="6" name="TextBox 33"/>
          <p:cNvSpPr txBox="1"/>
          <p:nvPr/>
        </p:nvSpPr>
        <p:spPr>
          <a:xfrm>
            <a:off x="6117590" y="5627370"/>
            <a:ext cx="1680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 smtClean="0">
                <a:solidFill>
                  <a:srgbClr val="FF0000"/>
                </a:solidFill>
              </a:rPr>
              <a:t>4</a:t>
            </a:r>
            <a:r>
              <a:rPr lang="zh-CN" altLang="en-US" sz="1200" dirty="0" smtClean="0">
                <a:solidFill>
                  <a:srgbClr val="FF0000"/>
                </a:solidFill>
              </a:rPr>
              <a:t>、输入内容</a:t>
            </a:r>
            <a:endParaRPr lang="en-US" altLang="zh-CN" sz="1200" dirty="0" smtClean="0">
              <a:solidFill>
                <a:srgbClr val="FF0000"/>
              </a:solidFill>
            </a:endParaRPr>
          </a:p>
        </p:txBody>
      </p:sp>
      <p:pic>
        <p:nvPicPr>
          <p:cNvPr id="7" name="图片 6" descr="微信截图_202001151717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8130" y="4314825"/>
            <a:ext cx="2730500" cy="977900"/>
          </a:xfrm>
          <a:prstGeom prst="rect">
            <a:avLst/>
          </a:prstGeom>
        </p:spPr>
      </p:pic>
      <p:sp>
        <p:nvSpPr>
          <p:cNvPr id="8" name="TextBox 33"/>
          <p:cNvSpPr txBox="1"/>
          <p:nvPr/>
        </p:nvSpPr>
        <p:spPr>
          <a:xfrm>
            <a:off x="8162925" y="4810125"/>
            <a:ext cx="1680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 smtClean="0">
                <a:solidFill>
                  <a:srgbClr val="FF0000"/>
                </a:solidFill>
              </a:rPr>
              <a:t>5</a:t>
            </a:r>
            <a:r>
              <a:rPr lang="zh-CN" altLang="en-US" sz="1200" dirty="0" smtClean="0">
                <a:solidFill>
                  <a:srgbClr val="FF0000"/>
                </a:solidFill>
              </a:rPr>
              <a:t>、点击确认</a:t>
            </a:r>
            <a:endParaRPr lang="en-US" altLang="zh-CN" sz="1200" dirty="0" smtClean="0">
              <a:solidFill>
                <a:srgbClr val="FF0000"/>
              </a:solidFill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dirty="0" smtClean="0">
                <a:sym typeface="+mn-ea"/>
              </a:rPr>
              <a:t>SMT—</a:t>
            </a:r>
            <a:r>
              <a:rPr dirty="0" smtClean="0">
                <a:sym typeface="+mn-ea"/>
              </a:rPr>
              <a:t>（</a:t>
            </a:r>
            <a:r>
              <a:rPr lang="en-US" dirty="0" smtClean="0">
                <a:sym typeface="+mn-ea"/>
              </a:rPr>
              <a:t>5</a:t>
            </a:r>
            <a:r>
              <a:rPr lang="en-US" altLang="zh-CN" dirty="0" smtClean="0">
                <a:sym typeface="+mn-ea"/>
              </a:rPr>
              <a:t>-1</a:t>
            </a:r>
            <a:r>
              <a:rPr dirty="0" smtClean="0">
                <a:sym typeface="+mn-ea"/>
              </a:rPr>
              <a:t>）创建数据澄清表</a:t>
            </a:r>
            <a:r>
              <a:rPr lang="en-US" altLang="zh-CN" dirty="0" smtClean="0">
                <a:sym typeface="+mn-ea"/>
              </a:rPr>
              <a:t>【</a:t>
            </a:r>
            <a:r>
              <a:rPr dirty="0" smtClean="0">
                <a:sym typeface="+mn-ea"/>
              </a:rPr>
              <a:t>受试者数据</a:t>
            </a:r>
            <a:r>
              <a:rPr lang="en-US" altLang="zh-CN" dirty="0" smtClean="0">
                <a:sym typeface="+mn-ea"/>
              </a:rPr>
              <a:t>】</a:t>
            </a:r>
            <a:r>
              <a:rPr sz="1200" smtClean="0">
                <a:solidFill>
                  <a:srgbClr val="FF0000"/>
                </a:solidFill>
                <a:sym typeface="+mn-ea"/>
              </a:rPr>
              <a:t>【仅限</a:t>
            </a:r>
            <a:r>
              <a:rPr lang="en-US" altLang="zh-CN" sz="1200" smtClean="0">
                <a:solidFill>
                  <a:srgbClr val="FF0000"/>
                </a:solidFill>
                <a:sym typeface="+mn-ea"/>
              </a:rPr>
              <a:t>CRC</a:t>
            </a:r>
            <a:r>
              <a:rPr sz="1200" smtClean="0">
                <a:solidFill>
                  <a:srgbClr val="FF0000"/>
                </a:solidFill>
                <a:sym typeface="+mn-ea"/>
              </a:rPr>
              <a:t>】</a:t>
            </a:r>
            <a:endParaRPr sz="1200" dirty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8201" name="Picture 9" descr="C:\Users\Danielle.He\Desktop\天士力\ios截图\微信截图_20191023160016.png微信截图_201910231600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845" y="1137102"/>
            <a:ext cx="11418570" cy="5441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Box 24"/>
          <p:cNvSpPr txBox="1"/>
          <p:nvPr/>
        </p:nvSpPr>
        <p:spPr>
          <a:xfrm>
            <a:off x="10710545" y="3383280"/>
            <a:ext cx="1243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2. </a:t>
            </a:r>
            <a:r>
              <a:rPr lang="zh-CN" altLang="en-US" sz="1200" dirty="0" smtClean="0">
                <a:solidFill>
                  <a:srgbClr val="FF0000"/>
                </a:solidFill>
              </a:rPr>
              <a:t>点击创建数据澄清表</a:t>
            </a:r>
            <a:endParaRPr lang="zh-CN" altLang="en-US" sz="1200" dirty="0" smtClean="0">
              <a:solidFill>
                <a:srgbClr val="FF0000"/>
              </a:solidFill>
            </a:endParaRPr>
          </a:p>
        </p:txBody>
      </p:sp>
      <p:pic>
        <p:nvPicPr>
          <p:cNvPr id="8204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70494" y="4446633"/>
            <a:ext cx="1941476" cy="67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TextBox 31"/>
          <p:cNvSpPr txBox="1"/>
          <p:nvPr/>
        </p:nvSpPr>
        <p:spPr>
          <a:xfrm>
            <a:off x="5905949" y="3980330"/>
            <a:ext cx="2022437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5. </a:t>
            </a:r>
            <a:r>
              <a:rPr lang="zh-CN" altLang="en-US" sz="1200" dirty="0" smtClean="0">
                <a:solidFill>
                  <a:srgbClr val="FF0000"/>
                </a:solidFill>
              </a:rPr>
              <a:t>创建数据澄清表完成</a:t>
            </a:r>
            <a:endParaRPr lang="zh-CN" alt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87755" y="2659380"/>
            <a:ext cx="21532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1.</a:t>
            </a:r>
            <a:r>
              <a:rPr lang="en-US" altLang="zh-CN" sz="1600" dirty="0" smtClean="0">
                <a:solidFill>
                  <a:srgbClr val="FF0000"/>
                </a:solidFill>
              </a:rPr>
              <a:t> </a:t>
            </a:r>
            <a:r>
              <a:rPr lang="zh-CN" altLang="en-US" sz="1200" dirty="0" smtClean="0">
                <a:solidFill>
                  <a:srgbClr val="FF0000"/>
                </a:solidFill>
              </a:rPr>
              <a:t>点击</a:t>
            </a:r>
            <a:r>
              <a:rPr lang="en-US" altLang="zh-CN" sz="1200" dirty="0" smtClean="0">
                <a:solidFill>
                  <a:srgbClr val="FF0000"/>
                </a:solidFill>
              </a:rPr>
              <a:t>【</a:t>
            </a:r>
            <a:r>
              <a:rPr lang="zh-CN" altLang="en-US" sz="1200" dirty="0" smtClean="0">
                <a:solidFill>
                  <a:srgbClr val="FF0000"/>
                </a:solidFill>
              </a:rPr>
              <a:t>受试者数据</a:t>
            </a:r>
            <a:r>
              <a:rPr lang="en-US" altLang="zh-CN" sz="1200" dirty="0" smtClean="0">
                <a:solidFill>
                  <a:srgbClr val="FF0000"/>
                </a:solidFill>
              </a:rPr>
              <a:t>】</a:t>
            </a:r>
            <a:endParaRPr lang="en-US" altLang="zh-CN" sz="1200" dirty="0" smtClean="0">
              <a:solidFill>
                <a:srgbClr val="FF0000"/>
              </a:solidFill>
            </a:endParaRPr>
          </a:p>
        </p:txBody>
      </p:sp>
      <p:pic>
        <p:nvPicPr>
          <p:cNvPr id="2" name="图片 1" descr="C:\Users\Danielle.He\Desktop\天士力\ios截图\微信截图_20191023160256.png微信截图_2019102316025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05255" y="4249420"/>
            <a:ext cx="2019935" cy="2293620"/>
          </a:xfrm>
          <a:prstGeom prst="rect">
            <a:avLst/>
          </a:prstGeom>
        </p:spPr>
      </p:pic>
      <p:pic>
        <p:nvPicPr>
          <p:cNvPr id="3" name="图片 2" descr="C:\Users\Danielle.He\Desktop\天士力\ios截图\微信截图_20191023160337.png微信截图_2019102316033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788728" y="4226560"/>
            <a:ext cx="2000885" cy="22821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9955" y="5260975"/>
            <a:ext cx="1938655" cy="671830"/>
          </a:xfrm>
          <a:prstGeom prst="rect">
            <a:avLst/>
          </a:prstGeom>
        </p:spPr>
      </p:pic>
      <p:pic>
        <p:nvPicPr>
          <p:cNvPr id="5" name="图片 4" descr="C:\Users\Danielle.He\Desktop\天士力\ios截图\微信截图_20191023160135.png微信截图_20191023160135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8100060" y="4286885"/>
            <a:ext cx="1856105" cy="17805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955867" y="4815018"/>
            <a:ext cx="121561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6.</a:t>
            </a:r>
            <a:r>
              <a:rPr lang="zh-CN" altLang="en-US" sz="1200" dirty="0" smtClean="0">
                <a:solidFill>
                  <a:srgbClr val="FF0000"/>
                </a:solidFill>
              </a:rPr>
              <a:t>其他：点击</a:t>
            </a:r>
            <a:r>
              <a:rPr lang="en-US" altLang="zh-CN" sz="1200" dirty="0" smtClean="0">
                <a:solidFill>
                  <a:srgbClr val="FF0000"/>
                </a:solidFill>
              </a:rPr>
              <a:t>“</a:t>
            </a:r>
            <a:r>
              <a:rPr lang="zh-CN" altLang="en-US" sz="1200" dirty="0" smtClean="0">
                <a:solidFill>
                  <a:srgbClr val="FF0000"/>
                </a:solidFill>
              </a:rPr>
              <a:t>详情</a:t>
            </a:r>
            <a:r>
              <a:rPr lang="en-US" altLang="zh-CN" sz="1200" dirty="0" smtClean="0">
                <a:solidFill>
                  <a:srgbClr val="FF0000"/>
                </a:solidFill>
              </a:rPr>
              <a:t>”</a:t>
            </a:r>
            <a:r>
              <a:rPr lang="zh-CN" altLang="en-US" sz="1200" dirty="0" smtClean="0">
                <a:solidFill>
                  <a:srgbClr val="FF0000"/>
                </a:solidFill>
              </a:rPr>
              <a:t>可以直接点击需要澄清的数据并提交</a:t>
            </a:r>
            <a:endParaRPr lang="zh-CN" alt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18596" y="4255546"/>
            <a:ext cx="2000923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3. </a:t>
            </a:r>
            <a:r>
              <a:rPr lang="zh-CN" altLang="en-US" sz="1200" dirty="0" smtClean="0">
                <a:solidFill>
                  <a:srgbClr val="FF0000"/>
                </a:solidFill>
              </a:rPr>
              <a:t>选择需要澄清的数据</a:t>
            </a:r>
            <a:endParaRPr lang="zh-CN" alt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08500" y="4226560"/>
            <a:ext cx="12814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4. </a:t>
            </a:r>
            <a:r>
              <a:rPr lang="zh-CN" altLang="en-US" sz="1200" dirty="0" smtClean="0">
                <a:solidFill>
                  <a:srgbClr val="FF0000"/>
                </a:solidFill>
              </a:rPr>
              <a:t>选择</a:t>
            </a:r>
            <a:r>
              <a:rPr lang="en-US" altLang="zh-CN" sz="1200" dirty="0" smtClean="0">
                <a:solidFill>
                  <a:srgbClr val="FF0000"/>
                </a:solidFill>
              </a:rPr>
              <a:t>/</a:t>
            </a:r>
            <a:r>
              <a:rPr lang="zh-CN" altLang="en-US" sz="1200" dirty="0" smtClean="0">
                <a:solidFill>
                  <a:srgbClr val="FF0000"/>
                </a:solidFill>
              </a:rPr>
              <a:t>输入更改后的数据，标题，原因及审批人并确认</a:t>
            </a:r>
            <a:endParaRPr lang="zh-CN" altLang="en-US" sz="1200" dirty="0" smtClean="0">
              <a:solidFill>
                <a:srgbClr val="FF0000"/>
              </a:solidFill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dirty="0" smtClean="0">
                <a:sym typeface="+mn-ea"/>
              </a:rPr>
              <a:t>SMT—</a:t>
            </a:r>
            <a:r>
              <a:rPr dirty="0" smtClean="0">
                <a:sym typeface="+mn-ea"/>
              </a:rPr>
              <a:t>（</a:t>
            </a:r>
            <a:r>
              <a:rPr lang="en-US" dirty="0" smtClean="0">
                <a:sym typeface="+mn-ea"/>
              </a:rPr>
              <a:t>5</a:t>
            </a:r>
            <a:r>
              <a:rPr lang="en-US" altLang="zh-CN" dirty="0" smtClean="0">
                <a:sym typeface="+mn-ea"/>
              </a:rPr>
              <a:t>-2</a:t>
            </a:r>
            <a:r>
              <a:rPr dirty="0" smtClean="0">
                <a:sym typeface="+mn-ea"/>
              </a:rPr>
              <a:t>）创建数据澄清表</a:t>
            </a:r>
            <a:r>
              <a:rPr lang="en-US" altLang="zh-CN" dirty="0" smtClean="0">
                <a:sym typeface="+mn-ea"/>
              </a:rPr>
              <a:t>【</a:t>
            </a:r>
            <a:r>
              <a:rPr dirty="0" smtClean="0">
                <a:sym typeface="+mn-ea"/>
              </a:rPr>
              <a:t>受试者信息</a:t>
            </a:r>
            <a:r>
              <a:rPr lang="en-US" altLang="zh-CN" dirty="0" smtClean="0">
                <a:sym typeface="+mn-ea"/>
              </a:rPr>
              <a:t>】</a:t>
            </a:r>
            <a:r>
              <a:rPr sz="1200" smtClean="0">
                <a:solidFill>
                  <a:srgbClr val="FF0000"/>
                </a:solidFill>
                <a:sym typeface="+mn-ea"/>
              </a:rPr>
              <a:t>【仅限</a:t>
            </a:r>
            <a:r>
              <a:rPr lang="en-US" altLang="zh-CN" sz="1200" smtClean="0">
                <a:solidFill>
                  <a:srgbClr val="FF0000"/>
                </a:solidFill>
                <a:sym typeface="+mn-ea"/>
              </a:rPr>
              <a:t>CRC</a:t>
            </a:r>
            <a:r>
              <a:rPr sz="1200" smtClean="0">
                <a:solidFill>
                  <a:srgbClr val="FF0000"/>
                </a:solidFill>
                <a:sym typeface="+mn-ea"/>
              </a:rPr>
              <a:t>】</a:t>
            </a:r>
            <a:endParaRPr sz="1200" dirty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10243" name="Picture 3" descr="C:\Users\Danielle.He\Desktop\微信截图_20191119175803.png微信截图_201911191758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045" y="1201931"/>
            <a:ext cx="11461750" cy="5461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9402445" y="3132455"/>
            <a:ext cx="1381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3. </a:t>
            </a:r>
            <a:r>
              <a:rPr lang="zh-CN" altLang="en-US" sz="1200" dirty="0" smtClean="0">
                <a:solidFill>
                  <a:srgbClr val="FF0000"/>
                </a:solidFill>
              </a:rPr>
              <a:t>点击创建数据澄清表</a:t>
            </a:r>
            <a:endParaRPr lang="zh-CN" alt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19766" y="2310167"/>
            <a:ext cx="1355463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2. </a:t>
            </a:r>
            <a:r>
              <a:rPr lang="zh-CN" altLang="en-US" sz="1200" dirty="0" smtClean="0">
                <a:solidFill>
                  <a:srgbClr val="FF0000"/>
                </a:solidFill>
              </a:rPr>
              <a:t>点击操作</a:t>
            </a:r>
            <a:endParaRPr lang="zh-CN" alt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062" y="3478566"/>
            <a:ext cx="16889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1. </a:t>
            </a:r>
            <a:r>
              <a:rPr lang="zh-CN" altLang="en-US" sz="1200" dirty="0" smtClean="0">
                <a:solidFill>
                  <a:srgbClr val="FF0000"/>
                </a:solidFill>
              </a:rPr>
              <a:t>点击受试者</a:t>
            </a:r>
            <a:endParaRPr lang="zh-CN" alt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07287" y="3754417"/>
            <a:ext cx="2000923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4. </a:t>
            </a:r>
            <a:r>
              <a:rPr lang="zh-CN" altLang="en-US" sz="1200" dirty="0" smtClean="0">
                <a:solidFill>
                  <a:srgbClr val="FF0000"/>
                </a:solidFill>
              </a:rPr>
              <a:t>选择需要澄清的数据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13263" y="3528513"/>
            <a:ext cx="2033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5. </a:t>
            </a:r>
            <a:r>
              <a:rPr lang="zh-CN" altLang="en-US" sz="1200" dirty="0" smtClean="0">
                <a:solidFill>
                  <a:srgbClr val="FF0000"/>
                </a:solidFill>
              </a:rPr>
              <a:t>选择</a:t>
            </a:r>
            <a:r>
              <a:rPr lang="en-US" altLang="zh-CN" sz="1200" dirty="0" smtClean="0">
                <a:solidFill>
                  <a:srgbClr val="FF0000"/>
                </a:solidFill>
              </a:rPr>
              <a:t>/</a:t>
            </a:r>
            <a:r>
              <a:rPr lang="zh-CN" altLang="en-US" sz="1200" dirty="0" smtClean="0">
                <a:solidFill>
                  <a:srgbClr val="FF0000"/>
                </a:solidFill>
              </a:rPr>
              <a:t>输入更改后的数据，标题，原因及审批人并确认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23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37674" y="4484658"/>
            <a:ext cx="1941476" cy="67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xtBox 25"/>
          <p:cNvSpPr txBox="1"/>
          <p:nvPr/>
        </p:nvSpPr>
        <p:spPr>
          <a:xfrm>
            <a:off x="8055984" y="3990415"/>
            <a:ext cx="2022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6. </a:t>
            </a:r>
            <a:r>
              <a:rPr lang="zh-CN" altLang="en-US" sz="1400" dirty="0" smtClean="0">
                <a:solidFill>
                  <a:srgbClr val="FF0000"/>
                </a:solidFill>
              </a:rPr>
              <a:t>创建数据澄清表完成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2" name="图片 1" descr="C:\Users\Danielle.He\Desktop\微信截图_20191120094800.png微信截图_2019112009480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798638" y="4090035"/>
            <a:ext cx="2145665" cy="2476500"/>
          </a:xfrm>
          <a:prstGeom prst="rect">
            <a:avLst/>
          </a:prstGeom>
        </p:spPr>
      </p:pic>
      <p:pic>
        <p:nvPicPr>
          <p:cNvPr id="3" name="图片 2" descr="C:\Users\Danielle.He\Desktop\微信截图_20191120094953.png微信截图_2019112009495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841240" y="4000818"/>
            <a:ext cx="2249805" cy="25723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7525" y="5444490"/>
            <a:ext cx="2082165" cy="79121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dirty="0" smtClean="0">
                <a:sym typeface="+mn-ea"/>
              </a:rPr>
              <a:t>SMT—</a:t>
            </a:r>
            <a:r>
              <a:rPr dirty="0" smtClean="0">
                <a:sym typeface="+mn-ea"/>
              </a:rPr>
              <a:t>（</a:t>
            </a:r>
            <a:r>
              <a:rPr lang="en-US" dirty="0" smtClean="0">
                <a:sym typeface="+mn-ea"/>
              </a:rPr>
              <a:t>5</a:t>
            </a:r>
            <a:r>
              <a:rPr lang="en-US" altLang="zh-CN" dirty="0" smtClean="0">
                <a:sym typeface="+mn-ea"/>
              </a:rPr>
              <a:t>-3</a:t>
            </a:r>
            <a:r>
              <a:rPr dirty="0" smtClean="0">
                <a:sym typeface="+mn-ea"/>
              </a:rPr>
              <a:t>）创建数据澄清表</a:t>
            </a:r>
            <a:r>
              <a:rPr lang="en-US" altLang="zh-CN" dirty="0" smtClean="0">
                <a:sym typeface="+mn-ea"/>
              </a:rPr>
              <a:t>【</a:t>
            </a:r>
            <a:r>
              <a:rPr dirty="0" smtClean="0">
                <a:sym typeface="+mn-ea"/>
              </a:rPr>
              <a:t>受试者信息</a:t>
            </a:r>
            <a:r>
              <a:rPr lang="en-US" altLang="zh-CN" dirty="0" smtClean="0">
                <a:sym typeface="+mn-ea"/>
              </a:rPr>
              <a:t>】</a:t>
            </a:r>
            <a:r>
              <a:rPr sz="1200" smtClean="0">
                <a:solidFill>
                  <a:srgbClr val="FF0000"/>
                </a:solidFill>
                <a:sym typeface="+mn-ea"/>
              </a:rPr>
              <a:t>【仅限</a:t>
            </a:r>
            <a:r>
              <a:rPr lang="en-US" altLang="zh-CN" sz="1200" smtClean="0">
                <a:solidFill>
                  <a:srgbClr val="FF0000"/>
                </a:solidFill>
                <a:sym typeface="+mn-ea"/>
              </a:rPr>
              <a:t>CRC</a:t>
            </a:r>
            <a:r>
              <a:rPr sz="1200" smtClean="0">
                <a:solidFill>
                  <a:srgbClr val="FF0000"/>
                </a:solidFill>
                <a:sym typeface="+mn-ea"/>
              </a:rPr>
              <a:t>】</a:t>
            </a:r>
            <a:endParaRPr sz="1200" dirty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10243" name="Picture 3" descr="C:\Users\Danielle.He\Desktop\微信截图_20191120094540.png微信截图_201911200945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43" y="1201931"/>
            <a:ext cx="11459845" cy="5461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1547495" y="4884420"/>
            <a:ext cx="19272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3. </a:t>
            </a:r>
            <a:r>
              <a:rPr lang="zh-CN" altLang="en-US" sz="1200" dirty="0" smtClean="0">
                <a:solidFill>
                  <a:srgbClr val="FF0000"/>
                </a:solidFill>
              </a:rPr>
              <a:t>点击创建数据澄清表</a:t>
            </a:r>
            <a:endParaRPr lang="zh-CN" alt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69846" y="3378872"/>
            <a:ext cx="1355463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2. </a:t>
            </a:r>
            <a:r>
              <a:rPr lang="zh-CN" altLang="en-US" sz="1200" dirty="0" smtClean="0">
                <a:solidFill>
                  <a:srgbClr val="FF0000"/>
                </a:solidFill>
              </a:rPr>
              <a:t>点击操作</a:t>
            </a:r>
            <a:endParaRPr lang="zh-CN" alt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062" y="3478566"/>
            <a:ext cx="16889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1. </a:t>
            </a:r>
            <a:r>
              <a:rPr lang="zh-CN" altLang="en-US" sz="1200" dirty="0" smtClean="0">
                <a:solidFill>
                  <a:srgbClr val="FF0000"/>
                </a:solidFill>
              </a:rPr>
              <a:t>点击受试者</a:t>
            </a:r>
            <a:endParaRPr lang="zh-CN" altLang="en-US" sz="1200" dirty="0" smtClean="0">
              <a:solidFill>
                <a:srgbClr val="FF0000"/>
              </a:solidFill>
            </a:endParaRPr>
          </a:p>
        </p:txBody>
      </p:sp>
      <p:pic>
        <p:nvPicPr>
          <p:cNvPr id="23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20249" y="4209068"/>
            <a:ext cx="1941476" cy="67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xtBox 25"/>
          <p:cNvSpPr txBox="1"/>
          <p:nvPr/>
        </p:nvSpPr>
        <p:spPr>
          <a:xfrm>
            <a:off x="8479529" y="3808170"/>
            <a:ext cx="2022437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6. </a:t>
            </a:r>
            <a:r>
              <a:rPr lang="zh-CN" altLang="en-US" sz="1200" dirty="0" smtClean="0">
                <a:solidFill>
                  <a:srgbClr val="FF0000"/>
                </a:solidFill>
              </a:rPr>
              <a:t>创建数据澄清表完成</a:t>
            </a:r>
            <a:endParaRPr lang="zh-CN" altLang="en-US" sz="1200" dirty="0" smtClean="0">
              <a:solidFill>
                <a:srgbClr val="FF0000"/>
              </a:solidFill>
            </a:endParaRPr>
          </a:p>
        </p:txBody>
      </p:sp>
      <p:pic>
        <p:nvPicPr>
          <p:cNvPr id="3" name="图片 2" descr="C:\Users\Danielle.He\Desktop\微信截图_20191120094800.png微信截图_2019112009480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474720" y="4066858"/>
            <a:ext cx="2249805" cy="25965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0100" y="5160010"/>
            <a:ext cx="2082165" cy="7912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478655" y="4116070"/>
            <a:ext cx="1330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4. </a:t>
            </a:r>
            <a:r>
              <a:rPr lang="zh-CN" altLang="en-US" sz="1200" dirty="0" smtClean="0">
                <a:solidFill>
                  <a:srgbClr val="FF0000"/>
                </a:solidFill>
              </a:rPr>
              <a:t>选择需要澄清的数据</a:t>
            </a:r>
            <a:endParaRPr lang="zh-CN" altLang="en-US" sz="1200" dirty="0" smtClean="0">
              <a:solidFill>
                <a:srgbClr val="FF0000"/>
              </a:solidFill>
            </a:endParaRPr>
          </a:p>
        </p:txBody>
      </p:sp>
      <p:pic>
        <p:nvPicPr>
          <p:cNvPr id="5" name="图片 4" descr="微信截图_201911200949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9615" y="4067175"/>
            <a:ext cx="2259965" cy="258572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679565" y="4089400"/>
            <a:ext cx="1537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5. </a:t>
            </a:r>
            <a:r>
              <a:rPr lang="zh-CN" altLang="en-US" sz="1200" dirty="0" smtClean="0">
                <a:solidFill>
                  <a:srgbClr val="FF0000"/>
                </a:solidFill>
              </a:rPr>
              <a:t>选择</a:t>
            </a:r>
            <a:r>
              <a:rPr lang="en-US" altLang="zh-CN" sz="1200" dirty="0" smtClean="0">
                <a:solidFill>
                  <a:srgbClr val="FF0000"/>
                </a:solidFill>
              </a:rPr>
              <a:t>/</a:t>
            </a:r>
            <a:r>
              <a:rPr lang="zh-CN" altLang="en-US" sz="1200" dirty="0" smtClean="0">
                <a:solidFill>
                  <a:srgbClr val="FF0000"/>
                </a:solidFill>
              </a:rPr>
              <a:t>输入更改后的数据，标题，原因及审批人并确认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69600" y="441525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dirty="0" smtClean="0">
                <a:sym typeface="+mn-ea"/>
              </a:rPr>
              <a:t>SMT—</a:t>
            </a:r>
            <a:r>
              <a:rPr dirty="0" smtClean="0">
                <a:sym typeface="+mn-ea"/>
              </a:rPr>
              <a:t>（</a:t>
            </a:r>
            <a:r>
              <a:rPr lang="en-US" dirty="0" smtClean="0">
                <a:sym typeface="+mn-ea"/>
              </a:rPr>
              <a:t>5</a:t>
            </a:r>
            <a:r>
              <a:rPr lang="en-US" altLang="zh-CN" dirty="0" smtClean="0">
                <a:sym typeface="+mn-ea"/>
              </a:rPr>
              <a:t>-4</a:t>
            </a:r>
            <a:r>
              <a:rPr dirty="0" smtClean="0">
                <a:sym typeface="+mn-ea"/>
              </a:rPr>
              <a:t>）数据澄清表</a:t>
            </a:r>
            <a:r>
              <a:rPr dirty="0" smtClean="0"/>
              <a:t>审批  </a:t>
            </a:r>
            <a:r>
              <a:rPr sz="1400" dirty="0" smtClean="0">
                <a:solidFill>
                  <a:srgbClr val="FF0000"/>
                </a:solidFill>
              </a:rPr>
              <a:t>【仅限</a:t>
            </a:r>
            <a:r>
              <a:rPr lang="en-US" altLang="zh-CN" sz="1400" dirty="0" smtClean="0">
                <a:solidFill>
                  <a:srgbClr val="FF0000"/>
                </a:solidFill>
              </a:rPr>
              <a:t>PI</a:t>
            </a:r>
            <a:r>
              <a:rPr sz="1400" dirty="0" smtClean="0">
                <a:solidFill>
                  <a:srgbClr val="FF0000"/>
                </a:solidFill>
              </a:rPr>
              <a:t>、</a:t>
            </a:r>
            <a:r>
              <a:rPr lang="en-US" altLang="zh-CN" sz="1400" dirty="0" smtClean="0">
                <a:solidFill>
                  <a:srgbClr val="FF0000"/>
                </a:solidFill>
              </a:rPr>
              <a:t>SUB-I</a:t>
            </a:r>
            <a:r>
              <a:rPr sz="1400" dirty="0" smtClean="0">
                <a:solidFill>
                  <a:srgbClr val="FF0000"/>
                </a:solidFill>
              </a:rPr>
              <a:t>】</a:t>
            </a:r>
            <a:endParaRPr sz="1400" dirty="0" smtClean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11266" name="Picture 2" descr="C:\Users\Danielle.He\Desktop\6.png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3296" y="1235195"/>
            <a:ext cx="11321783" cy="539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392990" y="2025799"/>
            <a:ext cx="14478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1. </a:t>
            </a:r>
            <a:r>
              <a:rPr lang="zh-CN" altLang="en-US" sz="1400" dirty="0" smtClean="0">
                <a:solidFill>
                  <a:srgbClr val="FF0000"/>
                </a:solidFill>
              </a:rPr>
              <a:t>点击数据澄清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68803" y="2795868"/>
            <a:ext cx="15060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2. </a:t>
            </a:r>
            <a:r>
              <a:rPr lang="zh-CN" altLang="en-US" sz="1400" dirty="0" smtClean="0">
                <a:solidFill>
                  <a:srgbClr val="FF0000"/>
                </a:solidFill>
              </a:rPr>
              <a:t>点击操作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19889" y="3259231"/>
            <a:ext cx="1445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3. </a:t>
            </a:r>
            <a:r>
              <a:rPr lang="zh-CN" altLang="en-US" sz="1400" dirty="0" smtClean="0">
                <a:solidFill>
                  <a:srgbClr val="FF0000"/>
                </a:solidFill>
              </a:rPr>
              <a:t>点击审批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68649" y="3259567"/>
            <a:ext cx="33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83590" y="3779520"/>
            <a:ext cx="27324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4. </a:t>
            </a:r>
            <a:r>
              <a:rPr lang="zh-CN" altLang="en-US" sz="1400" dirty="0" smtClean="0">
                <a:solidFill>
                  <a:srgbClr val="FF0000"/>
                </a:solidFill>
              </a:rPr>
              <a:t>根据实际情况点击拒绝</a:t>
            </a:r>
            <a:r>
              <a:rPr lang="en-US" altLang="zh-CN" sz="1400" dirty="0" smtClean="0">
                <a:solidFill>
                  <a:srgbClr val="FF0000"/>
                </a:solidFill>
              </a:rPr>
              <a:t>/</a:t>
            </a:r>
            <a:r>
              <a:rPr lang="zh-CN" altLang="en-US" sz="1400" dirty="0" smtClean="0">
                <a:solidFill>
                  <a:srgbClr val="FF0000"/>
                </a:solidFill>
              </a:rPr>
              <a:t>通过</a:t>
            </a:r>
            <a:endParaRPr lang="zh-CN" altLang="en-US" sz="1400" dirty="0" smtClean="0">
              <a:solidFill>
                <a:srgbClr val="FF0000"/>
              </a:solidFill>
            </a:endParaRP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79716" y="4723055"/>
            <a:ext cx="762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77028" y="5195848"/>
            <a:ext cx="1527922" cy="86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TextBox 30"/>
          <p:cNvSpPr txBox="1"/>
          <p:nvPr/>
        </p:nvSpPr>
        <p:spPr>
          <a:xfrm>
            <a:off x="10090672" y="4604272"/>
            <a:ext cx="1613647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6. </a:t>
            </a:r>
            <a:r>
              <a:rPr lang="zh-CN" altLang="en-US" sz="1400" dirty="0" smtClean="0">
                <a:solidFill>
                  <a:srgbClr val="FF0000"/>
                </a:solidFill>
              </a:rPr>
              <a:t>其他：右上角可快速进入审批界面或查看提交</a:t>
            </a:r>
            <a:r>
              <a:rPr lang="en-US" altLang="zh-CN" sz="1400" dirty="0" smtClean="0">
                <a:solidFill>
                  <a:srgbClr val="FF0000"/>
                </a:solidFill>
              </a:rPr>
              <a:t>/</a:t>
            </a:r>
            <a:r>
              <a:rPr lang="zh-CN" altLang="en-US" sz="1400" dirty="0" smtClean="0">
                <a:solidFill>
                  <a:srgbClr val="FF0000"/>
                </a:solidFill>
              </a:rPr>
              <a:t>审批结果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165" y="4082415"/>
            <a:ext cx="2420620" cy="21723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6970" y="4070985"/>
            <a:ext cx="2400300" cy="235585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623758" y="3764429"/>
            <a:ext cx="371138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5. </a:t>
            </a:r>
            <a:r>
              <a:rPr lang="zh-CN" altLang="en-US" sz="1400" dirty="0" smtClean="0">
                <a:solidFill>
                  <a:srgbClr val="FF0000"/>
                </a:solidFill>
              </a:rPr>
              <a:t>输入登录</a:t>
            </a:r>
            <a:r>
              <a:rPr lang="en-US" altLang="zh-CN" sz="1400" dirty="0" smtClean="0">
                <a:solidFill>
                  <a:srgbClr val="FF0000"/>
                </a:solidFill>
              </a:rPr>
              <a:t>SMT</a:t>
            </a:r>
            <a:r>
              <a:rPr lang="zh-CN" altLang="en-US" sz="1400" dirty="0" smtClean="0">
                <a:solidFill>
                  <a:srgbClr val="FF0000"/>
                </a:solidFill>
              </a:rPr>
              <a:t>的密码以及短信</a:t>
            </a:r>
            <a:r>
              <a:rPr lang="en-US" altLang="zh-CN" sz="1400" dirty="0" smtClean="0">
                <a:solidFill>
                  <a:srgbClr val="FF0000"/>
                </a:solidFill>
              </a:rPr>
              <a:t>/</a:t>
            </a:r>
            <a:r>
              <a:rPr lang="zh-CN" altLang="en-US" sz="1400" dirty="0" smtClean="0">
                <a:solidFill>
                  <a:srgbClr val="FF0000"/>
                </a:solidFill>
              </a:rPr>
              <a:t>邮件收到的授权码，点击确定</a:t>
            </a:r>
            <a:endParaRPr lang="zh-CN" altLang="en-US" sz="1400" dirty="0" smtClean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6510" y="4177030"/>
            <a:ext cx="1894840" cy="927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9995" y="5104130"/>
            <a:ext cx="2167255" cy="14097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671945" y="4639310"/>
            <a:ext cx="214630" cy="1270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632575" y="6026785"/>
            <a:ext cx="195580" cy="1365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9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65535" y="452343"/>
            <a:ext cx="10852237" cy="624845"/>
          </a:xfrm>
        </p:spPr>
        <p:txBody>
          <a:bodyPr/>
          <a:lstStyle/>
          <a:p>
            <a:r>
              <a:rPr lang="en-US" altLang="zh-CN" sz="2800" b="1" spc="200" dirty="0" smtClean="0">
                <a:effectLst/>
                <a:sym typeface="+mn-ea"/>
              </a:rPr>
              <a:t>SMT - （5-6）数据澄清 – DCR （流程图）</a:t>
            </a:r>
            <a:br>
              <a:rPr lang="en-US" altLang="zh-CN" sz="2800" b="1" spc="200" dirty="0" smtClean="0">
                <a:effectLst/>
                <a:sym typeface="+mn-ea"/>
              </a:rPr>
            </a:br>
            <a:br>
              <a:rPr lang="zh-CN" altLang="en-US" spc="120" dirty="0" smtClean="0">
                <a:sym typeface="+mn-ea"/>
              </a:rPr>
            </a:b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69953" y="5409896"/>
            <a:ext cx="20965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CRA</a:t>
            </a:r>
            <a:endParaRPr lang="en-US" altLang="zh-CN" dirty="0" smtClean="0"/>
          </a:p>
          <a:p>
            <a:endParaRPr lang="en-US" altLang="zh-CN" sz="1200" dirty="0" smtClean="0"/>
          </a:p>
          <a:p>
            <a:endParaRPr lang="en-US" altLang="zh-CN" sz="900" dirty="0" smtClean="0"/>
          </a:p>
          <a:p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69769" y="3324689"/>
            <a:ext cx="1210962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PI / </a:t>
            </a:r>
            <a:r>
              <a:rPr lang="en-US" altLang="zh-CN" dirty="0" err="1" smtClean="0"/>
              <a:t>SubI</a:t>
            </a:r>
            <a:endParaRPr lang="en-US" altLang="zh-CN" dirty="0" smtClean="0"/>
          </a:p>
          <a:p>
            <a:pPr algn="ctr"/>
            <a:r>
              <a:rPr lang="zh-CN" altLang="en-US" sz="900" dirty="0" smtClean="0">
                <a:solidFill>
                  <a:srgbClr val="FF0000"/>
                </a:solidFill>
              </a:rPr>
              <a:t>只有审批权限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5847562" y="3302578"/>
            <a:ext cx="1639331" cy="345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078007" y="3054574"/>
            <a:ext cx="10873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/>
              <a:t> 提交</a:t>
            </a:r>
            <a:r>
              <a:rPr lang="en-US" altLang="zh-CN" sz="900" dirty="0" smtClean="0"/>
              <a:t>DCR</a:t>
            </a:r>
            <a:r>
              <a:rPr lang="zh-CN" altLang="en-US" sz="900" dirty="0" smtClean="0"/>
              <a:t>申请</a:t>
            </a:r>
            <a:endParaRPr lang="zh-CN" altLang="en-US" sz="900" dirty="0"/>
          </a:p>
        </p:txBody>
      </p:sp>
      <p:sp>
        <p:nvSpPr>
          <p:cNvPr id="22" name="流程图: 磁盘 21"/>
          <p:cNvSpPr/>
          <p:nvPr/>
        </p:nvSpPr>
        <p:spPr>
          <a:xfrm>
            <a:off x="9977323" y="2844944"/>
            <a:ext cx="848497" cy="11615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23" name="右箭头 22"/>
          <p:cNvSpPr/>
          <p:nvPr/>
        </p:nvSpPr>
        <p:spPr>
          <a:xfrm>
            <a:off x="8716934" y="3298025"/>
            <a:ext cx="1037967" cy="345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862688" y="2507886"/>
            <a:ext cx="10873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/>
              <a:t> 数据被更正</a:t>
            </a:r>
            <a:endParaRPr lang="zh-CN" altLang="en-US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8639816" y="3080763"/>
            <a:ext cx="10873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/>
              <a:t> 审批</a:t>
            </a:r>
            <a:endParaRPr lang="zh-CN" altLang="en-US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3662497" y="3302429"/>
            <a:ext cx="20965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</a:t>
            </a:r>
            <a:r>
              <a:rPr lang="en-US" altLang="zh-CN" dirty="0" smtClean="0"/>
              <a:t>CRC</a:t>
            </a:r>
            <a:endParaRPr lang="en-US" altLang="zh-CN" dirty="0" smtClean="0"/>
          </a:p>
          <a:p>
            <a:r>
              <a:rPr lang="en-US" altLang="zh-CN" sz="900" dirty="0" smtClean="0"/>
              <a:t>      </a:t>
            </a:r>
            <a:r>
              <a:rPr lang="zh-CN" altLang="en-US" sz="900" dirty="0" smtClean="0">
                <a:solidFill>
                  <a:srgbClr val="FF0000"/>
                </a:solidFill>
                <a:sym typeface="+mn-ea"/>
              </a:rPr>
              <a:t>只有提交</a:t>
            </a:r>
            <a:r>
              <a:rPr lang="en-US" altLang="zh-CN" sz="900" dirty="0" smtClean="0">
                <a:solidFill>
                  <a:srgbClr val="FF0000"/>
                </a:solidFill>
                <a:sym typeface="+mn-ea"/>
              </a:rPr>
              <a:t>DCR</a:t>
            </a:r>
            <a:r>
              <a:rPr lang="zh-CN" altLang="en-US" sz="900" dirty="0" smtClean="0">
                <a:solidFill>
                  <a:srgbClr val="FF0000"/>
                </a:solidFill>
                <a:sym typeface="+mn-ea"/>
              </a:rPr>
              <a:t>权限，无审批权限</a:t>
            </a:r>
            <a:endParaRPr lang="zh-CN" altLang="en-US" sz="900" dirty="0"/>
          </a:p>
        </p:txBody>
      </p:sp>
      <p:sp>
        <p:nvSpPr>
          <p:cNvPr id="26" name="下箭头 25"/>
          <p:cNvSpPr/>
          <p:nvPr/>
        </p:nvSpPr>
        <p:spPr>
          <a:xfrm rot="10800000">
            <a:off x="4399915" y="3831590"/>
            <a:ext cx="240665" cy="904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2501265" y="3520440"/>
            <a:ext cx="1161415" cy="311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43305" y="2715895"/>
            <a:ext cx="2703195" cy="1826260"/>
            <a:chOff x="2533" y="2803"/>
            <a:chExt cx="4257" cy="2876"/>
          </a:xfrm>
        </p:grpSpPr>
        <p:sp>
          <p:nvSpPr>
            <p:cNvPr id="9" name="TextBox 8"/>
            <p:cNvSpPr txBox="1"/>
            <p:nvPr/>
          </p:nvSpPr>
          <p:spPr>
            <a:xfrm>
              <a:off x="4277" y="4663"/>
              <a:ext cx="2513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【</a:t>
              </a:r>
              <a:r>
                <a:rPr lang="zh-CN" altLang="en-US" sz="1200" dirty="0" smtClean="0"/>
                <a:t>受试者主动联系</a:t>
              </a:r>
              <a:r>
                <a:rPr lang="en-US" altLang="zh-CN" sz="1200" dirty="0" smtClean="0"/>
                <a:t>CRC</a:t>
              </a:r>
              <a:r>
                <a:rPr lang="zh-CN" altLang="en-US" sz="1200" dirty="0" smtClean="0"/>
                <a:t>反馈自己输入有误，并完成</a:t>
              </a:r>
              <a:r>
                <a:rPr lang="en-US" altLang="zh-CN" sz="1200" dirty="0" smtClean="0"/>
                <a:t>NTF</a:t>
              </a:r>
              <a:r>
                <a:rPr lang="zh-CN" altLang="en-US" sz="1200" dirty="0" smtClean="0"/>
                <a:t>文件</a:t>
              </a:r>
              <a:r>
                <a:rPr lang="en-US" altLang="zh-CN" sz="1200" dirty="0" smtClean="0"/>
                <a:t>】</a:t>
              </a:r>
              <a:endParaRPr lang="en-US" altLang="zh-CN" sz="1200" dirty="0" smtClean="0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533" y="2803"/>
              <a:ext cx="1374" cy="1440"/>
              <a:chOff x="2533" y="2803"/>
              <a:chExt cx="1374" cy="144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33" y="3661"/>
                <a:ext cx="1375" cy="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受试者</a:t>
                </a:r>
                <a:endParaRPr lang="zh-CN" altLang="en-US" dirty="0"/>
              </a:p>
            </p:txBody>
          </p:sp>
          <p:pic>
            <p:nvPicPr>
              <p:cNvPr id="42" name="图片 41" descr="452002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43" y="2803"/>
                <a:ext cx="858" cy="858"/>
              </a:xfrm>
              <a:prstGeom prst="rect">
                <a:avLst/>
              </a:prstGeom>
            </p:spPr>
          </p:pic>
        </p:grpSp>
      </p:grpSp>
      <p:pic>
        <p:nvPicPr>
          <p:cNvPr id="4" name="图片 3" descr="45200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515" y="2738755"/>
            <a:ext cx="544830" cy="544830"/>
          </a:xfrm>
          <a:prstGeom prst="rect">
            <a:avLst/>
          </a:prstGeom>
        </p:spPr>
      </p:pic>
      <p:pic>
        <p:nvPicPr>
          <p:cNvPr id="6" name="图片 5" descr="45200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730" y="2767330"/>
            <a:ext cx="544830" cy="544830"/>
          </a:xfrm>
          <a:prstGeom prst="rect">
            <a:avLst/>
          </a:prstGeom>
        </p:spPr>
      </p:pic>
      <p:pic>
        <p:nvPicPr>
          <p:cNvPr id="8" name="图片 7" descr="45200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515" y="4865370"/>
            <a:ext cx="544830" cy="544830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 rot="10800000">
            <a:off x="2501265" y="2832100"/>
            <a:ext cx="1161415" cy="312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TextBox 10"/>
          <p:cNvSpPr txBox="1"/>
          <p:nvPr/>
        </p:nvSpPr>
        <p:spPr>
          <a:xfrm>
            <a:off x="2226310" y="1969135"/>
            <a:ext cx="1711325" cy="875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/>
              <a:t>      </a:t>
            </a:r>
            <a:endParaRPr lang="en-US" altLang="zh-CN" dirty="0" smtClean="0"/>
          </a:p>
          <a:p>
            <a:r>
              <a:rPr lang="en-US" altLang="zh-CN" sz="1200" dirty="0" smtClean="0"/>
              <a:t>【</a:t>
            </a:r>
            <a:r>
              <a:rPr lang="zh-CN" altLang="en-US" sz="1200" dirty="0" smtClean="0"/>
              <a:t>CRC与受试者确认，由受试者完成NTF文件】</a:t>
            </a:r>
            <a:endParaRPr lang="en-US" altLang="zh-CN" sz="900" dirty="0" smtClean="0"/>
          </a:p>
          <a:p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13" name="TextBox 10"/>
          <p:cNvSpPr txBox="1"/>
          <p:nvPr/>
        </p:nvSpPr>
        <p:spPr>
          <a:xfrm>
            <a:off x="4571365" y="3666490"/>
            <a:ext cx="11880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dirty="0" smtClean="0"/>
          </a:p>
          <a:p>
            <a:r>
              <a:rPr lang="en-US" altLang="zh-CN" sz="1200" dirty="0" smtClean="0"/>
              <a:t>【CRA</a:t>
            </a:r>
            <a:r>
              <a:rPr lang="zh-CN" altLang="en-US" sz="1200" dirty="0" smtClean="0"/>
              <a:t>通过</a:t>
            </a:r>
            <a:r>
              <a:rPr lang="en-US" altLang="zh-CN" sz="1200" dirty="0" smtClean="0"/>
              <a:t>SMT</a:t>
            </a:r>
            <a:r>
              <a:rPr lang="zh-CN" altLang="en-US" sz="1200" dirty="0" smtClean="0"/>
              <a:t>对数据创建质疑</a:t>
            </a:r>
            <a:r>
              <a:rPr lang="en-US" altLang="zh-CN" sz="1200" dirty="0" smtClean="0"/>
              <a:t>】</a:t>
            </a:r>
            <a:endParaRPr lang="en-US" altLang="zh-CN" sz="1200" dirty="0" smtClean="0"/>
          </a:p>
          <a:p>
            <a:endParaRPr lang="en-US" altLang="zh-CN" sz="900" dirty="0" smtClean="0"/>
          </a:p>
          <a:p>
            <a:endParaRPr lang="zh-CN" altLang="en-US" sz="900" dirty="0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Danielle.He\Desktop\天士力\ios截图\微信截图_20191023161921.png微信截图_2019102316192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42010" y="1980565"/>
            <a:ext cx="10149205" cy="4836795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65535" y="452343"/>
            <a:ext cx="10852237" cy="624845"/>
          </a:xfrm>
        </p:spPr>
        <p:txBody>
          <a:bodyPr/>
          <a:lstStyle/>
          <a:p>
            <a:r>
              <a:rPr lang="en-US" altLang="zh-CN" sz="2800" b="1" spc="200" dirty="0" smtClean="0">
                <a:effectLst/>
                <a:sym typeface="+mn-ea"/>
              </a:rPr>
              <a:t>SMT - （6-1）定制报表 – 实时填写情况 </a:t>
            </a:r>
            <a:endParaRPr lang="en-US" altLang="zh-CN" sz="2800" b="1" spc="200" dirty="0" smtClean="0">
              <a:effectLst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9398" y="1204856"/>
            <a:ext cx="10714616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/>
              <a:t>功能描述：</a:t>
            </a:r>
            <a:r>
              <a:rPr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查看导入期至随访期受试者当天实时填报日志</a:t>
            </a:r>
            <a:r>
              <a:rPr 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（用药情况和疼痛强度评估）</a:t>
            </a:r>
            <a:r>
              <a:rPr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情况（已填写次数/应填写次数）列表，点击单个记录可以看到具体日志填写情况（应填时间段、日志名称、是否填写、填写时间）。</a:t>
            </a:r>
            <a:endParaRPr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82540" y="2428277"/>
            <a:ext cx="159213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当前报表名称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57419" y="2918161"/>
            <a:ext cx="150607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切换上一个报表</a:t>
            </a:r>
            <a:endParaRPr lang="zh-CN" alt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596120" y="2428240"/>
            <a:ext cx="18535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切换下一个报表</a:t>
            </a:r>
            <a:endParaRPr lang="zh-CN" alt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23317" y="3797114"/>
            <a:ext cx="226986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默认为当天，可以选择日期</a:t>
            </a:r>
            <a:r>
              <a:rPr lang="en-US" altLang="zh-CN" sz="1400" dirty="0" smtClean="0">
                <a:solidFill>
                  <a:srgbClr val="FF0000"/>
                </a:solidFill>
              </a:rPr>
              <a:t>,</a:t>
            </a:r>
            <a:r>
              <a:rPr lang="zh-CN" altLang="en-US" sz="1400" dirty="0" smtClean="0">
                <a:solidFill>
                  <a:srgbClr val="FF0000"/>
                </a:solidFill>
              </a:rPr>
              <a:t>点击</a:t>
            </a:r>
            <a:r>
              <a:rPr lang="en-US" altLang="zh-CN" sz="1400" dirty="0" smtClean="0">
                <a:solidFill>
                  <a:srgbClr val="FF0000"/>
                </a:solidFill>
              </a:rPr>
              <a:t>“</a:t>
            </a:r>
            <a:r>
              <a:rPr lang="zh-CN" altLang="en-US" sz="1400" dirty="0" smtClean="0">
                <a:solidFill>
                  <a:srgbClr val="FF0000"/>
                </a:solidFill>
              </a:rPr>
              <a:t>生成</a:t>
            </a:r>
            <a:r>
              <a:rPr lang="en-US" altLang="zh-CN" sz="1400" dirty="0" smtClean="0">
                <a:solidFill>
                  <a:srgbClr val="FF0000"/>
                </a:solidFill>
              </a:rPr>
              <a:t>”</a:t>
            </a:r>
            <a:r>
              <a:rPr lang="zh-CN" altLang="en-US" sz="1400" dirty="0" smtClean="0">
                <a:solidFill>
                  <a:srgbClr val="FF0000"/>
                </a:solidFill>
              </a:rPr>
              <a:t>查看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2" name="右箭头 31"/>
          <p:cNvSpPr/>
          <p:nvPr/>
        </p:nvSpPr>
        <p:spPr>
          <a:xfrm rot="8298404">
            <a:off x="8947785" y="4681855"/>
            <a:ext cx="471170" cy="313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9463891" y="4390465"/>
            <a:ext cx="15419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鼠标放在上面的效果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75510" y="3797300"/>
            <a:ext cx="1620520" cy="38862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75510" y="2734310"/>
            <a:ext cx="629285" cy="3562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173980" y="2734945"/>
            <a:ext cx="2609850" cy="44640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084435" y="2807335"/>
            <a:ext cx="657225" cy="2838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65535" y="452343"/>
            <a:ext cx="10852237" cy="624845"/>
          </a:xfrm>
        </p:spPr>
        <p:txBody>
          <a:bodyPr/>
          <a:lstStyle/>
          <a:p>
            <a:r>
              <a:rPr lang="en-US" altLang="zh-CN" sz="2800" b="1" spc="200" dirty="0" smtClean="0">
                <a:effectLst/>
                <a:sym typeface="+mn-ea"/>
              </a:rPr>
              <a:t>SMT - （6-2）定制报表 – 填报依从性</a:t>
            </a:r>
            <a:br>
              <a:rPr lang="en-US" altLang="zh-CN" sz="2800" b="1" spc="200" dirty="0" smtClean="0">
                <a:effectLst/>
                <a:sym typeface="+mn-ea"/>
              </a:rPr>
            </a:b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59398" y="1169296"/>
            <a:ext cx="10714616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/>
              <a:t>功能描述：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根据时间范围（日、周或时间区间）统计受试者日志（用药情况和疼痛强度评估）填写次数比例，以饼图形式呈现。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800" b="1" u="sng" dirty="0" smtClean="0"/>
              <a:t>计算规则：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根据时间范围内实际填写总次数（实际用药情况应记录总次数+实际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疼痛强度评估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应记录总次数）除以应填写日子总次数（用药情况应记录总次数+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疼痛强度评估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应记录总次数）再乘以100%。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公式：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dirty="0" smtClean="0"/>
              <a:t>【导入期】至【治疗期】：</a:t>
            </a:r>
            <a:r>
              <a:rPr lang="zh-CN" altLang="en-US" sz="1600" dirty="0" smtClean="0"/>
              <a:t>实际总记录（用药情况+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疼痛强度评估</a:t>
            </a:r>
            <a:r>
              <a:rPr lang="zh-CN" altLang="en-US" sz="1600" dirty="0" smtClean="0"/>
              <a:t>）次数/（（3+1）*天数）*100%</a:t>
            </a:r>
            <a:endParaRPr lang="zh-CN" altLang="en-US" sz="1600" dirty="0" smtClean="0"/>
          </a:p>
          <a:p>
            <a:r>
              <a:rPr lang="zh-CN" altLang="en-US" dirty="0" smtClean="0"/>
              <a:t>【随访期】：</a:t>
            </a:r>
            <a:r>
              <a:rPr lang="zh-CN" altLang="en-US" sz="1600" dirty="0" smtClean="0"/>
              <a:t>实际总记录（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疼痛强度评估</a:t>
            </a:r>
            <a:r>
              <a:rPr lang="zh-CN" altLang="en-US" sz="1600" dirty="0" smtClean="0"/>
              <a:t>）次数/天数*100%</a:t>
            </a:r>
            <a:endParaRPr lang="zh-CN" altLang="en-US" sz="1600" dirty="0" smtClean="0"/>
          </a:p>
        </p:txBody>
      </p:sp>
      <p:pic>
        <p:nvPicPr>
          <p:cNvPr id="13314" name="Picture 2" descr="C:\Users\Danielle.He\Desktop\8.png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6735" y="3054985"/>
            <a:ext cx="7854950" cy="3742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右箭头 14"/>
          <p:cNvSpPr/>
          <p:nvPr/>
        </p:nvSpPr>
        <p:spPr>
          <a:xfrm rot="3766268">
            <a:off x="4048125" y="3949065"/>
            <a:ext cx="339090" cy="217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514800" y="3550248"/>
            <a:ext cx="178576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类型及筛选条件</a:t>
            </a:r>
            <a:endParaRPr lang="zh-CN" alt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 rot="1492848">
            <a:off x="8780780" y="3909695"/>
            <a:ext cx="299085" cy="217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927676" y="3790502"/>
            <a:ext cx="118334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生成按钮</a:t>
            </a:r>
            <a:endParaRPr lang="zh-CN" altLang="en-US" sz="1400" dirty="0" smtClean="0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65535" y="452343"/>
            <a:ext cx="10852237" cy="624845"/>
          </a:xfrm>
        </p:spPr>
        <p:txBody>
          <a:bodyPr/>
          <a:lstStyle/>
          <a:p>
            <a:r>
              <a:rPr lang="en-US" altLang="zh-CN" sz="2800" b="1" spc="200" dirty="0" smtClean="0">
                <a:effectLst/>
                <a:sym typeface="+mn-ea"/>
              </a:rPr>
              <a:t>SMT - （6-3）定制报表 – 服药依从性</a:t>
            </a:r>
            <a:br>
              <a:rPr lang="zh-CN" altLang="en-US" spc="120" dirty="0" smtClean="0">
                <a:sym typeface="+mn-ea"/>
              </a:rPr>
            </a:br>
            <a:br>
              <a:rPr lang="zh-CN" altLang="en-US" spc="120" dirty="0" smtClean="0">
                <a:sym typeface="+mn-ea"/>
              </a:rPr>
            </a:b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59398" y="1204856"/>
            <a:ext cx="10714616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/>
              <a:t>功能描述：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统计受试者用药完成情况比例，以饼图形式呈现。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800" b="1" u="sng" dirty="0" smtClean="0"/>
              <a:t>计算规则：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根据时间范围内实际完成用药的总数（实际完成用药情况日志中【是否服药】选择【是】，【实际服药填写粒数】的总数）除以应填写服药的总数（用药情况应服药记录总数）再乘以100%。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公式：实际总用药数/（3*8*天数*人数）*100%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338" name="Picture 2" descr="C:\Users\Danielle.He\Desktop\9.png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9812" y="2342188"/>
            <a:ext cx="8824135" cy="4204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3573705" y="2974677"/>
            <a:ext cx="178576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类型及筛选条件</a:t>
            </a:r>
            <a:endParaRPr lang="zh-CN" alt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 rot="3766268">
            <a:off x="4586755" y="3398706"/>
            <a:ext cx="462579" cy="258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420660" y="3039857"/>
            <a:ext cx="118334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生成按钮</a:t>
            </a:r>
            <a:endParaRPr lang="zh-CN" altLang="en-US" sz="1400" dirty="0" smtClean="0">
              <a:solidFill>
                <a:srgbClr val="FF0000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 rot="1492848">
            <a:off x="9260654" y="3316155"/>
            <a:ext cx="430305" cy="225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878034" y="1979358"/>
            <a:ext cx="1450691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en-US" altLang="zh-CN" sz="1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138877" y="1423026"/>
            <a:ext cx="929005" cy="52514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>
                <a:uFillTx/>
                <a:latin typeface="+mj-lt"/>
                <a:ea typeface="+mj-ea"/>
                <a:cs typeface="+mj-cs"/>
              </a:rPr>
              <a:t>目录</a:t>
            </a:r>
            <a:endParaRPr lang="zh-CN" altLang="en-US" sz="2400"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 flipV="1">
            <a:off x="2059186" y="1956546"/>
            <a:ext cx="1088390" cy="1206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5365115" y="1497965"/>
            <a:ext cx="595249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000" spc="120">
                <a:sym typeface="+mn-ea"/>
              </a:rPr>
              <a:t>功能简介</a:t>
            </a:r>
            <a:endParaRPr lang="zh-CN" altLang="en-US" sz="2000" spc="120"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4621530" y="1423035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01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6"/>
            </p:custDataLst>
          </p:nvPr>
        </p:nvSpPr>
        <p:spPr>
          <a:xfrm>
            <a:off x="5365115" y="2599055"/>
            <a:ext cx="5952490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spc="120" dirty="0" smtClean="0">
                <a:sym typeface="+mn-ea"/>
              </a:rPr>
              <a:t>SMT</a:t>
            </a:r>
            <a:r>
              <a:rPr lang="zh-CN" altLang="en-US" sz="2000" spc="120" dirty="0" smtClean="0">
                <a:sym typeface="+mn-ea"/>
              </a:rPr>
              <a:t>流程说明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7"/>
            </p:custDataLst>
          </p:nvPr>
        </p:nvSpPr>
        <p:spPr>
          <a:xfrm>
            <a:off x="4647565" y="2499995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02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21" name="文本框 20"/>
          <p:cNvSpPr txBox="1"/>
          <p:nvPr>
            <p:custDataLst>
              <p:tags r:id="rId8"/>
            </p:custDataLst>
          </p:nvPr>
        </p:nvSpPr>
        <p:spPr>
          <a:xfrm>
            <a:off x="5365115" y="3709670"/>
            <a:ext cx="5952490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spc="120" dirty="0" smtClean="0">
                <a:sym typeface="+mn-ea"/>
              </a:rPr>
              <a:t>RMT</a:t>
            </a:r>
            <a:r>
              <a:rPr lang="zh-CN" altLang="en-US" sz="2000" spc="120" dirty="0" smtClean="0">
                <a:sym typeface="+mn-ea"/>
              </a:rPr>
              <a:t>流程说明</a:t>
            </a:r>
            <a:endParaRPr lang="zh-CN" altLang="en-US" sz="2000" spc="120" dirty="0">
              <a:sym typeface="+mn-ea"/>
            </a:endParaRPr>
          </a:p>
        </p:txBody>
      </p:sp>
      <p:sp>
        <p:nvSpPr>
          <p:cNvPr id="22" name="文本框 21"/>
          <p:cNvSpPr txBox="1"/>
          <p:nvPr>
            <p:custDataLst>
              <p:tags r:id="rId9"/>
            </p:custDataLst>
          </p:nvPr>
        </p:nvSpPr>
        <p:spPr>
          <a:xfrm>
            <a:off x="4621530" y="3610610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03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10"/>
            </p:custDataLst>
          </p:nvPr>
        </p:nvSpPr>
        <p:spPr>
          <a:xfrm>
            <a:off x="4615180" y="4617720"/>
            <a:ext cx="71755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  <a:alpha val="42000"/>
                  </a:schemeClr>
                </a:solidFill>
              </a:rPr>
              <a:t>04</a:t>
            </a:r>
            <a:endParaRPr lang="en-US" altLang="zh-CN" sz="2800" dirty="0">
              <a:solidFill>
                <a:schemeClr val="tx1">
                  <a:lumMod val="75000"/>
                  <a:lumOff val="25000"/>
                  <a:alpha val="42000"/>
                </a:schemeClr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11"/>
            </p:custDataLst>
          </p:nvPr>
        </p:nvSpPr>
        <p:spPr>
          <a:xfrm>
            <a:off x="5403215" y="4734560"/>
            <a:ext cx="595249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spc="120" dirty="0" smtClean="0">
                <a:sym typeface="+mn-ea"/>
              </a:rPr>
              <a:t>APP</a:t>
            </a:r>
            <a:r>
              <a:rPr lang="zh-CN" altLang="en-US" sz="2000" spc="120" dirty="0" smtClean="0">
                <a:sym typeface="+mn-ea"/>
              </a:rPr>
              <a:t>补充说明</a:t>
            </a:r>
            <a:endParaRPr lang="zh-CN" altLang="en-US" sz="2000" spc="120" dirty="0">
              <a:sym typeface="+mn-ea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65535" y="452343"/>
            <a:ext cx="10852237" cy="624845"/>
          </a:xfrm>
        </p:spPr>
        <p:txBody>
          <a:bodyPr/>
          <a:lstStyle/>
          <a:p>
            <a:r>
              <a:rPr lang="en-US" altLang="zh-CN" sz="2800" b="1" spc="200" dirty="0" smtClean="0">
                <a:effectLst/>
                <a:sym typeface="+mn-ea"/>
              </a:rPr>
              <a:t>SMT - （7）小程序列表 – 访视设置</a:t>
            </a:r>
            <a:br>
              <a:rPr lang="en-US" altLang="zh-CN" sz="2800" b="1" spc="200" dirty="0" smtClean="0">
                <a:sym typeface="+mn-ea"/>
              </a:rPr>
            </a:b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3514" y="1275676"/>
            <a:ext cx="1071461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/>
              <a:t>功能描述：</a:t>
            </a:r>
            <a:r>
              <a:rPr lang="zh-CN" altLang="en-US" dirty="0" smtClean="0"/>
              <a:t>根据受试者对应实际访视时间设置对应访视阶段的时间。</a:t>
            </a:r>
            <a:endParaRPr lang="zh-CN" altLang="en-US" dirty="0"/>
          </a:p>
        </p:txBody>
      </p:sp>
      <p:pic>
        <p:nvPicPr>
          <p:cNvPr id="3" name="图片 2" descr="C:\Users\Danielle.He\Desktop\天士力\ios截图\微信截图_20191023162143.png微信截图_2019102316214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8348" y="1938353"/>
            <a:ext cx="9641205" cy="459486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025575" y="4650254"/>
            <a:ext cx="16256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1. </a:t>
            </a:r>
            <a:r>
              <a:rPr lang="zh-CN" altLang="en-US" sz="1400" dirty="0" smtClean="0">
                <a:solidFill>
                  <a:srgbClr val="FF0000"/>
                </a:solidFill>
              </a:rPr>
              <a:t>点击小程序列表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  <p:sp>
        <p:nvSpPr>
          <p:cNvPr id="4" name="TextBox 17"/>
          <p:cNvSpPr txBox="1"/>
          <p:nvPr/>
        </p:nvSpPr>
        <p:spPr>
          <a:xfrm>
            <a:off x="3136825" y="2970044"/>
            <a:ext cx="21590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2. </a:t>
            </a:r>
            <a:r>
              <a:rPr lang="zh-CN" altLang="en-US" sz="1400" dirty="0" smtClean="0">
                <a:solidFill>
                  <a:srgbClr val="FF0000"/>
                </a:solidFill>
              </a:rPr>
              <a:t>点击访视进入设置界面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65535" y="452343"/>
            <a:ext cx="10852237" cy="624845"/>
          </a:xfrm>
        </p:spPr>
        <p:txBody>
          <a:bodyPr/>
          <a:lstStyle/>
          <a:p>
            <a:r>
              <a:rPr lang="en-US" altLang="zh-CN" sz="2800" b="1" spc="200" dirty="0" smtClean="0">
                <a:effectLst/>
                <a:sym typeface="+mn-ea"/>
              </a:rPr>
              <a:t>SMT - （7）小程序列表 – 访视设置 </a:t>
            </a:r>
            <a:br>
              <a:rPr lang="en-US" altLang="zh-CN" sz="2800" b="1" spc="200" dirty="0" smtClean="0">
                <a:effectLst/>
                <a:sym typeface="+mn-ea"/>
              </a:rPr>
            </a:br>
            <a:br>
              <a:rPr lang="zh-CN" altLang="en-US" spc="120" dirty="0" smtClean="0">
                <a:sym typeface="+mn-ea"/>
              </a:rPr>
            </a:b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5455" y="1076960"/>
            <a:ext cx="110813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u="sng" dirty="0" smtClean="0"/>
              <a:t>功能描述：</a:t>
            </a:r>
            <a:r>
              <a:rPr lang="zh-CN" altLang="en-US" dirty="0" smtClean="0"/>
              <a:t>根据受试者对应实际访视时间设置对应访视阶段的时间。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b="1" u="sng" dirty="0" smtClean="0"/>
              <a:t>设置规则：</a:t>
            </a:r>
            <a:r>
              <a:rPr lang="zh-CN" altLang="en-US" dirty="0" smtClean="0"/>
              <a:t>受试者导入期时可设置访视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，受试者治疗期时可设置访视</a:t>
            </a:r>
            <a:r>
              <a:rPr lang="en-US" altLang="zh-CN" dirty="0" smtClean="0"/>
              <a:t>2-</a:t>
            </a:r>
            <a:r>
              <a:rPr lang="zh-CN" altLang="en-US" dirty="0" smtClean="0"/>
              <a:t>访视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，受试者随访期时可设置访视</a:t>
            </a:r>
            <a:r>
              <a:rPr lang="en-US" altLang="zh-CN" dirty="0" smtClean="0"/>
              <a:t>6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3" name="图片 2" descr="C:\Users\yao.xu\Desktop\微信截图_20200115112438.png微信截图_2020011511243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94995" y="2052320"/>
            <a:ext cx="10592435" cy="480568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145530" y="3913505"/>
            <a:ext cx="23647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1. </a:t>
            </a:r>
            <a:r>
              <a:rPr lang="zh-CN" altLang="en-US" sz="1400" dirty="0" smtClean="0">
                <a:solidFill>
                  <a:srgbClr val="FF0000"/>
                </a:solidFill>
              </a:rPr>
              <a:t>点击</a:t>
            </a:r>
            <a:r>
              <a:rPr lang="en-US" altLang="zh-CN" sz="1400" dirty="0" smtClean="0">
                <a:solidFill>
                  <a:srgbClr val="FF0000"/>
                </a:solidFill>
              </a:rPr>
              <a:t>“</a:t>
            </a:r>
            <a:r>
              <a:rPr lang="zh-CN" altLang="en-US" sz="1400" dirty="0" smtClean="0">
                <a:solidFill>
                  <a:srgbClr val="FF0000"/>
                </a:solidFill>
              </a:rPr>
              <a:t>请设置访视时间</a:t>
            </a:r>
            <a:r>
              <a:rPr lang="en-US" altLang="zh-CN" sz="1400" dirty="0" smtClean="0">
                <a:solidFill>
                  <a:srgbClr val="FF0000"/>
                </a:solidFill>
              </a:rPr>
              <a:t>”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  <p:sp>
        <p:nvSpPr>
          <p:cNvPr id="6" name="TextBox 17"/>
          <p:cNvSpPr txBox="1"/>
          <p:nvPr/>
        </p:nvSpPr>
        <p:spPr>
          <a:xfrm>
            <a:off x="6595670" y="5931684"/>
            <a:ext cx="24549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2. </a:t>
            </a:r>
            <a:r>
              <a:rPr lang="zh-CN" altLang="en-US" sz="1400" dirty="0" smtClean="0">
                <a:solidFill>
                  <a:srgbClr val="FF0000"/>
                </a:solidFill>
              </a:rPr>
              <a:t>选择访视时间，点击</a:t>
            </a:r>
            <a:r>
              <a:rPr lang="en-US" altLang="zh-CN" sz="1400" dirty="0" smtClean="0">
                <a:solidFill>
                  <a:srgbClr val="FF0000"/>
                </a:solidFill>
              </a:rPr>
              <a:t>“</a:t>
            </a:r>
            <a:r>
              <a:rPr lang="zh-CN" altLang="en-US" sz="1400" dirty="0" smtClean="0">
                <a:solidFill>
                  <a:srgbClr val="FF0000"/>
                </a:solidFill>
              </a:rPr>
              <a:t>确认</a:t>
            </a:r>
            <a:r>
              <a:rPr lang="en-US" altLang="zh-CN" sz="1400" dirty="0" smtClean="0">
                <a:solidFill>
                  <a:srgbClr val="FF0000"/>
                </a:solidFill>
              </a:rPr>
              <a:t>”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  <p:pic>
        <p:nvPicPr>
          <p:cNvPr id="7" name="图片 6" descr="C:\Users\yao.xu\Desktop\微信截图_20200115112608.png微信截图_2020011511260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682173" y="4443095"/>
            <a:ext cx="1781175" cy="21272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65535" y="452343"/>
            <a:ext cx="10852237" cy="624845"/>
          </a:xfrm>
        </p:spPr>
        <p:txBody>
          <a:bodyPr/>
          <a:lstStyle/>
          <a:p>
            <a:r>
              <a:rPr lang="en-US" altLang="zh-CN" sz="2800" b="1" spc="200" dirty="0" smtClean="0">
                <a:effectLst/>
                <a:sym typeface="+mn-ea"/>
              </a:rPr>
              <a:t>SMT - （8-1）管理 – 消息</a:t>
            </a:r>
            <a:br>
              <a:rPr lang="en-US" altLang="zh-CN" sz="2800" b="1" spc="200" dirty="0" smtClean="0">
                <a:effectLst/>
                <a:sym typeface="+mn-ea"/>
              </a:rPr>
            </a:b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59398" y="1204856"/>
            <a:ext cx="1071461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 smtClean="0"/>
              <a:t>功能描述：</a:t>
            </a:r>
            <a:r>
              <a:rPr lang="zh-CN" altLang="en-US" dirty="0" smtClean="0"/>
              <a:t>据受试者对应的访视时间，给相应编号的受试者编辑和推送访视提醒消息</a:t>
            </a:r>
            <a:endParaRPr lang="zh-CN" altLang="en-US" dirty="0" smtClean="0"/>
          </a:p>
        </p:txBody>
      </p:sp>
      <p:pic>
        <p:nvPicPr>
          <p:cNvPr id="19458" name="Picture 2" descr="C:\Users\Danielle.He\Desktop\12.png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" y="1840865"/>
            <a:ext cx="10868025" cy="4482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65535" y="452343"/>
            <a:ext cx="10852237" cy="624845"/>
          </a:xfrm>
        </p:spPr>
        <p:txBody>
          <a:bodyPr/>
          <a:lstStyle/>
          <a:p>
            <a:r>
              <a:rPr lang="en-US" altLang="zh-CN" sz="2800" b="1" spc="200" dirty="0" smtClean="0">
                <a:effectLst/>
                <a:sym typeface="+mn-ea"/>
              </a:rPr>
              <a:t>SMT - （8-2）管理 – 受试者</a:t>
            </a:r>
            <a:br>
              <a:rPr lang="en-US" altLang="zh-CN" sz="2800" b="1" spc="200" dirty="0" smtClean="0">
                <a:effectLst/>
                <a:sym typeface="+mn-ea"/>
              </a:rPr>
            </a:br>
            <a:br>
              <a:rPr lang="zh-CN" altLang="en-US" spc="120" dirty="0" smtClean="0">
                <a:sym typeface="+mn-ea"/>
              </a:rPr>
            </a:br>
            <a:endParaRPr lang="zh-CN" altLang="en-US" dirty="0"/>
          </a:p>
        </p:txBody>
      </p:sp>
      <p:pic>
        <p:nvPicPr>
          <p:cNvPr id="20482" name="Picture 2" descr="C:\Users\yao.xu\Desktop\微信截图_20200116105810.png微信截图_202001161058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470" y="1196023"/>
            <a:ext cx="11245850" cy="5358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图片 5" descr="C:\Users\yao.xu\Desktop\微信截图_20200116110546.png微信截图_2020011611054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209031" y="5852160"/>
            <a:ext cx="1686560" cy="631190"/>
          </a:xfrm>
          <a:prstGeom prst="rect">
            <a:avLst/>
          </a:prstGeom>
        </p:spPr>
      </p:pic>
      <p:sp>
        <p:nvSpPr>
          <p:cNvPr id="8" name="TextBox 9"/>
          <p:cNvSpPr txBox="1"/>
          <p:nvPr/>
        </p:nvSpPr>
        <p:spPr>
          <a:xfrm>
            <a:off x="8232775" y="4080510"/>
            <a:ext cx="2777490" cy="27070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sz="1200" dirty="0" smtClean="0">
                <a:solidFill>
                  <a:schemeClr val="tx1"/>
                </a:solidFill>
              </a:rPr>
              <a:t>正常筛选后，受试者先期进入导入期阶段</a:t>
            </a:r>
            <a:endParaRPr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sz="1200" dirty="0" smtClean="0">
                <a:solidFill>
                  <a:schemeClr val="tx1"/>
                </a:solidFill>
              </a:rPr>
              <a:t>受试者在导入期阶段导入失败提前终止，手动修改为【导入失败】</a:t>
            </a:r>
            <a:r>
              <a:rPr lang="zh-CN" sz="1200" dirty="0" smtClean="0">
                <a:solidFill>
                  <a:srgbClr val="FF0000"/>
                </a:solidFill>
              </a:rPr>
              <a:t>（在实际导入失败后第二天设置）</a:t>
            </a:r>
            <a:endParaRPr sz="1200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sz="1200" dirty="0" smtClean="0">
                <a:solidFill>
                  <a:schemeClr val="tx1"/>
                </a:solidFill>
              </a:rPr>
              <a:t>导入期结束受试者进入治疗阶段，手动修改为【治疗期】</a:t>
            </a:r>
            <a:endParaRPr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sz="1200" dirty="0" smtClean="0">
                <a:solidFill>
                  <a:schemeClr val="tx1"/>
                </a:solidFill>
              </a:rPr>
              <a:t>治疗期结束受试者进入随访阶段，手动修改为【随访期】</a:t>
            </a:r>
            <a:endParaRPr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sz="1200" dirty="0" smtClean="0">
                <a:solidFill>
                  <a:schemeClr val="tx1"/>
                </a:solidFill>
              </a:rPr>
              <a:t>脱落或完成试验方案的受试者阶段，手动修改为【脱落】或【完成试验】</a:t>
            </a:r>
            <a:r>
              <a:rPr lang="zh-CN" sz="1200" dirty="0" smtClean="0">
                <a:solidFill>
                  <a:srgbClr val="FF0000"/>
                </a:solidFill>
              </a:rPr>
              <a:t>（</a:t>
            </a:r>
            <a:r>
              <a:rPr lang="zh-CN" sz="1200" dirty="0" smtClean="0">
                <a:solidFill>
                  <a:srgbClr val="FF0000"/>
                </a:solidFill>
                <a:sym typeface="+mn-ea"/>
              </a:rPr>
              <a:t>在实际脱落或完成试验后第二天设置）</a:t>
            </a:r>
            <a:endParaRPr sz="1400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75335" y="2991485"/>
            <a:ext cx="4111625" cy="1767840"/>
            <a:chOff x="188" y="5227"/>
            <a:chExt cx="6475" cy="2784"/>
          </a:xfrm>
        </p:grpSpPr>
        <p:pic>
          <p:nvPicPr>
            <p:cNvPr id="7" name="图片 6" descr="微信截图_2020011610585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65" y="5227"/>
              <a:ext cx="5398" cy="278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88" y="7133"/>
              <a:ext cx="474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rgbClr val="FF0000"/>
                  </a:solidFill>
                </a:rPr>
                <a:t>修改阶段页面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578225" y="3758565"/>
            <a:ext cx="3539490" cy="1972310"/>
            <a:chOff x="6736" y="5936"/>
            <a:chExt cx="5574" cy="3106"/>
          </a:xfrm>
        </p:grpSpPr>
        <p:pic>
          <p:nvPicPr>
            <p:cNvPr id="10" name="图片 9" descr="微信截图_2020011610590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36" y="5936"/>
              <a:ext cx="5575" cy="3107"/>
            </a:xfrm>
            <a:prstGeom prst="rect">
              <a:avLst/>
            </a:prstGeom>
          </p:spPr>
        </p:pic>
        <p:sp>
          <p:nvSpPr>
            <p:cNvPr id="4" name="TextBox 8"/>
            <p:cNvSpPr txBox="1"/>
            <p:nvPr/>
          </p:nvSpPr>
          <p:spPr>
            <a:xfrm>
              <a:off x="6736" y="7627"/>
              <a:ext cx="206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 dirty="0">
                  <a:solidFill>
                    <a:srgbClr val="FF0000"/>
                  </a:solidFill>
                </a:rPr>
                <a:t>选择阶段点击</a:t>
              </a:r>
              <a:r>
                <a:rPr lang="en-US" altLang="zh-CN" sz="1400" dirty="0">
                  <a:solidFill>
                    <a:srgbClr val="FF0000"/>
                  </a:solidFill>
                </a:rPr>
                <a:t>“</a:t>
              </a:r>
              <a:r>
                <a:rPr lang="zh-CN" altLang="en-US" sz="1400" dirty="0">
                  <a:solidFill>
                    <a:srgbClr val="FF0000"/>
                  </a:solidFill>
                </a:rPr>
                <a:t>确认</a:t>
              </a:r>
              <a:r>
                <a:rPr lang="en-US" altLang="zh-CN" sz="1400" dirty="0">
                  <a:solidFill>
                    <a:srgbClr val="FF0000"/>
                  </a:solidFill>
                </a:rPr>
                <a:t>”</a:t>
              </a:r>
              <a:endParaRPr lang="en-US" altLang="zh-CN" sz="14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3" name="图片 12" descr="微信截图_202001161101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6160" y="4461510"/>
            <a:ext cx="1892935" cy="12700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65535" y="452343"/>
            <a:ext cx="10852237" cy="624845"/>
          </a:xfrm>
        </p:spPr>
        <p:txBody>
          <a:bodyPr/>
          <a:lstStyle/>
          <a:p>
            <a:r>
              <a:rPr lang="en-US" altLang="zh-CN" sz="2800" b="1" spc="200" dirty="0" smtClean="0">
                <a:effectLst/>
                <a:sym typeface="+mn-ea"/>
              </a:rPr>
              <a:t>SMT - （8-3）管理 – 受试者</a:t>
            </a:r>
            <a:br>
              <a:rPr lang="en-US" altLang="zh-CN" sz="2800" b="1" spc="200" dirty="0" smtClean="0">
                <a:effectLst/>
                <a:sym typeface="+mn-ea"/>
              </a:rPr>
            </a:br>
            <a:br>
              <a:rPr lang="zh-CN" altLang="en-US" spc="120" dirty="0" smtClean="0">
                <a:sym typeface="+mn-ea"/>
              </a:rPr>
            </a:br>
            <a:endParaRPr lang="zh-CN" altLang="en-US" dirty="0"/>
          </a:p>
        </p:txBody>
      </p:sp>
      <p:pic>
        <p:nvPicPr>
          <p:cNvPr id="20482" name="Picture 2" descr="C:\Users\yao.xu\Desktop\微信截图_20200116110745.png微信截图_2020011611074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105" y="1196340"/>
            <a:ext cx="11244580" cy="5358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561080" y="4214495"/>
            <a:ext cx="2910840" cy="24917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sz="1200" dirty="0" smtClean="0">
                <a:solidFill>
                  <a:schemeClr val="tx1"/>
                </a:solidFill>
              </a:rPr>
              <a:t>正常筛选后，受试者先期进入导入期阶段</a:t>
            </a:r>
            <a:endParaRPr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sz="1200" dirty="0" smtClean="0">
                <a:solidFill>
                  <a:schemeClr val="tx1"/>
                </a:solidFill>
              </a:rPr>
              <a:t>受试者在导入期阶段导入失败提前终止，手动修改为【导入失败】</a:t>
            </a:r>
            <a:r>
              <a:rPr lang="zh-CN" sz="1200" dirty="0" smtClean="0">
                <a:solidFill>
                  <a:srgbClr val="FF0000"/>
                </a:solidFill>
              </a:rPr>
              <a:t>（在实际导入失败后第二天设置）</a:t>
            </a:r>
            <a:endParaRPr sz="1200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sz="1200" dirty="0" smtClean="0">
                <a:solidFill>
                  <a:schemeClr val="tx1"/>
                </a:solidFill>
              </a:rPr>
              <a:t>导入期结束受试者进入治疗阶段，手动修改为【治疗期】</a:t>
            </a:r>
            <a:endParaRPr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sz="1200" dirty="0" smtClean="0">
                <a:solidFill>
                  <a:schemeClr val="tx1"/>
                </a:solidFill>
              </a:rPr>
              <a:t>治疗期结束受试者进入随访阶段，手动修改为【随访期】</a:t>
            </a:r>
            <a:endParaRPr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sz="1200" dirty="0" smtClean="0">
                <a:solidFill>
                  <a:schemeClr val="tx1"/>
                </a:solidFill>
              </a:rPr>
              <a:t>脱落或完成试验方案的受试者阶段，手动修改为【脱落】或【完成试验】</a:t>
            </a:r>
            <a:r>
              <a:rPr lang="zh-CN" sz="1200" dirty="0" smtClean="0">
                <a:solidFill>
                  <a:srgbClr val="FF0000"/>
                </a:solidFill>
              </a:rPr>
              <a:t>（</a:t>
            </a:r>
            <a:r>
              <a:rPr lang="zh-CN" sz="1200" dirty="0" smtClean="0">
                <a:solidFill>
                  <a:srgbClr val="FF0000"/>
                </a:solidFill>
                <a:sym typeface="+mn-ea"/>
              </a:rPr>
              <a:t>在实际脱落或完成试验后第二天设置）</a:t>
            </a:r>
            <a:endParaRPr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图片 2" descr="C:\Users\yao.xu\Desktop\微信截图_20200116111442.png微信截图_2020011611144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006590" y="5174933"/>
            <a:ext cx="1969770" cy="1343660"/>
          </a:xfrm>
          <a:prstGeom prst="rect">
            <a:avLst/>
          </a:prstGeom>
        </p:spPr>
      </p:pic>
      <p:pic>
        <p:nvPicPr>
          <p:cNvPr id="6" name="图片 5" descr="C:\Users\yao.xu\Desktop\微信截图_20200116111510.png微信截图_202001161115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133523" y="5325110"/>
            <a:ext cx="1708785" cy="636270"/>
          </a:xfrm>
          <a:prstGeom prst="rect">
            <a:avLst/>
          </a:prstGeom>
        </p:spPr>
      </p:pic>
      <p:pic>
        <p:nvPicPr>
          <p:cNvPr id="7" name="图片 6" descr="微信截图_202001161110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0015" y="2500630"/>
            <a:ext cx="3338195" cy="17138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5810" y="3737610"/>
            <a:ext cx="3012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修改阶段页面</a:t>
            </a:r>
            <a:endParaRPr lang="zh-CN" altLang="en-US" sz="1200" dirty="0" smtClean="0">
              <a:solidFill>
                <a:srgbClr val="FF0000"/>
              </a:solidFill>
            </a:endParaRPr>
          </a:p>
        </p:txBody>
      </p:sp>
      <p:pic>
        <p:nvPicPr>
          <p:cNvPr id="2" name="图片 1" descr="C:\Users\yao.xu\Desktop\微信截图_20200116110824.png微信截图_20200116110824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480300" y="3249295"/>
            <a:ext cx="3208655" cy="1769110"/>
          </a:xfrm>
          <a:prstGeom prst="rect">
            <a:avLst/>
          </a:prstGeom>
        </p:spPr>
      </p:pic>
      <p:sp>
        <p:nvSpPr>
          <p:cNvPr id="4" name="TextBox 8"/>
          <p:cNvSpPr txBox="1"/>
          <p:nvPr/>
        </p:nvSpPr>
        <p:spPr>
          <a:xfrm>
            <a:off x="8895005" y="6131821"/>
            <a:ext cx="301214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dirty="0">
                <a:solidFill>
                  <a:srgbClr val="FF0000"/>
                </a:solidFill>
              </a:rPr>
              <a:t>输入账号密码进行二次确认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7615555" y="4214495"/>
            <a:ext cx="1058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选择阶段点击</a:t>
            </a:r>
            <a:r>
              <a:rPr lang="en-US" altLang="zh-CN" sz="1200" dirty="0">
                <a:solidFill>
                  <a:srgbClr val="FF0000"/>
                </a:solidFill>
              </a:rPr>
              <a:t>“</a:t>
            </a:r>
            <a:r>
              <a:rPr lang="zh-CN" altLang="en-US" sz="1200" dirty="0">
                <a:solidFill>
                  <a:srgbClr val="FF0000"/>
                </a:solidFill>
              </a:rPr>
              <a:t>确认</a:t>
            </a:r>
            <a:r>
              <a:rPr lang="en-US" altLang="zh-CN" sz="1200" dirty="0">
                <a:solidFill>
                  <a:srgbClr val="FF0000"/>
                </a:solidFill>
              </a:rPr>
              <a:t>”</a:t>
            </a:r>
            <a:endParaRPr lang="en-US" altLang="zh-CN" sz="1200" dirty="0">
              <a:solidFill>
                <a:srgbClr val="FF0000"/>
              </a:solidFill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dirty="0">
                <a:sym typeface="+mn-ea"/>
              </a:rPr>
              <a:t>S</a:t>
            </a:r>
            <a:r>
              <a:rPr lang="en-US" altLang="zh-CN" dirty="0" smtClean="0">
                <a:sym typeface="+mn-ea"/>
              </a:rPr>
              <a:t>MT—其他【首页】</a:t>
            </a:r>
            <a:endParaRPr dirty="0">
              <a:sym typeface="+mn-ea"/>
            </a:endParaRPr>
          </a:p>
        </p:txBody>
      </p:sp>
      <p:pic>
        <p:nvPicPr>
          <p:cNvPr id="15362" name="Picture 2" descr="C:\Users\Danielle.He\Desktop\14.png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84899"/>
            <a:ext cx="9995100" cy="4763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矩形 1"/>
          <p:cNvSpPr/>
          <p:nvPr/>
        </p:nvSpPr>
        <p:spPr>
          <a:xfrm>
            <a:off x="1000760" y="1900555"/>
            <a:ext cx="606425" cy="27495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dirty="0">
                <a:sym typeface="+mn-ea"/>
              </a:rPr>
              <a:t>SMT</a:t>
            </a:r>
            <a:r>
              <a:rPr lang="en-US" altLang="zh-CN" dirty="0" smtClean="0">
                <a:sym typeface="+mn-ea"/>
              </a:rPr>
              <a:t>—</a:t>
            </a:r>
            <a:r>
              <a:rPr dirty="0" smtClean="0">
                <a:sym typeface="+mn-ea"/>
              </a:rPr>
              <a:t>其他</a:t>
            </a:r>
            <a:r>
              <a:rPr lang="en-US" altLang="zh-CN" dirty="0" smtClean="0">
                <a:sym typeface="+mn-ea"/>
              </a:rPr>
              <a:t>【</a:t>
            </a:r>
            <a:r>
              <a:rPr dirty="0" smtClean="0"/>
              <a:t>报表</a:t>
            </a:r>
            <a:r>
              <a:rPr lang="en-US" altLang="zh-CN" dirty="0" smtClean="0">
                <a:sym typeface="+mn-ea"/>
              </a:rPr>
              <a:t>】</a:t>
            </a:r>
            <a:r>
              <a:rPr dirty="0" smtClean="0">
                <a:sym typeface="+mn-ea"/>
              </a:rPr>
              <a:t>（概要）</a:t>
            </a:r>
            <a:endParaRPr dirty="0">
              <a:sym typeface="+mn-ea"/>
            </a:endParaRPr>
          </a:p>
        </p:txBody>
      </p:sp>
      <p:pic>
        <p:nvPicPr>
          <p:cNvPr id="16386" name="Picture 2" descr="C:\Users\Danielle.He\Desktop\15.png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7066" y="1497796"/>
            <a:ext cx="10011909" cy="477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文本框 2"/>
          <p:cNvSpPr txBox="1"/>
          <p:nvPr/>
        </p:nvSpPr>
        <p:spPr>
          <a:xfrm>
            <a:off x="6969760" y="4376420"/>
            <a:ext cx="26371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FF0000"/>
                </a:solidFill>
              </a:rPr>
              <a:t>此处统计的签订知情人数为进入导入期的受试者人数</a:t>
            </a:r>
            <a:endParaRPr lang="zh-CN" altLang="en-US" sz="1600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dirty="0">
                <a:sym typeface="+mn-ea"/>
              </a:rPr>
              <a:t>SMT</a:t>
            </a:r>
            <a:r>
              <a:rPr lang="en-US" altLang="zh-CN" dirty="0" smtClean="0">
                <a:sym typeface="+mn-ea"/>
              </a:rPr>
              <a:t>—</a:t>
            </a:r>
            <a:r>
              <a:rPr dirty="0" smtClean="0">
                <a:sym typeface="+mn-ea"/>
              </a:rPr>
              <a:t>其他</a:t>
            </a:r>
            <a:r>
              <a:rPr lang="en-US" altLang="zh-CN" dirty="0" smtClean="0">
                <a:sym typeface="+mn-ea"/>
              </a:rPr>
              <a:t>【</a:t>
            </a:r>
            <a:r>
              <a:rPr dirty="0" smtClean="0">
                <a:sym typeface="+mn-ea"/>
              </a:rPr>
              <a:t>操作记录</a:t>
            </a:r>
            <a:r>
              <a:rPr lang="en-US" altLang="zh-CN" dirty="0" smtClean="0">
                <a:sym typeface="+mn-ea"/>
              </a:rPr>
              <a:t>】</a:t>
            </a:r>
            <a:endParaRPr dirty="0">
              <a:sym typeface="+mn-ea"/>
            </a:endParaRPr>
          </a:p>
        </p:txBody>
      </p:sp>
      <p:pic>
        <p:nvPicPr>
          <p:cNvPr id="17410" name="Picture 2" descr="C:\Users\Danielle.He\Desktop\16.png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6686" y="1307790"/>
            <a:ext cx="10652632" cy="5076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3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dirty="0">
                <a:sym typeface="+mn-ea"/>
              </a:rPr>
              <a:t>SMT</a:t>
            </a:r>
            <a:r>
              <a:rPr lang="en-US" altLang="zh-CN" dirty="0" smtClean="0">
                <a:sym typeface="+mn-ea"/>
              </a:rPr>
              <a:t>—</a:t>
            </a:r>
            <a:r>
              <a:rPr dirty="0" smtClean="0">
                <a:sym typeface="+mn-ea"/>
              </a:rPr>
              <a:t>其他</a:t>
            </a:r>
            <a:r>
              <a:rPr lang="en-US" altLang="zh-CN" dirty="0" smtClean="0">
                <a:sym typeface="+mn-ea"/>
              </a:rPr>
              <a:t>【</a:t>
            </a:r>
            <a:r>
              <a:rPr dirty="0" smtClean="0"/>
              <a:t>试验</a:t>
            </a:r>
            <a:r>
              <a:rPr lang="en-US" altLang="zh-CN" dirty="0" smtClean="0">
                <a:sym typeface="+mn-ea"/>
              </a:rPr>
              <a:t>】</a:t>
            </a:r>
            <a:r>
              <a:rPr dirty="0" smtClean="0">
                <a:sym typeface="+mn-ea"/>
              </a:rPr>
              <a:t>信息</a:t>
            </a:r>
            <a:endParaRPr dirty="0">
              <a:sym typeface="+mn-ea"/>
            </a:endParaRPr>
          </a:p>
        </p:txBody>
      </p:sp>
      <p:pic>
        <p:nvPicPr>
          <p:cNvPr id="18434" name="Picture 2" descr="C:\Users\Danielle.He\Desktop\17.png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103" y="1302706"/>
            <a:ext cx="10652125" cy="5076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3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 smtClean="0"/>
              <a:t>RMT</a:t>
            </a:r>
            <a:r>
              <a:rPr lang="zh-CN" altLang="en-US" dirty="0" smtClean="0"/>
              <a:t>流程说明</a:t>
            </a:r>
            <a:br>
              <a:rPr lang="en-US" altLang="zh-CN" dirty="0" smtClean="0"/>
            </a:br>
            <a:br>
              <a:rPr lang="en-US" altLang="zh-CN" dirty="0" smtClean="0"/>
            </a:br>
            <a:r>
              <a:rPr lang="zh-CN" altLang="en-US" sz="3200" dirty="0" smtClean="0"/>
              <a:t>登录链接：</a:t>
            </a:r>
            <a:r>
              <a:rPr lang="en-US" sz="3200" dirty="0" smtClean="0">
                <a:hlinkClick r:id="rId2"/>
              </a:rPr>
              <a:t>https://report.epdatapro.com</a:t>
            </a:r>
            <a:br>
              <a:rPr lang="en-US" sz="3200" dirty="0" smtClean="0"/>
            </a:br>
            <a:br>
              <a:rPr lang="en-US" sz="3200" dirty="0" smtClean="0"/>
            </a:br>
            <a:r>
              <a:rPr lang="en-US" dirty="0" smtClean="0">
                <a:sym typeface="+mn-ea"/>
              </a:rPr>
              <a:t>注</a:t>
            </a:r>
            <a:r>
              <a:rPr lang="zh-CN" altLang="en-US" dirty="0" smtClean="0">
                <a:sym typeface="+mn-ea"/>
              </a:rPr>
              <a:t>：建议使用谷歌浏览器登录本系统</a:t>
            </a:r>
            <a:br>
              <a:rPr lang="en-US" altLang="en-US" dirty="0" smtClean="0"/>
            </a:b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69929" y="2346325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en-US" altLang="zh-CN" sz="7200" b="1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图片 2" descr="45200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260" y="3121025"/>
            <a:ext cx="914400" cy="914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50560" y="3348355"/>
            <a:ext cx="33839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角色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PI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Sub-I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CRC</a:t>
            </a:r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2225" y="5598160"/>
            <a:ext cx="777240" cy="10541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717550" y="401955"/>
            <a:ext cx="10852150" cy="592455"/>
          </a:xfrm>
        </p:spPr>
        <p:txBody>
          <a:bodyPr/>
          <a:lstStyle/>
          <a:p>
            <a:r>
              <a:rPr lang="zh-CN" altLang="en-US" sz="3200"/>
              <a:t>功能简介</a:t>
            </a:r>
            <a:endParaRPr lang="zh-CN" altLang="en-US" sz="3200"/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-24130" y="1845310"/>
            <a:ext cx="116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pc="15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APP</a:t>
            </a:r>
            <a:endParaRPr lang="en-US" altLang="zh-CN" b="1" spc="15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17588" y="1645079"/>
            <a:ext cx="2354580" cy="768778"/>
            <a:chOff x="7729" y="2576"/>
            <a:chExt cx="3708" cy="1211"/>
          </a:xfrm>
        </p:grpSpPr>
        <p:sp>
          <p:nvSpPr>
            <p:cNvPr id="6" name="任意多边形: 形状 5"/>
            <p:cNvSpPr/>
            <p:nvPr>
              <p:custDataLst>
                <p:tags r:id="rId3"/>
              </p:custDataLst>
            </p:nvPr>
          </p:nvSpPr>
          <p:spPr>
            <a:xfrm>
              <a:off x="7729" y="2576"/>
              <a:ext cx="3708" cy="1211"/>
            </a:xfrm>
            <a:custGeom>
              <a:avLst/>
              <a:gdLst>
                <a:gd name="connsiteX0" fmla="*/ 0 w 3299658"/>
                <a:gd name="connsiteY0" fmla="*/ 269299 h 1077196"/>
                <a:gd name="connsiteX1" fmla="*/ 2761060 w 3299658"/>
                <a:gd name="connsiteY1" fmla="*/ 269299 h 1077196"/>
                <a:gd name="connsiteX2" fmla="*/ 2761060 w 3299658"/>
                <a:gd name="connsiteY2" fmla="*/ 0 h 1077196"/>
                <a:gd name="connsiteX3" fmla="*/ 3299658 w 3299658"/>
                <a:gd name="connsiteY3" fmla="*/ 538598 h 1077196"/>
                <a:gd name="connsiteX4" fmla="*/ 2761060 w 3299658"/>
                <a:gd name="connsiteY4" fmla="*/ 1077196 h 1077196"/>
                <a:gd name="connsiteX5" fmla="*/ 2761060 w 3299658"/>
                <a:gd name="connsiteY5" fmla="*/ 807897 h 1077196"/>
                <a:gd name="connsiteX6" fmla="*/ 0 w 3299658"/>
                <a:gd name="connsiteY6" fmla="*/ 807897 h 1077196"/>
                <a:gd name="connsiteX7" fmla="*/ 0 w 3299658"/>
                <a:gd name="connsiteY7" fmla="*/ 269299 h 1077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99658" h="1077196">
                  <a:moveTo>
                    <a:pt x="0" y="269299"/>
                  </a:moveTo>
                  <a:lnTo>
                    <a:pt x="2761060" y="269299"/>
                  </a:lnTo>
                  <a:lnTo>
                    <a:pt x="2761060" y="0"/>
                  </a:lnTo>
                  <a:lnTo>
                    <a:pt x="3299658" y="538598"/>
                  </a:lnTo>
                  <a:lnTo>
                    <a:pt x="2761060" y="1077196"/>
                  </a:lnTo>
                  <a:lnTo>
                    <a:pt x="2761060" y="807897"/>
                  </a:lnTo>
                  <a:lnTo>
                    <a:pt x="0" y="807897"/>
                  </a:lnTo>
                  <a:lnTo>
                    <a:pt x="0" y="269299"/>
                  </a:lnTo>
                  <a:close/>
                </a:path>
              </a:pathLst>
            </a:custGeom>
            <a:solidFill>
              <a:srgbClr val="3498DB"/>
            </a:solidFill>
          </p:spPr>
          <p:style>
            <a:lnRef idx="0">
              <a:sysClr val="window" lastClr="FFFFFF">
                <a:hueOff val="0"/>
                <a:satOff val="0"/>
                <a:lumOff val="0"/>
                <a:alphaOff val="0"/>
              </a:sysClr>
            </a:lnRef>
            <a:fillRef idx="3">
              <a:scrgbClr r="0" g="0" b="0"/>
            </a:fillRef>
            <a:effectRef idx="2">
              <a:srgbClr val="1F74AD">
                <a:hueOff val="0"/>
                <a:satOff val="0"/>
                <a:lumOff val="0"/>
                <a:alphaOff val="0"/>
              </a:srgbClr>
            </a:effectRef>
            <a:fontRef idx="minor">
              <a:sysClr val="window" lastClr="FFFFFF"/>
            </a:fontRef>
          </p:style>
          <p:txBody>
            <a:bodyPr spcFirstLastPara="0" vert="horz" wrap="square" lIns="80010" tIns="349309" rIns="523299" bIns="440304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4"/>
              </p:custDataLst>
            </p:nvPr>
          </p:nvSpPr>
          <p:spPr>
            <a:xfrm>
              <a:off x="7798" y="2891"/>
              <a:ext cx="7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01</a:t>
              </a:r>
              <a:endParaRPr lang="zh-CN" altLang="en-US" b="1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5" name="文本框 14"/>
            <p:cNvSpPr txBox="1"/>
            <p:nvPr>
              <p:custDataLst>
                <p:tags r:id="rId5"/>
              </p:custDataLst>
            </p:nvPr>
          </p:nvSpPr>
          <p:spPr>
            <a:xfrm>
              <a:off x="8478" y="2891"/>
              <a:ext cx="17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pc="15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SMT</a:t>
              </a:r>
              <a:endParaRPr lang="en-US" altLang="zh-CN" b="1" spc="15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546975" y="1645285"/>
            <a:ext cx="2354580" cy="768350"/>
            <a:chOff x="7959" y="2591"/>
            <a:chExt cx="3708" cy="1210"/>
          </a:xfrm>
        </p:grpSpPr>
        <p:sp>
          <p:nvSpPr>
            <p:cNvPr id="7" name="任意多边形: 形状 6"/>
            <p:cNvSpPr/>
            <p:nvPr>
              <p:custDataLst>
                <p:tags r:id="rId6"/>
              </p:custDataLst>
            </p:nvPr>
          </p:nvSpPr>
          <p:spPr>
            <a:xfrm>
              <a:off x="7959" y="2591"/>
              <a:ext cx="3708" cy="1211"/>
            </a:xfrm>
            <a:custGeom>
              <a:avLst/>
              <a:gdLst>
                <a:gd name="connsiteX0" fmla="*/ 0 w 3299658"/>
                <a:gd name="connsiteY0" fmla="*/ 269299 h 1077196"/>
                <a:gd name="connsiteX1" fmla="*/ 2761060 w 3299658"/>
                <a:gd name="connsiteY1" fmla="*/ 269299 h 1077196"/>
                <a:gd name="connsiteX2" fmla="*/ 2761060 w 3299658"/>
                <a:gd name="connsiteY2" fmla="*/ 0 h 1077196"/>
                <a:gd name="connsiteX3" fmla="*/ 3299658 w 3299658"/>
                <a:gd name="connsiteY3" fmla="*/ 538598 h 1077196"/>
                <a:gd name="connsiteX4" fmla="*/ 2761060 w 3299658"/>
                <a:gd name="connsiteY4" fmla="*/ 1077196 h 1077196"/>
                <a:gd name="connsiteX5" fmla="*/ 2761060 w 3299658"/>
                <a:gd name="connsiteY5" fmla="*/ 807897 h 1077196"/>
                <a:gd name="connsiteX6" fmla="*/ 0 w 3299658"/>
                <a:gd name="connsiteY6" fmla="*/ 807897 h 1077196"/>
                <a:gd name="connsiteX7" fmla="*/ 0 w 3299658"/>
                <a:gd name="connsiteY7" fmla="*/ 269299 h 1077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99658" h="1077196">
                  <a:moveTo>
                    <a:pt x="0" y="269299"/>
                  </a:moveTo>
                  <a:lnTo>
                    <a:pt x="2761060" y="269299"/>
                  </a:lnTo>
                  <a:lnTo>
                    <a:pt x="2761060" y="0"/>
                  </a:lnTo>
                  <a:lnTo>
                    <a:pt x="3299658" y="538598"/>
                  </a:lnTo>
                  <a:lnTo>
                    <a:pt x="2761060" y="1077196"/>
                  </a:lnTo>
                  <a:lnTo>
                    <a:pt x="2761060" y="807897"/>
                  </a:lnTo>
                  <a:lnTo>
                    <a:pt x="0" y="807897"/>
                  </a:lnTo>
                  <a:lnTo>
                    <a:pt x="0" y="269299"/>
                  </a:lnTo>
                  <a:close/>
                </a:path>
              </a:pathLst>
            </a:custGeom>
            <a:solidFill>
              <a:srgbClr val="1AA3AA"/>
            </a:solidFill>
          </p:spPr>
          <p:style>
            <a:lnRef idx="0">
              <a:sysClr val="window" lastClr="FFFFFF">
                <a:hueOff val="0"/>
                <a:satOff val="0"/>
                <a:lumOff val="0"/>
                <a:alphaOff val="0"/>
              </a:sysClr>
            </a:lnRef>
            <a:fillRef idx="3">
              <a:scrgbClr r="0" g="0" b="0"/>
            </a:fillRef>
            <a:effectRef idx="2">
              <a:srgbClr val="1F74AD">
                <a:hueOff val="0"/>
                <a:satOff val="0"/>
                <a:lumOff val="0"/>
                <a:alphaOff val="0"/>
              </a:srgbClr>
            </a:effectRef>
            <a:fontRef idx="minor">
              <a:sysClr val="window" lastClr="FFFFFF"/>
            </a:fontRef>
          </p:style>
          <p:txBody>
            <a:bodyPr spcFirstLastPara="0" vert="horz" wrap="square" lIns="80010" tIns="349309" rIns="523299" bIns="440304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100" kern="120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7"/>
              </p:custDataLst>
            </p:nvPr>
          </p:nvSpPr>
          <p:spPr>
            <a:xfrm>
              <a:off x="7986" y="2906"/>
              <a:ext cx="7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02</a:t>
              </a:r>
              <a:endParaRPr lang="zh-CN" altLang="en-US" b="1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6" name="文本框 15"/>
            <p:cNvSpPr txBox="1"/>
            <p:nvPr>
              <p:custDataLst>
                <p:tags r:id="rId8"/>
              </p:custDataLst>
            </p:nvPr>
          </p:nvSpPr>
          <p:spPr>
            <a:xfrm>
              <a:off x="8732" y="2907"/>
              <a:ext cx="16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spc="15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RMT</a:t>
              </a:r>
              <a:endParaRPr lang="en-US" altLang="zh-CN" b="1" spc="15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0" name="文本框 19"/>
          <p:cNvSpPr txBox="1"/>
          <p:nvPr>
            <p:custDataLst>
              <p:tags r:id="rId9"/>
            </p:custDataLst>
          </p:nvPr>
        </p:nvSpPr>
        <p:spPr>
          <a:xfrm>
            <a:off x="2261606" y="2626515"/>
            <a:ext cx="210078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pc="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受试者管理</a:t>
            </a:r>
            <a:r>
              <a:rPr lang="zh-CN" altLang="en-US" sz="1600" b="1" spc="15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工具</a:t>
            </a:r>
            <a:endParaRPr lang="zh-CN" altLang="en-US" sz="1600" b="1" spc="15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10"/>
            </p:custDataLst>
          </p:nvPr>
        </p:nvSpPr>
        <p:spPr>
          <a:xfrm>
            <a:off x="7432769" y="2626515"/>
            <a:ext cx="210078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spc="15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报表管理工具</a:t>
            </a:r>
            <a:endParaRPr lang="zh-CN" altLang="en-US" sz="1600" b="1" spc="15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11"/>
            </p:custDataLst>
          </p:nvPr>
        </p:nvSpPr>
        <p:spPr>
          <a:xfrm>
            <a:off x="2261869" y="3209925"/>
            <a:ext cx="2653291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spc="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受试者账号</a:t>
            </a:r>
            <a:r>
              <a:rPr lang="zh-CN" altLang="en-US" sz="1400" spc="15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管理</a:t>
            </a:r>
            <a:endParaRPr lang="zh-CN" altLang="en-US" sz="1400" spc="15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spc="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受试者数据管理</a:t>
            </a:r>
            <a:endParaRPr lang="zh-CN" altLang="en-US" sz="1400" spc="15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spc="15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消息推送管理</a:t>
            </a:r>
            <a:endParaRPr lang="zh-CN" altLang="en-US" sz="1400" spc="15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spc="15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操作记录管理</a:t>
            </a:r>
            <a:endParaRPr lang="zh-CN" altLang="en-US" sz="1400" spc="15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spc="15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数据澄清管理（</a:t>
            </a:r>
            <a:r>
              <a:rPr lang="en-US" altLang="zh-CN" sz="1400" spc="15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DCR</a:t>
            </a:r>
            <a:r>
              <a:rPr lang="zh-CN" altLang="en-US" sz="1400" spc="15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）</a:t>
            </a:r>
            <a:endParaRPr lang="zh-CN" altLang="en-US" sz="1400" spc="15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spc="15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站内信</a:t>
            </a:r>
            <a:endParaRPr lang="zh-CN" altLang="en-US" sz="1400" spc="15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spc="15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报表（概要</a:t>
            </a:r>
            <a:r>
              <a:rPr lang="zh-CN" altLang="en-US" sz="1400" spc="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）</a:t>
            </a:r>
            <a:endParaRPr lang="en-US" altLang="zh-CN" sz="1400" spc="150" dirty="0" smtClean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spc="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定制报表 （</a:t>
            </a:r>
            <a:r>
              <a:rPr lang="en-US" altLang="zh-CN" sz="1400" spc="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Dashboard</a:t>
            </a:r>
            <a:r>
              <a:rPr lang="zh-CN" altLang="en-US" sz="1400" spc="1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）</a:t>
            </a:r>
            <a:endParaRPr lang="zh-CN" altLang="en-US" sz="1400" spc="150" dirty="0" smtClean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spc="15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小程序列表</a:t>
            </a:r>
            <a:endParaRPr lang="zh-CN" altLang="en-US" sz="1400" spc="15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12"/>
            </p:custDataLst>
          </p:nvPr>
        </p:nvSpPr>
        <p:spPr>
          <a:xfrm>
            <a:off x="7499387" y="3284612"/>
            <a:ext cx="210058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spc="15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报表</a:t>
            </a:r>
            <a:endParaRPr lang="zh-CN" altLang="en-US" sz="1400" spc="15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spc="15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操作记录</a:t>
            </a:r>
            <a:endParaRPr lang="zh-CN" altLang="en-US" sz="1400" spc="15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3"/>
            </p:custDataLst>
          </p:nvPr>
        </p:nvSpPr>
        <p:spPr>
          <a:xfrm>
            <a:off x="4172585" y="200025"/>
            <a:ext cx="1010920" cy="942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en-US" altLang="zh-CN" sz="7200" b="1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dirty="0">
                <a:sym typeface="+mn-ea"/>
              </a:rPr>
              <a:t>RMT</a:t>
            </a:r>
            <a:r>
              <a:rPr lang="en-US" altLang="zh-CN" dirty="0" smtClean="0">
                <a:sym typeface="+mn-ea"/>
              </a:rPr>
              <a:t>—</a:t>
            </a:r>
            <a:r>
              <a:rPr dirty="0" smtClean="0"/>
              <a:t>（</a:t>
            </a:r>
            <a:r>
              <a:rPr lang="en-US" dirty="0" smtClean="0"/>
              <a:t>1</a:t>
            </a:r>
            <a:r>
              <a:rPr dirty="0" smtClean="0"/>
              <a:t>）登录</a:t>
            </a:r>
            <a:endParaRPr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9290" y="1181100"/>
            <a:ext cx="10553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账号跟</a:t>
            </a:r>
            <a:r>
              <a:rPr lang="en-US" altLang="zh-CN" dirty="0" smtClean="0"/>
              <a:t>SMT</a:t>
            </a:r>
            <a:r>
              <a:rPr lang="zh-CN" altLang="en-US" dirty="0" smtClean="0"/>
              <a:t>同一个账号，如果</a:t>
            </a:r>
            <a:r>
              <a:rPr lang="en-US" altLang="zh-CN" dirty="0" smtClean="0"/>
              <a:t>SMT</a:t>
            </a:r>
            <a:r>
              <a:rPr lang="zh-CN" altLang="en-US" dirty="0" smtClean="0"/>
              <a:t>中没更改密码，</a:t>
            </a:r>
            <a:r>
              <a:rPr lang="en-US" altLang="zh-CN" dirty="0" smtClean="0"/>
              <a:t>RMT</a:t>
            </a:r>
            <a:r>
              <a:rPr lang="zh-CN" altLang="en-US" dirty="0" smtClean="0"/>
              <a:t>首次登录也需要修改密码，操作方式同</a:t>
            </a:r>
            <a:r>
              <a:rPr lang="en-US" altLang="zh-CN" dirty="0" smtClean="0"/>
              <a:t>SMT</a:t>
            </a:r>
            <a:endParaRPr lang="zh-CN" altLang="en-US" dirty="0"/>
          </a:p>
        </p:txBody>
      </p:sp>
      <p:pic>
        <p:nvPicPr>
          <p:cNvPr id="22531" name="Picture 3" descr="C:\Users\Danielle.He\Desktop\18.png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4211" y="1801282"/>
            <a:ext cx="9896714" cy="4716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3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dirty="0">
                <a:sym typeface="+mn-ea"/>
              </a:rPr>
              <a:t>RMT</a:t>
            </a:r>
            <a:r>
              <a:rPr lang="en-US" altLang="zh-CN" dirty="0" smtClean="0">
                <a:sym typeface="+mn-ea"/>
              </a:rPr>
              <a:t>—</a:t>
            </a:r>
            <a:r>
              <a:rPr dirty="0" smtClean="0">
                <a:sym typeface="+mn-ea"/>
              </a:rPr>
              <a:t>（</a:t>
            </a:r>
            <a:r>
              <a:rPr lang="en-US" dirty="0" smtClean="0">
                <a:sym typeface="+mn-ea"/>
              </a:rPr>
              <a:t>2</a:t>
            </a:r>
            <a:r>
              <a:rPr dirty="0" smtClean="0">
                <a:sym typeface="+mn-ea"/>
              </a:rPr>
              <a:t>）报表设置，生成，下载</a:t>
            </a:r>
            <a:endParaRPr dirty="0">
              <a:sym typeface="+mn-ea"/>
            </a:endParaRPr>
          </a:p>
        </p:txBody>
      </p:sp>
      <p:pic>
        <p:nvPicPr>
          <p:cNvPr id="23554" name="Picture 2" descr="C:\Users\Danielle.He\Desktop\微信截图_20191101132027.png微信截图_2019110113202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495" y="1159846"/>
            <a:ext cx="11480165" cy="5471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236569" y="3048933"/>
            <a:ext cx="195789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1. </a:t>
            </a:r>
            <a:r>
              <a:rPr lang="zh-CN" altLang="en-US" sz="1400" dirty="0" smtClean="0">
                <a:solidFill>
                  <a:srgbClr val="FF0000"/>
                </a:solidFill>
              </a:rPr>
              <a:t>点击【中心报表】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7549" y="2968700"/>
            <a:ext cx="154910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2. </a:t>
            </a:r>
            <a:r>
              <a:rPr lang="zh-CN" altLang="en-US" sz="1400" dirty="0" smtClean="0">
                <a:solidFill>
                  <a:srgbClr val="FF0000"/>
                </a:solidFill>
              </a:rPr>
              <a:t>点击操作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99027" y="3610199"/>
            <a:ext cx="148455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3. </a:t>
            </a:r>
            <a:r>
              <a:rPr lang="zh-CN" altLang="en-US" sz="1400" dirty="0" smtClean="0">
                <a:solidFill>
                  <a:srgbClr val="FF0000"/>
                </a:solidFill>
              </a:rPr>
              <a:t>点击设置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23555" name="Picture 3" descr="C:\Users\yao.xu\Desktop\微信截图_20200116190156.png微信截图_2020011619015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29329" y="4087843"/>
            <a:ext cx="2433955" cy="2161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2415167" y="4184837"/>
            <a:ext cx="2947596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4. </a:t>
            </a:r>
            <a:r>
              <a:rPr lang="zh-CN" altLang="en-US" sz="1400" dirty="0" smtClean="0">
                <a:solidFill>
                  <a:srgbClr val="FF0000"/>
                </a:solidFill>
              </a:rPr>
              <a:t>选择筛选条件，确定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58883" y="4887502"/>
            <a:ext cx="26670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44980" y="5808981"/>
            <a:ext cx="2592145" cy="822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4685665" y="4581077"/>
            <a:ext cx="2710927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5. </a:t>
            </a:r>
            <a:r>
              <a:rPr lang="zh-CN" altLang="en-US" sz="1400" dirty="0" smtClean="0">
                <a:solidFill>
                  <a:srgbClr val="FF0000"/>
                </a:solidFill>
              </a:rPr>
              <a:t>生成完成后点击下载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0745" y="4601845"/>
            <a:ext cx="3257550" cy="192913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58063" y="4602106"/>
            <a:ext cx="33563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6. </a:t>
            </a:r>
            <a:r>
              <a:rPr lang="zh-CN" altLang="en-US" sz="1400" dirty="0" smtClean="0">
                <a:solidFill>
                  <a:srgbClr val="FF0000"/>
                </a:solidFill>
              </a:rPr>
              <a:t>点击立即下载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93595" y="4591050"/>
            <a:ext cx="2286000" cy="102362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dirty="0">
                <a:sym typeface="+mn-ea"/>
              </a:rPr>
              <a:t>RMT</a:t>
            </a:r>
            <a:r>
              <a:rPr lang="en-US" altLang="zh-CN" dirty="0" smtClean="0">
                <a:sym typeface="+mn-ea"/>
              </a:rPr>
              <a:t>—</a:t>
            </a:r>
            <a:r>
              <a:rPr dirty="0" smtClean="0">
                <a:sym typeface="+mn-ea"/>
              </a:rPr>
              <a:t>（</a:t>
            </a:r>
            <a:r>
              <a:rPr lang="en-US" dirty="0" smtClean="0"/>
              <a:t>3</a:t>
            </a:r>
            <a:r>
              <a:rPr dirty="0" smtClean="0">
                <a:sym typeface="+mn-ea"/>
              </a:rPr>
              <a:t>）</a:t>
            </a:r>
            <a:r>
              <a:rPr dirty="0" smtClean="0"/>
              <a:t>操作记录</a:t>
            </a:r>
            <a:endParaRPr dirty="0">
              <a:sym typeface="+mn-ea"/>
            </a:endParaRPr>
          </a:p>
        </p:txBody>
      </p:sp>
      <p:pic>
        <p:nvPicPr>
          <p:cNvPr id="24579" name="Picture 3" descr="C:\Users\Danielle.He\Desktop\20.png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8991" y="1268332"/>
            <a:ext cx="10572557" cy="5038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3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补充说明</a:t>
            </a:r>
            <a:br>
              <a:rPr lang="en-US" altLang="zh-CN" dirty="0" smtClean="0"/>
            </a:br>
            <a:br>
              <a:rPr lang="en-US" altLang="zh-CN" dirty="0" smtClean="0"/>
            </a:br>
            <a:br>
              <a:rPr lang="en-US" sz="3200" dirty="0" smtClean="0"/>
            </a:br>
            <a:br>
              <a:rPr lang="en-US" sz="3200" dirty="0" smtClean="0"/>
            </a:b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669929" y="2346325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en-US" altLang="zh-CN" sz="7200" b="1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620260" y="3121025"/>
            <a:ext cx="4107815" cy="914400"/>
            <a:chOff x="7276" y="4915"/>
            <a:chExt cx="6469" cy="1440"/>
          </a:xfrm>
        </p:grpSpPr>
        <p:pic>
          <p:nvPicPr>
            <p:cNvPr id="8" name="图片 7" descr="45200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76" y="4915"/>
              <a:ext cx="1440" cy="1440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9056" y="5273"/>
              <a:ext cx="4689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400" dirty="0"/>
                <a:t>角色</a:t>
              </a:r>
              <a:r>
                <a:rPr lang="zh-CN" altLang="en-US" sz="2400" dirty="0" smtClean="0"/>
                <a:t>：</a:t>
              </a:r>
              <a:r>
                <a:rPr sz="2400" dirty="0" smtClean="0"/>
                <a:t>CRC</a:t>
              </a:r>
              <a:r>
                <a:rPr lang="zh-CN" sz="2400" dirty="0" smtClean="0"/>
                <a:t>、受试者</a:t>
              </a:r>
              <a:endParaRPr lang="zh-CN" sz="2400" dirty="0" smtClean="0"/>
            </a:p>
          </p:txBody>
        </p:sp>
      </p:grpSp>
    </p:spTree>
    <p:custDataLst>
      <p:tags r:id="rId4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>
            <p:custDataLst>
              <p:tags r:id="rId1"/>
            </p:custDataLst>
          </p:nvPr>
        </p:nvCxnSpPr>
        <p:spPr>
          <a:xfrm>
            <a:off x="614825" y="2946098"/>
            <a:ext cx="2849593" cy="383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9"/>
          <p:cNvSpPr txBox="1"/>
          <p:nvPr>
            <p:custDataLst>
              <p:tags r:id="rId2"/>
            </p:custDataLst>
          </p:nvPr>
        </p:nvSpPr>
        <p:spPr>
          <a:xfrm>
            <a:off x="614825" y="2519680"/>
            <a:ext cx="1807168" cy="434078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spc="120" dirty="0">
                <a:latin typeface="+mj-lt"/>
                <a:ea typeface="+mj-ea"/>
                <a:cs typeface="+mj-cs"/>
              </a:rPr>
              <a:t>应用场景</a:t>
            </a:r>
            <a:endParaRPr lang="zh-CN" altLang="en-US" sz="2000" spc="120" dirty="0">
              <a:latin typeface="+mj-lt"/>
              <a:ea typeface="+mj-ea"/>
              <a:cs typeface="+mj-cs"/>
            </a:endParaRPr>
          </a:p>
        </p:txBody>
      </p:sp>
      <p:sp>
        <p:nvSpPr>
          <p:cNvPr id="29" name="文本框 30"/>
          <p:cNvSpPr txBox="1"/>
          <p:nvPr>
            <p:custDataLst>
              <p:tags r:id="rId3"/>
            </p:custDataLst>
          </p:nvPr>
        </p:nvSpPr>
        <p:spPr>
          <a:xfrm>
            <a:off x="466090" y="3240405"/>
            <a:ext cx="2998470" cy="2073910"/>
          </a:xfrm>
          <a:prstGeom prst="rect">
            <a:avLst/>
          </a:prstGeom>
          <a:noFill/>
        </p:spPr>
        <p:txBody>
          <a:bodyPr wrap="square" rtlCol="0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20" dirty="0" smtClean="0">
                <a:solidFill>
                  <a:schemeClr val="tx1"/>
                </a:solidFill>
                <a:latin typeface="+mj-lt"/>
                <a:cs typeface="+mj-lt"/>
              </a:rPr>
              <a:t>受试者确定完成了日志，但后台无数据时，</a:t>
            </a:r>
            <a:r>
              <a:rPr lang="en-US" altLang="zh-CN" sz="1400" spc="120" dirty="0" smtClean="0">
                <a:solidFill>
                  <a:schemeClr val="tx1"/>
                </a:solidFill>
                <a:latin typeface="+mj-lt"/>
                <a:cs typeface="+mj-lt"/>
              </a:rPr>
              <a:t>CRC</a:t>
            </a:r>
            <a:r>
              <a:rPr lang="zh-CN" altLang="en-US" sz="1400" spc="120" dirty="0" smtClean="0">
                <a:solidFill>
                  <a:schemeClr val="tx1"/>
                </a:solidFill>
                <a:latin typeface="+mj-lt"/>
                <a:cs typeface="+mj-lt"/>
              </a:rPr>
              <a:t>需指导受试者按右图步骤完成</a:t>
            </a:r>
            <a:r>
              <a:rPr lang="en-US" altLang="zh-CN" sz="1400" spc="120" dirty="0" smtClean="0">
                <a:solidFill>
                  <a:schemeClr val="tx1"/>
                </a:solidFill>
                <a:latin typeface="+mj-lt"/>
                <a:cs typeface="+mj-lt"/>
              </a:rPr>
              <a:t>APP</a:t>
            </a:r>
            <a:r>
              <a:rPr lang="zh-CN" altLang="en-US" sz="1400" spc="120" dirty="0" smtClean="0">
                <a:solidFill>
                  <a:schemeClr val="tx1"/>
                </a:solidFill>
                <a:latin typeface="+mj-lt"/>
                <a:cs typeface="+mj-lt"/>
              </a:rPr>
              <a:t>操作记录的上传，并联系</a:t>
            </a:r>
            <a:r>
              <a:rPr lang="en-US" altLang="zh-CN" sz="1400" spc="120" dirty="0" smtClean="0">
                <a:solidFill>
                  <a:schemeClr val="tx1"/>
                </a:solidFill>
                <a:latin typeface="+mj-lt"/>
                <a:cs typeface="+mj-lt"/>
              </a:rPr>
              <a:t>ePDdata</a:t>
            </a:r>
            <a:r>
              <a:rPr lang="zh-CN" altLang="en-US" sz="1400" spc="120" dirty="0" smtClean="0">
                <a:solidFill>
                  <a:schemeClr val="tx1"/>
                </a:solidFill>
                <a:latin typeface="+mj-lt"/>
                <a:cs typeface="+mj-lt"/>
              </a:rPr>
              <a:t>技术支持团队分析问题。</a:t>
            </a:r>
            <a:endParaRPr lang="zh-CN" altLang="en-US" sz="1400" spc="120" dirty="0" smtClean="0">
              <a:solidFill>
                <a:schemeClr val="tx1"/>
              </a:solidFill>
              <a:latin typeface="+mj-lt"/>
              <a:cs typeface="+mj-lt"/>
            </a:endParaRPr>
          </a:p>
          <a:p>
            <a:pPr>
              <a:lnSpc>
                <a:spcPct val="120000"/>
              </a:lnSpc>
            </a:pPr>
            <a:endParaRPr lang="zh-CN" altLang="en-US" sz="1400" spc="120" dirty="0" smtClean="0">
              <a:solidFill>
                <a:schemeClr val="tx1"/>
              </a:solidFill>
              <a:latin typeface="+mj-lt"/>
              <a:cs typeface="+mj-lt"/>
            </a:endParaRPr>
          </a:p>
          <a:p>
            <a:pPr>
              <a:lnSpc>
                <a:spcPct val="120000"/>
              </a:lnSpc>
            </a:pPr>
            <a:r>
              <a:rPr lang="zh-CN" altLang="en-US" sz="1400" spc="120" dirty="0" smtClean="0">
                <a:solidFill>
                  <a:schemeClr val="tx1"/>
                </a:solidFill>
                <a:latin typeface="+mj-lt"/>
                <a:cs typeface="+mj-lt"/>
              </a:rPr>
              <a:t>备注：除上述情况，受试者无需使用此功能。此操作只是操作记录的上传，跟其他数据无任何相关。</a:t>
            </a:r>
            <a:endParaRPr lang="zh-CN" altLang="en-US" sz="1400" spc="120" dirty="0" smtClean="0">
              <a:solidFill>
                <a:schemeClr val="tx1"/>
              </a:solidFill>
              <a:latin typeface="+mj-lt"/>
              <a:cs typeface="+mj-lt"/>
            </a:endParaRPr>
          </a:p>
          <a:p>
            <a:pPr>
              <a:lnSpc>
                <a:spcPct val="120000"/>
              </a:lnSpc>
            </a:pPr>
            <a:endParaRPr lang="zh-CN" altLang="en-US" sz="1400" spc="120" dirty="0" smtClean="0"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669600" y="44597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dirty="0"/>
              <a:t>APP</a:t>
            </a:r>
            <a:r>
              <a:rPr lang="en-US" altLang="zh-CN" dirty="0" smtClean="0"/>
              <a:t>—APP</a:t>
            </a:r>
            <a:r>
              <a:rPr dirty="0" smtClean="0"/>
              <a:t>操作记录</a:t>
            </a:r>
            <a:r>
              <a:rPr dirty="0" smtClean="0"/>
              <a:t>上传</a:t>
            </a:r>
            <a:endParaRPr spc="120" dirty="0" smtClean="0">
              <a:cs typeface="+mj-lt"/>
              <a:sym typeface="+mn-ea"/>
            </a:endParaRPr>
          </a:p>
        </p:txBody>
      </p:sp>
      <p:sp>
        <p:nvSpPr>
          <p:cNvPr id="8" name="箭头: 五边形 7"/>
          <p:cNvSpPr/>
          <p:nvPr>
            <p:custDataLst>
              <p:tags r:id="rId5"/>
            </p:custDataLst>
          </p:nvPr>
        </p:nvSpPr>
        <p:spPr>
          <a:xfrm>
            <a:off x="3610614" y="1312549"/>
            <a:ext cx="8493121" cy="917599"/>
          </a:xfrm>
          <a:prstGeom prst="homePlate">
            <a:avLst>
              <a:gd name="adj" fmla="val 29130"/>
            </a:avLst>
          </a:prstGeom>
          <a:solidFill>
            <a:srgbClr val="D9D9D9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1" name="箭头: 五边形 20"/>
          <p:cNvSpPr/>
          <p:nvPr>
            <p:custDataLst>
              <p:tags r:id="rId6"/>
            </p:custDataLst>
          </p:nvPr>
        </p:nvSpPr>
        <p:spPr>
          <a:xfrm>
            <a:off x="9386313" y="1312447"/>
            <a:ext cx="2499550" cy="733963"/>
          </a:xfrm>
          <a:prstGeom prst="homePlate">
            <a:avLst>
              <a:gd name="adj" fmla="val 28652"/>
            </a:avLst>
          </a:prstGeom>
          <a:solidFill>
            <a:srgbClr val="1F74AD">
              <a:lumMod val="40000"/>
              <a:lumOff val="60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STEP4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箭头: 五边形 5"/>
          <p:cNvSpPr/>
          <p:nvPr>
            <p:custDataLst>
              <p:tags r:id="rId7"/>
            </p:custDataLst>
          </p:nvPr>
        </p:nvSpPr>
        <p:spPr>
          <a:xfrm>
            <a:off x="7428823" y="1312447"/>
            <a:ext cx="2410025" cy="733963"/>
          </a:xfrm>
          <a:prstGeom prst="homePlate">
            <a:avLst>
              <a:gd name="adj" fmla="val 28652"/>
            </a:avLst>
          </a:prstGeom>
          <a:solidFill>
            <a:srgbClr val="277FBB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STEP3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箭头: 五边形 4"/>
          <p:cNvSpPr/>
          <p:nvPr>
            <p:custDataLst>
              <p:tags r:id="rId8"/>
            </p:custDataLst>
          </p:nvPr>
        </p:nvSpPr>
        <p:spPr>
          <a:xfrm>
            <a:off x="5478493" y="1312447"/>
            <a:ext cx="2402862" cy="733963"/>
          </a:xfrm>
          <a:prstGeom prst="homePlate">
            <a:avLst>
              <a:gd name="adj" fmla="val 28652"/>
            </a:avLst>
          </a:prstGeom>
          <a:solidFill>
            <a:srgbClr val="354759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STEP2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箭头: 五边形 1"/>
          <p:cNvSpPr/>
          <p:nvPr>
            <p:custDataLst>
              <p:tags r:id="rId9"/>
            </p:custDataLst>
          </p:nvPr>
        </p:nvSpPr>
        <p:spPr>
          <a:xfrm>
            <a:off x="3610527" y="1312447"/>
            <a:ext cx="2320500" cy="733963"/>
          </a:xfrm>
          <a:prstGeom prst="homePlate">
            <a:avLst>
              <a:gd name="adj" fmla="val 28652"/>
            </a:avLst>
          </a:prstGeom>
          <a:solidFill>
            <a:srgbClr val="293745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STEP1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5126" name="Picture 6" descr="C:\Users\Danielle.He\Desktop\截屏更新\ios\2-3、操作记录发送成功.png2-3、操作记录发送成功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0109200" y="2571750"/>
            <a:ext cx="2067560" cy="3678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图片 12" descr="C:\Users\Danielle.He\Desktop\截屏更新\ios\2-1、关于我们.png2-1、关于我们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5767070" y="2545080"/>
            <a:ext cx="2100580" cy="3736340"/>
          </a:xfrm>
          <a:prstGeom prst="rect">
            <a:avLst/>
          </a:prstGeom>
        </p:spPr>
      </p:pic>
      <p:pic>
        <p:nvPicPr>
          <p:cNvPr id="14" name="图片 13" descr="C:\Users\Danielle.He\Desktop\截屏更新\ios\2-2、发送APP操作记录.png2-2、发送APP操作记录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7945120" y="2572385"/>
            <a:ext cx="2070100" cy="368173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3567430" y="2545080"/>
            <a:ext cx="2082800" cy="3704590"/>
            <a:chOff x="5618" y="4008"/>
            <a:chExt cx="3280" cy="5834"/>
          </a:xfrm>
        </p:grpSpPr>
        <p:pic>
          <p:nvPicPr>
            <p:cNvPr id="3" name="图片 2" descr="C:\Users\Danielle.He\Desktop\截屏更新\ios\1、我的界面.png1、我的界面"/>
            <p:cNvPicPr>
              <a:picLocks noChangeAspect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>
            <a:xfrm>
              <a:off x="5618" y="4008"/>
              <a:ext cx="3280" cy="5834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5755" y="8281"/>
              <a:ext cx="845" cy="4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7644765" y="2878455"/>
            <a:ext cx="216535" cy="2540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4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Thank You</a:t>
            </a:r>
            <a:r>
              <a:t>！</a:t>
            </a: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 smtClean="0"/>
              <a:t>SMT</a:t>
            </a:r>
            <a:r>
              <a:rPr lang="zh-CN" altLang="en-US" dirty="0" smtClean="0"/>
              <a:t>流程说明</a:t>
            </a:r>
            <a:br>
              <a:rPr lang="en-US" altLang="zh-CN" dirty="0" smtClean="0"/>
            </a:br>
            <a:br>
              <a:rPr lang="en-US" altLang="zh-CN" dirty="0" smtClean="0"/>
            </a:br>
            <a:r>
              <a:rPr lang="zh-CN" altLang="en-US" sz="3200" dirty="0" smtClean="0"/>
              <a:t>登录链接：</a:t>
            </a:r>
            <a:r>
              <a:rPr lang="en-US" sz="3200" dirty="0" smtClean="0">
                <a:hlinkClick r:id="rId2"/>
              </a:rPr>
              <a:t>https://subject.epdatapro.com</a:t>
            </a:r>
            <a:br>
              <a:rPr lang="en-US" sz="3200" dirty="0" smtClean="0"/>
            </a:br>
            <a:br>
              <a:rPr lang="en-US" sz="3200" dirty="0" smtClean="0"/>
            </a:br>
            <a:r>
              <a:rPr lang="en-US" sz="3200" dirty="0" smtClean="0">
                <a:sym typeface="+mn-ea"/>
              </a:rPr>
              <a:t>注</a:t>
            </a:r>
            <a:r>
              <a:rPr lang="zh-CN" altLang="en-US" sz="3200" dirty="0" smtClean="0">
                <a:sym typeface="+mn-ea"/>
              </a:rPr>
              <a:t>：建议使用谷歌浏览器登录本系统</a:t>
            </a:r>
            <a:endParaRPr lang="en-US" altLang="en-US" sz="3200" dirty="0" smtClean="0"/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69929" y="2346325"/>
            <a:ext cx="1293625" cy="1308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759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007745" indent="-228600" fontAlgn="auto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511935" indent="-228600" fontAlgn="auto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1943735" indent="-228600" fontAlgn="auto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altLang="zh-CN" sz="7200" b="1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en-US" altLang="zh-CN" sz="7200" b="1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620260" y="3121025"/>
            <a:ext cx="4598670" cy="914400"/>
            <a:chOff x="7276" y="4915"/>
            <a:chExt cx="7242" cy="1440"/>
          </a:xfrm>
        </p:grpSpPr>
        <p:pic>
          <p:nvPicPr>
            <p:cNvPr id="3" name="图片 2" descr="45200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76" y="4915"/>
              <a:ext cx="1440" cy="1440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9056" y="5273"/>
              <a:ext cx="5462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dirty="0"/>
                <a:t>角色</a:t>
              </a:r>
              <a:r>
                <a:rPr lang="zh-CN" altLang="en-US" sz="2400" dirty="0" smtClean="0"/>
                <a:t>：</a:t>
              </a:r>
              <a:r>
                <a:rPr sz="2400" dirty="0" smtClean="0"/>
                <a:t>PI、SUB-I、CRC</a:t>
              </a:r>
              <a:endParaRPr sz="2400" dirty="0" smtClean="0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00" y="5626100"/>
            <a:ext cx="777240" cy="10541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dirty="0" smtClean="0">
                <a:sym typeface="+mn-ea"/>
              </a:rPr>
              <a:t>SMT—</a:t>
            </a:r>
            <a:r>
              <a:rPr dirty="0" smtClean="0">
                <a:sym typeface="+mn-ea"/>
              </a:rPr>
              <a:t>（</a:t>
            </a:r>
            <a:r>
              <a:rPr lang="en-US" altLang="zh-CN" dirty="0" smtClean="0">
                <a:sym typeface="+mn-ea"/>
              </a:rPr>
              <a:t>1</a:t>
            </a:r>
            <a:r>
              <a:rPr dirty="0" smtClean="0">
                <a:sym typeface="+mn-ea"/>
              </a:rPr>
              <a:t>）</a:t>
            </a:r>
            <a:r>
              <a:rPr dirty="0" smtClean="0">
                <a:sym typeface="+mn-ea"/>
              </a:rPr>
              <a:t>登录</a:t>
            </a:r>
            <a:endParaRPr dirty="0"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0913" y="1118795"/>
            <a:ext cx="202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首次登录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2743200" y="2140772"/>
            <a:ext cx="957431" cy="494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43509" y="1527251"/>
            <a:ext cx="2772464" cy="182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165002" y="1045284"/>
            <a:ext cx="202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修改密码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6854414" y="2131809"/>
            <a:ext cx="957431" cy="494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65458" y="1090108"/>
            <a:ext cx="202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新密码再次登录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1488440"/>
            <a:ext cx="1997710" cy="24060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4540" y="1459865"/>
            <a:ext cx="1903095" cy="229171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968375" y="3946525"/>
            <a:ext cx="6033770" cy="2876550"/>
            <a:chOff x="3886" y="6039"/>
            <a:chExt cx="9502" cy="453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86" y="6039"/>
              <a:ext cx="9503" cy="453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8874" y="8013"/>
              <a:ext cx="3185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solidFill>
                    <a:srgbClr val="FF0000"/>
                  </a:solidFill>
                </a:rPr>
                <a:t>进入首页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7557135" y="4961890"/>
            <a:ext cx="456184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66700" indent="-266700"/>
            <a:endParaRPr lang="en-US" sz="1400" b="1" u="sng">
              <a:latin typeface="Wingdings" panose="05000000000000000000" charset="0"/>
              <a:ea typeface="等线" panose="02010600030101010101" charset="-122"/>
            </a:endParaRPr>
          </a:p>
          <a:p>
            <a:pPr marL="266700" indent="-266700"/>
            <a:r>
              <a:rPr lang="zh-CN" altLang="en-US" sz="1400" b="1">
                <a:latin typeface="Wingdings" panose="05000000000000000000" charset="0"/>
                <a:ea typeface="等线" panose="02010600030101010101" charset="-122"/>
              </a:rPr>
              <a:t>注意：</a:t>
            </a:r>
            <a:endParaRPr lang="en-US" sz="1400" b="1">
              <a:latin typeface="Wingdings" panose="05000000000000000000" charset="0"/>
              <a:ea typeface="等线" panose="02010600030101010101" charset="-122"/>
            </a:endParaRPr>
          </a:p>
          <a:p>
            <a:pPr marL="266700" indent="-266700"/>
            <a:r>
              <a:rPr lang="en-US" sz="1400" b="1">
                <a:latin typeface="Wingdings" panose="05000000000000000000" charset="0"/>
                <a:ea typeface="等线" panose="02010600030101010101" charset="-122"/>
              </a:rPr>
              <a:t> </a:t>
            </a:r>
            <a:r>
              <a:rPr lang="zh-CN" sz="1400" b="1">
                <a:ea typeface="等线" panose="02010600030101010101" charset="-122"/>
              </a:rPr>
              <a:t>密码输错</a:t>
            </a:r>
            <a:r>
              <a:rPr lang="zh-CN" sz="1400" b="1">
                <a:ea typeface="等线" panose="02010600030101010101" charset="-122"/>
                <a:cs typeface="Times New Roman" panose="02020603050405020304" charset="0"/>
              </a:rPr>
              <a:t>3次会自动锁住，锁住后无法登录，15分钟后会自动解锁</a:t>
            </a:r>
            <a:endParaRPr lang="zh-CN" sz="1400" b="1">
              <a:ea typeface="等线" panose="02010600030101010101" charset="-122"/>
              <a:cs typeface="Times New Roman" panose="02020603050405020304" charset="0"/>
            </a:endParaRPr>
          </a:p>
          <a:p>
            <a:pPr marL="266700" indent="-266700"/>
            <a:r>
              <a:rPr lang="en-US" sz="1400" b="1">
                <a:latin typeface="Wingdings" panose="05000000000000000000" charset="0"/>
                <a:ea typeface="等线" panose="02010600030101010101" charset="-122"/>
              </a:rPr>
              <a:t> </a:t>
            </a:r>
            <a:r>
              <a:rPr lang="zh-CN" sz="1400" b="1">
                <a:ea typeface="等线" panose="02010600030101010101" charset="-122"/>
              </a:rPr>
              <a:t>登录以后</a:t>
            </a:r>
            <a:r>
              <a:rPr lang="zh-CN" sz="1400" b="1">
                <a:ea typeface="等线" panose="02010600030101010101" charset="-122"/>
                <a:cs typeface="Times New Roman" panose="02020603050405020304" charset="0"/>
              </a:rPr>
              <a:t>15分钟没有任何操作，再次操作的时候会自动退出，这时候需要重新登录</a:t>
            </a:r>
            <a:endParaRPr lang="zh-CN" altLang="en-US"/>
          </a:p>
        </p:txBody>
      </p:sp>
      <p:sp>
        <p:nvSpPr>
          <p:cNvPr id="2" name="流程图: 可选过程 1"/>
          <p:cNvSpPr/>
          <p:nvPr/>
        </p:nvSpPr>
        <p:spPr>
          <a:xfrm>
            <a:off x="7557770" y="5041265"/>
            <a:ext cx="4537075" cy="1389380"/>
          </a:xfrm>
          <a:prstGeom prst="flowChartAlternateProcess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dirty="0">
                <a:sym typeface="+mn-ea"/>
              </a:rPr>
              <a:t>SMT</a:t>
            </a:r>
            <a:r>
              <a:rPr lang="en-US" altLang="zh-CN" dirty="0" smtClean="0">
                <a:sym typeface="+mn-ea"/>
              </a:rPr>
              <a:t>—</a:t>
            </a:r>
            <a:r>
              <a:rPr dirty="0" smtClean="0">
                <a:sym typeface="+mn-ea"/>
              </a:rPr>
              <a:t>（</a:t>
            </a:r>
            <a:r>
              <a:rPr lang="en-US" dirty="0" smtClean="0">
                <a:sym typeface="+mn-ea"/>
              </a:rPr>
              <a:t>2</a:t>
            </a:r>
            <a:r>
              <a:rPr dirty="0" smtClean="0">
                <a:sym typeface="+mn-ea"/>
              </a:rPr>
              <a:t>）</a:t>
            </a:r>
            <a:r>
              <a:rPr dirty="0" smtClean="0"/>
              <a:t>添加受试者 </a:t>
            </a:r>
            <a:endParaRPr sz="1200" dirty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2404" y="1494977"/>
            <a:ext cx="16192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398033" y="2807746"/>
            <a:ext cx="164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首页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点击添加受试者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82127" y="3560781"/>
            <a:ext cx="462579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或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1736" y="3988566"/>
            <a:ext cx="191452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83130" y="3976352"/>
            <a:ext cx="8763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195430" y="6004560"/>
            <a:ext cx="2978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管理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受试者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点击右上方添加</a:t>
            </a:r>
            <a:endParaRPr lang="zh-CN" altLang="en-US" dirty="0"/>
          </a:p>
        </p:txBody>
      </p:sp>
      <p:sp>
        <p:nvSpPr>
          <p:cNvPr id="21" name="右箭头 20"/>
          <p:cNvSpPr/>
          <p:nvPr/>
        </p:nvSpPr>
        <p:spPr>
          <a:xfrm rot="19351054">
            <a:off x="3334872" y="3840480"/>
            <a:ext cx="989703" cy="355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2289313">
            <a:off x="3347421" y="3153784"/>
            <a:ext cx="989703" cy="355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575585" y="5715898"/>
            <a:ext cx="29780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输入编号，选择性别，出生日期及知情签订日期并点击确定</a:t>
            </a:r>
            <a:endParaRPr lang="zh-CN" altLang="en-US" dirty="0"/>
          </a:p>
        </p:txBody>
      </p:sp>
      <p:sp>
        <p:nvSpPr>
          <p:cNvPr id="25" name="右箭头 24"/>
          <p:cNvSpPr/>
          <p:nvPr/>
        </p:nvSpPr>
        <p:spPr>
          <a:xfrm>
            <a:off x="7971416" y="3324113"/>
            <a:ext cx="1097280" cy="527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966498" y="5115262"/>
            <a:ext cx="2978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获取受试者编号，用户名，初始密码并提供给受试者。受试者使用</a:t>
            </a:r>
            <a:r>
              <a:rPr lang="zh-CN" altLang="en-US" b="1" u="sng" dirty="0" smtClean="0">
                <a:solidFill>
                  <a:srgbClr val="FF0000"/>
                </a:solidFill>
              </a:rPr>
              <a:t>用户名</a:t>
            </a:r>
            <a:r>
              <a:rPr lang="zh-CN" altLang="en-US" dirty="0" smtClean="0"/>
              <a:t>和</a:t>
            </a:r>
            <a:r>
              <a:rPr lang="zh-CN" altLang="en-US" b="1" u="sng" dirty="0" smtClean="0">
                <a:solidFill>
                  <a:srgbClr val="FF0000"/>
                </a:solidFill>
              </a:rPr>
              <a:t>初始密码</a:t>
            </a:r>
            <a:r>
              <a:rPr lang="zh-CN" altLang="en-US" dirty="0" smtClean="0"/>
              <a:t>登录</a:t>
            </a:r>
            <a:r>
              <a:rPr lang="en-US" altLang="zh-CN" dirty="0" smtClean="0"/>
              <a:t>APP</a:t>
            </a:r>
            <a:endParaRPr lang="en-US" altLang="zh-CN" dirty="0" smtClean="0"/>
          </a:p>
        </p:txBody>
      </p:sp>
      <p:sp>
        <p:nvSpPr>
          <p:cNvPr id="28" name="椭圆 27"/>
          <p:cNvSpPr/>
          <p:nvPr>
            <p:custDataLst>
              <p:tags r:id="rId5"/>
            </p:custDataLst>
          </p:nvPr>
        </p:nvSpPr>
        <p:spPr>
          <a:xfrm>
            <a:off x="1089713" y="1056920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1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sp>
        <p:nvSpPr>
          <p:cNvPr id="29" name="椭圆 28"/>
          <p:cNvSpPr/>
          <p:nvPr>
            <p:custDataLst>
              <p:tags r:id="rId6"/>
            </p:custDataLst>
          </p:nvPr>
        </p:nvSpPr>
        <p:spPr>
          <a:xfrm>
            <a:off x="5833835" y="960101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2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sp>
        <p:nvSpPr>
          <p:cNvPr id="30" name="椭圆 29"/>
          <p:cNvSpPr/>
          <p:nvPr>
            <p:custDataLst>
              <p:tags r:id="rId7"/>
            </p:custDataLst>
          </p:nvPr>
        </p:nvSpPr>
        <p:spPr>
          <a:xfrm>
            <a:off x="10319774" y="938586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3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pic>
        <p:nvPicPr>
          <p:cNvPr id="2" name="图片 1" descr="C:\Users\yao.xu\Desktop\微信截图_20200115111402.png微信截图_20200115111402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4814253" y="1388110"/>
            <a:ext cx="2683510" cy="38868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6540" y="1494790"/>
            <a:ext cx="3009900" cy="276860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dirty="0" smtClean="0">
                <a:sym typeface="+mn-ea"/>
              </a:rPr>
              <a:t>SMT—</a:t>
            </a:r>
            <a:r>
              <a:rPr dirty="0" smtClean="0">
                <a:sym typeface="+mn-ea"/>
              </a:rPr>
              <a:t>（</a:t>
            </a:r>
            <a:r>
              <a:rPr lang="en-US" dirty="0" smtClean="0"/>
              <a:t>3-1</a:t>
            </a:r>
            <a:r>
              <a:rPr dirty="0" smtClean="0">
                <a:sym typeface="+mn-ea"/>
              </a:rPr>
              <a:t>）审阅用药情况、</a:t>
            </a:r>
            <a:r>
              <a:rPr dirty="0" smtClean="0">
                <a:sym typeface="Arial" panose="020B0604020202020204" pitchFamily="34" charset="0"/>
              </a:rPr>
              <a:t>疼痛强度评估、不适感记录、月经情况</a:t>
            </a:r>
            <a:r>
              <a:rPr dirty="0" smtClean="0">
                <a:sym typeface="+mn-ea"/>
              </a:rPr>
              <a:t>数据 </a:t>
            </a:r>
            <a:r>
              <a:rPr sz="2000" dirty="0" smtClean="0">
                <a:sym typeface="+mn-ea"/>
              </a:rPr>
              <a:t>（单条审阅）</a:t>
            </a:r>
            <a:endParaRPr sz="2000" dirty="0" smtClean="0">
              <a:solidFill>
                <a:srgbClr val="FF0000"/>
              </a:solidFill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31140" y="1265555"/>
            <a:ext cx="11647805" cy="5551170"/>
            <a:chOff x="364" y="1993"/>
            <a:chExt cx="18343" cy="8742"/>
          </a:xfrm>
        </p:grpSpPr>
        <p:pic>
          <p:nvPicPr>
            <p:cNvPr id="8206" name="Picture 14" descr="C:\Users\Danielle.He\Desktop\微信截图_20191119150743.png微信截图_2019111915074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4" y="1993"/>
              <a:ext cx="18343" cy="87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4" name="TextBox 33"/>
            <p:cNvSpPr txBox="1"/>
            <p:nvPr/>
          </p:nvSpPr>
          <p:spPr>
            <a:xfrm>
              <a:off x="1428" y="4016"/>
              <a:ext cx="374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FF0000"/>
                  </a:solidFill>
                </a:rPr>
                <a:t>1. </a:t>
              </a:r>
              <a:r>
                <a:rPr lang="zh-CN" altLang="en-US" sz="1200" dirty="0" smtClean="0">
                  <a:solidFill>
                    <a:srgbClr val="FF0000"/>
                  </a:solidFill>
                </a:rPr>
                <a:t>点击</a:t>
              </a:r>
              <a:r>
                <a:rPr lang="en-US" altLang="zh-CN" sz="1200" dirty="0" smtClean="0">
                  <a:solidFill>
                    <a:srgbClr val="FF0000"/>
                  </a:solidFill>
                </a:rPr>
                <a:t>【</a:t>
              </a:r>
              <a:r>
                <a:rPr lang="zh-CN" altLang="en-US" sz="1200" dirty="0" smtClean="0">
                  <a:solidFill>
                    <a:srgbClr val="FF0000"/>
                  </a:solidFill>
                </a:rPr>
                <a:t>受试者数据</a:t>
              </a:r>
              <a:r>
                <a:rPr lang="en-US" altLang="zh-CN" sz="1200" dirty="0" smtClean="0">
                  <a:solidFill>
                    <a:srgbClr val="FF0000"/>
                  </a:solidFill>
                </a:rPr>
                <a:t>】</a:t>
              </a:r>
              <a:endParaRPr lang="en-US" altLang="zh-CN" sz="12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438" y="4657"/>
              <a:ext cx="213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FF0000"/>
                  </a:solidFill>
                </a:rPr>
                <a:t>2. </a:t>
              </a:r>
              <a:r>
                <a:rPr lang="zh-CN" altLang="en-US" sz="1200" dirty="0" smtClean="0">
                  <a:solidFill>
                    <a:srgbClr val="FF0000"/>
                  </a:solidFill>
                </a:rPr>
                <a:t>点击操作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886" y="5509"/>
              <a:ext cx="225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FF0000"/>
                  </a:solidFill>
                </a:rPr>
                <a:t>3. </a:t>
              </a:r>
              <a:r>
                <a:rPr lang="zh-CN" altLang="en-US" sz="1200" dirty="0" smtClean="0">
                  <a:solidFill>
                    <a:srgbClr val="FF0000"/>
                  </a:solidFill>
                </a:rPr>
                <a:t>点击详情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pic>
          <p:nvPicPr>
            <p:cNvPr id="2" name="图片 1" descr="C:\Users\Danielle.He\Desktop\微信截图_20191119150804.png微信截图_2019111915080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3542" y="6649"/>
              <a:ext cx="4400" cy="4086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6248" y="6711"/>
              <a:ext cx="340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FF0000"/>
                  </a:solidFill>
                </a:rPr>
                <a:t>4. </a:t>
              </a:r>
              <a:r>
                <a:rPr lang="zh-CN" altLang="en-US" sz="1200" dirty="0" smtClean="0">
                  <a:solidFill>
                    <a:srgbClr val="FF0000"/>
                  </a:solidFill>
                </a:rPr>
                <a:t>查看数据，</a:t>
              </a:r>
              <a:br>
                <a:rPr lang="zh-CN" altLang="en-US" sz="1200" dirty="0" smtClean="0">
                  <a:solidFill>
                    <a:srgbClr val="FF0000"/>
                  </a:solidFill>
                </a:rPr>
              </a:br>
              <a:r>
                <a:rPr lang="zh-CN" altLang="en-US" sz="1200" dirty="0" smtClean="0">
                  <a:solidFill>
                    <a:srgbClr val="FF0000"/>
                  </a:solidFill>
                </a:rPr>
                <a:t>点击审阅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4" name="图片 3" descr="微信截图_201911191508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9575" y="4261485"/>
            <a:ext cx="2434590" cy="2073275"/>
          </a:xfrm>
          <a:prstGeom prst="rect">
            <a:avLst/>
          </a:prstGeom>
        </p:spPr>
      </p:pic>
      <p:sp>
        <p:nvSpPr>
          <p:cNvPr id="5" name="TextBox 37"/>
          <p:cNvSpPr txBox="1"/>
          <p:nvPr/>
        </p:nvSpPr>
        <p:spPr>
          <a:xfrm>
            <a:off x="6573520" y="4351020"/>
            <a:ext cx="21621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>
                <a:solidFill>
                  <a:srgbClr val="FF0000"/>
                </a:solidFill>
              </a:rPr>
              <a:t>5.</a:t>
            </a:r>
            <a:r>
              <a:rPr lang="zh-CN" altLang="en-US" sz="1200" dirty="0">
                <a:solidFill>
                  <a:srgbClr val="FF0000"/>
                </a:solidFill>
              </a:rPr>
              <a:t>点击确认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6" name="图片 5" descr="微信截图_201911191513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2165" y="4261485"/>
            <a:ext cx="1764665" cy="12992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37"/>
          <p:cNvSpPr txBox="1"/>
          <p:nvPr/>
        </p:nvSpPr>
        <p:spPr>
          <a:xfrm>
            <a:off x="9520555" y="4426585"/>
            <a:ext cx="798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>
                <a:solidFill>
                  <a:srgbClr val="FF0000"/>
                </a:solidFill>
              </a:rPr>
              <a:t>6.</a:t>
            </a:r>
            <a:r>
              <a:rPr lang="zh-CN" altLang="en-US" sz="1200" dirty="0">
                <a:solidFill>
                  <a:srgbClr val="FF0000"/>
                </a:solidFill>
              </a:rPr>
              <a:t>审阅状态变为已审阅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dirty="0" smtClean="0">
                <a:sym typeface="+mn-ea"/>
              </a:rPr>
              <a:t>SMT—</a:t>
            </a:r>
            <a:r>
              <a:rPr dirty="0" smtClean="0">
                <a:sym typeface="+mn-ea"/>
              </a:rPr>
              <a:t>（</a:t>
            </a:r>
            <a:r>
              <a:rPr lang="en-US" dirty="0" smtClean="0"/>
              <a:t>3-2</a:t>
            </a:r>
            <a:r>
              <a:rPr dirty="0" smtClean="0">
                <a:sym typeface="+mn-ea"/>
              </a:rPr>
              <a:t>）审阅用药情况、</a:t>
            </a:r>
            <a:r>
              <a:rPr dirty="0" smtClean="0">
                <a:sym typeface="Arial" panose="020B0604020202020204" pitchFamily="34" charset="0"/>
              </a:rPr>
              <a:t>疼痛强度评估、不适感记录、月经情况</a:t>
            </a:r>
            <a:r>
              <a:rPr dirty="0" smtClean="0">
                <a:sym typeface="+mn-ea"/>
              </a:rPr>
              <a:t>数据 </a:t>
            </a:r>
            <a:r>
              <a:rPr sz="2000" dirty="0" smtClean="0">
                <a:sym typeface="+mn-ea"/>
              </a:rPr>
              <a:t>（批量审阅）</a:t>
            </a:r>
            <a:endParaRPr sz="2000" dirty="0" smtClean="0">
              <a:solidFill>
                <a:srgbClr val="FF0000"/>
              </a:solidFill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31140" y="1266190"/>
            <a:ext cx="11647805" cy="5550535"/>
            <a:chOff x="364" y="1994"/>
            <a:chExt cx="18343" cy="8741"/>
          </a:xfrm>
        </p:grpSpPr>
        <p:pic>
          <p:nvPicPr>
            <p:cNvPr id="8206" name="Picture 14" descr="C:\Users\Danielle.He\Desktop\微信截图_20191119151851.png微信截图_2019111915185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4" y="1994"/>
              <a:ext cx="18343" cy="8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4" name="TextBox 33"/>
            <p:cNvSpPr txBox="1"/>
            <p:nvPr/>
          </p:nvSpPr>
          <p:spPr>
            <a:xfrm>
              <a:off x="1428" y="4016"/>
              <a:ext cx="374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FF0000"/>
                  </a:solidFill>
                </a:rPr>
                <a:t>1. </a:t>
              </a:r>
              <a:r>
                <a:rPr lang="zh-CN" altLang="en-US" sz="1200" dirty="0" smtClean="0">
                  <a:solidFill>
                    <a:srgbClr val="FF0000"/>
                  </a:solidFill>
                </a:rPr>
                <a:t>点击</a:t>
              </a:r>
              <a:r>
                <a:rPr lang="en-US" altLang="zh-CN" sz="1200" dirty="0" smtClean="0">
                  <a:solidFill>
                    <a:srgbClr val="FF0000"/>
                  </a:solidFill>
                </a:rPr>
                <a:t>【</a:t>
              </a:r>
              <a:r>
                <a:rPr lang="zh-CN" altLang="en-US" sz="1200" dirty="0" smtClean="0">
                  <a:solidFill>
                    <a:srgbClr val="FF0000"/>
                  </a:solidFill>
                </a:rPr>
                <a:t>受试者数据</a:t>
              </a:r>
              <a:r>
                <a:rPr lang="en-US" altLang="zh-CN" sz="1200" dirty="0" smtClean="0">
                  <a:solidFill>
                    <a:srgbClr val="FF0000"/>
                  </a:solidFill>
                </a:rPr>
                <a:t>】</a:t>
              </a:r>
              <a:endParaRPr lang="en-US" altLang="zh-CN" sz="12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57" y="5363"/>
              <a:ext cx="213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FF0000"/>
                  </a:solidFill>
                </a:rPr>
                <a:t>2. </a:t>
              </a:r>
              <a:r>
                <a:rPr lang="zh-CN" altLang="en-US" sz="1200" dirty="0" smtClean="0">
                  <a:solidFill>
                    <a:srgbClr val="FF0000"/>
                  </a:solidFill>
                </a:rPr>
                <a:t>勾选所需批量审阅的数据</a:t>
              </a:r>
              <a:endParaRPr lang="zh-CN" altLang="en-US" sz="12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351" y="9460"/>
              <a:ext cx="225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FF0000"/>
                  </a:solidFill>
                </a:rPr>
                <a:t>3. </a:t>
              </a:r>
              <a:r>
                <a:rPr lang="zh-CN" altLang="en-US" sz="1200" dirty="0" smtClean="0">
                  <a:solidFill>
                    <a:srgbClr val="FF0000"/>
                  </a:solidFill>
                </a:rPr>
                <a:t>点击批量审阅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6" name="图片 5" descr="微信截图_201911191513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730" y="5541645"/>
            <a:ext cx="1637665" cy="12058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37"/>
          <p:cNvSpPr txBox="1"/>
          <p:nvPr/>
        </p:nvSpPr>
        <p:spPr>
          <a:xfrm>
            <a:off x="7200900" y="5821680"/>
            <a:ext cx="798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>
                <a:solidFill>
                  <a:srgbClr val="FF0000"/>
                </a:solidFill>
              </a:rPr>
              <a:t>5.</a:t>
            </a:r>
            <a:r>
              <a:rPr lang="zh-CN" altLang="en-US" sz="1200" dirty="0">
                <a:solidFill>
                  <a:srgbClr val="FF0000"/>
                </a:solidFill>
              </a:rPr>
              <a:t>审阅状态变已审阅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8" name="图片 7" descr="微信截图_201911191521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6690" y="5670550"/>
            <a:ext cx="2825750" cy="1066800"/>
          </a:xfrm>
          <a:prstGeom prst="rect">
            <a:avLst/>
          </a:prstGeom>
        </p:spPr>
      </p:pic>
      <p:sp>
        <p:nvSpPr>
          <p:cNvPr id="9" name="TextBox 35"/>
          <p:cNvSpPr txBox="1"/>
          <p:nvPr/>
        </p:nvSpPr>
        <p:spPr>
          <a:xfrm>
            <a:off x="4272915" y="6282690"/>
            <a:ext cx="14306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 smtClean="0">
                <a:solidFill>
                  <a:srgbClr val="FF0000"/>
                </a:solidFill>
              </a:rPr>
              <a:t>4. </a:t>
            </a:r>
            <a:r>
              <a:rPr lang="zh-CN" altLang="en-US" sz="1200" dirty="0" smtClean="0">
                <a:solidFill>
                  <a:srgbClr val="FF0000"/>
                </a:solidFill>
              </a:rPr>
              <a:t>点击确认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69600" y="432000"/>
            <a:ext cx="108540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defPPr>
              <a:defRPr lang="zh-CN"/>
            </a:defPPr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cap="none" spc="200" normalizeH="0" baseline="0" noProof="1" dirty="0"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dirty="0" smtClean="0">
                <a:sym typeface="+mn-ea"/>
              </a:rPr>
              <a:t>SMT—</a:t>
            </a:r>
            <a:r>
              <a:rPr dirty="0" smtClean="0">
                <a:sym typeface="+mn-ea"/>
              </a:rPr>
              <a:t>（</a:t>
            </a:r>
            <a:r>
              <a:rPr lang="en-US" dirty="0" smtClean="0"/>
              <a:t>3-2</a:t>
            </a:r>
            <a:r>
              <a:rPr dirty="0" smtClean="0">
                <a:sym typeface="+mn-ea"/>
              </a:rPr>
              <a:t>）审阅用药情况、</a:t>
            </a:r>
            <a:r>
              <a:rPr dirty="0" smtClean="0">
                <a:sym typeface="Arial" panose="020B0604020202020204" pitchFamily="34" charset="0"/>
              </a:rPr>
              <a:t>疼痛强度评估、不适感记录、月经情况</a:t>
            </a:r>
            <a:r>
              <a:rPr dirty="0" smtClean="0">
                <a:sym typeface="+mn-ea"/>
              </a:rPr>
              <a:t>数据 </a:t>
            </a:r>
            <a:r>
              <a:rPr sz="2000" dirty="0" smtClean="0">
                <a:sym typeface="+mn-ea"/>
              </a:rPr>
              <a:t>（全部审阅）</a:t>
            </a:r>
            <a:endParaRPr sz="2000" dirty="0" smtClean="0">
              <a:solidFill>
                <a:srgbClr val="FF0000"/>
              </a:solidFill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31140" y="1266190"/>
            <a:ext cx="11647805" cy="5550535"/>
            <a:chOff x="364" y="1994"/>
            <a:chExt cx="18343" cy="8741"/>
          </a:xfrm>
        </p:grpSpPr>
        <p:pic>
          <p:nvPicPr>
            <p:cNvPr id="8206" name="Picture 14" descr="C:\Users\Danielle.He\Desktop\微信截图_20191119151851.png微信截图_2019111915185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4" y="1994"/>
              <a:ext cx="18343" cy="8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4" name="TextBox 33"/>
            <p:cNvSpPr txBox="1"/>
            <p:nvPr/>
          </p:nvSpPr>
          <p:spPr>
            <a:xfrm>
              <a:off x="1428" y="4016"/>
              <a:ext cx="374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FF0000"/>
                  </a:solidFill>
                </a:rPr>
                <a:t>1. </a:t>
              </a:r>
              <a:r>
                <a:rPr lang="zh-CN" altLang="en-US" sz="1200" dirty="0" smtClean="0">
                  <a:solidFill>
                    <a:srgbClr val="FF0000"/>
                  </a:solidFill>
                </a:rPr>
                <a:t>点击</a:t>
              </a:r>
              <a:r>
                <a:rPr lang="en-US" altLang="zh-CN" sz="1200" dirty="0" smtClean="0">
                  <a:solidFill>
                    <a:srgbClr val="FF0000"/>
                  </a:solidFill>
                </a:rPr>
                <a:t>【</a:t>
              </a:r>
              <a:r>
                <a:rPr lang="zh-CN" altLang="en-US" sz="1200" dirty="0" smtClean="0">
                  <a:solidFill>
                    <a:srgbClr val="FF0000"/>
                  </a:solidFill>
                </a:rPr>
                <a:t>受试者数据</a:t>
              </a:r>
              <a:r>
                <a:rPr lang="en-US" altLang="zh-CN" sz="1200" dirty="0" smtClean="0">
                  <a:solidFill>
                    <a:srgbClr val="FF0000"/>
                  </a:solidFill>
                </a:rPr>
                <a:t>】</a:t>
              </a:r>
              <a:endParaRPr lang="en-US" altLang="zh-CN" sz="12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757" y="5363"/>
              <a:ext cx="213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FF0000"/>
                  </a:solidFill>
                </a:rPr>
                <a:t>2. </a:t>
              </a:r>
              <a:r>
                <a:rPr lang="zh-CN" altLang="en-US" sz="1200" dirty="0" smtClean="0">
                  <a:solidFill>
                    <a:srgbClr val="FF0000"/>
                  </a:solidFill>
                </a:rPr>
                <a:t>勾选所需批量审阅的数据</a:t>
              </a:r>
              <a:endParaRPr lang="zh-CN" altLang="en-US" sz="12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351" y="9460"/>
              <a:ext cx="2253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FF0000"/>
                  </a:solidFill>
                </a:rPr>
                <a:t>3. </a:t>
              </a:r>
              <a:r>
                <a:rPr lang="zh-CN" altLang="en-US" sz="1200" dirty="0" smtClean="0">
                  <a:solidFill>
                    <a:srgbClr val="FF0000"/>
                  </a:solidFill>
                </a:rPr>
                <a:t>点击批量审阅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6" name="图片 5" descr="微信截图_201911191513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730" y="5541645"/>
            <a:ext cx="1637665" cy="12058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37"/>
          <p:cNvSpPr txBox="1"/>
          <p:nvPr/>
        </p:nvSpPr>
        <p:spPr>
          <a:xfrm>
            <a:off x="7200900" y="5821680"/>
            <a:ext cx="798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>
                <a:solidFill>
                  <a:srgbClr val="FF0000"/>
                </a:solidFill>
              </a:rPr>
              <a:t>5.</a:t>
            </a:r>
            <a:r>
              <a:rPr lang="zh-CN" altLang="en-US" sz="1200" dirty="0">
                <a:solidFill>
                  <a:srgbClr val="FF0000"/>
                </a:solidFill>
              </a:rPr>
              <a:t>审阅状态变已审阅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8" name="图片 7" descr="微信截图_201911191521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6690" y="5670550"/>
            <a:ext cx="2825750" cy="1066800"/>
          </a:xfrm>
          <a:prstGeom prst="rect">
            <a:avLst/>
          </a:prstGeom>
        </p:spPr>
      </p:pic>
      <p:sp>
        <p:nvSpPr>
          <p:cNvPr id="9" name="TextBox 35"/>
          <p:cNvSpPr txBox="1"/>
          <p:nvPr/>
        </p:nvSpPr>
        <p:spPr>
          <a:xfrm>
            <a:off x="4272915" y="6282690"/>
            <a:ext cx="14306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 smtClean="0">
                <a:solidFill>
                  <a:srgbClr val="FF0000"/>
                </a:solidFill>
              </a:rPr>
              <a:t>4. </a:t>
            </a:r>
            <a:r>
              <a:rPr lang="zh-CN" altLang="en-US" sz="1200" dirty="0" smtClean="0">
                <a:solidFill>
                  <a:srgbClr val="FF0000"/>
                </a:solidFill>
              </a:rPr>
              <a:t>点击确认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custom20187308_4*m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custom20187308_4*m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0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0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0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0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1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2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1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4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1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6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1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8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1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2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2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2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2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2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3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3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3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3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3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4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2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4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4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4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46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4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1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5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3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5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5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5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custom20187308_4*m_h_i*1_1_2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custom20187308_4*m_h_a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6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6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custom20187308_4*m_h_f*1_2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TEXT_FILL_FORE_SCHEMECOLOR_INDEX" val="13"/>
  <p:tag name="KSO_WM_UNIT_TEXT_FILL_TYPE" val="1"/>
  <p:tag name="KSO_WM_UNIT_USESOURCEFORMAT_APPLY" val="1"/>
</p:tagLst>
</file>

<file path=ppt/tags/tag16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200115_3*m_i*1_1"/>
  <p:tag name="KSO_WM_TEMPLATE_CATEGORY" val="diagram"/>
  <p:tag name="KSO_WM_TEMPLATE_INDEX" val="20200115"/>
  <p:tag name="KSO_WM_UNIT_LAYERLEVEL" val="1_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200115_3*m_h_i*1_4_1"/>
  <p:tag name="KSO_WM_TEMPLATE_CATEGORY" val="diagram"/>
  <p:tag name="KSO_WM_TEMPLATE_INDEX" val="20200115"/>
  <p:tag name="KSO_WM_UNIT_LAYERLEVEL" val="1_1_1"/>
  <p:tag name="KSO_WM_TAG_VERSION" val="1.0"/>
  <p:tag name="KSO_WM_BEAUTIFY_FLAG" val="#wm#"/>
  <p:tag name="KSO_WM_UNIT_FILL_FORE_SCHEMECOLOR_INDEX" val="5"/>
  <p:tag name="KSO_WM_UNIT_FILL_TYPE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00115_3*m_h_i*1_3_1"/>
  <p:tag name="KSO_WM_TEMPLATE_CATEGORY" val="diagram"/>
  <p:tag name="KSO_WM_TEMPLATE_INDEX" val="20200115"/>
  <p:tag name="KSO_WM_UNIT_LAYERLEVEL" val="1_1_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0115_3*m_h_i*1_2_1"/>
  <p:tag name="KSO_WM_TEMPLATE_CATEGORY" val="diagram"/>
  <p:tag name="KSO_WM_TEMPLATE_INDEX" val="20200115"/>
  <p:tag name="KSO_WM_UNIT_LAYERLEVEL" val="1_1_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00115_3*m_h_i*1_1_1"/>
  <p:tag name="KSO_WM_TEMPLATE_CATEGORY" val="diagram"/>
  <p:tag name="KSO_WM_TEMPLATE_INDEX" val="20200115"/>
  <p:tag name="KSO_WM_UNIT_LAYERLEVEL" val="1_1_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169.xml><?xml version="1.0" encoding="utf-8"?>
<p:tagLst xmlns:p="http://schemas.openxmlformats.org/presentationml/2006/main">
  <p:tag name="KSO_WM_UNIT_ISCONTENTSTITLE" val="0"/>
  <p:tag name="KSO_WM_UNIT_PRESET_TEXT" val="谢谢观看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5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ID" val="custom20187308_15"/>
  <p:tag name="KSO_WM_TEMPLATE_SUBCATEGORY" val="0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87308"/>
  <p:tag name="KSO_WM_SLIDE_LAYOUT" val="a"/>
  <p:tag name="KSO_WM_SLIDE_LAYOUT_CNT" val="1"/>
</p:tagLst>
</file>

<file path=ppt/tags/tag171.xml><?xml version="1.0" encoding="utf-8"?>
<p:tagLst xmlns:p="http://schemas.openxmlformats.org/presentationml/2006/main">
  <p:tag name="KSO_WM_DOC_GUID" val="{3e2faeeb-f7ca-40a5-8e30-6c4f0b06618e}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LARGE_SHAPE" val="1"/>
  <p:tag name="KSO_WM_UNIT_VALUE" val="1904*3383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00431_1*d*1"/>
  <p:tag name="KSO_WM_TEMPLATE_CATEGORY" val="diagram"/>
  <p:tag name="KSO_WM_TEMPLATE_INDEX" val="20200431"/>
  <p:tag name="KSO_WM_UNIT_LAYERLEVEL" val="1"/>
  <p:tag name="KSO_WM_TAG_VERSION" val="1.0"/>
  <p:tag name="KSO_WM_BEAUTIFY_FLAG" val="#wm#"/>
  <p:tag name="REFSHAPE" val="911894452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431_1*i*1"/>
  <p:tag name="KSO_WM_TEMPLATE_CATEGORY" val="diagram"/>
  <p:tag name="KSO_WM_TEMPLATE_INDEX" val="2020043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PRESET_TEXT" val="输入大标题"/>
  <p:tag name="KSO_WM_UNIT_NOCLEAR" val="0"/>
  <p:tag name="KSO_WM_UNIT_SHOW_EDIT_AREA_INDICATION" val="1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31_1*a*1"/>
  <p:tag name="KSO_WM_TEMPLATE_CATEGORY" val="diagram"/>
  <p:tag name="KSO_WM_TEMPLATE_INDEX" val="2020043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TEMPLATE_CATEGORY" val="custom"/>
  <p:tag name="KSO_WM_TEMPLATE_INDEX" val="160044"/>
  <p:tag name="KSO_WM_TAG_VERSION" val="1.0"/>
  <p:tag name="KSO_WM_BEAUTIFY_FLAG" val="#wm#"/>
  <p:tag name="KSO_WM_UNIT_COMPATIBLE" val="0"/>
  <p:tag name="KSO_WM_UNIT_HIGHLIGHT" val="0"/>
  <p:tag name="KSO_WM_UNIT_ISCONTENTSTITLE" val="0"/>
  <p:tag name="KSO_WM_UNIT_VALUE" val="30"/>
  <p:tag name="KSO_WM_UNIT_LAYERLEVEL" val="1"/>
  <p:tag name="KSO_WM_UNIT_CLEAR" val="1"/>
  <p:tag name="KSO_WM_UNIT_INDEX" val="1"/>
  <p:tag name="KSO_WM_UNIT_ID" val="custom160044_1*b*1"/>
  <p:tag name="KSO_WM_UNIT_TYPE" val="b"/>
  <p:tag name="KSO_WM_UNIT_PRESET_TEXT_INDEX" val="1"/>
  <p:tag name="KSO_WM_UNIT_PRESET_TEXT_LEN" val="10"/>
</p:tagLst>
</file>

<file path=ppt/tags/tag66.xml><?xml version="1.0" encoding="utf-8"?>
<p:tagLst xmlns:p="http://schemas.openxmlformats.org/presentationml/2006/main">
  <p:tag name="KSO_WM_SLIDE_ID" val="diagram20200431_1"/>
  <p:tag name="KSO_WM_TEMPLATE_SUBCATEGORY" val="0"/>
  <p:tag name="KSO_WM_SLIDE_TYPE" val="text"/>
  <p:tag name="KSO_WM_SLIDE_SUBTYPE" val="picTxt"/>
  <p:tag name="KSO_WM_SLIDE_ITEM_CNT" val="0"/>
  <p:tag name="KSO_WM_SLIDE_INDEX" val="1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20200431"/>
  <p:tag name="KSO_WM_SLIDE_LAYOUT" val="a_d_f"/>
  <p:tag name="KSO_WM_SLIDE_LAYOUT_CNT" val="1_1_1"/>
  <p:tag name="KSO_WM_SLIDE_COLORSCHEME_VERSION" val="3.2"/>
  <p:tag name="KSO_WM_SLIDE_SIZE" val="959*540"/>
  <p:tag name="KSO_WM_SLIDE_POSITION" val="0*0"/>
  <p:tag name="KSO_WM_SLIDE_BACKGROUND_SUBSTITUTE_COLOR" val="0"/>
  <p:tag name="KSO_WM_UNIT_SHOW_EDIT_AREA_INDICATION" val="1"/>
</p:tagLst>
</file>

<file path=ppt/tags/tag67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187308_2*b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68.xml><?xml version="1.0" encoding="utf-8"?>
<p:tagLst xmlns:p="http://schemas.openxmlformats.org/presentationml/2006/main">
  <p:tag name="KSO_WM_UNIT_ISCONTENTSTITLE" val="1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87308_2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187308_2*i*4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RESET_TEXT" val="在此输入节标题1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187308_2*l_h_f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87308_2*l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p="http://schemas.openxmlformats.org/presentationml/2006/main">
  <p:tag name="KSO_WM_UNIT_PRESET_TEXT" val="在此输入节标题3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187308_2*l_h_f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187308_2*l_h_i*1_3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4.xml><?xml version="1.0" encoding="utf-8"?>
<p:tagLst xmlns:p="http://schemas.openxmlformats.org/presentationml/2006/main">
  <p:tag name="KSO_WM_UNIT_PRESET_TEXT" val="在此输入节标题4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187308_2*l_h_f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87308_2*l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87308_2*l_h_i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.xml><?xml version="1.0" encoding="utf-8"?>
<p:tagLst xmlns:p="http://schemas.openxmlformats.org/presentationml/2006/main">
  <p:tag name="KSO_WM_UNIT_PRESET_TEXT" val="在此输入节标题4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187308_2*l_h_f*1_4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SLIDE_ID" val="custom20187308_2"/>
  <p:tag name="KSO_WM_TEMPLATE_SUBCATEGORY" val="0"/>
  <p:tag name="KSO_WM_SLIDE_TYPE" val="contents"/>
  <p:tag name="KSO_WM_SLIDE_SUBTYPE" val="diag"/>
  <p:tag name="KSO_WM_SLIDE_ITEM_CNT" val="5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187308"/>
  <p:tag name="KSO_WM_SLIDE_LAYOUT" val="a_b_l"/>
  <p:tag name="KSO_WM_SLIDE_LAYOUT_CNT" val="1_1_1"/>
</p:tagLst>
</file>

<file path=ppt/tags/tag79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DIAGRAM_MODELTYPE" val="numdgm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199371_2*m_h_a*1_1_1"/>
  <p:tag name="KSO_WM_TEMPLATE_CATEGORY" val="diagram"/>
  <p:tag name="KSO_WM_TEMPLATE_INDEX" val="20199371"/>
  <p:tag name="KSO_WM_UNIT_LAYERLEVEL" val="1_1_1"/>
  <p:tag name="KSO_WM_TAG_VERSION" val="1.0"/>
  <p:tag name="KSO_WM_BEAUTIFY_FLAG" val="#wm#"/>
  <p:tag name="KSO_WM_UNIT_PRESET_TEXT" val="签到"/>
  <p:tag name="KSO_WM_UNIT_VALUE" val="5"/>
  <p:tag name="KSO_WM_UNIT_TEXT_FILL_FORE_SCHEMECOLOR_INDEX" val="14"/>
  <p:tag name="KSO_WM_UNIT_TEXT_FILL_TYPE" val="1"/>
</p:tagLst>
</file>

<file path=ppt/tags/tag81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199371_2*m_h_i*1_2_1"/>
  <p:tag name="KSO_WM_TEMPLATE_CATEGORY" val="diagram"/>
  <p:tag name="KSO_WM_TEMPLATE_INDEX" val="20199371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82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199371_2*m_h_i*1_2_2"/>
  <p:tag name="KSO_WM_TEMPLATE_CATEGORY" val="diagram"/>
  <p:tag name="KSO_WM_TEMPLATE_INDEX" val="2019937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83.xml><?xml version="1.0" encoding="utf-8"?>
<p:tagLst xmlns:p="http://schemas.openxmlformats.org/presentationml/2006/main">
  <p:tag name="KSO_WM_UNIT_DIAGRAM_MODELTYPE" val="numdgm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199371_2*m_h_a*1_2_1"/>
  <p:tag name="KSO_WM_TEMPLATE_CATEGORY" val="diagram"/>
  <p:tag name="KSO_WM_TEMPLATE_INDEX" val="20199371"/>
  <p:tag name="KSO_WM_UNIT_LAYERLEVEL" val="1_1_1"/>
  <p:tag name="KSO_WM_TAG_VERSION" val="1.0"/>
  <p:tag name="KSO_WM_BEAUTIFY_FLAG" val="#wm#"/>
  <p:tag name="KSO_WM_UNIT_PRESET_TEXT" val="表演"/>
  <p:tag name="KSO_WM_UNIT_VALUE" val="5"/>
  <p:tag name="KSO_WM_UNIT_TEXT_FILL_FORE_SCHEMECOLOR_INDEX" val="14"/>
  <p:tag name="KSO_WM_UNIT_TEXT_FILL_TYPE" val="1"/>
</p:tagLst>
</file>

<file path=ppt/tags/tag84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199371_2*m_h_i*1_3_1"/>
  <p:tag name="KSO_WM_TEMPLATE_CATEGORY" val="diagram"/>
  <p:tag name="KSO_WM_TEMPLATE_INDEX" val="2019937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85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199371_2*m_h_i*1_3_2"/>
  <p:tag name="KSO_WM_TEMPLATE_CATEGORY" val="diagram"/>
  <p:tag name="KSO_WM_TEMPLATE_INDEX" val="2019937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86.xml><?xml version="1.0" encoding="utf-8"?>
<p:tagLst xmlns:p="http://schemas.openxmlformats.org/presentationml/2006/main">
  <p:tag name="KSO_WM_UNIT_DIAGRAM_MODELTYPE" val="numdgm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199371_2*m_h_a*1_3_1"/>
  <p:tag name="KSO_WM_TEMPLATE_CATEGORY" val="diagram"/>
  <p:tag name="KSO_WM_TEMPLATE_INDEX" val="20199371"/>
  <p:tag name="KSO_WM_UNIT_LAYERLEVEL" val="1_1_1"/>
  <p:tag name="KSO_WM_TAG_VERSION" val="1.0"/>
  <p:tag name="KSO_WM_BEAUTIFY_FLAG" val="#wm#"/>
  <p:tag name="KSO_WM_UNIT_PRESET_TEXT" val="奖品拍卖"/>
  <p:tag name="KSO_WM_UNIT_VALUE" val="5"/>
  <p:tag name="KSO_WM_UNIT_TEXT_FILL_FORE_SCHEMECOLOR_INDEX" val="14"/>
  <p:tag name="KSO_WM_UNIT_TEXT_FILL_TYPE" val="1"/>
</p:tagLst>
</file>

<file path=ppt/tags/tag87.xml><?xml version="1.0" encoding="utf-8"?>
<p:tagLst xmlns:p="http://schemas.openxmlformats.org/presentationml/2006/main">
  <p:tag name="KSO_WM_UNIT_DIAGRAM_MODELTYPE" val="numdgm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2_1_1"/>
  <p:tag name="KSO_WM_UNIT_ID" val="diagram20199371_2*m_h_h_a*1_2_1_1"/>
  <p:tag name="KSO_WM_TEMPLATE_CATEGORY" val="diagram"/>
  <p:tag name="KSO_WM_TEMPLATE_INDEX" val="20199371"/>
  <p:tag name="KSO_WM_UNIT_LAYERLEVEL" val="1_1_1_1"/>
  <p:tag name="KSO_WM_TAG_VERSION" val="1.0"/>
  <p:tag name="KSO_WM_BEAUTIFY_FLAG" val="#wm#"/>
  <p:tag name="KSO_WM_UNIT_PRESET_TEXT" val="活跃现场气氛"/>
  <p:tag name="KSO_WM_UNIT_VALUE" val="9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DIAGRAM_MODELTYPE" val="numdgm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a"/>
  <p:tag name="KSO_WM_UNIT_INDEX" val="1_3_1_1"/>
  <p:tag name="KSO_WM_UNIT_ID" val="diagram20199371_2*m_h_h_a*1_3_1_1"/>
  <p:tag name="KSO_WM_TEMPLATE_CATEGORY" val="diagram"/>
  <p:tag name="KSO_WM_TEMPLATE_INDEX" val="20199371"/>
  <p:tag name="KSO_WM_UNIT_LAYERLEVEL" val="1_1_1_1"/>
  <p:tag name="KSO_WM_TAG_VERSION" val="1.0"/>
  <p:tag name="KSO_WM_BEAUTIFY_FLAG" val="#wm#"/>
  <p:tag name="KSO_WM_UNIT_PRESET_TEXT" val="有趣的礼品发放"/>
  <p:tag name="KSO_WM_UNIT_VALUE" val="9"/>
  <p:tag name="KSO_WM_UNIT_TEXT_FILL_FORE_SCHEMECOLOR_INDEX" val="13"/>
  <p:tag name="KSO_WM_UNIT_TEXT_FILL_TYPE" val="1"/>
</p:tagLst>
</file>

<file path=ppt/tags/tag89.xml><?xml version="1.0" encoding="utf-8"?>
<p:tagLst xmlns:p="http://schemas.openxmlformats.org/presentationml/2006/main">
  <p:tag name="KSO_WM_UNIT_DIAGRAM_MODELTYPE" val="numdgm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2_1_1"/>
  <p:tag name="KSO_WM_UNIT_ID" val="diagram20199371_2*m_h_h_f*1_2_1_1"/>
  <p:tag name="KSO_WM_TEMPLATE_CATEGORY" val="diagram"/>
  <p:tag name="KSO_WM_TEMPLATE_INDEX" val="20199371"/>
  <p:tag name="KSO_WM_UNIT_LAYERLEVEL" val="1_1_1_1"/>
  <p:tag name="KSO_WM_TAG_VERSION" val="1.0"/>
  <p:tag name="KSO_WM_BEAUTIFY_FLAG" val="#wm#"/>
  <p:tag name="KSO_WM_UNIT_PRESET_TEXT" val="表演(开场表演、魔术) &#10;公司领导表演"/>
  <p:tag name="KSO_WM_UNIT_VALUE" val="40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DIAGRAM_MODELTYPE" val="numdgm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3_1_1"/>
  <p:tag name="KSO_WM_UNIT_ID" val="diagram20199371_2*m_h_h_f*1_3_1_1"/>
  <p:tag name="KSO_WM_TEMPLATE_CATEGORY" val="diagram"/>
  <p:tag name="KSO_WM_TEMPLATE_INDEX" val="20199371"/>
  <p:tag name="KSO_WM_UNIT_LAYERLEVEL" val="1_1_1_1"/>
  <p:tag name="KSO_WM_TAG_VERSION" val="1.0"/>
  <p:tag name="KSO_WM_BEAUTIFY_FLAG" val="#wm#"/>
  <p:tag name="KSO_WM_UNIT_PRESET_TEXT" val="亲身参与&#10;活跃气氛&#10;热闹开心"/>
  <p:tag name="KSO_WM_UNIT_VALUE" val="40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3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187308_3*e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ID" val="custom20187308_3"/>
  <p:tag name="KSO_WM_TEMPLATE_SUBCATEGORY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9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97.xml><?xml version="1.0" encoding="utf-8"?>
<p:tagLst xmlns:p="http://schemas.openxmlformats.org/presentationml/2006/main">
  <p:tag name="KSO_WM_SLIDE_ID" val="custom20187308_4"/>
  <p:tag name="KSO_WM_TEMPLATE_SUBCATEGORY" val="0"/>
  <p:tag name="KSO_WM_SLIDE_TYPE" val="text"/>
  <p:tag name="KSO_WM_SLIDE_SUBTYPE" val="diag"/>
  <p:tag name="KSO_WM_SLIDE_ITEM_CNT" val="2"/>
  <p:tag name="KSO_WM_SLIDE_INDEX" val="4"/>
  <p:tag name="KSO_WM_SLIDE_SIZE" val="385.046*244.44"/>
  <p:tag name="KSO_WM_SLIDE_POSITION" val="56.1571*153.528"/>
  <p:tag name="KSO_WM_DIAGRAM_GROUP_CODE" val="m1-1"/>
  <p:tag name="KSO_WM_SLIDE_DIAGTYPE" val="m"/>
  <p:tag name="KSO_WM_TAG_VERSION" val="1.0"/>
  <p:tag name="KSO_WM_BEAUTIFY_FLAG" val="#wm#"/>
  <p:tag name="KSO_WM_TEMPLATE_CATEGORY" val="custom"/>
  <p:tag name="KSO_WM_TEMPLATE_INDEX" val="20187308"/>
  <p:tag name="KSO_WM_SLIDE_LAYOUT" val="a_m"/>
  <p:tag name="KSO_WM_SLIDE_LAYOUT_CNT" val="1_1"/>
</p:tagLst>
</file>

<file path=ppt/tags/tag9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custom20187308_4*m_h_i*1_1_1"/>
  <p:tag name="KSO_WM_TEMPLATE_CATEGORY" val="custom"/>
  <p:tag name="KSO_WM_TEMPLATE_INDEX" val="20187308"/>
  <p:tag name="KSO_WM_UNIT_LAYERLEVEL" val="1_1_1"/>
  <p:tag name="KSO_WM_TAG_VERSION" val="1.0"/>
  <p:tag name="KSO_WM_BEAUTIFY_FLAG" val="#wm#"/>
  <p:tag name="KSO_WM_UNIT_DIAGRAM_MODELTYPE" val="numdgm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3362</Words>
  <Application>WPS 演示</Application>
  <PresentationFormat>自定义</PresentationFormat>
  <Paragraphs>402</Paragraphs>
  <Slides>35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6" baseType="lpstr">
      <vt:lpstr>Arial</vt:lpstr>
      <vt:lpstr>宋体</vt:lpstr>
      <vt:lpstr>Wingdings</vt:lpstr>
      <vt:lpstr>微软雅黑</vt:lpstr>
      <vt:lpstr>微软雅黑 Light</vt:lpstr>
      <vt:lpstr>Segoe UI</vt:lpstr>
      <vt:lpstr>Wingdings</vt:lpstr>
      <vt:lpstr>等线</vt:lpstr>
      <vt:lpstr>Times New Roman</vt:lpstr>
      <vt:lpstr>Arial Unicode MS</vt:lpstr>
      <vt:lpstr>Office 主题​​</vt:lpstr>
      <vt:lpstr>PowerPoint 演示文稿</vt:lpstr>
      <vt:lpstr>PowerPoint 演示文稿</vt:lpstr>
      <vt:lpstr>功能简介</vt:lpstr>
      <vt:lpstr>SMT流程说明  登录链接：https://subject.epdatapro.com  注：建议使用谷歌浏览器登录本系统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SMT - （5-6）数据澄清 – DCR （流程图）  </vt:lpstr>
      <vt:lpstr>SMT - （6-1）定制报表 – 实时填写情况 </vt:lpstr>
      <vt:lpstr>SMT - （6-2）定制报表 – 填报依从性 </vt:lpstr>
      <vt:lpstr>SMT - （6-3）定制报表 – 服药依从性  </vt:lpstr>
      <vt:lpstr>SMT - （7）小程序列表 – 访视设置 </vt:lpstr>
      <vt:lpstr>SMT - （7）小程序列表 – 访视设置   </vt:lpstr>
      <vt:lpstr>SMT - （8-1）管理 – 消息 </vt:lpstr>
      <vt:lpstr>SMT - （8-2）管理 – 受试者  </vt:lpstr>
      <vt:lpstr>SMT - （8-3）管理 – 受试者  </vt:lpstr>
      <vt:lpstr>PowerPoint 演示文稿</vt:lpstr>
      <vt:lpstr>PowerPoint 演示文稿</vt:lpstr>
      <vt:lpstr>PowerPoint 演示文稿</vt:lpstr>
      <vt:lpstr>PowerPoint 演示文稿</vt:lpstr>
      <vt:lpstr>RMT流程说明  登录链接：https://report.epdatapro.com  注：建议使用谷歌浏览器登录本系统  </vt:lpstr>
      <vt:lpstr>PowerPoint 演示文稿</vt:lpstr>
      <vt:lpstr>PowerPoint 演示文稿</vt:lpstr>
      <vt:lpstr>PowerPoint 演示文稿</vt:lpstr>
      <vt:lpstr>APP补充说明     </vt:lpstr>
      <vt:lpstr>PowerPoint 演示文稿</vt:lpstr>
      <vt:lpstr>Thank You！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赛诺菲乐沙定EPC项目Demo介绍</dc:title>
  <dc:creator/>
  <cp:lastModifiedBy>兔咪</cp:lastModifiedBy>
  <cp:revision>321</cp:revision>
  <dcterms:created xsi:type="dcterms:W3CDTF">2019-04-16T05:33:00Z</dcterms:created>
  <dcterms:modified xsi:type="dcterms:W3CDTF">2020-01-16T11:13:03Z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