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7" r:id="rId3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5" r:id="rId13"/>
    <p:sldId id="284" r:id="rId14"/>
    <p:sldId id="285" r:id="rId15"/>
    <p:sldId id="286" r:id="rId16"/>
    <p:sldId id="287" r:id="rId17"/>
    <p:sldId id="262" r:id="rId18"/>
    <p:sldId id="263" r:id="rId19"/>
    <p:sldId id="268" r:id="rId20"/>
    <p:sldId id="269" r:id="rId21"/>
    <p:sldId id="270" r:id="rId22"/>
    <p:sldId id="271" r:id="rId23"/>
    <p:sldId id="276" r:id="rId24"/>
    <p:sldId id="27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09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108.xml"/><Relationship Id="rId3" Type="http://schemas.openxmlformats.org/officeDocument/2006/relationships/image" Target="../media/image15.png"/><Relationship Id="rId2" Type="http://schemas.openxmlformats.org/officeDocument/2006/relationships/tags" Target="../tags/tag107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0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11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8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0.xml"/><Relationship Id="rId2" Type="http://schemas.openxmlformats.org/officeDocument/2006/relationships/image" Target="../media/image29.png"/><Relationship Id="rId1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2" Type="http://schemas.openxmlformats.org/officeDocument/2006/relationships/image" Target="../media/image30.png"/><Relationship Id="rId1" Type="http://schemas.openxmlformats.org/officeDocument/2006/relationships/tags" Target="../tags/tag1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24.xml"/><Relationship Id="rId2" Type="http://schemas.openxmlformats.org/officeDocument/2006/relationships/hyperlink" Target="https://clone-report.epdatapro.com/" TargetMode="Externa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2" Type="http://schemas.openxmlformats.org/officeDocument/2006/relationships/image" Target="../media/image31.png"/><Relationship Id="rId1" Type="http://schemas.openxmlformats.org/officeDocument/2006/relationships/tags" Target="../tags/tag12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1.xml"/><Relationship Id="rId2" Type="http://schemas.openxmlformats.org/officeDocument/2006/relationships/image" Target="../media/image37.png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3.xml"/><Relationship Id="rId4" Type="http://schemas.openxmlformats.org/officeDocument/2006/relationships/image" Target="../media/image39.png"/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tags" Target="../tags/tag13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hyperlink" Target="https://clone-subject.epdatapro.com/" TargetMode="Externa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7800" b="7800"/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4787900" y="2773680"/>
            <a:ext cx="7497445" cy="3598545"/>
          </a:xfrm>
          <a:prstGeom prst="rect">
            <a:avLst/>
          </a:prstGeom>
          <a:solidFill>
            <a:srgbClr val="3C3C41">
              <a:lumMod val="50000"/>
              <a:alpha val="4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 err="1">
              <a:solidFill>
                <a:srgbClr val="D3DBE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5527040" y="3116580"/>
            <a:ext cx="6029960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spc="5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香橘乳癖宁胶囊II期临床研究</a:t>
            </a:r>
            <a:endParaRPr kumimoji="0" lang="zh-CN" altLang="en-US" sz="3600" b="1" i="0" u="none" strike="noStrike" kern="1200" cap="none" spc="50" normalizeH="0" noProof="0" dirty="0">
              <a:ln w="3175">
                <a:noFill/>
                <a:prstDash val="dash"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920192" y="3858894"/>
            <a:ext cx="7071784" cy="1797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4000" kern="1200">
                <a:solidFill>
                  <a:srgbClr val="99CC0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ePData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SMT&amp;RMT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使用手册</a:t>
            </a:r>
            <a:endParaRPr lang="zh-CN" altLang="en-US" sz="3600" dirty="0" smtClean="0">
              <a:solidFill>
                <a:schemeClr val="bg1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(SP-CRA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CRO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-CRA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22940" y="5655945"/>
            <a:ext cx="18770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捷信医药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2019-12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4</a:t>
            </a:r>
            <a:r>
              <a:rPr dirty="0" smtClean="0">
                <a:sym typeface="+mn-ea"/>
              </a:rPr>
              <a:t>）多中心切换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实现一个用户账号查看多个中心信息。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微信截图_201912101328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" y="1818640"/>
            <a:ext cx="10058400" cy="47929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3797" y="3680274"/>
            <a:ext cx="2269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、点击确认，实现中心的切换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图片 4" descr="微信截图_201912101329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80" y="3491865"/>
            <a:ext cx="2813050" cy="1276350"/>
          </a:xfrm>
          <a:prstGeom prst="rect">
            <a:avLst/>
          </a:prstGeom>
        </p:spPr>
      </p:pic>
      <p:sp>
        <p:nvSpPr>
          <p:cNvPr id="6" name="TextBox 28"/>
          <p:cNvSpPr txBox="1"/>
          <p:nvPr/>
        </p:nvSpPr>
        <p:spPr>
          <a:xfrm>
            <a:off x="4461772" y="2284544"/>
            <a:ext cx="22698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、选择需要查看的中心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图片 6" descr="微信截图_201912101334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565" y="5072380"/>
            <a:ext cx="4730750" cy="514350"/>
          </a:xfrm>
          <a:prstGeom prst="rect">
            <a:avLst/>
          </a:prstGeom>
        </p:spPr>
      </p:pic>
      <p:sp>
        <p:nvSpPr>
          <p:cNvPr id="8" name="TextBox 28"/>
          <p:cNvSpPr txBox="1"/>
          <p:nvPr/>
        </p:nvSpPr>
        <p:spPr>
          <a:xfrm>
            <a:off x="2860040" y="5586730"/>
            <a:ext cx="321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、确认后，即中心切换成功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2900" y="5117465"/>
            <a:ext cx="1430020" cy="4044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5-1</a:t>
            </a:r>
            <a:r>
              <a:rPr dirty="0" smtClean="0">
                <a:sym typeface="+mn-ea"/>
              </a:rPr>
              <a:t>）创建数据质疑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对受试者信息及数据创建数据质疑。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:\Users\yao.xu\Desktop\微信截图_20200115113335.png微信截图_202001151133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559435" y="1680210"/>
            <a:ext cx="10534015" cy="5020310"/>
          </a:xfrm>
          <a:prstGeom prst="rect">
            <a:avLst/>
          </a:prstGeom>
        </p:spPr>
      </p:pic>
      <p:pic>
        <p:nvPicPr>
          <p:cNvPr id="2" name="图片 1" descr="微信截图_202001151136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15795" y="3928110"/>
            <a:ext cx="2985135" cy="2652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" y="3275330"/>
            <a:ext cx="46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55125" y="4047490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9435" y="4928870"/>
            <a:ext cx="12719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zh-CN" altLang="en-US" sz="1400">
                <a:solidFill>
                  <a:srgbClr val="FF0000"/>
                </a:solidFill>
              </a:rPr>
              <a:t>、选择需要质疑的问题，输入质疑原因，选择相应的解疑者，点击确认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3" name="图片 12" descr="微信截图_202001151143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395" y="3928110"/>
            <a:ext cx="2877185" cy="10185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86680" y="4505960"/>
            <a:ext cx="1639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、进行二次确认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5" name="图片 14" descr="微信截图_202001151144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5225" y="5144770"/>
            <a:ext cx="2802890" cy="889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5-2</a:t>
            </a:r>
            <a:r>
              <a:rPr dirty="0" smtClean="0">
                <a:sym typeface="+mn-ea"/>
              </a:rPr>
              <a:t>）查看数据质疑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对提出的数据质疑进行相关操作。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:\Users\yao.xu\Desktop\微信截图_20200115115009.png微信截图_2020011511500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62255" y="1691958"/>
            <a:ext cx="10534015" cy="5019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695575"/>
            <a:ext cx="46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7745" y="2322195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9545" y="4652645"/>
            <a:ext cx="127190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zh-CN" altLang="en-US" sz="1400">
                <a:solidFill>
                  <a:srgbClr val="FF0000"/>
                </a:solidFill>
              </a:rPr>
              <a:t>、点击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详情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r>
              <a:rPr lang="zh-CN" altLang="en-US" sz="1400">
                <a:solidFill>
                  <a:srgbClr val="FF0000"/>
                </a:solidFill>
              </a:rPr>
              <a:t>，查看质疑的数据详情以及与解疑者的聊天记录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6" name="图片 5" descr="微信截图_202001151218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0" y="3903345"/>
            <a:ext cx="3340100" cy="2667000"/>
          </a:xfrm>
          <a:prstGeom prst="rect">
            <a:avLst/>
          </a:prstGeom>
        </p:spPr>
      </p:pic>
      <p:pic>
        <p:nvPicPr>
          <p:cNvPr id="7" name="图片 6" descr="微信截图_20200115122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605" y="3858260"/>
            <a:ext cx="2818765" cy="1275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5375" y="3915410"/>
            <a:ext cx="1459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、点击</a:t>
            </a:r>
            <a:r>
              <a:rPr lang="en-US" altLang="zh-CN" sz="1400">
                <a:solidFill>
                  <a:srgbClr val="FF0000"/>
                </a:solidFill>
              </a:rPr>
              <a:t>“+”</a:t>
            </a:r>
            <a:r>
              <a:rPr lang="zh-CN" altLang="en-US" sz="1400">
                <a:solidFill>
                  <a:srgbClr val="FF0000"/>
                </a:solidFill>
              </a:rPr>
              <a:t>，修改解疑者，点击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确定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endParaRPr lang="en-US" altLang="zh-CN" sz="1400">
              <a:solidFill>
                <a:srgbClr val="FF0000"/>
              </a:solidFill>
            </a:endParaRPr>
          </a:p>
        </p:txBody>
      </p:sp>
      <p:pic>
        <p:nvPicPr>
          <p:cNvPr id="9" name="图片 8" descr="微信截图_202001151310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605" y="5263515"/>
            <a:ext cx="2818765" cy="15944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22825" y="5351145"/>
            <a:ext cx="16243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5</a:t>
            </a:r>
            <a:r>
              <a:rPr lang="zh-CN" altLang="en-US" sz="1400">
                <a:solidFill>
                  <a:srgbClr val="FF0000"/>
                </a:solidFill>
              </a:rPr>
              <a:t>、点击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解除质疑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r>
              <a:rPr lang="zh-CN" altLang="en-US" sz="1400">
                <a:solidFill>
                  <a:srgbClr val="FF0000"/>
                </a:solidFill>
              </a:rPr>
              <a:t>，选择是否对该数据进行数据澄清，点击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确认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endParaRPr lang="en-US" altLang="zh-CN" sz="1400">
              <a:solidFill>
                <a:srgbClr val="FF0000"/>
              </a:solidFill>
            </a:endParaRPr>
          </a:p>
        </p:txBody>
      </p:sp>
      <p:pic>
        <p:nvPicPr>
          <p:cNvPr id="17" name="图片 16" descr="微信截图_202001151313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8455" y="4607560"/>
            <a:ext cx="1756410" cy="12585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16720" y="5133975"/>
            <a:ext cx="1579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6</a:t>
            </a:r>
            <a:r>
              <a:rPr lang="zh-CN" altLang="en-US" sz="1400">
                <a:solidFill>
                  <a:srgbClr val="FF0000"/>
                </a:solidFill>
              </a:rPr>
              <a:t>、输入用户密码二次确认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5-3</a:t>
            </a:r>
            <a:r>
              <a:rPr dirty="0" smtClean="0">
                <a:sym typeface="+mn-ea"/>
              </a:rPr>
              <a:t>）撤回数据质疑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对提出的数据质疑进行相关操作。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:\Users\yao.xu\Desktop\微信截图_20200115133633.png微信截图_202001151336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51460" y="1714183"/>
            <a:ext cx="10532745" cy="50196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710" y="2540000"/>
            <a:ext cx="46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7745" y="2322195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02445" y="3771900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81835" y="5866130"/>
            <a:ext cx="2483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、点击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确认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r>
              <a:rPr lang="zh-CN" altLang="en-US" sz="1400">
                <a:solidFill>
                  <a:srgbClr val="FF0000"/>
                </a:solidFill>
              </a:rPr>
              <a:t>即可撤回质疑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" name="图片 1" descr="微信截图_202001151336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835" y="4741545"/>
            <a:ext cx="2724150" cy="990600"/>
          </a:xfrm>
          <a:prstGeom prst="rect">
            <a:avLst/>
          </a:prstGeom>
        </p:spPr>
      </p:pic>
      <p:pic>
        <p:nvPicPr>
          <p:cNvPr id="13" name="图片 12" descr="微信截图_202001151339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490" y="4741545"/>
            <a:ext cx="1416685" cy="1338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5-4</a:t>
            </a:r>
            <a:r>
              <a:rPr dirty="0" smtClean="0">
                <a:sym typeface="+mn-ea"/>
              </a:rPr>
              <a:t>）导出数据质疑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对提出的数据质疑进行相关操作。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:\Users\yao.xu\Desktop\微信截图_20200115140326.png微信截图_202001151403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669290" y="1594485"/>
            <a:ext cx="10691495" cy="5094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5915" y="2539365"/>
            <a:ext cx="466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77745" y="2322195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2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9810" y="3577590"/>
            <a:ext cx="417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3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6" name="图片 5" descr="微信截图_20200115140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3688715"/>
            <a:ext cx="3882390" cy="3114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75505" y="3783330"/>
            <a:ext cx="2483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、导出的数据质疑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/>
              <a:t>报表</a:t>
            </a:r>
            <a:r>
              <a:rPr lang="en-US" altLang="zh-CN" dirty="0" smtClean="0">
                <a:sym typeface="+mn-ea"/>
              </a:rPr>
              <a:t>】</a:t>
            </a:r>
            <a:r>
              <a:rPr dirty="0" smtClean="0">
                <a:sym typeface="+mn-ea"/>
              </a:rPr>
              <a:t>（概要）</a:t>
            </a:r>
            <a:endParaRPr dirty="0">
              <a:sym typeface="+mn-ea"/>
            </a:endParaRPr>
          </a:p>
        </p:txBody>
      </p:sp>
      <p:pic>
        <p:nvPicPr>
          <p:cNvPr id="16386" name="Picture 2" descr="C:\Users\Danielle.He\Desktop\微信截图_20191101124800.png微信截图_201911011248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951" y="1498114"/>
            <a:ext cx="10010140" cy="477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7137400" y="3412490"/>
            <a:ext cx="2665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此处统计的签订知情人数为进入导入期的受试者人数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9490" y="2095500"/>
            <a:ext cx="666115" cy="2495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03570" y="3561715"/>
            <a:ext cx="125031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操作记录</a:t>
            </a:r>
            <a:r>
              <a:rPr lang="en-US" altLang="zh-CN" dirty="0" smtClean="0">
                <a:sym typeface="+mn-ea"/>
              </a:rPr>
              <a:t>】</a:t>
            </a:r>
            <a:endParaRPr dirty="0">
              <a:sym typeface="+mn-ea"/>
            </a:endParaRPr>
          </a:p>
        </p:txBody>
      </p:sp>
      <p:pic>
        <p:nvPicPr>
          <p:cNvPr id="17410" name="Picture 2" descr="C:\Users\Danielle.He\Desktop\微信截图_20191101124936.png微信截图_20191101124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57" y="1308107"/>
            <a:ext cx="10651490" cy="507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775335" y="2210435"/>
            <a:ext cx="753110" cy="2914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RMT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https://report.epdatapro.com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dirty="0" smtClean="0">
                <a:sym typeface="+mn-ea"/>
              </a:rPr>
              <a:t>注</a:t>
            </a:r>
            <a:r>
              <a:rPr lang="zh-CN" altLang="en-US" dirty="0" smtClean="0">
                <a:sym typeface="+mn-ea"/>
              </a:rPr>
              <a:t>：建议使用谷歌浏览器登录本系统</a:t>
            </a:r>
            <a:br>
              <a:rPr lang="en-US" altLang="en-US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0560" y="3348355"/>
            <a:ext cx="3977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>
                <a:sym typeface="+mn-ea"/>
              </a:rPr>
              <a:t>SP-</a:t>
            </a:r>
            <a:r>
              <a:rPr lang="en-US" sz="2400" dirty="0" smtClean="0">
                <a:sym typeface="+mn-ea"/>
              </a:rPr>
              <a:t>CRA</a:t>
            </a:r>
            <a:r>
              <a:rPr sz="2400" dirty="0" smtClean="0">
                <a:sym typeface="+mn-ea"/>
              </a:rPr>
              <a:t>、</a:t>
            </a:r>
            <a:r>
              <a:rPr lang="en-US" sz="2400" dirty="0" smtClean="0">
                <a:sym typeface="+mn-ea"/>
              </a:rPr>
              <a:t>CRO</a:t>
            </a:r>
            <a:r>
              <a:rPr sz="2400" dirty="0" smtClean="0">
                <a:sym typeface="+mn-ea"/>
              </a:rPr>
              <a:t>-</a:t>
            </a:r>
            <a:r>
              <a:rPr lang="en-US" sz="2400" dirty="0" smtClean="0">
                <a:sym typeface="+mn-ea"/>
              </a:rPr>
              <a:t>CRA</a:t>
            </a:r>
            <a:endParaRPr lang="en-US"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225" y="559816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/>
              <a:t>（</a:t>
            </a:r>
            <a:r>
              <a:rPr lang="en-US" dirty="0" smtClean="0"/>
              <a:t>1</a:t>
            </a:r>
            <a:r>
              <a:rPr dirty="0" smtClean="0"/>
              <a:t>）登录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90" y="1181100"/>
            <a:ext cx="1055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账号跟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同一个账号，如果</a:t>
            </a:r>
            <a:r>
              <a:rPr lang="en-US" altLang="zh-CN" dirty="0" smtClean="0"/>
              <a:t>SMT</a:t>
            </a:r>
            <a:r>
              <a:rPr lang="zh-CN" altLang="en-US" dirty="0" smtClean="0"/>
              <a:t>中没更改密码，</a:t>
            </a:r>
            <a:r>
              <a:rPr lang="en-US" altLang="zh-CN" dirty="0" smtClean="0"/>
              <a:t>RMT</a:t>
            </a:r>
            <a:r>
              <a:rPr lang="zh-CN" altLang="en-US" dirty="0" smtClean="0"/>
              <a:t>首次登录也需要修改密码，操作方式同</a:t>
            </a:r>
            <a:r>
              <a:rPr lang="en-US" altLang="zh-CN" dirty="0" smtClean="0"/>
              <a:t>SMT</a:t>
            </a:r>
            <a:endParaRPr lang="zh-CN" altLang="en-US" dirty="0"/>
          </a:p>
        </p:txBody>
      </p:sp>
      <p:pic>
        <p:nvPicPr>
          <p:cNvPr id="22531" name="Picture 3" descr="C:\Users\Danielle.He\Desktop\微信截图_20191101131921.png微信截图_201911011319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758" y="1801917"/>
            <a:ext cx="989457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）报表设置，生成，下载</a:t>
            </a:r>
            <a:endParaRPr dirty="0">
              <a:sym typeface="+mn-ea"/>
            </a:endParaRPr>
          </a:p>
        </p:txBody>
      </p:sp>
      <p:pic>
        <p:nvPicPr>
          <p:cNvPr id="23554" name="Picture 2" descr="C:\Users\Danielle.He\Desktop\微信截图_20191101132027.png微信截图_20191101132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95" y="1159846"/>
            <a:ext cx="11480165" cy="54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36569" y="3048933"/>
            <a:ext cx="19578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点击【中心报表】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7549" y="2968700"/>
            <a:ext cx="15491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点击操作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9027" y="3610199"/>
            <a:ext cx="14845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点击设置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5" name="Picture 3" descr="C:\Users\yao.xu\Desktop\微信截图_20200116190156.png微信截图_202001161901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9329" y="4087843"/>
            <a:ext cx="2433955" cy="21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415167" y="4184837"/>
            <a:ext cx="29475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选择筛选条件，确定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8883" y="4887502"/>
            <a:ext cx="2667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4980" y="5808981"/>
            <a:ext cx="2592145" cy="8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685665" y="4581077"/>
            <a:ext cx="27109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生成完成后点击下载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745" y="4601845"/>
            <a:ext cx="3257550" cy="1929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8063" y="4602106"/>
            <a:ext cx="3356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6.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点击立即下载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3595" y="4591050"/>
            <a:ext cx="2286000" cy="10236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365115" y="1497965"/>
            <a:ext cx="59524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spc="120">
                <a:sym typeface="+mn-ea"/>
              </a:rPr>
              <a:t>功能简介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21530" y="142303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65115" y="2599055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SMT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647565" y="249999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5365115" y="3709670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RMT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621530" y="361061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</a:t>
            </a:r>
            <a:r>
              <a:rPr dirty="0" smtClean="0">
                <a:sym typeface="+mn-ea"/>
              </a:rPr>
              <a:t>）</a:t>
            </a:r>
            <a:r>
              <a:rPr dirty="0" smtClean="0"/>
              <a:t>操作记录</a:t>
            </a:r>
            <a:endParaRPr dirty="0">
              <a:sym typeface="+mn-ea"/>
            </a:endParaRPr>
          </a:p>
        </p:txBody>
      </p:sp>
      <p:pic>
        <p:nvPicPr>
          <p:cNvPr id="24579" name="Picture 3" descr="C:\Users\Danielle.He\Desktop\微信截图_20191101132213.png微信截图_201911011322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529" y="1268650"/>
            <a:ext cx="10571480" cy="503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RMT—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4</a:t>
            </a:r>
            <a:r>
              <a:rPr dirty="0" smtClean="0">
                <a:sym typeface="+mn-ea"/>
              </a:rPr>
              <a:t>）多中心切换</a:t>
            </a:r>
            <a:endParaRPr lang="en-US" altLang="zh-CN" sz="1200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实现一个用户账号查看多个中心报表。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C:\Users\Danielle.He\Desktop\微信截图_20191210134022.png微信截图_201912101340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8505" y="1818640"/>
            <a:ext cx="10057130" cy="479298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423797" y="3680274"/>
            <a:ext cx="2269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</a:rPr>
              <a:t>、点击确认，实现中心的切换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图片 4" descr="微信截图_201912101329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80" y="3491865"/>
            <a:ext cx="2813050" cy="1276350"/>
          </a:xfrm>
          <a:prstGeom prst="rect">
            <a:avLst/>
          </a:prstGeom>
        </p:spPr>
      </p:pic>
      <p:sp>
        <p:nvSpPr>
          <p:cNvPr id="6" name="TextBox 28"/>
          <p:cNvSpPr txBox="1"/>
          <p:nvPr/>
        </p:nvSpPr>
        <p:spPr>
          <a:xfrm>
            <a:off x="5123442" y="2226759"/>
            <a:ext cx="22698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</a:rPr>
              <a:t>、选择需要查看的中心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7" name="图片 6" descr="C:\Users\Danielle.He\Desktop\微信截图_20191210134134.png微信截图_2019121013413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88565" y="5072063"/>
            <a:ext cx="4730750" cy="384175"/>
          </a:xfrm>
          <a:prstGeom prst="rect">
            <a:avLst/>
          </a:prstGeom>
        </p:spPr>
      </p:pic>
      <p:sp>
        <p:nvSpPr>
          <p:cNvPr id="8" name="TextBox 28"/>
          <p:cNvSpPr txBox="1"/>
          <p:nvPr/>
        </p:nvSpPr>
        <p:spPr>
          <a:xfrm>
            <a:off x="2915920" y="5558790"/>
            <a:ext cx="321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r>
              <a:rPr lang="zh-CN" altLang="en-US" sz="1400" dirty="0" smtClean="0">
                <a:solidFill>
                  <a:srgbClr val="FF0000"/>
                </a:solidFill>
              </a:rPr>
              <a:t>、确认后，即中心切换成功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r>
              <a:t>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17550" y="401955"/>
            <a:ext cx="10852150" cy="592455"/>
          </a:xfrm>
        </p:spPr>
        <p:txBody>
          <a:bodyPr/>
          <a:lstStyle/>
          <a:p>
            <a:r>
              <a:rPr lang="zh-CN" altLang="en-US" sz="3200"/>
              <a:t>功能简介</a:t>
            </a:r>
            <a:endParaRPr lang="zh-CN" altLang="en-US" sz="32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-24130" y="184531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b="1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588" y="1645079"/>
            <a:ext cx="2354580" cy="768778"/>
            <a:chOff x="7729" y="2576"/>
            <a:chExt cx="3708" cy="1211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>
              <a:off x="7729" y="2576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3498DB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7798" y="289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8478" y="2891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46975" y="1645285"/>
            <a:ext cx="2354580" cy="768350"/>
            <a:chOff x="7959" y="2591"/>
            <a:chExt cx="3708" cy="1210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59" y="2591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1AA3AA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7986" y="2906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8732" y="290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RMT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261606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受试者管理</a:t>
            </a:r>
            <a:r>
              <a:rPr lang="zh-CN" altLang="en-US" sz="1600" b="1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工具</a:t>
            </a:r>
            <a:endParaRPr lang="zh-CN" altLang="en-US" sz="1600" b="1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769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报表管理工具</a:t>
            </a:r>
            <a:endParaRPr lang="zh-CN" altLang="en-US" sz="1600" b="1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261870" y="2963545"/>
            <a:ext cx="26447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受试者数据查看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定制报表 （</a:t>
            </a:r>
            <a:r>
              <a:rPr lang="en-US" altLang="zh-CN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Dashboard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站内信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7499350" y="3284855"/>
            <a:ext cx="26320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4172585" y="200025"/>
            <a:ext cx="1010920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SMT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https://subject.epdatapro.com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注</a:t>
            </a:r>
            <a:r>
              <a:rPr lang="zh-CN" altLang="en-US" sz="3200" dirty="0" smtClean="0">
                <a:sym typeface="+mn-ea"/>
              </a:rPr>
              <a:t>：建议使用谷歌浏览器登录本系统</a:t>
            </a:r>
            <a:endParaRPr lang="en-US" altLang="en-US" sz="3200" dirty="0" smtClean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50560" y="3348355"/>
            <a:ext cx="3977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sz="2400" dirty="0" smtClean="0"/>
              <a:t>SP-</a:t>
            </a:r>
            <a:r>
              <a:rPr lang="en-US" sz="2400" dirty="0" smtClean="0"/>
              <a:t>CRA</a:t>
            </a:r>
            <a:r>
              <a:rPr sz="2400" dirty="0" smtClean="0"/>
              <a:t>、</a:t>
            </a:r>
            <a:r>
              <a:rPr lang="en-US" sz="2400" dirty="0" smtClean="0"/>
              <a:t>CRO</a:t>
            </a:r>
            <a:r>
              <a:rPr sz="2400" dirty="0" smtClean="0"/>
              <a:t>-</a:t>
            </a:r>
            <a:r>
              <a:rPr lang="en-US" sz="2400" dirty="0" smtClean="0"/>
              <a:t>CRA</a:t>
            </a:r>
            <a:endParaRPr lang="en-US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62610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）</a:t>
            </a:r>
            <a:r>
              <a:rPr dirty="0" smtClean="0">
                <a:sym typeface="+mn-ea"/>
              </a:rPr>
              <a:t>登录</a:t>
            </a:r>
            <a:endParaRPr dirty="0"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13" y="1118795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首次登录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43200" y="2140772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509" y="1527251"/>
            <a:ext cx="2772464" cy="18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165002" y="1045284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854414" y="2131809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65458" y="109010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新密码再次登录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77265" y="3825240"/>
            <a:ext cx="6033770" cy="2875280"/>
            <a:chOff x="3887" y="6040"/>
            <a:chExt cx="9502" cy="4528"/>
          </a:xfrm>
        </p:grpSpPr>
        <p:pic>
          <p:nvPicPr>
            <p:cNvPr id="5" name="图片 4" descr="C:\Users\Danielle.He\Desktop\微信截图_20191101140005.png微信截图_2019110114000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887" y="6040"/>
              <a:ext cx="9501" cy="452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204" y="8566"/>
              <a:ext cx="318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进入首页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557135" y="4961890"/>
            <a:ext cx="4561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endParaRPr lang="en-US" sz="1400" b="1" u="sng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zh-CN" altLang="en-US" sz="1400" b="1">
                <a:latin typeface="Wingdings" panose="05000000000000000000" charset="0"/>
                <a:ea typeface="等线" panose="02010600030101010101" charset="-122"/>
              </a:rPr>
              <a:t>注意：</a:t>
            </a:r>
            <a:endParaRPr lang="en-US" sz="1400" b="1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 </a:t>
            </a:r>
            <a:r>
              <a:rPr lang="zh-CN" sz="1400" b="1">
                <a:ea typeface="等线" panose="02010600030101010101" charset="-122"/>
              </a:rPr>
              <a:t>密码输错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3次会自动锁住，锁住后无法登录，15分钟后会自动解锁</a:t>
            </a:r>
            <a:endParaRPr lang="zh-CN" sz="1400" b="1">
              <a:ea typeface="等线" panose="02010600030101010101" charset="-122"/>
              <a:cs typeface="Times New Roman" panose="02020603050405020304" charset="0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 </a:t>
            </a:r>
            <a:r>
              <a:rPr lang="zh-CN" sz="1400" b="1">
                <a:ea typeface="等线" panose="02010600030101010101" charset="-122"/>
              </a:rPr>
              <a:t>登录以后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15分钟没有任何操作，再次操作的时候会自动退出，这时候需要重新登录</a:t>
            </a: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557770" y="5041265"/>
            <a:ext cx="4537075" cy="1389380"/>
          </a:xfrm>
          <a:prstGeom prst="flowChartAlternateProcess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C:\Users\Danielle.He\Desktop\微信截图_20191101124514.png微信截图_201911011245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3885" y="1645285"/>
            <a:ext cx="1951990" cy="2016125"/>
          </a:xfrm>
          <a:prstGeom prst="rect">
            <a:avLst/>
          </a:prstGeom>
        </p:spPr>
      </p:pic>
      <p:pic>
        <p:nvPicPr>
          <p:cNvPr id="13" name="图片 12" descr="C:\Users\Danielle.He\Desktop\微信截图_20191101124514.png微信截图_201911011245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171815" y="1706245"/>
            <a:ext cx="1951990" cy="2016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2</a:t>
            </a:r>
            <a:r>
              <a:rPr dirty="0" smtClean="0">
                <a:sym typeface="+mn-ea"/>
              </a:rPr>
              <a:t>）查看用药情况、</a:t>
            </a:r>
            <a:r>
              <a:rPr dirty="0" smtClean="0">
                <a:sym typeface="Arial" panose="020B0604020202020204" pitchFamily="34" charset="0"/>
              </a:rPr>
              <a:t>疼痛强度评估、不适感记录、</a:t>
            </a:r>
            <a:r>
              <a:rPr dirty="0" smtClean="0">
                <a:sym typeface="Arial" panose="020B0604020202020204" pitchFamily="34" charset="0"/>
              </a:rPr>
              <a:t>月经情况</a:t>
            </a:r>
            <a:r>
              <a:rPr dirty="0" smtClean="0">
                <a:sym typeface="+mn-ea"/>
              </a:rPr>
              <a:t>数据 </a:t>
            </a:r>
            <a:endParaRPr sz="12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140" y="1275715"/>
            <a:ext cx="11647805" cy="5550535"/>
            <a:chOff x="364" y="2009"/>
            <a:chExt cx="18343" cy="8741"/>
          </a:xfrm>
        </p:grpSpPr>
        <p:pic>
          <p:nvPicPr>
            <p:cNvPr id="8206" name="Picture 14" descr="C:\Users\Danielle.He\Desktop\微信截图_20191101125113.png微信截图_201911011251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" y="2009"/>
              <a:ext cx="18343" cy="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770" y="3671"/>
              <a:ext cx="3744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受试者数据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】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08" y="4450"/>
              <a:ext cx="213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点击操作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894" y="6234"/>
              <a:ext cx="2253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点击详情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853" y="6527"/>
              <a:ext cx="340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查看数据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2" name="图片 1" descr="C:\Users\Danielle.He\Desktop\微信截图_20191101113253.png微信截图_2019110111325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853" y="7109"/>
              <a:ext cx="3797" cy="3427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anielle.He\Desktop\微信截图_20191101130355.png微信截图_2019110113035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57885" y="2009458"/>
            <a:ext cx="10147935" cy="483616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（3-1）定制报表 – 实时填写情况 </a:t>
            </a:r>
            <a:endParaRPr lang="en-US" altLang="zh-CN" sz="2800" b="1" spc="200" dirty="0" smtClean="0"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查看导入期至随访期受试者当天实时填报日志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（用药情况和疼痛强度评估）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情况（已填写次数/应填写次数）列表，点击单个记录可以看到具体日志填写情况（应填时间段、日志名称、是否填写、填写时间）。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2540" y="2362872"/>
            <a:ext cx="15921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当前报表名称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6494" y="2986741"/>
            <a:ext cx="15060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切换上一个报表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30080" y="2463165"/>
            <a:ext cx="185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切换下一个报表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12752" y="3521524"/>
            <a:ext cx="2269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默认为当天，可以选择日期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8298404">
            <a:off x="9248775" y="4271010"/>
            <a:ext cx="47117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63891" y="3741495"/>
            <a:ext cx="1541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鼠标放在上面的效果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anielle.He\Desktop\微信截图_20191101130923.png微信截图_2019110113092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17688" y="3055303"/>
            <a:ext cx="7853045" cy="374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（3-2）定制报表 – 填报依从性</a:t>
            </a:r>
            <a:br>
              <a:rPr lang="en-US" altLang="zh-CN" sz="2800" b="1" spc="200" dirty="0" smtClean="0">
                <a:effectLst/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169296"/>
            <a:ext cx="1071461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根据时间范围（日、周或时间区间）统计受试者日志（用药情况和疼痛强度评估）填写次数比例，以饼图形式呈现。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根据时间范围内实际填写总次数（实际用药情况应记录总次数+实际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应记录总次数）除以应填写日子总次数（用药情况应记录总次数+疗效评价应记录总次数）再乘以100%。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/>
              <a:t>【导入期】至【治疗期】：</a:t>
            </a:r>
            <a:r>
              <a:rPr lang="zh-CN" altLang="en-US" sz="1600" dirty="0" smtClean="0"/>
              <a:t>实际总记录（用药情况+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）次数/（（3+1）*天数）*100%</a:t>
            </a:r>
            <a:endParaRPr lang="zh-CN" altLang="en-US" sz="1600" dirty="0" smtClean="0"/>
          </a:p>
          <a:p>
            <a:r>
              <a:rPr lang="zh-CN" altLang="en-US" dirty="0" smtClean="0"/>
              <a:t>【随访期】：</a:t>
            </a:r>
            <a:r>
              <a:rPr lang="zh-CN" altLang="en-US" sz="1600" dirty="0" smtClean="0"/>
              <a:t>实际总记录（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）次数/天数*100%</a:t>
            </a:r>
            <a:endParaRPr lang="zh-CN" altLang="en-US" sz="1600" dirty="0" smtClean="0"/>
          </a:p>
        </p:txBody>
      </p:sp>
      <p:sp>
        <p:nvSpPr>
          <p:cNvPr id="15" name="右箭头 14"/>
          <p:cNvSpPr/>
          <p:nvPr/>
        </p:nvSpPr>
        <p:spPr>
          <a:xfrm rot="3766268">
            <a:off x="4090035" y="3999865"/>
            <a:ext cx="339090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31310" y="3601048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492848">
            <a:off x="8780780" y="3909695"/>
            <a:ext cx="299085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27676" y="3790502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anielle.He\Desktop\微信截图_20191101131140.png微信截图_2019110113114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80217" y="2342505"/>
            <a:ext cx="8823325" cy="420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（3-3）定制报表 – 服药依从性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统计受试者用药完成情况比例，以饼图形式呈现。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根据时间范围内实际完成用药的总数（实际完成用药情况日志中【是否服药】选择【是】，【实际服药填写粒数】的总数）除以应填写服药的总数（用药情况应服药记录总数）再乘以100%。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公式：实际总用药数/（3*8*天数*人数）*100%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6235" y="3002617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3766268">
            <a:off x="4539130" y="3363146"/>
            <a:ext cx="462579" cy="258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327315" y="3450702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9233535" y="3450590"/>
            <a:ext cx="430530" cy="24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PLACING_PICTURE_USER_VIEWPORT" val="{&quot;height&quot;:7906,&quot;width&quot;:16589}"/>
</p:tagLst>
</file>

<file path=ppt/tags/tag108.xml><?xml version="1.0" encoding="utf-8"?>
<p:tagLst xmlns:p="http://schemas.openxmlformats.org/presentationml/2006/main">
  <p:tag name="REFSHAPE" val="450551316"/>
  <p:tag name="KSO_WM_UNIT_PLACING_PICTURE_USER_VIEWPORT" val="{&quot;height&quot;:6620,&quot;width&quot;:7450}"/>
</p:tagLst>
</file>

<file path=ppt/tags/tag109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PLACING_PICTURE_USER_VIEWPORT" val="{&quot;height&quot;:7906,&quot;width&quot;:16589}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PLACING_PICTURE_USER_VIEWPORT" val="{&quot;height&quot;:7906,&quot;width&quot;:16589}"/>
</p:tagLst>
</file>

<file path=ppt/tags/tag11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PLACING_PICTURE_USER_VIEWPORT" val="{&quot;height&quot;:7906,&quot;width&quot;:16589}"/>
</p:tagLst>
</file>

<file path=ppt/tags/tag11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LARGE_SHAPE" val="1"/>
  <p:tag name="KSO_WM_UNIT_VALUE" val="1904*33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31_1*d*1"/>
  <p:tag name="KSO_WM_TEMPLATE_CATEGORY" val="diagram"/>
  <p:tag name="KSO_WM_TEMPLATE_INDEX" val="20200431"/>
  <p:tag name="KSO_WM_UNIT_LAYERLEVEL" val="1"/>
  <p:tag name="KSO_WM_TAG_VERSION" val="1.0"/>
  <p:tag name="KSO_WM_BEAUTIFY_FLAG" val="#wm#"/>
  <p:tag name="REFSHAPE" val="91189445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31_1*i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31_1*a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160044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0"/>
  <p:tag name="KSO_WM_UNIT_LAYERLEVEL" val="1"/>
  <p:tag name="KSO_WM_UNIT_CLEAR" val="1"/>
  <p:tag name="KSO_WM_UNIT_INDEX" val="1"/>
  <p:tag name="KSO_WM_UNIT_ID" val="custom160044_1*b*1"/>
  <p:tag name="KSO_WM_UNIT_TYPE" val="b"/>
  <p:tag name="KSO_WM_UNIT_PRESET_TEXT_INDEX" val="1"/>
  <p:tag name="KSO_WM_UNIT_PRESET_TEXT_LEN" val="10"/>
</p:tagLst>
</file>

<file path=ppt/tags/tag66.xml><?xml version="1.0" encoding="utf-8"?>
<p:tagLst xmlns:p="http://schemas.openxmlformats.org/presentationml/2006/main">
  <p:tag name="KSO_WM_SLIDE_ID" val="diagram20200431_1"/>
  <p:tag name="KSO_WM_TEMPLATE_SUBCATEGORY" val="0"/>
  <p:tag name="KSO_WM_SLIDE_TYPE" val="text"/>
  <p:tag name="KSO_WM_SLIDE_SUBTYPE" val="picTxt"/>
  <p:tag name="KSO_WM_SLIDE_ITEM_CNT" val="0"/>
  <p:tag name="KSO_WM_SLIDE_INDEX" val="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0431"/>
  <p:tag name="KSO_WM_SLIDE_LAYOUT" val="a_d_f"/>
  <p:tag name="KSO_WM_SLIDE_LAYOUT_CNT" val="1_1_1"/>
  <p:tag name="KSO_WM_SLIDE_COLORSCHEME_VERSION" val="3.2"/>
  <p:tag name="KSO_WM_SLIDE_SIZE" val="959*540"/>
  <p:tag name="KSO_WM_SLIDE_POSITION" val="0*0"/>
  <p:tag name="KSO_WM_SLIDE_BACKGROUND_SUBSTITUTE_COLOR" val="0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1_2*m_h_a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签到"/>
  <p:tag name="KSO_WM_UNIT_VALUE" val="5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1_2*m_h_i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71_2*m_h_i*1_2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1_2*m_h_a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表演"/>
  <p:tag name="KSO_WM_UNIT_VALUE" val="5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1_2*m_h_i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71_2*m_h_i*1_3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1_2*m_h_a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奖品拍卖"/>
  <p:tag name="KSO_WM_UNIT_VALUE" val="5"/>
  <p:tag name="KSO_WM_UNIT_TEXT_FILL_FORE_SCHEMECOLOR_INDEX" val="14"/>
  <p:tag name="KSO_WM_UNIT_TEXT_FILL_TYPE" val="1"/>
</p:tagLst>
</file>

<file path=ppt/tags/tag8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9371_2*m_h_h_a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活跃现场气氛"/>
  <p:tag name="KSO_WM_UNIT_VALUE" val="9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9371_2*m_h_h_a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有趣的礼品发放"/>
  <p:tag name="KSO_WM_UNIT_VALUE" val="9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9371_2*m_h_h_f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表演(开场表演、魔术) &#10;公司领导表演"/>
  <p:tag name="KSO_WM_UNIT_VALUE" val="4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199371_2*m_h_h_f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亲身参与&#10;活跃气氛&#10;热闹开心"/>
  <p:tag name="KSO_WM_UNIT_VALUE" val="4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演示</Application>
  <PresentationFormat>宽屏</PresentationFormat>
  <Paragraphs>230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 Light</vt:lpstr>
      <vt:lpstr>Segoe UI</vt:lpstr>
      <vt:lpstr>Wingdings</vt:lpstr>
      <vt:lpstr>等线</vt:lpstr>
      <vt:lpstr>Times New Roman</vt:lpstr>
      <vt:lpstr>Arial Unicode MS</vt:lpstr>
      <vt:lpstr>Office 主题​​</vt:lpstr>
      <vt:lpstr>PowerPoint 演示文稿</vt:lpstr>
      <vt:lpstr>PowerPoint 演示文稿</vt:lpstr>
      <vt:lpstr>功能简介</vt:lpstr>
      <vt:lpstr>SMT流程说明  登录链接：https://subject.epdatapro.com  注：建议使用谷歌浏览器登录本系统</vt:lpstr>
      <vt:lpstr>PowerPoint 演示文稿</vt:lpstr>
      <vt:lpstr>PowerPoint 演示文稿</vt:lpstr>
      <vt:lpstr>SMT - （3-1）定制报表 – 实时填写情况 </vt:lpstr>
      <vt:lpstr>SMT - （3-2）定制报表 – 填报依从性 </vt:lpstr>
      <vt:lpstr>SMT - （3-3）定制报表 – 服药依从性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RMT流程说明  登录链接：https://report.epdatapro.com  注：建议使用谷歌浏览器登录本系统  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兔咪</cp:lastModifiedBy>
  <cp:revision>32</cp:revision>
  <dcterms:created xsi:type="dcterms:W3CDTF">2019-06-19T02:08:00Z</dcterms:created>
  <dcterms:modified xsi:type="dcterms:W3CDTF">2020-01-16T11:03:28Z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