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7" r:id="rId3"/>
    <p:sldId id="258" r:id="rId5"/>
    <p:sldId id="259" r:id="rId6"/>
    <p:sldId id="260" r:id="rId7"/>
    <p:sldId id="261" r:id="rId8"/>
    <p:sldId id="264" r:id="rId9"/>
    <p:sldId id="265" r:id="rId10"/>
    <p:sldId id="268" r:id="rId11"/>
    <p:sldId id="269" r:id="rId12"/>
    <p:sldId id="270" r:id="rId13"/>
    <p:sldId id="262" r:id="rId14"/>
    <p:sldId id="263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9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5.xml"/><Relationship Id="rId2" Type="http://schemas.openxmlformats.org/officeDocument/2006/relationships/image" Target="../media/image13.png"/><Relationship Id="rId1" Type="http://schemas.openxmlformats.org/officeDocument/2006/relationships/tags" Target="../tags/tag10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7.xml"/><Relationship Id="rId2" Type="http://schemas.openxmlformats.org/officeDocument/2006/relationships/image" Target="../media/image14.png"/><Relationship Id="rId1" Type="http://schemas.openxmlformats.org/officeDocument/2006/relationships/tags" Target="../tags/tag10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9.xml"/><Relationship Id="rId2" Type="http://schemas.openxmlformats.org/officeDocument/2006/relationships/image" Target="../media/image15.png"/><Relationship Id="rId1" Type="http://schemas.openxmlformats.org/officeDocument/2006/relationships/tags" Target="../tags/tag10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111.xml"/><Relationship Id="rId2" Type="http://schemas.openxmlformats.org/officeDocument/2006/relationships/hyperlink" Target="https://clone-report.epdatapro.com/" TargetMode="External"/><Relationship Id="rId1" Type="http://schemas.openxmlformats.org/officeDocument/2006/relationships/tags" Target="../tags/tag11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4.xml"/><Relationship Id="rId2" Type="http://schemas.openxmlformats.org/officeDocument/2006/relationships/image" Target="../media/image16.png"/><Relationship Id="rId1" Type="http://schemas.openxmlformats.org/officeDocument/2006/relationships/tags" Target="../tags/tag11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11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8.xml"/><Relationship Id="rId2" Type="http://schemas.openxmlformats.org/officeDocument/2006/relationships/image" Target="../media/image22.png"/><Relationship Id="rId1" Type="http://schemas.openxmlformats.org/officeDocument/2006/relationships/tags" Target="../tags/tag11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93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92.xml"/><Relationship Id="rId2" Type="http://schemas.openxmlformats.org/officeDocument/2006/relationships/hyperlink" Target="https://clone-subject.epdatapro.com/" TargetMode="External"/><Relationship Id="rId1" Type="http://schemas.openxmlformats.org/officeDocument/2006/relationships/tags" Target="../tags/tag9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5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9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9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3.xml"/><Relationship Id="rId2" Type="http://schemas.openxmlformats.org/officeDocument/2006/relationships/image" Target="../media/image12.png"/><Relationship Id="rId1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7800" b="7800"/>
          <a:stretch>
            <a:fillRect/>
          </a:stretch>
        </p:blipFill>
        <p:spPr>
          <a:xfrm>
            <a:off x="2149" y="0"/>
            <a:ext cx="12187701" cy="6858000"/>
          </a:xfrm>
          <a:prstGeom prst="rect">
            <a:avLst/>
          </a:prstGeom>
        </p:spPr>
      </p:pic>
      <p:sp>
        <p:nvSpPr>
          <p:cNvPr id="21" name="矩形 20"/>
          <p:cNvSpPr/>
          <p:nvPr>
            <p:custDataLst>
              <p:tags r:id="rId3"/>
            </p:custDataLst>
          </p:nvPr>
        </p:nvSpPr>
        <p:spPr bwMode="auto">
          <a:xfrm>
            <a:off x="4787900" y="2773680"/>
            <a:ext cx="7497445" cy="3598545"/>
          </a:xfrm>
          <a:prstGeom prst="rect">
            <a:avLst/>
          </a:prstGeom>
          <a:solidFill>
            <a:srgbClr val="3C3C41">
              <a:lumMod val="50000"/>
              <a:alpha val="4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rgbClr val="75757A"/>
          </a:lnRef>
          <a:fillRef idx="3">
            <a:srgbClr val="75757A"/>
          </a:fillRef>
          <a:effectRef idx="2">
            <a:srgbClr val="75757A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1" forceAA="0" compatLnSpc="1">
            <a:noAutofit/>
          </a:bodyPr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dirty="0" err="1">
              <a:solidFill>
                <a:srgbClr val="D3DBE5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7" name="Title 6"/>
          <p:cNvSpPr txBox="1"/>
          <p:nvPr>
            <p:custDataLst>
              <p:tags r:id="rId4"/>
            </p:custDataLst>
          </p:nvPr>
        </p:nvSpPr>
        <p:spPr>
          <a:xfrm>
            <a:off x="5527040" y="3116580"/>
            <a:ext cx="6029960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3600" spc="50">
                <a:ln w="3175">
                  <a:noFill/>
                  <a:prstDash val="dash"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香橘乳癖宁胶囊II期临床研究</a:t>
            </a:r>
            <a:endParaRPr kumimoji="0" lang="zh-CN" altLang="en-US" sz="3600" b="1" i="0" u="none" strike="noStrike" kern="1200" cap="none" spc="50" normalizeH="0" noProof="0" dirty="0">
              <a:ln w="3175">
                <a:noFill/>
                <a:prstDash val="dash"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4920192" y="3858894"/>
            <a:ext cx="7071784" cy="17973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4000" kern="1200">
                <a:solidFill>
                  <a:srgbClr val="99CC0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</a:rPr>
              <a:t>ePData</a:t>
            </a:r>
            <a:r>
              <a:rPr lang="zh-CN" altLang="en-US" sz="36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+mn-lt"/>
              </a:rPr>
              <a:t>SMT&amp;RMT</a:t>
            </a:r>
            <a:r>
              <a:rPr lang="zh-CN" altLang="en-US" sz="3600" dirty="0" smtClean="0">
                <a:solidFill>
                  <a:schemeClr val="bg1"/>
                </a:solidFill>
                <a:latin typeface="+mn-lt"/>
              </a:rPr>
              <a:t>使用手册</a:t>
            </a:r>
            <a:endParaRPr lang="zh-CN" altLang="en-US" sz="3600" dirty="0" smtClean="0">
              <a:solidFill>
                <a:schemeClr val="bg1"/>
              </a:solidFill>
              <a:latin typeface="+mn-lt"/>
            </a:endParaRPr>
          </a:p>
          <a:p>
            <a:pPr marL="0" indent="0" algn="ctr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</a:rPr>
              <a:t>   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(SP-DM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CRO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-DM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）</a:t>
            </a:r>
            <a:endParaRPr lang="en-US" altLang="zh-CN" sz="4000" dirty="0" smtClean="0">
              <a:solidFill>
                <a:schemeClr val="bg1"/>
              </a:solidFill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endParaRPr lang="en-US" altLang="zh-CN" sz="4000" dirty="0" smtClean="0">
              <a:solidFill>
                <a:schemeClr val="tx2"/>
              </a:solidFill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endParaRPr lang="en-US" altLang="zh-CN" sz="4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2940" y="5655945"/>
            <a:ext cx="18770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捷信医药</a:t>
            </a:r>
            <a:endParaRPr lang="en-US" altLang="zh-CN" dirty="0" smtClean="0">
              <a:solidFill>
                <a:schemeClr val="bg1"/>
              </a:solidFill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2019-11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（4-3）定制报表 – 服药依从性</a:t>
            </a:r>
            <a:br>
              <a:rPr lang="zh-CN" altLang="en-US" spc="120" dirty="0" smtClean="0">
                <a:sym typeface="+mn-ea"/>
              </a:rPr>
            </a:br>
            <a:br>
              <a:rPr lang="zh-CN" altLang="en-US" spc="120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9398" y="1204856"/>
            <a:ext cx="10714616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功能描述：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统计受试者用药完成情况比例，以饼图形式呈现。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 b="1" u="sng" dirty="0" smtClean="0"/>
              <a:t>计算规则：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根据时间范围内实际完成用药的总数（实际完成用药情况日志中【是否服药】选择【是】，【实际服药填写粒数】的总数）除以应填写服药的总数（用药情况应服药记录总数）再乘以100%。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公式：实际总用药数/（3*8*天数*人数）*100%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338" name="Picture 2" descr="C:\Users\Danielle.He\Desktop\图片2.png图片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0217" y="2341870"/>
            <a:ext cx="8822055" cy="420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533700" y="3205182"/>
            <a:ext cx="17857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类型及筛选条件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3766268">
            <a:off x="4805045" y="3623310"/>
            <a:ext cx="392430" cy="233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0800" y="3445622"/>
            <a:ext cx="11833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生成按钮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9138920" y="3512185"/>
            <a:ext cx="430530" cy="24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SMT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其他</a:t>
            </a:r>
            <a:r>
              <a:rPr lang="en-US" altLang="zh-CN" dirty="0" smtClean="0">
                <a:sym typeface="+mn-ea"/>
              </a:rPr>
              <a:t>【</a:t>
            </a:r>
            <a:r>
              <a:rPr dirty="0" smtClean="0"/>
              <a:t>报表</a:t>
            </a:r>
            <a:r>
              <a:rPr lang="en-US" altLang="zh-CN" dirty="0" smtClean="0">
                <a:sym typeface="+mn-ea"/>
              </a:rPr>
              <a:t>】</a:t>
            </a:r>
            <a:r>
              <a:rPr dirty="0" smtClean="0">
                <a:sym typeface="+mn-ea"/>
              </a:rPr>
              <a:t>（概要）</a:t>
            </a:r>
            <a:endParaRPr dirty="0">
              <a:sym typeface="+mn-ea"/>
            </a:endParaRPr>
          </a:p>
        </p:txBody>
      </p:sp>
      <p:pic>
        <p:nvPicPr>
          <p:cNvPr id="16386" name="Picture 2" descr="C:\Users\Danielle.He\Desktop\微信截图_20191101120310.png微信截图_201911011203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7951" y="1497796"/>
            <a:ext cx="10010140" cy="477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7251065" y="3876675"/>
            <a:ext cx="2637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此处统计的签订知情人数为进入导入期的受试者人数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9490" y="2142490"/>
            <a:ext cx="666115" cy="2495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SMT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其他</a:t>
            </a:r>
            <a:r>
              <a:rPr lang="en-US" altLang="zh-CN" dirty="0" smtClean="0">
                <a:sym typeface="+mn-ea"/>
              </a:rPr>
              <a:t>【</a:t>
            </a:r>
            <a:r>
              <a:rPr dirty="0" smtClean="0">
                <a:sym typeface="+mn-ea"/>
              </a:rPr>
              <a:t>操作记录</a:t>
            </a:r>
            <a:r>
              <a:rPr lang="en-US" altLang="zh-CN" dirty="0" smtClean="0">
                <a:sym typeface="+mn-ea"/>
              </a:rPr>
              <a:t>】</a:t>
            </a:r>
            <a:endParaRPr dirty="0">
              <a:sym typeface="+mn-ea"/>
            </a:endParaRPr>
          </a:p>
        </p:txBody>
      </p:sp>
      <p:pic>
        <p:nvPicPr>
          <p:cNvPr id="17410" name="Picture 2" descr="C:\Users\Danielle.He\Desktop\微信截图_20191101112710.png微信截图_201911011127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257" y="1307790"/>
            <a:ext cx="10651490" cy="50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RMT</a:t>
            </a:r>
            <a:r>
              <a:rPr lang="zh-CN" altLang="en-US" dirty="0" smtClean="0"/>
              <a:t>流程说明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en-US" sz="3200" dirty="0" smtClean="0"/>
              <a:t>登录链接：</a:t>
            </a:r>
            <a:r>
              <a:rPr lang="en-US" sz="3200" dirty="0" smtClean="0">
                <a:hlinkClick r:id="rId2"/>
              </a:rPr>
              <a:t>https://report.epdatapro.com</a:t>
            </a:r>
            <a:br>
              <a:rPr lang="en-US" sz="3200" dirty="0" smtClean="0"/>
            </a:br>
            <a:br>
              <a:rPr lang="en-US" sz="3200" dirty="0" smtClean="0"/>
            </a:br>
            <a:r>
              <a:rPr lang="en-US" dirty="0" smtClean="0">
                <a:sym typeface="+mn-ea"/>
              </a:rPr>
              <a:t>注</a:t>
            </a:r>
            <a:r>
              <a:rPr lang="zh-CN" altLang="en-US" dirty="0" smtClean="0">
                <a:sym typeface="+mn-ea"/>
              </a:rPr>
              <a:t>：建议使用谷歌浏览器登录本系统</a:t>
            </a:r>
            <a:br>
              <a:rPr lang="en-US" altLang="en-US" dirty="0" smtClean="0"/>
            </a:b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图片 2" descr="45200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260" y="3121025"/>
            <a:ext cx="914400" cy="914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50560" y="3348355"/>
            <a:ext cx="3637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角色</a:t>
            </a:r>
            <a:r>
              <a:rPr lang="zh-CN" altLang="en-US" sz="2400" dirty="0" smtClean="0"/>
              <a:t>：</a:t>
            </a:r>
            <a:r>
              <a:rPr sz="2400" dirty="0" smtClean="0">
                <a:sym typeface="+mn-ea"/>
              </a:rPr>
              <a:t>SP-</a:t>
            </a:r>
            <a:r>
              <a:rPr lang="en-US" sz="2400" dirty="0" smtClean="0">
                <a:sym typeface="+mn-ea"/>
              </a:rPr>
              <a:t>D</a:t>
            </a:r>
            <a:r>
              <a:rPr sz="2400" dirty="0" smtClean="0">
                <a:sym typeface="+mn-ea"/>
              </a:rPr>
              <a:t>M、</a:t>
            </a:r>
            <a:r>
              <a:rPr lang="en-US" sz="2400" dirty="0" smtClean="0">
                <a:sym typeface="+mn-ea"/>
              </a:rPr>
              <a:t>CRO</a:t>
            </a:r>
            <a:r>
              <a:rPr sz="2400" dirty="0" smtClean="0">
                <a:sym typeface="+mn-ea"/>
              </a:rPr>
              <a:t>-</a:t>
            </a:r>
            <a:r>
              <a:rPr lang="en-US" sz="2400" dirty="0" smtClean="0">
                <a:sym typeface="+mn-ea"/>
              </a:rPr>
              <a:t>D</a:t>
            </a:r>
            <a:r>
              <a:rPr sz="2400" dirty="0" smtClean="0">
                <a:sym typeface="+mn-ea"/>
              </a:rPr>
              <a:t>M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225" y="5598160"/>
            <a:ext cx="777240" cy="10541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RMT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/>
              <a:t>（</a:t>
            </a:r>
            <a:r>
              <a:rPr lang="en-US" dirty="0" smtClean="0"/>
              <a:t>1</a:t>
            </a:r>
            <a:r>
              <a:rPr dirty="0" smtClean="0"/>
              <a:t>）登录</a:t>
            </a:r>
            <a:endParaRPr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290" y="1181100"/>
            <a:ext cx="1055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账号跟</a:t>
            </a:r>
            <a:r>
              <a:rPr lang="en-US" altLang="zh-CN" dirty="0" smtClean="0"/>
              <a:t>SMT</a:t>
            </a:r>
            <a:r>
              <a:rPr lang="zh-CN" altLang="en-US" dirty="0" smtClean="0"/>
              <a:t>同一个账号，如果</a:t>
            </a:r>
            <a:r>
              <a:rPr lang="en-US" altLang="zh-CN" dirty="0" smtClean="0"/>
              <a:t>SMT</a:t>
            </a:r>
            <a:r>
              <a:rPr lang="zh-CN" altLang="en-US" dirty="0" smtClean="0"/>
              <a:t>中没更改密码，</a:t>
            </a:r>
            <a:r>
              <a:rPr lang="en-US" altLang="zh-CN" dirty="0" smtClean="0"/>
              <a:t>RMT</a:t>
            </a:r>
            <a:r>
              <a:rPr lang="zh-CN" altLang="en-US" dirty="0" smtClean="0"/>
              <a:t>首次登录也需要修改密码，操作方式同</a:t>
            </a:r>
            <a:r>
              <a:rPr lang="en-US" altLang="zh-CN" dirty="0" smtClean="0"/>
              <a:t>SMT</a:t>
            </a:r>
            <a:endParaRPr lang="zh-CN" altLang="en-US" dirty="0"/>
          </a:p>
        </p:txBody>
      </p:sp>
      <p:pic>
        <p:nvPicPr>
          <p:cNvPr id="22531" name="Picture 3" descr="C:\Users\Danielle.He\Desktop\微信截图_20191101141414.png微信截图_201911011414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283" y="1801917"/>
            <a:ext cx="989457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RMT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>
                <a:sym typeface="+mn-ea"/>
              </a:rPr>
              <a:t>2</a:t>
            </a:r>
            <a:r>
              <a:rPr dirty="0" smtClean="0">
                <a:sym typeface="+mn-ea"/>
              </a:rPr>
              <a:t>）报表设置，生成，下载</a:t>
            </a:r>
            <a:endParaRPr dirty="0">
              <a:sym typeface="+mn-ea"/>
            </a:endParaRPr>
          </a:p>
        </p:txBody>
      </p:sp>
      <p:pic>
        <p:nvPicPr>
          <p:cNvPr id="23554" name="Picture 2" descr="C:\Users\Danielle.He\Desktop\微信截图_20191101122221.png微信截图_201911011222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860" y="1159846"/>
            <a:ext cx="11481435" cy="547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27044" y="2968923"/>
            <a:ext cx="195789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点击【中心报表】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7549" y="2968700"/>
            <a:ext cx="154910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点击操作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99027" y="3610199"/>
            <a:ext cx="14845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3.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点击设置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4104" y="4485353"/>
            <a:ext cx="2645035" cy="216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116717" y="4581077"/>
            <a:ext cx="294759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4. </a:t>
            </a:r>
            <a:r>
              <a:rPr lang="zh-CN" altLang="en-US" sz="1400" dirty="0" smtClean="0">
                <a:solidFill>
                  <a:srgbClr val="FF0000"/>
                </a:solidFill>
              </a:rPr>
              <a:t>选择筛选条件，确定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8883" y="4887502"/>
            <a:ext cx="2667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4980" y="5808981"/>
            <a:ext cx="2592145" cy="82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685665" y="4581077"/>
            <a:ext cx="27109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5. </a:t>
            </a:r>
            <a:r>
              <a:rPr lang="zh-CN" altLang="en-US" sz="1400" dirty="0" smtClean="0">
                <a:solidFill>
                  <a:srgbClr val="FF0000"/>
                </a:solidFill>
              </a:rPr>
              <a:t>生成完成后点击下载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745" y="4601845"/>
            <a:ext cx="3257550" cy="19291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58063" y="4602106"/>
            <a:ext cx="3356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6.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点击立即下载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RMT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3</a:t>
            </a:r>
            <a:r>
              <a:rPr dirty="0" smtClean="0">
                <a:sym typeface="+mn-ea"/>
              </a:rPr>
              <a:t>）</a:t>
            </a:r>
            <a:r>
              <a:rPr dirty="0" smtClean="0"/>
              <a:t>操作记录</a:t>
            </a:r>
            <a:endParaRPr dirty="0">
              <a:sym typeface="+mn-ea"/>
            </a:endParaRPr>
          </a:p>
        </p:txBody>
      </p:sp>
      <p:pic>
        <p:nvPicPr>
          <p:cNvPr id="24579" name="Picture 3" descr="C:\Users\Danielle.He\Desktop\微信截图_20191101122422.png微信截图_201911011224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529" y="1268332"/>
            <a:ext cx="10571480" cy="503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r>
              <a:t>！</a:t>
            </a: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78034" y="197935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38877" y="142302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  <a:endParaRPr lang="zh-CN" altLang="en-US" sz="2400"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2059186" y="195654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365115" y="1497965"/>
            <a:ext cx="59524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spc="120">
                <a:sym typeface="+mn-ea"/>
              </a:rPr>
              <a:t>功能简介</a:t>
            </a:r>
            <a:endParaRPr lang="zh-CN" altLang="en-US" sz="2000" spc="12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4621530" y="142303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5365115" y="2599055"/>
            <a:ext cx="5952490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120" dirty="0" smtClean="0">
                <a:sym typeface="+mn-ea"/>
              </a:rPr>
              <a:t>SMT</a:t>
            </a:r>
            <a:r>
              <a:rPr lang="zh-CN" altLang="en-US" sz="2000" spc="120" dirty="0" smtClean="0">
                <a:sym typeface="+mn-ea"/>
              </a:rPr>
              <a:t>流程说明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4647565" y="249999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5365115" y="3709670"/>
            <a:ext cx="5952490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120" dirty="0" smtClean="0">
                <a:sym typeface="+mn-ea"/>
              </a:rPr>
              <a:t>RMT</a:t>
            </a:r>
            <a:r>
              <a:rPr lang="zh-CN" altLang="en-US" sz="2000" spc="120" dirty="0" smtClean="0">
                <a:sym typeface="+mn-ea"/>
              </a:rPr>
              <a:t>流程说明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4621530" y="361061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17550" y="401955"/>
            <a:ext cx="10852150" cy="592455"/>
          </a:xfrm>
        </p:spPr>
        <p:txBody>
          <a:bodyPr/>
          <a:lstStyle/>
          <a:p>
            <a:r>
              <a:rPr lang="zh-CN" altLang="en-US" sz="3200"/>
              <a:t>功能简介</a:t>
            </a:r>
            <a:endParaRPr lang="zh-CN" altLang="en-US" sz="320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-24130" y="1845310"/>
            <a:ext cx="116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APP</a:t>
            </a:r>
            <a:endParaRPr lang="en-US" altLang="zh-CN" b="1" spc="1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7588" y="1645079"/>
            <a:ext cx="2354580" cy="768778"/>
            <a:chOff x="7729" y="2576"/>
            <a:chExt cx="3708" cy="1211"/>
          </a:xfrm>
        </p:grpSpPr>
        <p:sp>
          <p:nvSpPr>
            <p:cNvPr id="6" name="任意多边形: 形状 5"/>
            <p:cNvSpPr/>
            <p:nvPr>
              <p:custDataLst>
                <p:tags r:id="rId3"/>
              </p:custDataLst>
            </p:nvPr>
          </p:nvSpPr>
          <p:spPr>
            <a:xfrm>
              <a:off x="7729" y="2576"/>
              <a:ext cx="3708" cy="1211"/>
            </a:xfrm>
            <a:custGeom>
              <a:avLst/>
              <a:gdLst>
                <a:gd name="connsiteX0" fmla="*/ 0 w 3299658"/>
                <a:gd name="connsiteY0" fmla="*/ 269299 h 1077196"/>
                <a:gd name="connsiteX1" fmla="*/ 2761060 w 3299658"/>
                <a:gd name="connsiteY1" fmla="*/ 269299 h 1077196"/>
                <a:gd name="connsiteX2" fmla="*/ 2761060 w 3299658"/>
                <a:gd name="connsiteY2" fmla="*/ 0 h 1077196"/>
                <a:gd name="connsiteX3" fmla="*/ 3299658 w 3299658"/>
                <a:gd name="connsiteY3" fmla="*/ 538598 h 1077196"/>
                <a:gd name="connsiteX4" fmla="*/ 2761060 w 3299658"/>
                <a:gd name="connsiteY4" fmla="*/ 1077196 h 1077196"/>
                <a:gd name="connsiteX5" fmla="*/ 2761060 w 3299658"/>
                <a:gd name="connsiteY5" fmla="*/ 807897 h 1077196"/>
                <a:gd name="connsiteX6" fmla="*/ 0 w 3299658"/>
                <a:gd name="connsiteY6" fmla="*/ 807897 h 1077196"/>
                <a:gd name="connsiteX7" fmla="*/ 0 w 3299658"/>
                <a:gd name="connsiteY7" fmla="*/ 269299 h 107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9658" h="1077196">
                  <a:moveTo>
                    <a:pt x="0" y="269299"/>
                  </a:moveTo>
                  <a:lnTo>
                    <a:pt x="2761060" y="269299"/>
                  </a:lnTo>
                  <a:lnTo>
                    <a:pt x="2761060" y="0"/>
                  </a:lnTo>
                  <a:lnTo>
                    <a:pt x="3299658" y="538598"/>
                  </a:lnTo>
                  <a:lnTo>
                    <a:pt x="2761060" y="1077196"/>
                  </a:lnTo>
                  <a:lnTo>
                    <a:pt x="2761060" y="807897"/>
                  </a:lnTo>
                  <a:lnTo>
                    <a:pt x="0" y="807897"/>
                  </a:lnTo>
                  <a:lnTo>
                    <a:pt x="0" y="269299"/>
                  </a:lnTo>
                  <a:close/>
                </a:path>
              </a:pathLst>
            </a:custGeom>
            <a:solidFill>
              <a:srgbClr val="3498DB"/>
            </a:solidFill>
          </p:spPr>
          <p:style>
            <a:lnRef idx="0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3">
              <a:scrgbClr r="0" g="0" b="0"/>
            </a:fillRef>
            <a:effectRef idx="2">
              <a:srgbClr val="1F74AD">
                <a:hueOff val="0"/>
                <a:satOff val="0"/>
                <a:lumOff val="0"/>
                <a:alphaOff val="0"/>
              </a:srgbClr>
            </a:effectRef>
            <a:fontRef idx="minor">
              <a:sysClr val="window" lastClr="FFFFFF"/>
            </a:fontRef>
          </p:style>
          <p:txBody>
            <a:bodyPr spcFirstLastPara="0" vert="horz" wrap="square" lIns="80010" tIns="349309" rIns="523299" bIns="440304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7798" y="2891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01</a:t>
              </a:r>
              <a:endParaRPr lang="zh-CN" altLang="en-US" b="1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8478" y="2891"/>
              <a:ext cx="1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15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SMT</a:t>
              </a:r>
              <a:endParaRPr lang="en-US" altLang="zh-CN" b="1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46975" y="1645285"/>
            <a:ext cx="2354580" cy="768350"/>
            <a:chOff x="7959" y="2591"/>
            <a:chExt cx="3708" cy="1210"/>
          </a:xfrm>
        </p:grpSpPr>
        <p:sp>
          <p:nvSpPr>
            <p:cNvPr id="7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7959" y="2591"/>
              <a:ext cx="3708" cy="1211"/>
            </a:xfrm>
            <a:custGeom>
              <a:avLst/>
              <a:gdLst>
                <a:gd name="connsiteX0" fmla="*/ 0 w 3299658"/>
                <a:gd name="connsiteY0" fmla="*/ 269299 h 1077196"/>
                <a:gd name="connsiteX1" fmla="*/ 2761060 w 3299658"/>
                <a:gd name="connsiteY1" fmla="*/ 269299 h 1077196"/>
                <a:gd name="connsiteX2" fmla="*/ 2761060 w 3299658"/>
                <a:gd name="connsiteY2" fmla="*/ 0 h 1077196"/>
                <a:gd name="connsiteX3" fmla="*/ 3299658 w 3299658"/>
                <a:gd name="connsiteY3" fmla="*/ 538598 h 1077196"/>
                <a:gd name="connsiteX4" fmla="*/ 2761060 w 3299658"/>
                <a:gd name="connsiteY4" fmla="*/ 1077196 h 1077196"/>
                <a:gd name="connsiteX5" fmla="*/ 2761060 w 3299658"/>
                <a:gd name="connsiteY5" fmla="*/ 807897 h 1077196"/>
                <a:gd name="connsiteX6" fmla="*/ 0 w 3299658"/>
                <a:gd name="connsiteY6" fmla="*/ 807897 h 1077196"/>
                <a:gd name="connsiteX7" fmla="*/ 0 w 3299658"/>
                <a:gd name="connsiteY7" fmla="*/ 269299 h 107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9658" h="1077196">
                  <a:moveTo>
                    <a:pt x="0" y="269299"/>
                  </a:moveTo>
                  <a:lnTo>
                    <a:pt x="2761060" y="269299"/>
                  </a:lnTo>
                  <a:lnTo>
                    <a:pt x="2761060" y="0"/>
                  </a:lnTo>
                  <a:lnTo>
                    <a:pt x="3299658" y="538598"/>
                  </a:lnTo>
                  <a:lnTo>
                    <a:pt x="2761060" y="1077196"/>
                  </a:lnTo>
                  <a:lnTo>
                    <a:pt x="2761060" y="807897"/>
                  </a:lnTo>
                  <a:lnTo>
                    <a:pt x="0" y="807897"/>
                  </a:lnTo>
                  <a:lnTo>
                    <a:pt x="0" y="269299"/>
                  </a:lnTo>
                  <a:close/>
                </a:path>
              </a:pathLst>
            </a:custGeom>
            <a:solidFill>
              <a:srgbClr val="1AA3AA"/>
            </a:solidFill>
          </p:spPr>
          <p:style>
            <a:lnRef idx="0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3">
              <a:scrgbClr r="0" g="0" b="0"/>
            </a:fillRef>
            <a:effectRef idx="2">
              <a:srgbClr val="1F74AD">
                <a:hueOff val="0"/>
                <a:satOff val="0"/>
                <a:lumOff val="0"/>
                <a:alphaOff val="0"/>
              </a:srgbClr>
            </a:effectRef>
            <a:fontRef idx="minor">
              <a:sysClr val="window" lastClr="FFFFFF"/>
            </a:fontRef>
          </p:style>
          <p:txBody>
            <a:bodyPr spcFirstLastPara="0" vert="horz" wrap="square" lIns="80010" tIns="349309" rIns="523299" bIns="440304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7986" y="2906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02</a:t>
              </a:r>
              <a:endParaRPr lang="zh-CN" altLang="en-US" b="1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8"/>
              </p:custDataLst>
            </p:nvPr>
          </p:nvSpPr>
          <p:spPr>
            <a:xfrm>
              <a:off x="8732" y="290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15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RMT</a:t>
              </a:r>
              <a:endParaRPr lang="en-US" altLang="zh-CN" b="1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2261606" y="2626515"/>
            <a:ext cx="210078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受试者管理</a:t>
            </a:r>
            <a:r>
              <a:rPr lang="zh-CN" altLang="en-US" sz="1600" b="1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工具</a:t>
            </a:r>
            <a:endParaRPr lang="zh-CN" altLang="en-US" sz="1600" b="1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7432769" y="2626515"/>
            <a:ext cx="210078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报表管理工具</a:t>
            </a:r>
            <a:endParaRPr lang="zh-CN" altLang="en-US" sz="1600" b="1" spc="15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2261869" y="3209925"/>
            <a:ext cx="2653291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受试者信息查看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受试者数据查看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操作记录管理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定制报表 （</a:t>
            </a:r>
            <a:r>
              <a:rPr lang="en-US" altLang="zh-CN" sz="1400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Dashboard</a:t>
            </a: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站内信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7499350" y="3284855"/>
            <a:ext cx="26320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报表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操作记录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4172585" y="200025"/>
            <a:ext cx="1010920" cy="942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SMT</a:t>
            </a:r>
            <a:r>
              <a:rPr lang="zh-CN" altLang="en-US" dirty="0" smtClean="0"/>
              <a:t>流程说明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en-US" sz="3200" dirty="0" smtClean="0"/>
              <a:t>登录链接：</a:t>
            </a:r>
            <a:r>
              <a:rPr lang="en-US" sz="3200" dirty="0" smtClean="0">
                <a:hlinkClick r:id="rId2"/>
              </a:rPr>
              <a:t>https://subject.epdatapro.com</a:t>
            </a:r>
            <a:br>
              <a:rPr lang="en-US" sz="3200" dirty="0" smtClean="0"/>
            </a:br>
            <a:br>
              <a:rPr lang="en-US" sz="3200" dirty="0" smtClean="0"/>
            </a:br>
            <a:r>
              <a:rPr lang="en-US" sz="3200" dirty="0" smtClean="0">
                <a:sym typeface="+mn-ea"/>
              </a:rPr>
              <a:t>注</a:t>
            </a:r>
            <a:r>
              <a:rPr lang="zh-CN" altLang="en-US" sz="3200" dirty="0" smtClean="0">
                <a:sym typeface="+mn-ea"/>
              </a:rPr>
              <a:t>：建议使用谷歌浏览器登录本系统</a:t>
            </a:r>
            <a:endParaRPr lang="en-US" altLang="en-US" sz="3200" dirty="0" smtClean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图片 2" descr="45200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260" y="3121025"/>
            <a:ext cx="914400" cy="914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50560" y="3348355"/>
            <a:ext cx="3637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角色</a:t>
            </a:r>
            <a:r>
              <a:rPr lang="zh-CN" altLang="en-US" sz="2400" dirty="0" smtClean="0"/>
              <a:t>：</a:t>
            </a:r>
            <a:r>
              <a:rPr sz="2400" dirty="0" smtClean="0"/>
              <a:t>SP-</a:t>
            </a:r>
            <a:r>
              <a:rPr lang="en-US" sz="2400" dirty="0" smtClean="0"/>
              <a:t>D</a:t>
            </a:r>
            <a:r>
              <a:rPr sz="2400" dirty="0" smtClean="0"/>
              <a:t>M、</a:t>
            </a:r>
            <a:r>
              <a:rPr lang="en-US" sz="2400" dirty="0" smtClean="0"/>
              <a:t>CRO</a:t>
            </a:r>
            <a:r>
              <a:rPr sz="2400" dirty="0" smtClean="0"/>
              <a:t>-</a:t>
            </a:r>
            <a:r>
              <a:rPr lang="en-US" sz="2400" dirty="0" smtClean="0"/>
              <a:t>D</a:t>
            </a:r>
            <a:r>
              <a:rPr sz="2400" dirty="0" smtClean="0"/>
              <a:t>M</a:t>
            </a:r>
            <a:endParaRPr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5626100"/>
            <a:ext cx="777240" cy="10541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dirty="0" smtClean="0">
                <a:sym typeface="+mn-ea"/>
              </a:rPr>
              <a:t>）</a:t>
            </a:r>
            <a:r>
              <a:rPr dirty="0" smtClean="0">
                <a:sym typeface="+mn-ea"/>
              </a:rPr>
              <a:t>登录</a:t>
            </a:r>
            <a:endParaRPr dirty="0"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913" y="1118795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首次登录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743200" y="2140772"/>
            <a:ext cx="957431" cy="49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509" y="1527251"/>
            <a:ext cx="2772464" cy="18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165002" y="1045284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修改密码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6854414" y="2131809"/>
            <a:ext cx="957431" cy="49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65458" y="1090108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新密码再次登录</a:t>
            </a:r>
            <a:endParaRPr lang="zh-CN" altLang="en-US" dirty="0"/>
          </a:p>
        </p:txBody>
      </p:sp>
      <p:pic>
        <p:nvPicPr>
          <p:cNvPr id="4" name="图片 3" descr="C:\Users\Danielle.He\Desktop\微信截图_20191101112512.png微信截图_201911011125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4540" y="1660525"/>
            <a:ext cx="1903095" cy="192087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69010" y="3947160"/>
            <a:ext cx="6033770" cy="2875280"/>
            <a:chOff x="3887" y="6040"/>
            <a:chExt cx="9502" cy="4528"/>
          </a:xfrm>
        </p:grpSpPr>
        <p:pic>
          <p:nvPicPr>
            <p:cNvPr id="5" name="图片 4" descr="C:\Users\Danielle.He\Desktop\微信截图_20191101141223.png微信截图_2019110114122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887" y="6040"/>
              <a:ext cx="9501" cy="452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204" y="8566"/>
              <a:ext cx="3185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进入首页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7557135" y="4961890"/>
            <a:ext cx="456184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endParaRPr lang="en-US" sz="1400" b="1" u="sng">
              <a:latin typeface="Wingdings" panose="05000000000000000000" charset="0"/>
              <a:ea typeface="等线" panose="02010600030101010101" charset="-122"/>
            </a:endParaRPr>
          </a:p>
          <a:p>
            <a:pPr marL="266700" indent="-266700"/>
            <a:r>
              <a:rPr lang="zh-CN" altLang="en-US" sz="1400" b="1">
                <a:latin typeface="Wingdings" panose="05000000000000000000" charset="0"/>
                <a:ea typeface="等线" panose="02010600030101010101" charset="-122"/>
              </a:rPr>
              <a:t>注意：</a:t>
            </a:r>
            <a:endParaRPr lang="en-US" sz="1400" b="1">
              <a:latin typeface="Wingdings" panose="05000000000000000000" charset="0"/>
              <a:ea typeface="等线" panose="02010600030101010101" charset="-122"/>
            </a:endParaRPr>
          </a:p>
          <a:p>
            <a:pPr marL="266700" indent="-266700"/>
            <a:r>
              <a:rPr lang="en-US" sz="1400" b="1">
                <a:latin typeface="Wingdings" panose="05000000000000000000" charset="0"/>
                <a:ea typeface="等线" panose="02010600030101010101" charset="-122"/>
              </a:rPr>
              <a:t> </a:t>
            </a:r>
            <a:r>
              <a:rPr lang="zh-CN" sz="1400" b="1">
                <a:ea typeface="等线" panose="02010600030101010101" charset="-122"/>
              </a:rPr>
              <a:t>密码输错</a:t>
            </a:r>
            <a:r>
              <a:rPr lang="zh-CN" sz="1400" b="1">
                <a:ea typeface="等线" panose="02010600030101010101" charset="-122"/>
                <a:cs typeface="Times New Roman" panose="02020603050405020304" charset="0"/>
              </a:rPr>
              <a:t>3次会自动锁住，锁住后无法登录，15分钟后会自动解锁</a:t>
            </a:r>
            <a:endParaRPr lang="zh-CN" sz="1400" b="1">
              <a:ea typeface="等线" panose="02010600030101010101" charset="-122"/>
              <a:cs typeface="Times New Roman" panose="02020603050405020304" charset="0"/>
            </a:endParaRPr>
          </a:p>
          <a:p>
            <a:pPr marL="266700" indent="-266700"/>
            <a:r>
              <a:rPr lang="en-US" sz="1400" b="1">
                <a:latin typeface="Wingdings" panose="05000000000000000000" charset="0"/>
                <a:ea typeface="等线" panose="02010600030101010101" charset="-122"/>
              </a:rPr>
              <a:t> </a:t>
            </a:r>
            <a:r>
              <a:rPr lang="zh-CN" sz="1400" b="1">
                <a:ea typeface="等线" panose="02010600030101010101" charset="-122"/>
              </a:rPr>
              <a:t>登录以后</a:t>
            </a:r>
            <a:r>
              <a:rPr lang="zh-CN" sz="1400" b="1">
                <a:ea typeface="等线" panose="02010600030101010101" charset="-122"/>
                <a:cs typeface="Times New Roman" panose="02020603050405020304" charset="0"/>
              </a:rPr>
              <a:t>15分钟没有任何操作，再次操作的时候会自动退出，这时候需要重新登录</a:t>
            </a:r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7557770" y="5041265"/>
            <a:ext cx="4537075" cy="1389380"/>
          </a:xfrm>
          <a:prstGeom prst="flowChartAlternateProcess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C:\Users\Danielle.He\Desktop\微信截图_20191101112512.png微信截图_201911011125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11540" y="1787525"/>
            <a:ext cx="1903095" cy="1920875"/>
          </a:xfrm>
          <a:prstGeom prst="rect">
            <a:avLst/>
          </a:prstGeom>
        </p:spPr>
      </p:pic>
      <p:pic>
        <p:nvPicPr>
          <p:cNvPr id="13" name="图片 12" descr="C:\Users\Danielle.He\Desktop\微信截图_20191101112512.png微信截图_201911011125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38540" y="1914525"/>
            <a:ext cx="1903095" cy="1920875"/>
          </a:xfrm>
          <a:prstGeom prst="rect">
            <a:avLst/>
          </a:prstGeom>
        </p:spPr>
      </p:pic>
      <p:pic>
        <p:nvPicPr>
          <p:cNvPr id="14" name="图片 13" descr="C:\Users\Danielle.He\Desktop\微信截图_20191101112512.png微信截图_201911011125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0715" y="1849120"/>
            <a:ext cx="1903095" cy="19208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2</a:t>
            </a:r>
            <a:r>
              <a:rPr dirty="0" smtClean="0">
                <a:sym typeface="+mn-ea"/>
              </a:rPr>
              <a:t>）查看用药情况、</a:t>
            </a:r>
            <a:r>
              <a:rPr dirty="0" smtClean="0">
                <a:sym typeface="Arial" panose="020B0604020202020204" pitchFamily="34" charset="0"/>
              </a:rPr>
              <a:t>疼痛强度评估、不适感记录、</a:t>
            </a:r>
            <a:r>
              <a:rPr dirty="0" smtClean="0">
                <a:sym typeface="Arial" panose="020B0604020202020204" pitchFamily="34" charset="0"/>
              </a:rPr>
              <a:t>月经情况</a:t>
            </a:r>
            <a:r>
              <a:rPr dirty="0" smtClean="0">
                <a:sym typeface="+mn-ea"/>
              </a:rPr>
              <a:t>数据 </a:t>
            </a:r>
            <a:endParaRPr sz="1200" dirty="0" smtClean="0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1140" y="1275080"/>
            <a:ext cx="11647805" cy="5551170"/>
            <a:chOff x="364" y="2008"/>
            <a:chExt cx="18343" cy="8742"/>
          </a:xfrm>
        </p:grpSpPr>
        <p:pic>
          <p:nvPicPr>
            <p:cNvPr id="8206" name="Picture 14" descr="C:\Users\Danielle.He\Desktop\微信截图_20191101113143.png微信截图_2019110111314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" y="2008"/>
              <a:ext cx="18343" cy="8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1770" y="3671"/>
              <a:ext cx="3744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1.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点击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【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受试者数据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】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408" y="4450"/>
              <a:ext cx="2135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2.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点击操作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894" y="6234"/>
              <a:ext cx="225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3.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点击详情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853" y="6527"/>
              <a:ext cx="3405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4.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查看数据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" name="图片 1" descr="C:\Users\Danielle.He\Desktop\微信截图_20191101113253.png微信截图_2019110111325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853" y="7109"/>
              <a:ext cx="3797" cy="3427"/>
            </a:xfrm>
            <a:prstGeom prst="rect">
              <a:avLst/>
            </a:prstGeom>
          </p:spPr>
        </p:pic>
      </p:grp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3</a:t>
            </a:r>
            <a:r>
              <a:rPr dirty="0" smtClean="0">
                <a:sym typeface="+mn-ea"/>
              </a:rPr>
              <a:t>）查看受试者信息</a:t>
            </a:r>
            <a:endParaRPr lang="en-US" altLang="zh-CN" sz="1200" dirty="0" smtClean="0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7000" y="1378585"/>
            <a:ext cx="11647805" cy="5550535"/>
            <a:chOff x="200" y="2171"/>
            <a:chExt cx="18343" cy="8741"/>
          </a:xfrm>
        </p:grpSpPr>
        <p:pic>
          <p:nvPicPr>
            <p:cNvPr id="8206" name="Picture 14" descr="C:\Users\Danielle.He\Desktop\微信截图_20191101115759.png微信截图_2019110111575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0" y="2171"/>
              <a:ext cx="18343" cy="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1557" y="5525"/>
              <a:ext cx="32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1.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点击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【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受试者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】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113" y="3676"/>
              <a:ext cx="2135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2.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点击操作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054" y="5677"/>
              <a:ext cx="225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3.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点击详情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853" y="6527"/>
              <a:ext cx="3405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4.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查看数据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" name="图片 1" descr="C:\Users\Danielle.He\Desktop\微信截图_20191101120041.png微信截图_2019110112004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998" y="7109"/>
              <a:ext cx="2852" cy="3427"/>
            </a:xfrm>
            <a:prstGeom prst="rect">
              <a:avLst/>
            </a:prstGeom>
          </p:spPr>
        </p:pic>
      </p:grp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anielle.He\Desktop\微信截图_20191101120457.png微信截图_2019110112045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42010" y="1980883"/>
            <a:ext cx="10149205" cy="483616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（4-1）定制报表 – 实时填写情况 </a:t>
            </a:r>
            <a:endParaRPr lang="en-US" altLang="zh-CN" sz="2800" b="1" spc="200" dirty="0" smtClean="0"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398" y="1204856"/>
            <a:ext cx="10714616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功能描述：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查看导入期至随访期受试者当天实时填报日志</a:t>
            </a:r>
            <a:r>
              <a:rPr 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（用药情况和疼痛强度评估）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情况（已填写次数/应填写次数）列表，点击单个记录可以看到具体日志填写情况（应填时间段、日志名称、是否填写、填写时间）。</a:t>
            </a:r>
            <a:endParaRPr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82540" y="2428277"/>
            <a:ext cx="159213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当前报表名称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75734" y="3090881"/>
            <a:ext cx="150607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切换上一个报表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64040" y="2500630"/>
            <a:ext cx="1853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切换下一个报表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5992" y="3709484"/>
            <a:ext cx="2269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默认为当天，可以选择日期</a:t>
            </a:r>
            <a:r>
              <a:rPr lang="en-US" altLang="zh-CN" sz="1400" dirty="0" smtClean="0">
                <a:solidFill>
                  <a:srgbClr val="FF0000"/>
                </a:solidFill>
              </a:rPr>
              <a:t>,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</a:t>
            </a:r>
            <a:r>
              <a:rPr lang="en-US" altLang="zh-CN" sz="1400" dirty="0" smtClean="0">
                <a:solidFill>
                  <a:srgbClr val="FF0000"/>
                </a:solidFill>
              </a:rPr>
              <a:t>“</a:t>
            </a:r>
            <a:r>
              <a:rPr lang="zh-CN" altLang="en-US" sz="1400" dirty="0" smtClean="0">
                <a:solidFill>
                  <a:srgbClr val="FF0000"/>
                </a:solidFill>
              </a:rPr>
              <a:t>生成</a:t>
            </a:r>
            <a:r>
              <a:rPr lang="en-US" altLang="zh-CN" sz="1400" dirty="0" smtClean="0">
                <a:solidFill>
                  <a:srgbClr val="FF0000"/>
                </a:solidFill>
              </a:rPr>
              <a:t>”</a:t>
            </a:r>
            <a:r>
              <a:rPr lang="zh-CN" altLang="en-US" sz="1400" dirty="0" smtClean="0">
                <a:solidFill>
                  <a:srgbClr val="FF0000"/>
                </a:solidFill>
              </a:rPr>
              <a:t>查看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 rot="8298404">
            <a:off x="8947785" y="4681855"/>
            <a:ext cx="471170" cy="31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463891" y="4390465"/>
            <a:ext cx="15419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鼠标放在上面的效果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7740" y="3797300"/>
            <a:ext cx="1609725" cy="3467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（4-2）定制报表 – 填报依从性</a:t>
            </a:r>
            <a:br>
              <a:rPr lang="en-US" altLang="zh-CN" sz="2800" b="1" spc="200" dirty="0" smtClean="0">
                <a:effectLst/>
                <a:sym typeface="+mn-ea"/>
              </a:rPr>
            </a:b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9398" y="1169296"/>
            <a:ext cx="1071461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功能描述：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根据时间范围（日、周或时间区间）统计受试者日志（用药情况和疼痛强度评估）填写次数比例，以饼图形式呈现。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 b="1" u="sng" dirty="0" smtClean="0"/>
              <a:t>计算规则：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根据时间范围内实际填写总次数（实际用药情况应记录总次数+实际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应记录总次数）除以应填写日子总次数（用药情况应记录总次数+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应记录总次数）再乘以100%。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公式：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/>
              <a:t>【导入期】至【治疗期】：</a:t>
            </a:r>
            <a:r>
              <a:rPr lang="zh-CN" altLang="en-US" sz="1600" dirty="0" smtClean="0"/>
              <a:t>实际总记录（用药情况+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/>
              <a:t>）次数/（（3+1）*天数）*100%</a:t>
            </a:r>
            <a:endParaRPr lang="zh-CN" altLang="en-US" sz="1600" dirty="0" smtClean="0"/>
          </a:p>
          <a:p>
            <a:r>
              <a:rPr lang="zh-CN" altLang="en-US" dirty="0" smtClean="0"/>
              <a:t>【随访期】：</a:t>
            </a:r>
            <a:r>
              <a:rPr lang="zh-CN" altLang="en-US" sz="1600" dirty="0" smtClean="0"/>
              <a:t>实际总记录（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/>
              <a:t>）次数/天数*100%</a:t>
            </a:r>
            <a:endParaRPr lang="zh-CN" altLang="en-US" sz="1600" dirty="0" smtClean="0"/>
          </a:p>
        </p:txBody>
      </p:sp>
      <p:pic>
        <p:nvPicPr>
          <p:cNvPr id="13314" name="Picture 2" descr="C:\Users\Danielle.He\Desktop\图片1.png图片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8323" y="3055303"/>
            <a:ext cx="7851775" cy="374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右箭头 14"/>
          <p:cNvSpPr/>
          <p:nvPr/>
        </p:nvSpPr>
        <p:spPr>
          <a:xfrm rot="3766268">
            <a:off x="4090035" y="3999865"/>
            <a:ext cx="339090" cy="21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31310" y="3601048"/>
            <a:ext cx="17857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类型及筛选条件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492848">
            <a:off x="8780780" y="3909695"/>
            <a:ext cx="299085" cy="21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927676" y="3790502"/>
            <a:ext cx="11833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生成按钮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1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9.xml><?xml version="1.0" encoding="utf-8"?>
<p:tagLst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LARGE_SHAPE" val="1"/>
  <p:tag name="KSO_WM_UNIT_VALUE" val="1904*338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431_1*d*1"/>
  <p:tag name="KSO_WM_TEMPLATE_CATEGORY" val="diagram"/>
  <p:tag name="KSO_WM_TEMPLATE_INDEX" val="20200431"/>
  <p:tag name="KSO_WM_UNIT_LAYERLEVEL" val="1"/>
  <p:tag name="KSO_WM_TAG_VERSION" val="1.0"/>
  <p:tag name="KSO_WM_BEAUTIFY_FLAG" val="#wm#"/>
  <p:tag name="REFSHAPE" val="91189445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31_1*i*1"/>
  <p:tag name="KSO_WM_TEMPLATE_CATEGORY" val="diagram"/>
  <p:tag name="KSO_WM_TEMPLATE_INDEX" val="2020043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PRESET_TEXT" val="输入大标题"/>
  <p:tag name="KSO_WM_UNIT_NOCLEAR" val="0"/>
  <p:tag name="KSO_WM_UNIT_SHOW_EDIT_AREA_INDICATION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31_1*a*1"/>
  <p:tag name="KSO_WM_TEMPLATE_CATEGORY" val="diagram"/>
  <p:tag name="KSO_WM_TEMPLATE_INDEX" val="2020043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TEMPLATE_CATEGORY" val="custom"/>
  <p:tag name="KSO_WM_TEMPLATE_INDEX" val="160044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0"/>
  <p:tag name="KSO_WM_UNIT_LAYERLEVEL" val="1"/>
  <p:tag name="KSO_WM_UNIT_CLEAR" val="1"/>
  <p:tag name="KSO_WM_UNIT_INDEX" val="1"/>
  <p:tag name="KSO_WM_UNIT_ID" val="custom160044_1*b*1"/>
  <p:tag name="KSO_WM_UNIT_TYPE" val="b"/>
  <p:tag name="KSO_WM_UNIT_PRESET_TEXT_INDEX" val="1"/>
  <p:tag name="KSO_WM_UNIT_PRESET_TEXT_LEN" val="10"/>
</p:tagLst>
</file>

<file path=ppt/tags/tag66.xml><?xml version="1.0" encoding="utf-8"?>
<p:tagLst xmlns:p="http://schemas.openxmlformats.org/presentationml/2006/main">
  <p:tag name="KSO_WM_SLIDE_ID" val="diagram20200431_1"/>
  <p:tag name="KSO_WM_TEMPLATE_SUBCATEGORY" val="0"/>
  <p:tag name="KSO_WM_SLIDE_TYPE" val="text"/>
  <p:tag name="KSO_WM_SLIDE_SUBTYPE" val="picTxt"/>
  <p:tag name="KSO_WM_SLIDE_ITEM_CNT" val="0"/>
  <p:tag name="KSO_WM_SLIDE_INDEX" val="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0431"/>
  <p:tag name="KSO_WM_SLIDE_LAYOUT" val="a_d_f"/>
  <p:tag name="KSO_WM_SLIDE_LAYOUT_CNT" val="1_1_1"/>
  <p:tag name="KSO_WM_SLIDE_COLORSCHEME_VERSION" val="3.2"/>
  <p:tag name="KSO_WM_SLIDE_SIZE" val="959*540"/>
  <p:tag name="KSO_WM_SLIDE_POSITION" val="0*0"/>
  <p:tag name="KSO_WM_SLIDE_BACKGROUND_SUBSTITUTE_COLOR" val="0"/>
  <p:tag name="KSO_WM_UNIT_SHOW_EDIT_AREA_INDICATION" val="1"/>
</p:tagLst>
</file>

<file path=ppt/tags/tag67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371_2*m_h_a*1_1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PRESET_TEXT" val="签到"/>
  <p:tag name="KSO_WM_UNIT_VALUE" val="5"/>
  <p:tag name="KSO_WM_UNIT_TEXT_FILL_FORE_SCHEMECOLOR_INDEX" val="14"/>
  <p:tag name="KSO_WM_UNIT_TEXT_FILL_TYPE" val="1"/>
</p:tagLst>
</file>

<file path=ppt/tags/tag79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371_2*m_h_i*1_2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9371_2*m_h_i*1_2_2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81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9371_2*m_h_a*1_2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PRESET_TEXT" val="表演"/>
  <p:tag name="KSO_WM_UNIT_VALUE" val="5"/>
  <p:tag name="KSO_WM_UNIT_TEXT_FILL_FORE_SCHEMECOLOR_INDEX" val="14"/>
  <p:tag name="KSO_WM_UNIT_TEXT_FILL_TYPE" val="1"/>
</p:tagLst>
</file>

<file path=ppt/tags/tag82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371_2*m_h_i*1_3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8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9371_2*m_h_i*1_3_2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84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371_2*m_h_a*1_3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PRESET_TEXT" val="奖品拍卖"/>
  <p:tag name="KSO_WM_UNIT_VALUE" val="5"/>
  <p:tag name="KSO_WM_UNIT_TEXT_FILL_FORE_SCHEMECOLOR_INDEX" val="14"/>
  <p:tag name="KSO_WM_UNIT_TEXT_FILL_TYPE" val="1"/>
</p:tagLst>
</file>

<file path=ppt/tags/tag85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diagram20199371_2*m_h_h_a*1_2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活跃现场气氛"/>
  <p:tag name="KSO_WM_UNIT_VALUE" val="9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diagram20199371_2*m_h_h_a*1_3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有趣的礼品发放"/>
  <p:tag name="KSO_WM_UNIT_VALUE" val="9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DIAGRAM_MODELTYPE" val="numdg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199371_2*m_h_h_f*1_2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表演(开场表演、魔术) &#10;公司领导表演"/>
  <p:tag name="KSO_WM_UNIT_VALUE" val="4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DIAGRAM_MODELTYPE" val="numdg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199371_2*m_h_h_f*1_3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亲身参与&#10;活跃气氛&#10;热闹开心"/>
  <p:tag name="KSO_WM_UNIT_VALUE" val="40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WPS 演示</Application>
  <PresentationFormat>宽屏</PresentationFormat>
  <Paragraphs>164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微软雅黑 Light</vt:lpstr>
      <vt:lpstr>Segoe UI</vt:lpstr>
      <vt:lpstr>Wingdings</vt:lpstr>
      <vt:lpstr>等线</vt:lpstr>
      <vt:lpstr>Times New Roman</vt:lpstr>
      <vt:lpstr>Arial Unicode MS</vt:lpstr>
      <vt:lpstr>Office 主题​​</vt:lpstr>
      <vt:lpstr>PowerPoint 演示文稿</vt:lpstr>
      <vt:lpstr>PowerPoint 演示文稿</vt:lpstr>
      <vt:lpstr>功能简介</vt:lpstr>
      <vt:lpstr>SMT流程说明  登录链接：https://subject.epdatapro.com  注：建议使用谷歌浏览器登录本系统</vt:lpstr>
      <vt:lpstr>PowerPoint 演示文稿</vt:lpstr>
      <vt:lpstr>PowerPoint 演示文稿</vt:lpstr>
      <vt:lpstr>PowerPoint 演示文稿</vt:lpstr>
      <vt:lpstr>SMT - （4-1）定制报表 – 实时填写情况 </vt:lpstr>
      <vt:lpstr>SMT - （4-2）定制报表 – 填报依从性 </vt:lpstr>
      <vt:lpstr>SMT - （4-3）定制报表 – 服药依从性  </vt:lpstr>
      <vt:lpstr>PowerPoint 演示文稿</vt:lpstr>
      <vt:lpstr>PowerPoint 演示文稿</vt:lpstr>
      <vt:lpstr>RMT流程说明  登录链接：https://report.epdatapro.com  注：建议使用谷歌浏览器登录本系统  </vt:lpstr>
      <vt:lpstr>PowerPoint 演示文稿</vt:lpstr>
      <vt:lpstr>PowerPoint 演示文稿</vt:lpstr>
      <vt:lpstr>PowerPoint 演示文稿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兔咪</cp:lastModifiedBy>
  <cp:revision>30</cp:revision>
  <dcterms:created xsi:type="dcterms:W3CDTF">2019-06-19T02:08:00Z</dcterms:created>
  <dcterms:modified xsi:type="dcterms:W3CDTF">2019-11-01T06:14:40Z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