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63" r:id="rId3"/>
    <p:sldId id="267" r:id="rId5"/>
    <p:sldId id="268" r:id="rId6"/>
    <p:sldId id="259" r:id="rId7"/>
    <p:sldId id="260" r:id="rId8"/>
    <p:sldId id="257" r:id="rId9"/>
    <p:sldId id="258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4"/>
        <p:guide pos="389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0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hyperlink" Target="https://clone-report.epdatapro.com/" TargetMode="External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image" Target="../media/image11.png"/><Relationship Id="rId1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0.xml"/><Relationship Id="rId2" Type="http://schemas.openxmlformats.org/officeDocument/2006/relationships/image" Target="../media/image12.png"/><Relationship Id="rId1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1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18.png"/><Relationship Id="rId1" Type="http://schemas.openxmlformats.org/officeDocument/2006/relationships/tags" Target="../tags/tag1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8.xml"/><Relationship Id="rId2" Type="http://schemas.openxmlformats.org/officeDocument/2006/relationships/image" Target="../media/image20.png"/><Relationship Id="rId1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0.xml"/><Relationship Id="rId2" Type="http://schemas.openxmlformats.org/officeDocument/2006/relationships/image" Target="../media/image21.png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hyperlink" Target="https://clone-subject.epdatapro.com/" TargetMode="Externa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7.xml"/><Relationship Id="rId2" Type="http://schemas.openxmlformats.org/officeDocument/2006/relationships/image" Target="../media/image7.png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2" Type="http://schemas.openxmlformats.org/officeDocument/2006/relationships/image" Target="../media/image8.png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1.xml"/><Relationship Id="rId2" Type="http://schemas.openxmlformats.org/officeDocument/2006/relationships/image" Target="../media/image9.png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" Type="http://schemas.openxmlformats.org/officeDocument/2006/relationships/image" Target="../media/image10.png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7800" b="7800"/>
          <a:stretch>
            <a:fillRect/>
          </a:stretch>
        </p:blipFill>
        <p:spPr>
          <a:xfrm>
            <a:off x="2149" y="0"/>
            <a:ext cx="12187701" cy="6858000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4787900" y="2773680"/>
            <a:ext cx="7497445" cy="3598545"/>
          </a:xfrm>
          <a:prstGeom prst="rect">
            <a:avLst/>
          </a:prstGeom>
          <a:solidFill>
            <a:srgbClr val="3C3C41">
              <a:lumMod val="50000"/>
              <a:alpha val="4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 err="1">
              <a:solidFill>
                <a:srgbClr val="D3DBE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5527040" y="3116580"/>
            <a:ext cx="6029960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spc="5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香橘乳癖宁胶囊II期临床研究</a:t>
            </a:r>
            <a:endParaRPr kumimoji="0" lang="zh-CN" altLang="en-US" sz="3600" b="1" i="0" u="none" strike="noStrike" kern="1200" cap="none" spc="50" normalizeH="0" noProof="0" dirty="0">
              <a:ln w="3175">
                <a:noFill/>
                <a:prstDash val="dash"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920192" y="3858894"/>
            <a:ext cx="7071784" cy="1797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4000" kern="1200">
                <a:solidFill>
                  <a:srgbClr val="99CC0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ePData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SMT&amp;RMT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使用手册</a:t>
            </a:r>
            <a:endParaRPr lang="zh-CN" altLang="en-US" sz="3600" dirty="0" smtClean="0">
              <a:solidFill>
                <a:schemeClr val="bg1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(SP-PM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SMO-PM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CRO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-PM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）</a:t>
            </a:r>
            <a:endParaRPr lang="en-US" altLang="zh-CN" sz="4000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0880" y="5655945"/>
            <a:ext cx="18770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捷信医药</a:t>
            </a:r>
            <a:endParaRPr lang="en-US" altLang="zh-CN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2019-11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RMT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https://report.epdatapro.com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dirty="0" smtClean="0">
                <a:sym typeface="+mn-ea"/>
              </a:rPr>
              <a:t>注</a:t>
            </a:r>
            <a:r>
              <a:rPr lang="zh-CN" altLang="en-US" dirty="0" smtClean="0">
                <a:sym typeface="+mn-ea"/>
              </a:rPr>
              <a:t>：建议使用谷歌浏览器登录本系统</a:t>
            </a:r>
            <a:br>
              <a:rPr lang="en-US" altLang="en-US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0560" y="3348355"/>
            <a:ext cx="516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sz="2400" dirty="0" smtClean="0">
                <a:sym typeface="+mn-ea"/>
              </a:rPr>
              <a:t>SP-PM、SMO-PM、</a:t>
            </a:r>
            <a:r>
              <a:rPr lang="en-US" sz="2400" dirty="0" smtClean="0">
                <a:sym typeface="+mn-ea"/>
              </a:rPr>
              <a:t>CRO</a:t>
            </a:r>
            <a:r>
              <a:rPr sz="2400" dirty="0" smtClean="0">
                <a:sym typeface="+mn-ea"/>
              </a:rPr>
              <a:t>-PM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225" y="559816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/>
              <a:t>（</a:t>
            </a:r>
            <a:r>
              <a:rPr lang="en-US" dirty="0" smtClean="0"/>
              <a:t>1</a:t>
            </a:r>
            <a:r>
              <a:rPr dirty="0" smtClean="0"/>
              <a:t>）登录</a:t>
            </a:r>
            <a:endParaRPr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90" y="1181100"/>
            <a:ext cx="1055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账号跟</a:t>
            </a:r>
            <a:r>
              <a:rPr lang="en-US" altLang="zh-CN" dirty="0" smtClean="0"/>
              <a:t>SMT</a:t>
            </a:r>
            <a:r>
              <a:rPr lang="zh-CN" altLang="en-US" dirty="0" smtClean="0"/>
              <a:t>同一个账号，如果</a:t>
            </a:r>
            <a:r>
              <a:rPr lang="en-US" altLang="zh-CN" dirty="0" smtClean="0"/>
              <a:t>SMT</a:t>
            </a:r>
            <a:r>
              <a:rPr lang="zh-CN" altLang="en-US" dirty="0" smtClean="0"/>
              <a:t>中没更改密码，</a:t>
            </a:r>
            <a:r>
              <a:rPr lang="en-US" altLang="zh-CN" dirty="0" smtClean="0"/>
              <a:t>RMT</a:t>
            </a:r>
            <a:r>
              <a:rPr lang="zh-CN" altLang="en-US" dirty="0" smtClean="0"/>
              <a:t>首次登录也需要修改密码，操作方式同</a:t>
            </a:r>
            <a:r>
              <a:rPr lang="en-US" altLang="zh-CN" dirty="0" smtClean="0"/>
              <a:t>SMT</a:t>
            </a:r>
            <a:endParaRPr lang="zh-CN" altLang="en-US" dirty="0"/>
          </a:p>
        </p:txBody>
      </p:sp>
      <p:pic>
        <p:nvPicPr>
          <p:cNvPr id="22531" name="Picture 3" descr="C:\Users\Danielle.He\Desktop\微信截图_20191101105204.png微信截图_201911011052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648" y="1801282"/>
            <a:ext cx="9895840" cy="471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）首页</a:t>
            </a:r>
            <a:endParaRPr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69290" y="1181100"/>
            <a:ext cx="1055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查看项目相关信息（各阶段人数统计、各时段签订知情人数统计、中心列表）</a:t>
            </a:r>
            <a:endParaRPr lang="zh-CN" altLang="en-US" dirty="0"/>
          </a:p>
        </p:txBody>
      </p:sp>
      <p:pic>
        <p:nvPicPr>
          <p:cNvPr id="22531" name="Picture 3" descr="C:\Users\Danielle.He\Desktop\微信截图_20191101104853.png微信截图_201911011048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648" y="1801600"/>
            <a:ext cx="9895840" cy="471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2487295" y="3278505"/>
            <a:ext cx="981075" cy="3003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04865" y="3278505"/>
            <a:ext cx="1107440" cy="3282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43115" y="3150870"/>
            <a:ext cx="2637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此处统计的签订知情人数为进入导入期的受试者人数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8555" y="5165725"/>
            <a:ext cx="866140" cy="254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3</a:t>
            </a:r>
            <a:r>
              <a:rPr dirty="0" smtClean="0">
                <a:sym typeface="+mn-ea"/>
              </a:rPr>
              <a:t>）报表设置，生成，下载</a:t>
            </a:r>
            <a:endParaRPr dirty="0">
              <a:sym typeface="+mn-ea"/>
            </a:endParaRPr>
          </a:p>
        </p:txBody>
      </p:sp>
      <p:pic>
        <p:nvPicPr>
          <p:cNvPr id="23554" name="Picture 2" descr="C:\Users\Danielle.He\Desktop\微信截图_20191101105551.png微信截图_201911011055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765" y="1159846"/>
            <a:ext cx="11481435" cy="547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49854" y="2291378"/>
            <a:ext cx="195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点击中心报表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6424" y="2173045"/>
            <a:ext cx="15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点击操作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4762" y="2861534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点击设置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104" y="4485353"/>
            <a:ext cx="2645035" cy="216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936377" y="4518212"/>
            <a:ext cx="29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 </a:t>
            </a:r>
            <a:r>
              <a:rPr lang="zh-CN" altLang="en-US" dirty="0" smtClean="0">
                <a:solidFill>
                  <a:srgbClr val="FF0000"/>
                </a:solidFill>
              </a:rPr>
              <a:t>选择筛选条件，确定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1893" y="4857022"/>
            <a:ext cx="2667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6235" y="5857876"/>
            <a:ext cx="2592145" cy="8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572000" y="4518212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 </a:t>
            </a:r>
            <a:r>
              <a:rPr lang="zh-CN" altLang="en-US" dirty="0" smtClean="0">
                <a:solidFill>
                  <a:srgbClr val="FF0000"/>
                </a:solidFill>
              </a:rPr>
              <a:t>生成完成后点击下载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36714" y="4916605"/>
            <a:ext cx="3362661" cy="176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325958" y="4496696"/>
            <a:ext cx="335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6. </a:t>
            </a:r>
            <a:r>
              <a:rPr lang="zh-CN" altLang="en-US" dirty="0" smtClean="0">
                <a:solidFill>
                  <a:srgbClr val="FF0000"/>
                </a:solidFill>
              </a:rPr>
              <a:t>点击立即下载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835" y="2787650"/>
            <a:ext cx="1050925" cy="2768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85910" y="2661285"/>
            <a:ext cx="497840" cy="568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4</a:t>
            </a:r>
            <a:r>
              <a:rPr dirty="0" smtClean="0">
                <a:sym typeface="+mn-ea"/>
              </a:rPr>
              <a:t>）</a:t>
            </a:r>
            <a:r>
              <a:rPr dirty="0" smtClean="0"/>
              <a:t>操作记录</a:t>
            </a:r>
            <a:endParaRPr dirty="0">
              <a:sym typeface="+mn-ea"/>
            </a:endParaRPr>
          </a:p>
        </p:txBody>
      </p:sp>
      <p:pic>
        <p:nvPicPr>
          <p:cNvPr id="24579" name="Picture 3" descr="C:\Users\Danielle.He\Desktop\微信截图_20191101105657.png微信截图_2019110110565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239" y="1267697"/>
            <a:ext cx="10571480" cy="503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640080" y="3041650"/>
            <a:ext cx="1073785" cy="2997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anielle.He\Desktop\微信截图_20191101110152.png微信截图_2019110111015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010" y="1980883"/>
            <a:ext cx="10149205" cy="483616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（5-1）定制报表 – 实时填写情况 </a:t>
            </a:r>
            <a:endParaRPr lang="en-US" altLang="zh-CN" sz="2800" b="1" spc="200" dirty="0" smtClean="0"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查看导入期至随访期受试者当天实时填报日志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（用药情况和疼痛强度评估）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情况（已填写次数/应填写次数）列表，点击单个记录可以看到具体日志填写情况（应填时间段、日志名称、是否填写、填写时间）。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2540" y="2428277"/>
            <a:ext cx="15921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当前报表名称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7419" y="2918161"/>
            <a:ext cx="150607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切换上一个报表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96120" y="2428240"/>
            <a:ext cx="185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切换下一个报表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9055" y="3693795"/>
            <a:ext cx="226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默认为当天，可以选择日期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</a:t>
            </a:r>
            <a:r>
              <a:rPr lang="en-US" altLang="zh-CN" sz="1400" dirty="0" smtClean="0">
                <a:solidFill>
                  <a:srgbClr val="FF0000"/>
                </a:solidFill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8298404">
            <a:off x="9224645" y="4507230"/>
            <a:ext cx="47117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49286" y="3940885"/>
            <a:ext cx="1541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鼠标放在上面的效果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7580" y="4013200"/>
            <a:ext cx="928370" cy="377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01595" y="2734310"/>
            <a:ext cx="356235" cy="3562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08980" y="2735580"/>
            <a:ext cx="1631950" cy="355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92080" y="2735580"/>
            <a:ext cx="449580" cy="355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1595" y="3693795"/>
            <a:ext cx="1124585" cy="319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（5-2）定制报表 – 填报依从性</a:t>
            </a:r>
            <a:br>
              <a:rPr lang="en-US" altLang="zh-CN" sz="2800" b="1" spc="200" dirty="0" smtClean="0">
                <a:effectLst/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169296"/>
            <a:ext cx="1071461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根据时间范围（日、周或时间区间）统计受试者日志（用药情况和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）填写次数比例，以饼图形式呈现。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根据时间范围内实际填写总次数（实际用药情况应记录总次数+实际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应记录总次数）除以应填写日子总次数（用药情况应记录总次数+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/>
              <a:t>【导入期】至【治疗期】：</a:t>
            </a:r>
            <a:r>
              <a:rPr lang="zh-CN" altLang="en-US" sz="1600" dirty="0" smtClean="0"/>
              <a:t>实际总记录（用药情况+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）次数/（（3+1）*天数）*100%</a:t>
            </a:r>
            <a:endParaRPr lang="zh-CN" altLang="en-US" sz="1600" dirty="0" smtClean="0"/>
          </a:p>
          <a:p>
            <a:r>
              <a:rPr lang="zh-CN" altLang="en-US" dirty="0" smtClean="0"/>
              <a:t>【随访期】：</a:t>
            </a:r>
            <a:r>
              <a:rPr lang="zh-CN" altLang="en-US" sz="1600" dirty="0" smtClean="0"/>
              <a:t>实际总记录（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）次数/天数*100%</a:t>
            </a:r>
            <a:endParaRPr lang="zh-CN" altLang="en-US" sz="1600" dirty="0" smtClean="0"/>
          </a:p>
        </p:txBody>
      </p:sp>
      <p:pic>
        <p:nvPicPr>
          <p:cNvPr id="13314" name="Picture 2" descr="C:\Users\Danielle.He\Desktop\微信截图_20191101110455.png微信截图_201911011104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688" y="3054985"/>
            <a:ext cx="7853045" cy="374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右箭头 14"/>
          <p:cNvSpPr/>
          <p:nvPr/>
        </p:nvSpPr>
        <p:spPr>
          <a:xfrm rot="3766268">
            <a:off x="4091940" y="4090035"/>
            <a:ext cx="339090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76395" y="3691218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386" y="4587427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0435" y="4608195"/>
            <a:ext cx="484505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（5-3）定制报表 – 服药依从性</a:t>
            </a:r>
            <a:br>
              <a:rPr lang="zh-CN" altLang="en-US" spc="120" dirty="0" smtClean="0"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统计受试者用药完成情况比例，以饼图形式呈现。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根据时间范围内实际完成用药的总数（实际完成用药情况日志中【是否服药】选择【是】，【实际服药填写粒数】的总数）除以应填写服药的总数（用药情况应服药记录总数）再乘以100%。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公式：实际总用药数/（3*8*天数*人数）*100%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338" name="Picture 2" descr="C:\Users\Danielle.He\Desktop\9.png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812" y="2342188"/>
            <a:ext cx="8824135" cy="42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573705" y="2974677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3766268">
            <a:off x="4586755" y="3398706"/>
            <a:ext cx="462579" cy="258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20660" y="3039857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492848">
            <a:off x="9260654" y="3316155"/>
            <a:ext cx="430305" cy="22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r>
              <a:t>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365115" y="1497965"/>
            <a:ext cx="59524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spc="120">
                <a:sym typeface="+mn-ea"/>
              </a:rPr>
              <a:t>功能简介</a:t>
            </a:r>
            <a:endParaRPr lang="zh-CN" altLang="en-US" sz="2000" spc="12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21530" y="142303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365115" y="2599055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SMT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647565" y="249999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5365115" y="3709670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RMT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621530" y="361061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17550" y="401955"/>
            <a:ext cx="10852150" cy="592455"/>
          </a:xfrm>
        </p:spPr>
        <p:txBody>
          <a:bodyPr/>
          <a:lstStyle/>
          <a:p>
            <a:r>
              <a:rPr lang="zh-CN" altLang="en-US" sz="3200"/>
              <a:t>功能简介</a:t>
            </a:r>
            <a:endParaRPr lang="zh-CN" altLang="en-US" sz="32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-24130" y="184531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endParaRPr lang="en-US" altLang="zh-CN" b="1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588" y="1645079"/>
            <a:ext cx="2354580" cy="768778"/>
            <a:chOff x="7729" y="2576"/>
            <a:chExt cx="3708" cy="1211"/>
          </a:xfrm>
        </p:grpSpPr>
        <p:sp>
          <p:nvSpPr>
            <p:cNvPr id="6" name="任意多边形: 形状 5"/>
            <p:cNvSpPr/>
            <p:nvPr>
              <p:custDataLst>
                <p:tags r:id="rId3"/>
              </p:custDataLst>
            </p:nvPr>
          </p:nvSpPr>
          <p:spPr>
            <a:xfrm>
              <a:off x="7729" y="2576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3498DB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7798" y="289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8478" y="2891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46975" y="1645285"/>
            <a:ext cx="2354580" cy="768350"/>
            <a:chOff x="7959" y="2591"/>
            <a:chExt cx="3708" cy="1210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59" y="2591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1AA3AA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7986" y="2906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8732" y="290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RMT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261606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受试者管理</a:t>
            </a:r>
            <a:r>
              <a:rPr lang="zh-CN" altLang="en-US" sz="1600" b="1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工具</a:t>
            </a:r>
            <a:endParaRPr lang="zh-CN" altLang="en-US" sz="1600" b="1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432769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报表管理工具</a:t>
            </a:r>
            <a:endParaRPr lang="zh-CN" altLang="en-US" sz="1600" b="1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2261869" y="3209925"/>
            <a:ext cx="265329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用户信息查看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中心信息查看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站内信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7499350" y="3284855"/>
            <a:ext cx="26320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定制报表 （</a:t>
            </a:r>
            <a:r>
              <a:rPr lang="en-US" altLang="zh-CN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Dashboard</a:t>
            </a: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4172585" y="200025"/>
            <a:ext cx="1010920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SMT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https://subject.epdatapro.com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注</a:t>
            </a:r>
            <a:r>
              <a:rPr lang="zh-CN" altLang="en-US" sz="3200" dirty="0" smtClean="0">
                <a:sym typeface="+mn-ea"/>
              </a:rPr>
              <a:t>：建议使用谷歌浏览器登录本系统</a:t>
            </a:r>
            <a:endParaRPr lang="en-US" altLang="en-US" sz="3200" dirty="0" smtClean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50560" y="3348355"/>
            <a:ext cx="516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sz="2400" dirty="0" smtClean="0"/>
              <a:t>SP-PM、SMO-PM、</a:t>
            </a:r>
            <a:r>
              <a:rPr lang="en-US" sz="2400" dirty="0" smtClean="0"/>
              <a:t>CRO</a:t>
            </a:r>
            <a:r>
              <a:rPr sz="2400" dirty="0" smtClean="0"/>
              <a:t>-PM</a:t>
            </a:r>
            <a:endParaRPr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562610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）</a:t>
            </a:r>
            <a:r>
              <a:rPr dirty="0" smtClean="0">
                <a:sym typeface="+mn-ea"/>
              </a:rPr>
              <a:t>登录</a:t>
            </a:r>
            <a:endParaRPr dirty="0"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913" y="1118795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首次登录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743200" y="2140772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509" y="1527251"/>
            <a:ext cx="2772464" cy="18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165002" y="1045284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修改密码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854414" y="2131809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65458" y="109010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新密码再次登录</a:t>
            </a:r>
            <a:endParaRPr lang="zh-CN" altLang="en-US" dirty="0"/>
          </a:p>
        </p:txBody>
      </p:sp>
      <p:pic>
        <p:nvPicPr>
          <p:cNvPr id="3" name="图片 2" descr="C:\Users\Danielle.He\Desktop\微信截图_20191101103626.png微信截图_201911011036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025" y="1639570"/>
            <a:ext cx="1997710" cy="2027555"/>
          </a:xfrm>
          <a:prstGeom prst="rect">
            <a:avLst/>
          </a:prstGeom>
        </p:spPr>
      </p:pic>
      <p:pic>
        <p:nvPicPr>
          <p:cNvPr id="4" name="图片 3" descr="C:\Users\Danielle.He\Desktop\微信截图_20191101103626.png微信截图_201911011036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4540" y="1655445"/>
            <a:ext cx="1903095" cy="19310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68375" y="3947160"/>
            <a:ext cx="6034405" cy="2875280"/>
            <a:chOff x="3886" y="6040"/>
            <a:chExt cx="9503" cy="4528"/>
          </a:xfrm>
        </p:grpSpPr>
        <p:pic>
          <p:nvPicPr>
            <p:cNvPr id="5" name="图片 4" descr="C:\Users\Danielle.He\Desktop\微信截图_20191101111143.png微信截图_2019110111114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886" y="6040"/>
              <a:ext cx="9503" cy="452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204" y="8566"/>
              <a:ext cx="318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进入首页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557135" y="4961890"/>
            <a:ext cx="45618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endParaRPr lang="en-US" sz="1400" b="1" u="sng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zh-CN" altLang="en-US" sz="1400" b="1">
                <a:latin typeface="Wingdings" panose="05000000000000000000" charset="0"/>
                <a:ea typeface="等线" panose="02010600030101010101" charset="-122"/>
              </a:rPr>
              <a:t>注意：</a:t>
            </a:r>
            <a:endParaRPr lang="en-US" sz="1400" b="1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 </a:t>
            </a:r>
            <a:r>
              <a:rPr lang="zh-CN" sz="1400" b="1">
                <a:ea typeface="等线" panose="02010600030101010101" charset="-122"/>
              </a:rPr>
              <a:t>密码输错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3次会自动锁住，锁住后无法登录，15分钟后会自动解锁</a:t>
            </a:r>
            <a:endParaRPr lang="zh-CN" sz="1400" b="1">
              <a:ea typeface="等线" panose="02010600030101010101" charset="-122"/>
              <a:cs typeface="Times New Roman" panose="02020603050405020304" charset="0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 </a:t>
            </a:r>
            <a:r>
              <a:rPr lang="zh-CN" sz="1400" b="1">
                <a:ea typeface="等线" panose="02010600030101010101" charset="-122"/>
              </a:rPr>
              <a:t>登录以后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15分钟没有任何操作，再次操作的时候会自动退出，这时候需要重新登录</a:t>
            </a:r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7557770" y="5041265"/>
            <a:ext cx="4537075" cy="1389380"/>
          </a:xfrm>
          <a:prstGeom prst="flowChartAlternateProcess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（2-1）管理 – 用户</a:t>
            </a:r>
            <a:br>
              <a:rPr lang="zh-CN" altLang="en-US" spc="120" dirty="0" smtClean="0"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pic>
        <p:nvPicPr>
          <p:cNvPr id="20482" name="Picture 2" descr="C:\Users\Danielle.He\Desktop\21.png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835" y="1245870"/>
            <a:ext cx="1124712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（2-2）管理 – 中心</a:t>
            </a:r>
            <a:br>
              <a:rPr lang="zh-CN" altLang="en-US" spc="120" dirty="0" smtClean="0"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pic>
        <p:nvPicPr>
          <p:cNvPr id="20482" name="Picture 2" descr="C:\Users\Danielle.He\Desktop\22.png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470" y="1245870"/>
            <a:ext cx="1124585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操作记录</a:t>
            </a:r>
            <a:r>
              <a:rPr lang="en-US" altLang="zh-CN" dirty="0" smtClean="0">
                <a:sym typeface="+mn-ea"/>
              </a:rPr>
              <a:t>】</a:t>
            </a:r>
            <a:endParaRPr dirty="0">
              <a:sym typeface="+mn-ea"/>
            </a:endParaRPr>
          </a:p>
        </p:txBody>
      </p:sp>
      <p:pic>
        <p:nvPicPr>
          <p:cNvPr id="17410" name="Picture 2" descr="C:\Users\Danielle.He\Desktop\微信截图_20191101104116.png微信截图_201911011041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57" y="1307790"/>
            <a:ext cx="10651490" cy="50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744220" y="1956435"/>
            <a:ext cx="854075" cy="3346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/>
              <a:t>试验</a:t>
            </a:r>
            <a:r>
              <a:rPr lang="en-US" altLang="zh-CN" dirty="0" smtClean="0">
                <a:sym typeface="+mn-ea"/>
              </a:rPr>
              <a:t>】</a:t>
            </a:r>
            <a:r>
              <a:rPr dirty="0" smtClean="0">
                <a:sym typeface="+mn-ea"/>
              </a:rPr>
              <a:t>信息</a:t>
            </a:r>
            <a:endParaRPr dirty="0">
              <a:sym typeface="+mn-ea"/>
            </a:endParaRPr>
          </a:p>
        </p:txBody>
      </p:sp>
      <p:pic>
        <p:nvPicPr>
          <p:cNvPr id="18434" name="Picture 2" descr="C:\Users\Danielle.He\Desktop\微信截图_20191101140353.png微信截图_201911011403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103" y="1302901"/>
            <a:ext cx="10652125" cy="50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954405" y="2825115"/>
            <a:ext cx="529590" cy="2527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1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LARGE_SHAPE" val="1"/>
  <p:tag name="KSO_WM_UNIT_VALUE" val="1904*33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31_1*d*1"/>
  <p:tag name="KSO_WM_TEMPLATE_CATEGORY" val="diagram"/>
  <p:tag name="KSO_WM_TEMPLATE_INDEX" val="20200431"/>
  <p:tag name="KSO_WM_UNIT_LAYERLEVEL" val="1"/>
  <p:tag name="KSO_WM_TAG_VERSION" val="1.0"/>
  <p:tag name="KSO_WM_BEAUTIFY_FLAG" val="#wm#"/>
  <p:tag name="REFSHAPE" val="91189445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31_1*i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31_1*a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CATEGORY" val="custom"/>
  <p:tag name="KSO_WM_TEMPLATE_INDEX" val="160044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0"/>
  <p:tag name="KSO_WM_UNIT_LAYERLEVEL" val="1"/>
  <p:tag name="KSO_WM_UNIT_CLEAR" val="1"/>
  <p:tag name="KSO_WM_UNIT_INDEX" val="1"/>
  <p:tag name="KSO_WM_UNIT_ID" val="custom160044_1*b*1"/>
  <p:tag name="KSO_WM_UNIT_TYPE" val="b"/>
  <p:tag name="KSO_WM_UNIT_PRESET_TEXT_INDEX" val="1"/>
  <p:tag name="KSO_WM_UNIT_PRESET_TEXT_LEN" val="10"/>
</p:tagLst>
</file>

<file path=ppt/tags/tag66.xml><?xml version="1.0" encoding="utf-8"?>
<p:tagLst xmlns:p="http://schemas.openxmlformats.org/presentationml/2006/main">
  <p:tag name="KSO_WM_SLIDE_ID" val="diagram20200431_1"/>
  <p:tag name="KSO_WM_TEMPLATE_SUBCATEGORY" val="0"/>
  <p:tag name="KSO_WM_SLIDE_TYPE" val="text"/>
  <p:tag name="KSO_WM_SLIDE_SUBTYPE" val="picTxt"/>
  <p:tag name="KSO_WM_SLIDE_ITEM_CNT" val="0"/>
  <p:tag name="KSO_WM_SLIDE_INDEX" val="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0431"/>
  <p:tag name="KSO_WM_SLIDE_LAYOUT" val="a_d_f"/>
  <p:tag name="KSO_WM_SLIDE_LAYOUT_CNT" val="1_1_1"/>
  <p:tag name="KSO_WM_SLIDE_COLORSCHEME_VERSION" val="3.2"/>
  <p:tag name="KSO_WM_SLIDE_SIZE" val="959*540"/>
  <p:tag name="KSO_WM_SLIDE_POSITION" val="0*0"/>
  <p:tag name="KSO_WM_SLIDE_BACKGROUND_SUBSTITUTE_COLOR" val="0"/>
  <p:tag name="KSO_WM_UNIT_SHOW_EDIT_AREA_INDIC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1_2*m_h_a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签到"/>
  <p:tag name="KSO_WM_UNIT_VALUE" val="5"/>
  <p:tag name="KSO_WM_UNIT_TEXT_FILL_FORE_SCHEMECOLOR_INDEX" val="14"/>
  <p:tag name="KSO_WM_UNIT_TEXT_FILL_TYPE" val="1"/>
</p:tagLst>
</file>

<file path=ppt/tags/tag7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1_2*m_h_i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371_2*m_h_i*1_2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1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1_2*m_h_a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表演"/>
  <p:tag name="KSO_WM_UNIT_VALUE" val="5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1_2*m_h_i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371_2*m_h_i*1_3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1_2*m_h_a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奖品拍卖"/>
  <p:tag name="KSO_WM_UNIT_VALUE" val="5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199371_2*m_h_h_a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活跃现场气氛"/>
  <p:tag name="KSO_WM_UNIT_VALUE" val="9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199371_2*m_h_h_a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有趣的礼品发放"/>
  <p:tag name="KSO_WM_UNIT_VALUE" val="9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199371_2*m_h_h_f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表演(开场表演、魔术) &#10;公司领导表演"/>
  <p:tag name="KSO_WM_UNIT_VALUE" val="4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199371_2*m_h_h_f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亲身参与&#10;活跃气氛&#10;热闹开心"/>
  <p:tag name="KSO_WM_UNIT_VALUE" val="4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152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Segoe UI</vt:lpstr>
      <vt:lpstr>Wingdings</vt:lpstr>
      <vt:lpstr>等线</vt:lpstr>
      <vt:lpstr>Times New Roman</vt:lpstr>
      <vt:lpstr>Arial Unicode MS</vt:lpstr>
      <vt:lpstr>Office 主题​​</vt:lpstr>
      <vt:lpstr>PowerPoint 演示文稿</vt:lpstr>
      <vt:lpstr>PowerPoint 演示文稿</vt:lpstr>
      <vt:lpstr>功能简介</vt:lpstr>
      <vt:lpstr>SMT流程说明  登录链接：https://subject.epdatapro.com  注：建议使用谷歌浏览器登录本系统</vt:lpstr>
      <vt:lpstr>PowerPoint 演示文稿</vt:lpstr>
      <vt:lpstr>SMT - （2-1）管理 – 用户  </vt:lpstr>
      <vt:lpstr>SMT - （2-2）管理 – 中心  </vt:lpstr>
      <vt:lpstr>PowerPoint 演示文稿</vt:lpstr>
      <vt:lpstr>PowerPoint 演示文稿</vt:lpstr>
      <vt:lpstr>RMT流程说明  登录链接：https://report.epdatapro.com  注：建议使用谷歌浏览器登录本系统  </vt:lpstr>
      <vt:lpstr>PowerPoint 演示文稿</vt:lpstr>
      <vt:lpstr>PowerPoint 演示文稿</vt:lpstr>
      <vt:lpstr>PowerPoint 演示文稿</vt:lpstr>
      <vt:lpstr>PowerPoint 演示文稿</vt:lpstr>
      <vt:lpstr>SMT - （5-1）定制报表 – 实时填写情况 </vt:lpstr>
      <vt:lpstr>SMT - （5-2）定制报表 – 填报依从性 </vt:lpstr>
      <vt:lpstr>SMT - （5-3）定制报表 – 服药依从性  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兔咪</cp:lastModifiedBy>
  <cp:revision>31</cp:revision>
  <dcterms:created xsi:type="dcterms:W3CDTF">2019-06-19T02:08:00Z</dcterms:created>
  <dcterms:modified xsi:type="dcterms:W3CDTF">2019-11-01T06:07:06Z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