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61" r:id="rId1"/>
  </p:sldMasterIdLst>
  <p:notesMasterIdLst>
    <p:notesMasterId r:id="rId29"/>
  </p:notesMasterIdLst>
  <p:sldIdLst>
    <p:sldId id="257" r:id="rId2"/>
    <p:sldId id="754" r:id="rId3"/>
    <p:sldId id="795" r:id="rId4"/>
    <p:sldId id="757" r:id="rId5"/>
    <p:sldId id="758" r:id="rId6"/>
    <p:sldId id="802" r:id="rId7"/>
    <p:sldId id="796" r:id="rId8"/>
    <p:sldId id="760" r:id="rId9"/>
    <p:sldId id="782" r:id="rId10"/>
    <p:sldId id="783" r:id="rId11"/>
    <p:sldId id="778" r:id="rId12"/>
    <p:sldId id="779" r:id="rId13"/>
    <p:sldId id="781" r:id="rId14"/>
    <p:sldId id="797" r:id="rId15"/>
    <p:sldId id="785" r:id="rId16"/>
    <p:sldId id="798" r:id="rId17"/>
    <p:sldId id="788" r:id="rId18"/>
    <p:sldId id="817" r:id="rId19"/>
    <p:sldId id="799" r:id="rId20"/>
    <p:sldId id="789" r:id="rId21"/>
    <p:sldId id="800" r:id="rId22"/>
    <p:sldId id="803" r:id="rId23"/>
    <p:sldId id="804" r:id="rId24"/>
    <p:sldId id="807" r:id="rId25"/>
    <p:sldId id="808" r:id="rId26"/>
    <p:sldId id="811" r:id="rId27"/>
    <p:sldId id="793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邢永发" initials="邢永发" lastIdx="2" clrIdx="0">
    <p:extLst>
      <p:ext uri="{19B8F6BF-5375-455C-9EA6-DF929625EA0E}">
        <p15:presenceInfo xmlns:p15="http://schemas.microsoft.com/office/powerpoint/2012/main" userId="邢永发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2335" autoAdjust="0"/>
  </p:normalViewPr>
  <p:slideViewPr>
    <p:cSldViewPr snapToGrid="0">
      <p:cViewPr>
        <p:scale>
          <a:sx n="75" d="100"/>
          <a:sy n="75" d="100"/>
        </p:scale>
        <p:origin x="1536" y="54"/>
      </p:cViewPr>
      <p:guideLst/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AF1C4-724A-4156-B39C-6DCA902A70BA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9B27C-A577-4D65-BE32-C5B3DC16D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45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E7ACD-9C78-4D9D-85CE-1086D5DA2E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008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E7ACD-9C78-4D9D-85CE-1086D5DA2E67}" type="slidenum">
              <a:rPr lang="zh-CN" altLang="en-US" smtClean="0">
                <a:solidFill>
                  <a:prstClr val="black"/>
                </a:solidFill>
              </a:rPr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182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E7ACD-9C78-4D9D-85CE-1086D5DA2E67}" type="slidenum">
              <a:rPr lang="zh-CN" altLang="en-US" smtClean="0">
                <a:solidFill>
                  <a:prstClr val="black"/>
                </a:solidFill>
              </a:rPr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589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E7ACD-9C78-4D9D-85CE-1086D5DA2E67}" type="slidenum">
              <a:rPr lang="zh-CN" altLang="en-US" smtClean="0">
                <a:solidFill>
                  <a:prstClr val="black"/>
                </a:solidFill>
              </a:rPr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748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E7ACD-9C78-4D9D-85CE-1086D5DA2E67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78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E7ACD-9C78-4D9D-85CE-1086D5DA2E67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16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E7ACD-9C78-4D9D-85CE-1086D5DA2E67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081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E7ACD-9C78-4D9D-85CE-1086D5DA2E67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92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GGT</a:t>
            </a:r>
            <a:r>
              <a:rPr lang="zh-CN" altLang="en-US" dirty="0" smtClean="0"/>
              <a:t>升高幅度：雌性：空白组为</a:t>
            </a:r>
            <a:r>
              <a:rPr lang="en-US" altLang="zh-CN" dirty="0" smtClean="0"/>
              <a:t>1.5±0.2</a:t>
            </a:r>
            <a:r>
              <a:rPr lang="zh-CN" altLang="en-US" dirty="0" smtClean="0"/>
              <a:t>，高剂量组为</a:t>
            </a:r>
            <a:r>
              <a:rPr lang="en-US" altLang="zh-CN" dirty="0" smtClean="0"/>
              <a:t>2.7±0.4</a:t>
            </a:r>
            <a:r>
              <a:rPr lang="zh-CN" altLang="en-US" dirty="0" smtClean="0"/>
              <a:t>；约升高</a:t>
            </a:r>
            <a:r>
              <a:rPr lang="en-US" altLang="zh-CN" dirty="0" smtClean="0"/>
              <a:t>120%</a:t>
            </a:r>
            <a:r>
              <a:rPr lang="zh-CN" altLang="en-US" dirty="0" smtClean="0"/>
              <a:t>；雄性：空白组为</a:t>
            </a:r>
            <a:r>
              <a:rPr lang="en-US" altLang="zh-CN" dirty="0" smtClean="0"/>
              <a:t>1.2±0.2</a:t>
            </a:r>
            <a:r>
              <a:rPr lang="zh-CN" altLang="en-US" dirty="0" smtClean="0"/>
              <a:t>，高剂量为</a:t>
            </a:r>
            <a:r>
              <a:rPr lang="en-US" altLang="zh-CN" dirty="0" smtClean="0"/>
              <a:t>2.0±0.5</a:t>
            </a:r>
            <a:r>
              <a:rPr lang="zh-CN" altLang="en-US" dirty="0" smtClean="0"/>
              <a:t>，约升高</a:t>
            </a:r>
            <a:r>
              <a:rPr lang="en-US" altLang="zh-CN" dirty="0" smtClean="0"/>
              <a:t>60%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睾酮降低幅度：雌性：空白组为</a:t>
            </a:r>
            <a:r>
              <a:rPr lang="en-US" altLang="zh-CN" dirty="0" smtClean="0"/>
              <a:t>1.2±0.9</a:t>
            </a:r>
            <a:r>
              <a:rPr lang="zh-CN" altLang="en-US" dirty="0" smtClean="0"/>
              <a:t>，高剂量为</a:t>
            </a:r>
            <a:r>
              <a:rPr lang="en-US" altLang="zh-CN" dirty="0" smtClean="0"/>
              <a:t>0.368±0.136</a:t>
            </a:r>
            <a:r>
              <a:rPr lang="zh-CN" altLang="en-US" dirty="0" smtClean="0"/>
              <a:t>，约降低</a:t>
            </a:r>
            <a:r>
              <a:rPr lang="en-US" altLang="zh-CN" dirty="0" smtClean="0"/>
              <a:t>70%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9B27C-A577-4D65-BE32-C5B3DC16D92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3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E7ACD-9C78-4D9D-85CE-1086D5DA2E67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756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E7ACD-9C78-4D9D-85CE-1086D5DA2E67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07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E7ACD-9C78-4D9D-85CE-1086D5DA2E67}" type="slidenum">
              <a:rPr lang="zh-CN" altLang="en-US" smtClean="0">
                <a:solidFill>
                  <a:prstClr val="black"/>
                </a:solidFill>
              </a:rPr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3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A003-F72A-4394-97AE-70C7D1FE1796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3B1B-B14B-40B0-9540-49D64B0B7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55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A003-F72A-4394-97AE-70C7D1FE1796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3B1B-B14B-40B0-9540-49D64B0B7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21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A003-F72A-4394-97AE-70C7D1FE1796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3B1B-B14B-40B0-9540-49D64B0B7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34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ppt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438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A003-F72A-4394-97AE-70C7D1FE1796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3B1B-B14B-40B0-9540-49D64B0B7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00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A003-F72A-4394-97AE-70C7D1FE1796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3B1B-B14B-40B0-9540-49D64B0B7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1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A003-F72A-4394-97AE-70C7D1FE1796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3B1B-B14B-40B0-9540-49D64B0B7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16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A003-F72A-4394-97AE-70C7D1FE1796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3B1B-B14B-40B0-9540-49D64B0B7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76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A003-F72A-4394-97AE-70C7D1FE1796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3B1B-B14B-40B0-9540-49D64B0B7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93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A003-F72A-4394-97AE-70C7D1FE1796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3B1B-B14B-40B0-9540-49D64B0B7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5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A003-F72A-4394-97AE-70C7D1FE1796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3B1B-B14B-40B0-9540-49D64B0B7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75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A003-F72A-4394-97AE-70C7D1FE1796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3B1B-B14B-40B0-9540-49D64B0B7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13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5A003-F72A-4394-97AE-70C7D1FE1796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63B1B-B14B-40B0-9540-49D64B0B7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95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4925" y="-30163"/>
            <a:ext cx="9178925" cy="688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485335" y="1855406"/>
            <a:ext cx="8173329" cy="174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300"/>
              </a:lnSpc>
            </a:pPr>
            <a:r>
              <a:rPr lang="zh-CN" altLang="en-US" sz="30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香橘乳癖宁胶囊治疗乳腺增生病</a:t>
            </a:r>
            <a:endParaRPr lang="en-US" altLang="zh-CN" sz="3000" b="1" dirty="0" smtClean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>
              <a:lnSpc>
                <a:spcPts val="4300"/>
              </a:lnSpc>
            </a:pPr>
            <a:r>
              <a:rPr lang="zh-CN" altLang="en-US" sz="30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zh-CN" altLang="en-US" sz="30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肝郁痰凝证）</a:t>
            </a:r>
            <a:r>
              <a:rPr lang="en-US" altLang="zh-CN" sz="3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Ⅱ</a:t>
            </a:r>
            <a:r>
              <a:rPr lang="zh-CN" altLang="en-US" sz="30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期临床试验</a:t>
            </a:r>
            <a:endParaRPr lang="en-US" altLang="zh-CN" sz="3000" b="1" dirty="0" smtClean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>
              <a:lnSpc>
                <a:spcPts val="4300"/>
              </a:lnSpc>
            </a:pPr>
            <a:r>
              <a:rPr lang="zh-CN" altLang="en-US" sz="30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方案讨论会</a:t>
            </a:r>
            <a:endParaRPr lang="en-US" altLang="zh-CN" sz="3000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73989" y="4799132"/>
            <a:ext cx="2987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组长单位：上海中医药大学附属曙光医院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3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申办方：天士力医药集团股份有限公司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375354" y="479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试验人群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73744" y="3258183"/>
            <a:ext cx="2009771" cy="1811338"/>
            <a:chOff x="4228837" y="2827834"/>
            <a:chExt cx="2009771" cy="1811338"/>
          </a:xfrm>
        </p:grpSpPr>
        <p:sp>
          <p:nvSpPr>
            <p:cNvPr id="25" name="五边形 17"/>
            <p:cNvSpPr>
              <a:spLocks noChangeArrowheads="1"/>
            </p:cNvSpPr>
            <p:nvPr/>
          </p:nvSpPr>
          <p:spPr bwMode="auto">
            <a:xfrm rot="10800000">
              <a:off x="4228837" y="2827834"/>
              <a:ext cx="899583" cy="1811338"/>
            </a:xfrm>
            <a:prstGeom prst="homePlate">
              <a:avLst>
                <a:gd name="adj" fmla="val 31028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18"/>
            <p:cNvSpPr txBox="1">
              <a:spLocks noChangeArrowheads="1"/>
            </p:cNvSpPr>
            <p:nvPr/>
          </p:nvSpPr>
          <p:spPr bwMode="auto">
            <a:xfrm>
              <a:off x="4256352" y="3293715"/>
              <a:ext cx="105092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主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症</a:t>
              </a:r>
            </a:p>
          </p:txBody>
        </p:sp>
        <p:sp>
          <p:nvSpPr>
            <p:cNvPr id="27" name="五边形 19"/>
            <p:cNvSpPr>
              <a:spLocks noChangeArrowheads="1"/>
            </p:cNvSpPr>
            <p:nvPr/>
          </p:nvSpPr>
          <p:spPr bwMode="auto">
            <a:xfrm>
              <a:off x="5307277" y="2827834"/>
              <a:ext cx="931331" cy="1811338"/>
            </a:xfrm>
            <a:prstGeom prst="homePlate">
              <a:avLst>
                <a:gd name="adj" fmla="val 27573"/>
              </a:avLst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20"/>
            <p:cNvSpPr txBox="1">
              <a:spLocks noChangeArrowheads="1"/>
            </p:cNvSpPr>
            <p:nvPr/>
          </p:nvSpPr>
          <p:spPr bwMode="auto">
            <a:xfrm>
              <a:off x="5189270" y="3308583"/>
              <a:ext cx="104933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  <a:endParaRPr lang="en-US" altLang="zh-CN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症</a:t>
              </a:r>
              <a:endParaRPr lang="zh-CN" altLang="en-US" sz="2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矩形 3"/>
          <p:cNvSpPr>
            <a:spLocks/>
          </p:cNvSpPr>
          <p:nvPr/>
        </p:nvSpPr>
        <p:spPr bwMode="auto">
          <a:xfrm rot="16200000" flipH="1" flipV="1">
            <a:off x="2099222" y="3094834"/>
            <a:ext cx="409575" cy="2252663"/>
          </a:xfrm>
          <a:custGeom>
            <a:avLst/>
            <a:gdLst>
              <a:gd name="T0" fmla="*/ 280750 w 280750"/>
              <a:gd name="T1" fmla="*/ 1391049 h 1542591"/>
              <a:gd name="T2" fmla="*/ 280750 w 280750"/>
              <a:gd name="T3" fmla="*/ 151543 h 1542591"/>
              <a:gd name="T4" fmla="*/ 280733 w 280750"/>
              <a:gd name="T5" fmla="*/ 151543 h 1542591"/>
              <a:gd name="T6" fmla="*/ 280591 w 280750"/>
              <a:gd name="T7" fmla="*/ 0 h 1542591"/>
              <a:gd name="T8" fmla="*/ 140374 w 280750"/>
              <a:gd name="T9" fmla="*/ 102981 h 1542591"/>
              <a:gd name="T10" fmla="*/ 158 w 280750"/>
              <a:gd name="T11" fmla="*/ 0 h 1542591"/>
              <a:gd name="T12" fmla="*/ 158 w 280750"/>
              <a:gd name="T13" fmla="*/ 151543 h 1542591"/>
              <a:gd name="T14" fmla="*/ 0 w 280750"/>
              <a:gd name="T15" fmla="*/ 151543 h 1542591"/>
              <a:gd name="T16" fmla="*/ 0 w 280750"/>
              <a:gd name="T17" fmla="*/ 1391049 h 1542591"/>
              <a:gd name="T18" fmla="*/ 158 w 280750"/>
              <a:gd name="T19" fmla="*/ 1391049 h 1542591"/>
              <a:gd name="T20" fmla="*/ 158 w 280750"/>
              <a:gd name="T21" fmla="*/ 1436588 h 1542591"/>
              <a:gd name="T22" fmla="*/ 138730 w 280750"/>
              <a:gd name="T23" fmla="*/ 1542591 h 1542591"/>
              <a:gd name="T24" fmla="*/ 280591 w 280750"/>
              <a:gd name="T25" fmla="*/ 1444187 h 1542591"/>
              <a:gd name="T26" fmla="*/ 280745 w 280750"/>
              <a:gd name="T27" fmla="*/ 1395154 h 1542591"/>
              <a:gd name="T28" fmla="*/ 280733 w 280750"/>
              <a:gd name="T29" fmla="*/ 1391049 h 1542591"/>
              <a:gd name="T30" fmla="*/ 280750 w 280750"/>
              <a:gd name="T31" fmla="*/ 1391049 h 1542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0750" h="1542591">
                <a:moveTo>
                  <a:pt x="280750" y="1391049"/>
                </a:moveTo>
                <a:lnTo>
                  <a:pt x="280750" y="151543"/>
                </a:lnTo>
                <a:lnTo>
                  <a:pt x="280733" y="151543"/>
                </a:lnTo>
                <a:cubicBezTo>
                  <a:pt x="280668" y="100709"/>
                  <a:pt x="280191" y="44276"/>
                  <a:pt x="280591" y="0"/>
                </a:cubicBezTo>
                <a:lnTo>
                  <a:pt x="140374" y="102981"/>
                </a:lnTo>
                <a:lnTo>
                  <a:pt x="158" y="0"/>
                </a:lnTo>
                <a:lnTo>
                  <a:pt x="158" y="151543"/>
                </a:lnTo>
                <a:lnTo>
                  <a:pt x="0" y="151543"/>
                </a:lnTo>
                <a:lnTo>
                  <a:pt x="0" y="1391049"/>
                </a:lnTo>
                <a:lnTo>
                  <a:pt x="158" y="1391049"/>
                </a:lnTo>
                <a:lnTo>
                  <a:pt x="158" y="1436588"/>
                </a:lnTo>
                <a:lnTo>
                  <a:pt x="138730" y="1542591"/>
                </a:lnTo>
                <a:lnTo>
                  <a:pt x="280591" y="1444187"/>
                </a:lnTo>
                <a:cubicBezTo>
                  <a:pt x="280728" y="1429030"/>
                  <a:pt x="280763" y="1412448"/>
                  <a:pt x="280745" y="1395154"/>
                </a:cubicBezTo>
                <a:lnTo>
                  <a:pt x="280733" y="1391049"/>
                </a:lnTo>
                <a:lnTo>
                  <a:pt x="280750" y="1391049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" name="TextBox 23"/>
          <p:cNvSpPr txBox="1">
            <a:spLocks noChangeArrowheads="1"/>
          </p:cNvSpPr>
          <p:nvPr/>
        </p:nvSpPr>
        <p:spPr bwMode="auto">
          <a:xfrm>
            <a:off x="1237722" y="4016378"/>
            <a:ext cx="210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具备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项主症</a:t>
            </a:r>
          </a:p>
        </p:txBody>
      </p:sp>
      <p:sp>
        <p:nvSpPr>
          <p:cNvPr id="32" name="矩形 24"/>
          <p:cNvSpPr>
            <a:spLocks noChangeArrowheads="1"/>
          </p:cNvSpPr>
          <p:nvPr/>
        </p:nvSpPr>
        <p:spPr bwMode="auto">
          <a:xfrm>
            <a:off x="1719801" y="2437190"/>
            <a:ext cx="1514472" cy="961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乳房疼痛   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fontAlgn="base" hangingPunct="1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乳房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肿块</a:t>
            </a:r>
          </a:p>
        </p:txBody>
      </p:sp>
      <p:sp>
        <p:nvSpPr>
          <p:cNvPr id="33" name="矩形 25"/>
          <p:cNvSpPr>
            <a:spLocks noChangeArrowheads="1"/>
          </p:cNvSpPr>
          <p:nvPr/>
        </p:nvSpPr>
        <p:spPr bwMode="auto">
          <a:xfrm>
            <a:off x="5862372" y="1753300"/>
            <a:ext cx="2752991" cy="2777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胸闷胁胀   </a:t>
            </a:r>
            <a:endParaRPr lang="en-US" altLang="zh-CN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fontAlgn="base" hangingPunct="1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善郁易怒   </a:t>
            </a:r>
            <a:endParaRPr lang="en-US" altLang="zh-CN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fontAlgn="base" hangingPunct="1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失眠多梦   </a:t>
            </a:r>
            <a:endParaRPr lang="en-US" altLang="zh-CN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fontAlgn="base" hangingPunct="1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心烦口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苦</a:t>
            </a:r>
            <a:endParaRPr lang="en-US" altLang="zh-CN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fontAlgn="base" hangingPunct="1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舌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脉：舌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质淡、苔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薄黄</a:t>
            </a:r>
            <a:endParaRPr lang="en-US" altLang="zh-CN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fontAlgn="base" hangingPunct="1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</a:t>
            </a:r>
            <a:r>
              <a:rPr lang="zh-CN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脉弦滑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5" name="矩形 3"/>
          <p:cNvSpPr>
            <a:spLocks/>
          </p:cNvSpPr>
          <p:nvPr/>
        </p:nvSpPr>
        <p:spPr bwMode="auto">
          <a:xfrm rot="5400000" flipH="1" flipV="1">
            <a:off x="6997172" y="3644866"/>
            <a:ext cx="409575" cy="2252663"/>
          </a:xfrm>
          <a:custGeom>
            <a:avLst/>
            <a:gdLst>
              <a:gd name="T0" fmla="*/ 280750 w 280750"/>
              <a:gd name="T1" fmla="*/ 1391049 h 1542591"/>
              <a:gd name="T2" fmla="*/ 280750 w 280750"/>
              <a:gd name="T3" fmla="*/ 151543 h 1542591"/>
              <a:gd name="T4" fmla="*/ 280733 w 280750"/>
              <a:gd name="T5" fmla="*/ 151543 h 1542591"/>
              <a:gd name="T6" fmla="*/ 280591 w 280750"/>
              <a:gd name="T7" fmla="*/ 0 h 1542591"/>
              <a:gd name="T8" fmla="*/ 140374 w 280750"/>
              <a:gd name="T9" fmla="*/ 102981 h 1542591"/>
              <a:gd name="T10" fmla="*/ 158 w 280750"/>
              <a:gd name="T11" fmla="*/ 0 h 1542591"/>
              <a:gd name="T12" fmla="*/ 158 w 280750"/>
              <a:gd name="T13" fmla="*/ 151543 h 1542591"/>
              <a:gd name="T14" fmla="*/ 0 w 280750"/>
              <a:gd name="T15" fmla="*/ 151543 h 1542591"/>
              <a:gd name="T16" fmla="*/ 0 w 280750"/>
              <a:gd name="T17" fmla="*/ 1391049 h 1542591"/>
              <a:gd name="T18" fmla="*/ 158 w 280750"/>
              <a:gd name="T19" fmla="*/ 1391049 h 1542591"/>
              <a:gd name="T20" fmla="*/ 158 w 280750"/>
              <a:gd name="T21" fmla="*/ 1436588 h 1542591"/>
              <a:gd name="T22" fmla="*/ 138730 w 280750"/>
              <a:gd name="T23" fmla="*/ 1542591 h 1542591"/>
              <a:gd name="T24" fmla="*/ 280591 w 280750"/>
              <a:gd name="T25" fmla="*/ 1444187 h 1542591"/>
              <a:gd name="T26" fmla="*/ 280745 w 280750"/>
              <a:gd name="T27" fmla="*/ 1395154 h 1542591"/>
              <a:gd name="T28" fmla="*/ 280733 w 280750"/>
              <a:gd name="T29" fmla="*/ 1391049 h 1542591"/>
              <a:gd name="T30" fmla="*/ 280750 w 280750"/>
              <a:gd name="T31" fmla="*/ 1391049 h 1542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0750" h="1542591">
                <a:moveTo>
                  <a:pt x="280750" y="1391049"/>
                </a:moveTo>
                <a:lnTo>
                  <a:pt x="280750" y="151543"/>
                </a:lnTo>
                <a:lnTo>
                  <a:pt x="280733" y="151543"/>
                </a:lnTo>
                <a:cubicBezTo>
                  <a:pt x="280668" y="100709"/>
                  <a:pt x="280191" y="44276"/>
                  <a:pt x="280591" y="0"/>
                </a:cubicBezTo>
                <a:lnTo>
                  <a:pt x="140374" y="102981"/>
                </a:lnTo>
                <a:lnTo>
                  <a:pt x="158" y="0"/>
                </a:lnTo>
                <a:lnTo>
                  <a:pt x="158" y="151543"/>
                </a:lnTo>
                <a:lnTo>
                  <a:pt x="0" y="151543"/>
                </a:lnTo>
                <a:lnTo>
                  <a:pt x="0" y="1391049"/>
                </a:lnTo>
                <a:lnTo>
                  <a:pt x="158" y="1391049"/>
                </a:lnTo>
                <a:lnTo>
                  <a:pt x="158" y="1436588"/>
                </a:lnTo>
                <a:lnTo>
                  <a:pt x="138730" y="1542591"/>
                </a:lnTo>
                <a:lnTo>
                  <a:pt x="280591" y="1444187"/>
                </a:lnTo>
                <a:cubicBezTo>
                  <a:pt x="280728" y="1429030"/>
                  <a:pt x="280763" y="1412448"/>
                  <a:pt x="280745" y="1395154"/>
                </a:cubicBezTo>
                <a:lnTo>
                  <a:pt x="280733" y="1391049"/>
                </a:lnTo>
                <a:lnTo>
                  <a:pt x="280750" y="13910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4" name="TextBox 31"/>
          <p:cNvSpPr txBox="1">
            <a:spLocks noChangeArrowheads="1"/>
          </p:cNvSpPr>
          <p:nvPr/>
        </p:nvSpPr>
        <p:spPr bwMode="auto">
          <a:xfrm>
            <a:off x="6193894" y="4570671"/>
            <a:ext cx="2109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项次症结合舌脉</a:t>
            </a:r>
          </a:p>
        </p:txBody>
      </p:sp>
      <p:cxnSp>
        <p:nvCxnSpPr>
          <p:cNvPr id="42" name="直接连接符 26"/>
          <p:cNvCxnSpPr>
            <a:cxnSpLocks noChangeShapeType="1"/>
          </p:cNvCxnSpPr>
          <p:nvPr/>
        </p:nvCxnSpPr>
        <p:spPr bwMode="auto">
          <a:xfrm>
            <a:off x="289718" y="5451707"/>
            <a:ext cx="8335962" cy="0"/>
          </a:xfrm>
          <a:prstGeom prst="line">
            <a:avLst/>
          </a:prstGeom>
          <a:noFill/>
          <a:ln w="19050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6" name="组合 45"/>
          <p:cNvGrpSpPr/>
          <p:nvPr/>
        </p:nvGrpSpPr>
        <p:grpSpPr>
          <a:xfrm>
            <a:off x="1291176" y="5663410"/>
            <a:ext cx="584200" cy="584200"/>
            <a:chOff x="1208880" y="5610452"/>
            <a:chExt cx="584200" cy="584200"/>
          </a:xfrm>
        </p:grpSpPr>
        <p:sp>
          <p:nvSpPr>
            <p:cNvPr id="43" name="椭圆 27"/>
            <p:cNvSpPr>
              <a:spLocks noChangeArrowheads="1"/>
            </p:cNvSpPr>
            <p:nvPr/>
          </p:nvSpPr>
          <p:spPr bwMode="auto">
            <a:xfrm>
              <a:off x="1208880" y="5610452"/>
              <a:ext cx="584200" cy="584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14"/>
            <p:cNvSpPr>
              <a:spLocks noEditPoints="1"/>
            </p:cNvSpPr>
            <p:nvPr/>
          </p:nvSpPr>
          <p:spPr bwMode="auto">
            <a:xfrm>
              <a:off x="1364455" y="5756502"/>
              <a:ext cx="273050" cy="290512"/>
            </a:xfrm>
            <a:custGeom>
              <a:avLst/>
              <a:gdLst>
                <a:gd name="T0" fmla="*/ 0 w 383"/>
                <a:gd name="T1" fmla="*/ 378 h 405"/>
                <a:gd name="T2" fmla="*/ 0 w 383"/>
                <a:gd name="T3" fmla="*/ 163 h 405"/>
                <a:gd name="T4" fmla="*/ 39 w 383"/>
                <a:gd name="T5" fmla="*/ 163 h 405"/>
                <a:gd name="T6" fmla="*/ 39 w 383"/>
                <a:gd name="T7" fmla="*/ 378 h 405"/>
                <a:gd name="T8" fmla="*/ 0 w 383"/>
                <a:gd name="T9" fmla="*/ 378 h 405"/>
                <a:gd name="T10" fmla="*/ 357 w 383"/>
                <a:gd name="T11" fmla="*/ 158 h 405"/>
                <a:gd name="T12" fmla="*/ 263 w 383"/>
                <a:gd name="T13" fmla="*/ 156 h 405"/>
                <a:gd name="T14" fmla="*/ 286 w 383"/>
                <a:gd name="T15" fmla="*/ 97 h 405"/>
                <a:gd name="T16" fmla="*/ 260 w 383"/>
                <a:gd name="T17" fmla="*/ 0 h 405"/>
                <a:gd name="T18" fmla="*/ 233 w 383"/>
                <a:gd name="T19" fmla="*/ 26 h 405"/>
                <a:gd name="T20" fmla="*/ 131 w 383"/>
                <a:gd name="T21" fmla="*/ 145 h 405"/>
                <a:gd name="T22" fmla="*/ 59 w 383"/>
                <a:gd name="T23" fmla="*/ 185 h 405"/>
                <a:gd name="T24" fmla="*/ 59 w 383"/>
                <a:gd name="T25" fmla="*/ 364 h 405"/>
                <a:gd name="T26" fmla="*/ 162 w 383"/>
                <a:gd name="T27" fmla="*/ 405 h 405"/>
                <a:gd name="T28" fmla="*/ 276 w 383"/>
                <a:gd name="T29" fmla="*/ 403 h 405"/>
                <a:gd name="T30" fmla="*/ 305 w 383"/>
                <a:gd name="T31" fmla="*/ 377 h 405"/>
                <a:gd name="T32" fmla="*/ 291 w 383"/>
                <a:gd name="T33" fmla="*/ 351 h 405"/>
                <a:gd name="T34" fmla="*/ 291 w 383"/>
                <a:gd name="T35" fmla="*/ 351 h 405"/>
                <a:gd name="T36" fmla="*/ 290 w 383"/>
                <a:gd name="T37" fmla="*/ 351 h 405"/>
                <a:gd name="T38" fmla="*/ 286 w 383"/>
                <a:gd name="T39" fmla="*/ 346 h 405"/>
                <a:gd name="T40" fmla="*/ 291 w 383"/>
                <a:gd name="T41" fmla="*/ 340 h 405"/>
                <a:gd name="T42" fmla="*/ 302 w 383"/>
                <a:gd name="T43" fmla="*/ 340 h 405"/>
                <a:gd name="T44" fmla="*/ 331 w 383"/>
                <a:gd name="T45" fmla="*/ 314 h 405"/>
                <a:gd name="T46" fmla="*/ 317 w 383"/>
                <a:gd name="T47" fmla="*/ 288 h 405"/>
                <a:gd name="T48" fmla="*/ 317 w 383"/>
                <a:gd name="T49" fmla="*/ 288 h 405"/>
                <a:gd name="T50" fmla="*/ 316 w 383"/>
                <a:gd name="T51" fmla="*/ 287 h 405"/>
                <a:gd name="T52" fmla="*/ 312 w 383"/>
                <a:gd name="T53" fmla="*/ 282 h 405"/>
                <a:gd name="T54" fmla="*/ 317 w 383"/>
                <a:gd name="T55" fmla="*/ 277 h 405"/>
                <a:gd name="T56" fmla="*/ 328 w 383"/>
                <a:gd name="T57" fmla="*/ 276 h 405"/>
                <a:gd name="T58" fmla="*/ 357 w 383"/>
                <a:gd name="T59" fmla="*/ 250 h 405"/>
                <a:gd name="T60" fmla="*/ 343 w 383"/>
                <a:gd name="T61" fmla="*/ 225 h 405"/>
                <a:gd name="T62" fmla="*/ 343 w 383"/>
                <a:gd name="T63" fmla="*/ 225 h 405"/>
                <a:gd name="T64" fmla="*/ 342 w 383"/>
                <a:gd name="T65" fmla="*/ 224 h 405"/>
                <a:gd name="T66" fmla="*/ 338 w 383"/>
                <a:gd name="T67" fmla="*/ 219 h 405"/>
                <a:gd name="T68" fmla="*/ 343 w 383"/>
                <a:gd name="T69" fmla="*/ 213 h 405"/>
                <a:gd name="T70" fmla="*/ 354 w 383"/>
                <a:gd name="T71" fmla="*/ 213 h 405"/>
                <a:gd name="T72" fmla="*/ 383 w 383"/>
                <a:gd name="T73" fmla="*/ 187 h 405"/>
                <a:gd name="T74" fmla="*/ 357 w 383"/>
                <a:gd name="T75" fmla="*/ 15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3" h="405">
                  <a:moveTo>
                    <a:pt x="0" y="378"/>
                  </a:moveTo>
                  <a:cubicBezTo>
                    <a:pt x="0" y="163"/>
                    <a:pt x="0" y="163"/>
                    <a:pt x="0" y="163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378"/>
                    <a:pt x="39" y="378"/>
                    <a:pt x="39" y="378"/>
                  </a:cubicBezTo>
                  <a:cubicBezTo>
                    <a:pt x="0" y="378"/>
                    <a:pt x="0" y="378"/>
                    <a:pt x="0" y="378"/>
                  </a:cubicBezTo>
                  <a:close/>
                  <a:moveTo>
                    <a:pt x="357" y="158"/>
                  </a:moveTo>
                  <a:cubicBezTo>
                    <a:pt x="357" y="158"/>
                    <a:pt x="309" y="157"/>
                    <a:pt x="263" y="156"/>
                  </a:cubicBezTo>
                  <a:cubicBezTo>
                    <a:pt x="271" y="137"/>
                    <a:pt x="281" y="113"/>
                    <a:pt x="286" y="97"/>
                  </a:cubicBezTo>
                  <a:cubicBezTo>
                    <a:pt x="295" y="65"/>
                    <a:pt x="299" y="1"/>
                    <a:pt x="260" y="0"/>
                  </a:cubicBezTo>
                  <a:cubicBezTo>
                    <a:pt x="245" y="0"/>
                    <a:pt x="233" y="11"/>
                    <a:pt x="233" y="26"/>
                  </a:cubicBezTo>
                  <a:cubicBezTo>
                    <a:pt x="233" y="83"/>
                    <a:pt x="197" y="131"/>
                    <a:pt x="131" y="145"/>
                  </a:cubicBezTo>
                  <a:cubicBezTo>
                    <a:pt x="100" y="152"/>
                    <a:pt x="69" y="169"/>
                    <a:pt x="59" y="185"/>
                  </a:cubicBezTo>
                  <a:cubicBezTo>
                    <a:pt x="59" y="223"/>
                    <a:pt x="59" y="364"/>
                    <a:pt x="59" y="364"/>
                  </a:cubicBezTo>
                  <a:cubicBezTo>
                    <a:pt x="59" y="364"/>
                    <a:pt x="127" y="405"/>
                    <a:pt x="162" y="405"/>
                  </a:cubicBezTo>
                  <a:cubicBezTo>
                    <a:pt x="163" y="405"/>
                    <a:pt x="276" y="403"/>
                    <a:pt x="276" y="403"/>
                  </a:cubicBezTo>
                  <a:cubicBezTo>
                    <a:pt x="291" y="404"/>
                    <a:pt x="304" y="392"/>
                    <a:pt x="305" y="377"/>
                  </a:cubicBezTo>
                  <a:cubicBezTo>
                    <a:pt x="305" y="366"/>
                    <a:pt x="300" y="356"/>
                    <a:pt x="291" y="351"/>
                  </a:cubicBezTo>
                  <a:cubicBezTo>
                    <a:pt x="291" y="351"/>
                    <a:pt x="291" y="351"/>
                    <a:pt x="291" y="351"/>
                  </a:cubicBezTo>
                  <a:cubicBezTo>
                    <a:pt x="290" y="351"/>
                    <a:pt x="290" y="351"/>
                    <a:pt x="290" y="351"/>
                  </a:cubicBezTo>
                  <a:cubicBezTo>
                    <a:pt x="287" y="350"/>
                    <a:pt x="286" y="348"/>
                    <a:pt x="286" y="346"/>
                  </a:cubicBezTo>
                  <a:cubicBezTo>
                    <a:pt x="286" y="342"/>
                    <a:pt x="288" y="340"/>
                    <a:pt x="291" y="340"/>
                  </a:cubicBezTo>
                  <a:cubicBezTo>
                    <a:pt x="302" y="340"/>
                    <a:pt x="302" y="340"/>
                    <a:pt x="302" y="340"/>
                  </a:cubicBezTo>
                  <a:cubicBezTo>
                    <a:pt x="317" y="340"/>
                    <a:pt x="330" y="329"/>
                    <a:pt x="331" y="314"/>
                  </a:cubicBezTo>
                  <a:cubicBezTo>
                    <a:pt x="331" y="303"/>
                    <a:pt x="326" y="293"/>
                    <a:pt x="317" y="288"/>
                  </a:cubicBezTo>
                  <a:cubicBezTo>
                    <a:pt x="317" y="288"/>
                    <a:pt x="317" y="288"/>
                    <a:pt x="317" y="288"/>
                  </a:cubicBezTo>
                  <a:cubicBezTo>
                    <a:pt x="316" y="288"/>
                    <a:pt x="316" y="288"/>
                    <a:pt x="316" y="287"/>
                  </a:cubicBezTo>
                  <a:cubicBezTo>
                    <a:pt x="313" y="287"/>
                    <a:pt x="312" y="285"/>
                    <a:pt x="312" y="282"/>
                  </a:cubicBezTo>
                  <a:cubicBezTo>
                    <a:pt x="312" y="279"/>
                    <a:pt x="314" y="277"/>
                    <a:pt x="317" y="277"/>
                  </a:cubicBezTo>
                  <a:cubicBezTo>
                    <a:pt x="328" y="276"/>
                    <a:pt x="328" y="276"/>
                    <a:pt x="328" y="276"/>
                  </a:cubicBezTo>
                  <a:cubicBezTo>
                    <a:pt x="343" y="277"/>
                    <a:pt x="356" y="265"/>
                    <a:pt x="357" y="250"/>
                  </a:cubicBezTo>
                  <a:cubicBezTo>
                    <a:pt x="357" y="239"/>
                    <a:pt x="352" y="229"/>
                    <a:pt x="343" y="225"/>
                  </a:cubicBezTo>
                  <a:cubicBezTo>
                    <a:pt x="343" y="225"/>
                    <a:pt x="343" y="225"/>
                    <a:pt x="343" y="225"/>
                  </a:cubicBezTo>
                  <a:cubicBezTo>
                    <a:pt x="342" y="224"/>
                    <a:pt x="342" y="224"/>
                    <a:pt x="342" y="224"/>
                  </a:cubicBezTo>
                  <a:cubicBezTo>
                    <a:pt x="339" y="223"/>
                    <a:pt x="338" y="221"/>
                    <a:pt x="338" y="219"/>
                  </a:cubicBezTo>
                  <a:cubicBezTo>
                    <a:pt x="338" y="216"/>
                    <a:pt x="340" y="213"/>
                    <a:pt x="343" y="213"/>
                  </a:cubicBezTo>
                  <a:cubicBezTo>
                    <a:pt x="354" y="213"/>
                    <a:pt x="354" y="213"/>
                    <a:pt x="354" y="213"/>
                  </a:cubicBezTo>
                  <a:cubicBezTo>
                    <a:pt x="369" y="214"/>
                    <a:pt x="382" y="202"/>
                    <a:pt x="383" y="187"/>
                  </a:cubicBezTo>
                  <a:cubicBezTo>
                    <a:pt x="383" y="172"/>
                    <a:pt x="374" y="159"/>
                    <a:pt x="357" y="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3" tIns="34292" rIns="68583" bIns="34292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mtClean="0">
                <a:solidFill>
                  <a:srgbClr val="C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1875375" y="5548082"/>
            <a:ext cx="541079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1F3F5F"/>
              </a:buClr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  <a:ea typeface="+mn-ea"/>
              </a:rPr>
              <a:t>主症两项必备，次症两项以上结合舌脉象即可诊断。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969995" y="6149434"/>
            <a:ext cx="481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参考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中医病症诊断疗效标准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乳腺增生病诊断标准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: 圆角 42">
            <a:extLst>
              <a:ext uri="{FF2B5EF4-FFF2-40B4-BE49-F238E27FC236}">
                <a16:creationId xmlns="" xmlns:a16="http://schemas.microsoft.com/office/drawing/2014/main" id="{AF6BFF4E-205F-45B5-AD4B-AED3DAFE509F}"/>
              </a:ext>
            </a:extLst>
          </p:cNvPr>
          <p:cNvSpPr/>
          <p:nvPr/>
        </p:nvSpPr>
        <p:spPr>
          <a:xfrm>
            <a:off x="1333510" y="991326"/>
            <a:ext cx="2483747" cy="423721"/>
          </a:xfrm>
          <a:prstGeom prst="roundRect">
            <a:avLst>
              <a:gd name="adj" fmla="val 3152"/>
            </a:avLst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254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>
              <a:lnSpc>
                <a:spcPts val="3000"/>
              </a:lnSpc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肝郁痰</a:t>
            </a:r>
            <a:r>
              <a:rPr lang="zh-CN" altLang="en-US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凝证 辨证标准</a:t>
            </a:r>
            <a:endParaRPr lang="en-US" altLang="zh-CN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328291" y="6194465"/>
            <a:ext cx="39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1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42">
            <a:extLst>
              <a:ext uri="{FF2B5EF4-FFF2-40B4-BE49-F238E27FC236}">
                <a16:creationId xmlns="" xmlns:a16="http://schemas.microsoft.com/office/drawing/2014/main" id="{AF6BFF4E-205F-45B5-AD4B-AED3DAFE509F}"/>
              </a:ext>
            </a:extLst>
          </p:cNvPr>
          <p:cNvSpPr/>
          <p:nvPr/>
        </p:nvSpPr>
        <p:spPr>
          <a:xfrm>
            <a:off x="1346090" y="1295012"/>
            <a:ext cx="1166523" cy="423721"/>
          </a:xfrm>
          <a:prstGeom prst="roundRect">
            <a:avLst>
              <a:gd name="adj" fmla="val 3152"/>
            </a:avLst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254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base">
              <a:lnSpc>
                <a:spcPts val="3000"/>
              </a:lnSpc>
              <a:spcAft>
                <a:spcPct val="0"/>
              </a:spcAft>
              <a:defRPr/>
            </a:pPr>
            <a:r>
              <a:rPr lang="zh-CN" altLang="en-US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入选标准</a:t>
            </a:r>
            <a:endParaRPr lang="en-US" altLang="zh-CN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46090" y="2069435"/>
            <a:ext cx="5935243" cy="344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2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周岁（含边界值）女性患者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符合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西医乳腺增生病诊断标准者；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符合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中医肝郁痰凝证辨证标准；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基本规律的月经周期与经期；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乳腺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彩超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BI-RADS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分级≤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级；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筛选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期和导入期末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NRS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评分≥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分；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知情同意，志愿参加试验并签署知情同意书。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5354" y="479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试验人群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55947" y="6237027"/>
            <a:ext cx="39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62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42">
            <a:extLst>
              <a:ext uri="{FF2B5EF4-FFF2-40B4-BE49-F238E27FC236}">
                <a16:creationId xmlns="" xmlns:a16="http://schemas.microsoft.com/office/drawing/2014/main" id="{AF6BFF4E-205F-45B5-AD4B-AED3DAFE509F}"/>
              </a:ext>
            </a:extLst>
          </p:cNvPr>
          <p:cNvSpPr/>
          <p:nvPr/>
        </p:nvSpPr>
        <p:spPr>
          <a:xfrm>
            <a:off x="1186433" y="1233715"/>
            <a:ext cx="1166523" cy="426962"/>
          </a:xfrm>
          <a:prstGeom prst="roundRect">
            <a:avLst>
              <a:gd name="adj" fmla="val 3152"/>
            </a:avLst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254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base">
              <a:lnSpc>
                <a:spcPts val="3000"/>
              </a:lnSpc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排除</a:t>
            </a:r>
            <a:r>
              <a:rPr lang="zh-CN" altLang="en-US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en-US" altLang="zh-CN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885373" y="1796670"/>
            <a:ext cx="7658704" cy="435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合并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患有其他乳腺疾病或其他原因造成的乳房疼痛者，如乳痛症、胸壁疼痛、乳腺纤维瘤、乳腺炎、乳腺癌等；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合并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患有严重心脑血管、肝、肾、恶性肿瘤、血液系统疾病、精神类疾病者；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确诊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的甲状腺功能减退症，且需使用甲状腺素治疗者，或已确诊、未控制的甲状腺功能亢进者，或在试验前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个月内曾服用影响甲状腺激素水平药物者；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确诊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的功能失调性子宫出血、闭经、多囊卵巢综合征、绝经期综合征、高催乳素血症患者，且需通过调节激素水平进行治疗者；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确诊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的皮质醇增多症，且需以溴隐亭治疗者；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经期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超过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天者、绝经者、月经周期严重不规律着者；</a:t>
            </a:r>
          </a:p>
        </p:txBody>
      </p:sp>
      <p:sp>
        <p:nvSpPr>
          <p:cNvPr id="4" name="矩形 3"/>
          <p:cNvSpPr/>
          <p:nvPr/>
        </p:nvSpPr>
        <p:spPr>
          <a:xfrm>
            <a:off x="1375354" y="479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试验人群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55947" y="6237027"/>
            <a:ext cx="39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52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42">
            <a:extLst>
              <a:ext uri="{FF2B5EF4-FFF2-40B4-BE49-F238E27FC236}">
                <a16:creationId xmlns="" xmlns:a16="http://schemas.microsoft.com/office/drawing/2014/main" id="{AF6BFF4E-205F-45B5-AD4B-AED3DAFE509F}"/>
              </a:ext>
            </a:extLst>
          </p:cNvPr>
          <p:cNvSpPr/>
          <p:nvPr/>
        </p:nvSpPr>
        <p:spPr>
          <a:xfrm>
            <a:off x="1055805" y="1103596"/>
            <a:ext cx="1166523" cy="423721"/>
          </a:xfrm>
          <a:prstGeom prst="roundRect">
            <a:avLst>
              <a:gd name="adj" fmla="val 3152"/>
            </a:avLst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254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base">
              <a:lnSpc>
                <a:spcPts val="3000"/>
              </a:lnSpc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排除</a:t>
            </a:r>
            <a:r>
              <a:rPr lang="zh-CN" altLang="en-US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en-US" altLang="zh-CN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841828" y="1553244"/>
            <a:ext cx="7774820" cy="418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TBIL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BUN&gt;1.5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倍正常值上限；血清肌酐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正常值上限；或血常规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WBC&lt;80%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正常值下限；或尿蛋白阳性；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处于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妊娠期、哺乳期的女性，或近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个月内有妊娠计划者；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次治疗前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个月内及导入期内使用治疗乳腺增生病的中、西药物者（包含外敷药、针灸等），且半年内以使用激素类药物（除外长期口服避孕药物者）；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过敏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体质、已知对试验药处方组成成分过敏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者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酗酒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或精神活性物质，药物滥用者和依赖者；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筛选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个月内曾参加过其他临床试验者；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研究者的判断，有降低入组可能性或使入组复杂化的其他病变或情况，如工作环境经常变动等易造成失访的情况，以及由于精神和行为障碍不能给予充分知情同意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者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1375354" y="479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试验人群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55947" y="6237027"/>
            <a:ext cx="39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9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048774" y="1508394"/>
            <a:ext cx="3154822" cy="4529669"/>
          </a:xfrm>
          <a:prstGeom prst="rect">
            <a:avLst/>
          </a:prstGeom>
        </p:spPr>
        <p:txBody>
          <a:bodyPr wrap="square" lIns="96740" tIns="48371" rIns="96740" bIns="48371">
            <a:spAutoFit/>
          </a:bodyPr>
          <a:lstStyle/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chemeClr val="bg2">
                    <a:lumMod val="75000"/>
                  </a:schemeClr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试验背景</a:t>
            </a:r>
            <a:endParaRPr lang="en-US" altLang="zh-CN" sz="2400" kern="0" dirty="0">
              <a:solidFill>
                <a:schemeClr val="bg2">
                  <a:lumMod val="75000"/>
                </a:schemeClr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chemeClr val="bg2">
                    <a:lumMod val="75000"/>
                  </a:schemeClr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试验人群</a:t>
            </a:r>
            <a:endParaRPr lang="en-US" altLang="zh-CN" sz="2400" kern="0" dirty="0">
              <a:solidFill>
                <a:schemeClr val="bg2">
                  <a:lumMod val="75000"/>
                </a:schemeClr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rgbClr val="C00000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给药方案</a:t>
            </a:r>
            <a:endParaRPr lang="en-US" altLang="zh-CN" sz="2400" kern="0" dirty="0">
              <a:solidFill>
                <a:srgbClr val="C00000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chemeClr val="bg2">
                    <a:lumMod val="75000"/>
                  </a:schemeClr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评价指标</a:t>
            </a:r>
            <a:endParaRPr lang="en-US" altLang="zh-CN" sz="2400" kern="0" dirty="0" smtClean="0">
              <a:solidFill>
                <a:schemeClr val="bg2">
                  <a:lumMod val="75000"/>
                </a:schemeClr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chemeClr val="bg2">
                    <a:lumMod val="75000"/>
                  </a:schemeClr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访视安排</a:t>
            </a:r>
            <a:endParaRPr lang="en-US" altLang="zh-CN" sz="2400" kern="0" dirty="0" smtClean="0">
              <a:solidFill>
                <a:schemeClr val="bg2">
                  <a:lumMod val="75000"/>
                </a:schemeClr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chemeClr val="bg2">
                    <a:lumMod val="75000"/>
                  </a:schemeClr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en-US" altLang="zh-CN" sz="2400" kern="0" dirty="0">
              <a:solidFill>
                <a:schemeClr val="bg2">
                  <a:lumMod val="75000"/>
                </a:schemeClr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1515534" y="2667000"/>
            <a:ext cx="2150533" cy="1693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008A8A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目录</a:t>
            </a:r>
            <a:r>
              <a:rPr kumimoji="0" lang="en-US" altLang="zh-CN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/>
            </a:r>
            <a:br>
              <a:rPr kumimoji="0" lang="en-US" altLang="zh-CN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r>
              <a:rPr kumimoji="0" lang="en-US" altLang="zh-CN" sz="3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Contens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55947" y="6237027"/>
            <a:ext cx="39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2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75354" y="479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给药方案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42">
            <a:extLst>
              <a:ext uri="{FF2B5EF4-FFF2-40B4-BE49-F238E27FC236}">
                <a16:creationId xmlns="" xmlns:a16="http://schemas.microsoft.com/office/drawing/2014/main" id="{AF6BFF4E-205F-45B5-AD4B-AED3DAFE509F}"/>
              </a:ext>
            </a:extLst>
          </p:cNvPr>
          <p:cNvSpPr/>
          <p:nvPr/>
        </p:nvSpPr>
        <p:spPr>
          <a:xfrm>
            <a:off x="1346090" y="1295012"/>
            <a:ext cx="1166523" cy="423721"/>
          </a:xfrm>
          <a:prstGeom prst="roundRect">
            <a:avLst>
              <a:gd name="adj" fmla="val 3152"/>
            </a:avLst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254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base">
              <a:lnSpc>
                <a:spcPts val="3000"/>
              </a:lnSpc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给药方案</a:t>
            </a:r>
            <a:endParaRPr lang="en-US" altLang="zh-CN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5934" y="5999054"/>
            <a:ext cx="4334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注：低剂量为临床验方等效剂量（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22.8g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天）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73652" y="2164988"/>
            <a:ext cx="7579764" cy="338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ct val="90000"/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高剂量组：香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橘乳癖宁胶囊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粒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 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BID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45.6g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生药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天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90000"/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低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剂量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组：香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橘乳癖宁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胶囊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粒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模拟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剂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粒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  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BID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22.8g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生药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天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90000"/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安慰剂组：香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橘乳癖宁胶囊模拟剂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粒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 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BID</a:t>
            </a:r>
          </a:p>
          <a:p>
            <a:pPr marL="0" indent="0">
              <a:lnSpc>
                <a:spcPct val="150000"/>
              </a:lnSpc>
              <a:buSzPct val="90000"/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服药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方法：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早餐、晚餐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服用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SzPct val="90000"/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治疗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周期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导入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期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个月经周期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SzPct val="90000"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治疗期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个月经周期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55947" y="6237027"/>
            <a:ext cx="39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15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048774" y="1508394"/>
            <a:ext cx="3154822" cy="4529669"/>
          </a:xfrm>
          <a:prstGeom prst="rect">
            <a:avLst/>
          </a:prstGeom>
        </p:spPr>
        <p:txBody>
          <a:bodyPr wrap="square" lIns="96740" tIns="48371" rIns="96740" bIns="48371">
            <a:spAutoFit/>
          </a:bodyPr>
          <a:lstStyle/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chemeClr val="bg2">
                    <a:lumMod val="75000"/>
                  </a:schemeClr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试验背景</a:t>
            </a:r>
            <a:endParaRPr lang="en-US" altLang="zh-CN" sz="2400" kern="0" dirty="0">
              <a:solidFill>
                <a:schemeClr val="bg2">
                  <a:lumMod val="75000"/>
                </a:schemeClr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chemeClr val="bg2">
                    <a:lumMod val="75000"/>
                  </a:schemeClr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试验人群</a:t>
            </a:r>
            <a:endParaRPr lang="en-US" altLang="zh-CN" sz="2400" kern="0" dirty="0">
              <a:solidFill>
                <a:schemeClr val="bg2">
                  <a:lumMod val="75000"/>
                </a:schemeClr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chemeClr val="bg2">
                    <a:lumMod val="75000"/>
                  </a:schemeClr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给药方案</a:t>
            </a:r>
            <a:endParaRPr lang="en-US" altLang="zh-CN" sz="2400" kern="0" dirty="0">
              <a:solidFill>
                <a:schemeClr val="bg2">
                  <a:lumMod val="75000"/>
                </a:schemeClr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rgbClr val="C00000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评价指标</a:t>
            </a:r>
            <a:endParaRPr lang="en-US" altLang="zh-CN" sz="2400" kern="0" dirty="0" smtClean="0">
              <a:solidFill>
                <a:srgbClr val="C00000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chemeClr val="bg2">
                    <a:lumMod val="75000"/>
                  </a:schemeClr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访视安排</a:t>
            </a:r>
            <a:endParaRPr lang="en-US" altLang="zh-CN" sz="2400" kern="0" dirty="0" smtClean="0">
              <a:solidFill>
                <a:schemeClr val="bg2">
                  <a:lumMod val="75000"/>
                </a:schemeClr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chemeClr val="bg2">
                    <a:lumMod val="75000"/>
                  </a:schemeClr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en-US" altLang="zh-CN" sz="2400" kern="0" dirty="0">
              <a:solidFill>
                <a:schemeClr val="bg2">
                  <a:lumMod val="75000"/>
                </a:schemeClr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1515534" y="2667000"/>
            <a:ext cx="2150533" cy="1693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008A8A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目录</a:t>
            </a:r>
            <a:r>
              <a:rPr kumimoji="0" lang="en-US" altLang="zh-CN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/>
            </a:r>
            <a:br>
              <a:rPr kumimoji="0" lang="en-US" altLang="zh-CN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r>
              <a:rPr kumimoji="0" lang="en-US" altLang="zh-CN" sz="3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Contens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55947" y="6237027"/>
            <a:ext cx="39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42">
            <a:extLst>
              <a:ext uri="{FF2B5EF4-FFF2-40B4-BE49-F238E27FC236}">
                <a16:creationId xmlns="" xmlns:a16="http://schemas.microsoft.com/office/drawing/2014/main" id="{AF6BFF4E-205F-45B5-AD4B-AED3DAFE509F}"/>
              </a:ext>
            </a:extLst>
          </p:cNvPr>
          <p:cNvSpPr/>
          <p:nvPr/>
        </p:nvSpPr>
        <p:spPr>
          <a:xfrm>
            <a:off x="1375354" y="1274649"/>
            <a:ext cx="1371710" cy="423721"/>
          </a:xfrm>
          <a:prstGeom prst="roundRect">
            <a:avLst>
              <a:gd name="adj" fmla="val 3152"/>
            </a:avLst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254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base">
              <a:lnSpc>
                <a:spcPts val="3000"/>
              </a:lnSpc>
              <a:spcAft>
                <a:spcPct val="0"/>
              </a:spcAft>
              <a:defRPr/>
            </a:pPr>
            <a:r>
              <a:rPr lang="zh-CN" altLang="en-US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有效性指标</a:t>
            </a:r>
            <a:endParaRPr lang="en-US" altLang="zh-CN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5354" y="479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评价指标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57301" y="2041158"/>
            <a:ext cx="3379526" cy="38041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90000"/>
            </a:pPr>
            <a:r>
              <a:rPr lang="zh-CN" altLang="en-US" b="1" dirty="0" smtClean="0">
                <a:latin typeface="+mn-ea"/>
                <a:cs typeface="Times New Roman" panose="02020603050405020304" pitchFamily="18" charset="0"/>
              </a:rPr>
              <a:t>疼痛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70000"/>
              </a:lnSpc>
              <a:buSzPct val="9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乳腺疼痛评分：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法，患者每天自评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70000"/>
              </a:lnSpc>
              <a:buSzPct val="9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触痛程度：由医生进行体格检查时评价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70000"/>
              </a:lnSpc>
              <a:buSzPct val="9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疼痛持续时间：上一月经周期内乳房疼痛天数，从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日评卡获取                 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05256" y="2041158"/>
            <a:ext cx="3740227" cy="1615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cs typeface="Times New Roman" panose="02020603050405020304" pitchFamily="18" charset="0"/>
              </a:rPr>
              <a:t>肿块</a:t>
            </a:r>
            <a:r>
              <a:rPr lang="zh-CN" altLang="en-US" b="1" dirty="0" smtClean="0">
                <a:latin typeface="+mn-ea"/>
                <a:cs typeface="Times New Roman" panose="02020603050405020304" pitchFamily="18" charset="0"/>
              </a:rPr>
              <a:t>： </a:t>
            </a:r>
            <a:endParaRPr lang="en-US" altLang="zh-CN" b="1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超进行肿块直径、数目、硬度（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弹性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像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触诊：肿块的范围、大小、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硬度    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05256" y="3941216"/>
            <a:ext cx="3756852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  <a:cs typeface="Times New Roman" panose="02020603050405020304" pitchFamily="18" charset="0"/>
              </a:rPr>
              <a:t>中医证候： </a:t>
            </a:r>
            <a:endParaRPr lang="en-US" altLang="zh-CN" b="1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中医证候评价量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表，从主证（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疼痛、肿块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）和次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症（胸闷胁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胀、</a:t>
            </a:r>
            <a:r>
              <a:rPr lang="zh-CN" altLang="zh-CN" dirty="0"/>
              <a:t>善郁易</a:t>
            </a:r>
            <a:r>
              <a:rPr lang="zh-CN" altLang="zh-CN" dirty="0" smtClean="0"/>
              <a:t>怒</a:t>
            </a:r>
            <a:r>
              <a:rPr lang="zh-CN" altLang="en-US" dirty="0" smtClean="0"/>
              <a:t>、</a:t>
            </a:r>
            <a:r>
              <a:rPr lang="zh-CN" altLang="zh-CN" dirty="0"/>
              <a:t>失眠多</a:t>
            </a:r>
            <a:r>
              <a:rPr lang="zh-CN" altLang="zh-CN" dirty="0" smtClean="0"/>
              <a:t>梦</a:t>
            </a:r>
            <a:r>
              <a:rPr lang="zh-CN" altLang="en-US" dirty="0" smtClean="0"/>
              <a:t>、</a:t>
            </a:r>
            <a:r>
              <a:rPr lang="zh-CN" altLang="zh-CN" dirty="0"/>
              <a:t>心烦口苦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）进行综合评价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55947" y="6237027"/>
            <a:ext cx="39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1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42">
            <a:extLst>
              <a:ext uri="{FF2B5EF4-FFF2-40B4-BE49-F238E27FC236}">
                <a16:creationId xmlns="" xmlns:a16="http://schemas.microsoft.com/office/drawing/2014/main" id="{AF6BFF4E-205F-45B5-AD4B-AED3DAFE509F}"/>
              </a:ext>
            </a:extLst>
          </p:cNvPr>
          <p:cNvSpPr/>
          <p:nvPr/>
        </p:nvSpPr>
        <p:spPr>
          <a:xfrm>
            <a:off x="1135706" y="1499640"/>
            <a:ext cx="1371710" cy="423721"/>
          </a:xfrm>
          <a:prstGeom prst="roundRect">
            <a:avLst>
              <a:gd name="adj" fmla="val 3152"/>
            </a:avLst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254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base">
              <a:lnSpc>
                <a:spcPts val="3000"/>
              </a:lnSpc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  <a:r>
              <a:rPr lang="zh-CN" altLang="en-US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endParaRPr lang="en-US" altLang="zh-CN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9234" y="2181027"/>
            <a:ext cx="77979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SzPct val="9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不良事件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不良反应发生率；</a:t>
            </a:r>
            <a:endParaRPr lang="en-US" altLang="zh-CN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SzPct val="9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实验室检查</a:t>
            </a:r>
            <a:r>
              <a:rPr lang="zh-CN" alt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dirty="0" smtClean="0"/>
              <a:t>性激素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血常规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、尿常规及沉渣、便常规及潜血、肝功能（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TBil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</a:t>
            </a:r>
            <a:r>
              <a:rPr lang="zh-CN" alt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、肾功能（血肌酐、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）；</a:t>
            </a:r>
            <a:endParaRPr lang="en-US" altLang="zh-CN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SzPct val="9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生命体征检查；</a:t>
            </a:r>
            <a:endParaRPr lang="en-US" altLang="zh-CN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SzPct val="9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心电图</a:t>
            </a:r>
            <a:r>
              <a:rPr lang="zh-CN" alt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检查</a:t>
            </a:r>
            <a:endParaRPr lang="en-US" altLang="zh-CN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SzPct val="9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经期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与经血量</a:t>
            </a:r>
            <a:endParaRPr lang="en-US" altLang="zh-CN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SzPct val="90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BI-RADS</a:t>
            </a:r>
            <a:r>
              <a:rPr lang="zh-CN" alt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分级</a:t>
            </a:r>
            <a:endParaRPr lang="en-US" altLang="zh-CN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5354" y="479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评价指标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55947" y="6237027"/>
            <a:ext cx="39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3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048774" y="1508394"/>
            <a:ext cx="3154822" cy="4529669"/>
          </a:xfrm>
          <a:prstGeom prst="rect">
            <a:avLst/>
          </a:prstGeom>
        </p:spPr>
        <p:txBody>
          <a:bodyPr wrap="square" lIns="96740" tIns="48371" rIns="96740" bIns="48371">
            <a:spAutoFit/>
          </a:bodyPr>
          <a:lstStyle/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chemeClr val="bg2">
                    <a:lumMod val="75000"/>
                  </a:schemeClr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试验背景</a:t>
            </a:r>
            <a:endParaRPr lang="en-US" altLang="zh-CN" sz="2400" kern="0" dirty="0">
              <a:solidFill>
                <a:schemeClr val="bg2">
                  <a:lumMod val="75000"/>
                </a:schemeClr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chemeClr val="bg2">
                    <a:lumMod val="75000"/>
                  </a:schemeClr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试验人群</a:t>
            </a:r>
            <a:endParaRPr lang="en-US" altLang="zh-CN" sz="2400" kern="0" dirty="0">
              <a:solidFill>
                <a:schemeClr val="bg2">
                  <a:lumMod val="75000"/>
                </a:schemeClr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chemeClr val="bg2">
                    <a:lumMod val="75000"/>
                  </a:schemeClr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给药方案</a:t>
            </a:r>
            <a:endParaRPr lang="en-US" altLang="zh-CN" sz="2400" kern="0" dirty="0">
              <a:solidFill>
                <a:schemeClr val="bg2">
                  <a:lumMod val="75000"/>
                </a:schemeClr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chemeClr val="bg2">
                    <a:lumMod val="75000"/>
                  </a:schemeClr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评价指标</a:t>
            </a:r>
            <a:endParaRPr lang="en-US" altLang="zh-CN" sz="2400" kern="0" dirty="0" smtClean="0">
              <a:solidFill>
                <a:schemeClr val="bg2">
                  <a:lumMod val="75000"/>
                </a:schemeClr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rgbClr val="C00000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访视安排</a:t>
            </a:r>
            <a:endParaRPr lang="en-US" altLang="zh-CN" sz="2400" kern="0" dirty="0" smtClean="0">
              <a:solidFill>
                <a:srgbClr val="C00000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chemeClr val="bg2">
                    <a:lumMod val="75000"/>
                  </a:schemeClr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en-US" altLang="zh-CN" sz="2400" kern="0" dirty="0">
              <a:solidFill>
                <a:schemeClr val="bg2">
                  <a:lumMod val="75000"/>
                </a:schemeClr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1515534" y="2667000"/>
            <a:ext cx="2150533" cy="1693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008A8A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目录</a:t>
            </a:r>
            <a:r>
              <a:rPr kumimoji="0" lang="en-US" altLang="zh-CN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/>
            </a:r>
            <a:br>
              <a:rPr kumimoji="0" lang="en-US" altLang="zh-CN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r>
              <a:rPr kumimoji="0" lang="en-US" altLang="zh-CN" sz="3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Contens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55947" y="6237027"/>
            <a:ext cx="39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72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048774" y="1508394"/>
            <a:ext cx="3154822" cy="4529669"/>
          </a:xfrm>
          <a:prstGeom prst="rect">
            <a:avLst/>
          </a:prstGeom>
        </p:spPr>
        <p:txBody>
          <a:bodyPr wrap="square" lIns="96740" tIns="48371" rIns="96740" bIns="48371">
            <a:spAutoFit/>
          </a:bodyPr>
          <a:lstStyle/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rgbClr val="C00000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试验背景</a:t>
            </a:r>
            <a:endParaRPr lang="en-US" altLang="zh-CN" sz="2400" kern="0" dirty="0">
              <a:solidFill>
                <a:srgbClr val="C00000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rgbClr val="C00000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试验人群</a:t>
            </a:r>
            <a:endParaRPr lang="en-US" altLang="zh-CN" sz="2400" kern="0" dirty="0">
              <a:solidFill>
                <a:srgbClr val="C00000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rgbClr val="C00000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给药方案</a:t>
            </a:r>
            <a:endParaRPr lang="en-US" altLang="zh-CN" sz="2400" kern="0" dirty="0">
              <a:solidFill>
                <a:srgbClr val="C00000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rgbClr val="C00000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评价指标</a:t>
            </a:r>
            <a:endParaRPr lang="en-US" altLang="zh-CN" sz="2400" kern="0" dirty="0" smtClean="0">
              <a:solidFill>
                <a:srgbClr val="C00000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rgbClr val="C00000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访视安排</a:t>
            </a:r>
            <a:endParaRPr lang="en-US" altLang="zh-CN" sz="2400" kern="0" dirty="0" smtClean="0">
              <a:solidFill>
                <a:srgbClr val="C00000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rgbClr val="C00000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2400" kern="0" dirty="0">
                <a:solidFill>
                  <a:srgbClr val="C00000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  <a:endParaRPr lang="en-US" altLang="zh-CN" sz="2400" kern="0" dirty="0">
              <a:solidFill>
                <a:srgbClr val="C00000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1515534" y="2667000"/>
            <a:ext cx="2150533" cy="1693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008A8A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目录</a:t>
            </a:r>
            <a:r>
              <a:rPr kumimoji="0" lang="en-US" altLang="zh-CN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/>
            </a:r>
            <a:br>
              <a:rPr kumimoji="0" lang="en-US" altLang="zh-CN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r>
              <a:rPr kumimoji="0" lang="en-US" altLang="zh-CN" sz="3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Contens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43247" y="6291618"/>
            <a:ext cx="39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56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148770" y="3225408"/>
            <a:ext cx="6631632" cy="442913"/>
          </a:xfrm>
          <a:custGeom>
            <a:avLst/>
            <a:gdLst>
              <a:gd name="connsiteX0" fmla="*/ 0 w 5242560"/>
              <a:gd name="connsiteY0" fmla="*/ 297180 h 297180"/>
              <a:gd name="connsiteX1" fmla="*/ 1059180 w 5242560"/>
              <a:gd name="connsiteY1" fmla="*/ 7620 h 297180"/>
              <a:gd name="connsiteX2" fmla="*/ 2095500 w 5242560"/>
              <a:gd name="connsiteY2" fmla="*/ 281940 h 297180"/>
              <a:gd name="connsiteX3" fmla="*/ 3147060 w 5242560"/>
              <a:gd name="connsiteY3" fmla="*/ 0 h 297180"/>
              <a:gd name="connsiteX4" fmla="*/ 4191000 w 5242560"/>
              <a:gd name="connsiteY4" fmla="*/ 289560 h 297180"/>
              <a:gd name="connsiteX5" fmla="*/ 5242560 w 5242560"/>
              <a:gd name="connsiteY5" fmla="*/ 0 h 29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42560" h="297180">
                <a:moveTo>
                  <a:pt x="0" y="297180"/>
                </a:moveTo>
                <a:lnTo>
                  <a:pt x="1059180" y="7620"/>
                </a:lnTo>
                <a:lnTo>
                  <a:pt x="2095500" y="281940"/>
                </a:lnTo>
                <a:lnTo>
                  <a:pt x="3147060" y="0"/>
                </a:lnTo>
                <a:lnTo>
                  <a:pt x="4191000" y="289560"/>
                </a:lnTo>
                <a:lnTo>
                  <a:pt x="5242560" y="0"/>
                </a:lnTo>
              </a:path>
            </a:pathLst>
          </a:custGeom>
          <a:noFill/>
          <a:ln w="190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35257" y="3480402"/>
            <a:ext cx="455613" cy="457200"/>
          </a:xfrm>
          <a:prstGeom prst="ellipse">
            <a:avLst/>
          </a:prstGeom>
          <a:solidFill>
            <a:srgbClr val="C20F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206561" y="3052872"/>
            <a:ext cx="455612" cy="455613"/>
          </a:xfrm>
          <a:prstGeom prst="ellipse">
            <a:avLst/>
          </a:prstGeom>
          <a:solidFill>
            <a:srgbClr val="29292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492158" y="3450701"/>
            <a:ext cx="455612" cy="457200"/>
          </a:xfrm>
          <a:prstGeom prst="ellipse">
            <a:avLst/>
          </a:prstGeom>
          <a:solidFill>
            <a:srgbClr val="C20F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909687" y="3024789"/>
            <a:ext cx="457200" cy="455613"/>
          </a:xfrm>
          <a:prstGeom prst="ellipse">
            <a:avLst/>
          </a:prstGeom>
          <a:solidFill>
            <a:srgbClr val="29292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195284" y="3450701"/>
            <a:ext cx="458788" cy="457200"/>
          </a:xfrm>
          <a:prstGeom prst="ellipse">
            <a:avLst/>
          </a:prstGeom>
          <a:solidFill>
            <a:srgbClr val="C20F2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551802" y="3066562"/>
            <a:ext cx="457200" cy="455613"/>
          </a:xfrm>
          <a:prstGeom prst="ellipse">
            <a:avLst/>
          </a:prstGeom>
          <a:solidFill>
            <a:srgbClr val="29292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56"/>
          <p:cNvSpPr txBox="1"/>
          <p:nvPr/>
        </p:nvSpPr>
        <p:spPr>
          <a:xfrm>
            <a:off x="416620" y="4070959"/>
            <a:ext cx="2316230" cy="13439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1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dirty="0">
                <a:solidFill>
                  <a:srgbClr val="C20F2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访视</a:t>
            </a:r>
            <a:r>
              <a:rPr lang="en-US" altLang="zh-CN" sz="1800" b="1" dirty="0" smtClean="0">
                <a:solidFill>
                  <a:srgbClr val="C20F2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dirty="0" smtClean="0">
                <a:solidFill>
                  <a:srgbClr val="C20F2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（筛选期）</a:t>
            </a:r>
            <a:endParaRPr lang="en-US" altLang="zh-CN" sz="1800" b="1" dirty="0" smtClean="0">
              <a:solidFill>
                <a:srgbClr val="C20F2A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00000"/>
              </a:lnSpc>
              <a:spcBef>
                <a:spcPts val="200"/>
              </a:spcBef>
              <a:defRPr/>
            </a:pPr>
            <a:r>
              <a:rPr lang="zh-CN" altLang="en-US" sz="1800" b="1" dirty="0" smtClean="0">
                <a:solidFill>
                  <a:srgbClr val="C20F2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就诊</a:t>
            </a:r>
            <a:r>
              <a:rPr lang="zh-CN" altLang="en-US" sz="1800" b="1" dirty="0">
                <a:solidFill>
                  <a:srgbClr val="C20F2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至</a:t>
            </a:r>
            <a:r>
              <a:rPr lang="en-US" altLang="zh-CN" sz="1800" b="1" dirty="0" smtClean="0">
                <a:solidFill>
                  <a:srgbClr val="C20F2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1800" b="1" dirty="0">
                <a:solidFill>
                  <a:srgbClr val="C20F2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dirty="0">
                <a:solidFill>
                  <a:srgbClr val="C20F2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次月经</a:t>
            </a:r>
            <a:r>
              <a:rPr lang="zh-CN" altLang="en-US" sz="1800" b="1" dirty="0" smtClean="0">
                <a:solidFill>
                  <a:srgbClr val="C20F2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结束</a:t>
            </a:r>
            <a:endParaRPr lang="en-US" altLang="zh-CN" sz="1800" b="1" dirty="0" smtClean="0">
              <a:solidFill>
                <a:srgbClr val="C20F2A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00000"/>
              </a:lnSpc>
              <a:spcBef>
                <a:spcPts val="200"/>
              </a:spcBef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知情同意、明确诊断、收集人口学资料、疾病情况、进行安全性检查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56"/>
          <p:cNvSpPr txBox="1"/>
          <p:nvPr/>
        </p:nvSpPr>
        <p:spPr>
          <a:xfrm>
            <a:off x="3488808" y="4027358"/>
            <a:ext cx="2097344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1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dirty="0">
                <a:solidFill>
                  <a:srgbClr val="C20F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</a:t>
            </a:r>
            <a:r>
              <a:rPr lang="zh-CN" altLang="en-US" sz="1800" b="1" dirty="0" smtClean="0">
                <a:solidFill>
                  <a:srgbClr val="C20F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</a:t>
            </a:r>
            <a:r>
              <a:rPr lang="en-US" altLang="zh-CN" sz="1800" b="1" dirty="0" smtClean="0">
                <a:solidFill>
                  <a:srgbClr val="C20F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b="1" dirty="0" smtClean="0">
                <a:solidFill>
                  <a:srgbClr val="C20F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（治疗期）</a:t>
            </a:r>
            <a:endParaRPr lang="en-US" altLang="zh-CN" sz="1800" b="1" dirty="0" smtClean="0">
              <a:solidFill>
                <a:srgbClr val="C20F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100000"/>
              </a:lnSpc>
              <a:spcBef>
                <a:spcPts val="300"/>
              </a:spcBef>
              <a:defRPr/>
            </a:pP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次月经结束后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3±2</a:t>
            </a:r>
            <a:r>
              <a:rPr lang="zh-CN" altLang="en-US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</a:t>
            </a:r>
            <a:endParaRPr lang="en-US" altLang="zh-CN" sz="1800" b="1" dirty="0" smtClean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00000"/>
              </a:lnSpc>
              <a:spcBef>
                <a:spcPts val="300"/>
              </a:spcBef>
              <a:defRPr/>
            </a:pPr>
            <a:r>
              <a:rPr lang="zh-CN" altLang="en-US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收集疗效指标和安全性指标</a:t>
            </a:r>
            <a:endParaRPr lang="en-US" altLang="zh-CN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56"/>
          <p:cNvSpPr txBox="1"/>
          <p:nvPr/>
        </p:nvSpPr>
        <p:spPr>
          <a:xfrm>
            <a:off x="5824779" y="4008102"/>
            <a:ext cx="1737766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1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访视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治疗期）</a:t>
            </a:r>
            <a:endParaRPr lang="en-US" altLang="zh-CN" sz="18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00000"/>
              </a:lnSpc>
              <a:spcBef>
                <a:spcPts val="300"/>
              </a:spcBef>
              <a:defRPr/>
            </a:pP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次月经结束后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3±2</a:t>
            </a:r>
            <a:r>
              <a:rPr lang="zh-CN" altLang="en-US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</a:t>
            </a:r>
            <a:endParaRPr lang="en-US" altLang="zh-CN" sz="1800" b="1" dirty="0" smtClean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00000"/>
              </a:lnSpc>
              <a:spcBef>
                <a:spcPts val="300"/>
              </a:spcBef>
              <a:defRPr/>
            </a:pPr>
            <a:r>
              <a:rPr lang="zh-CN" altLang="en-US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</a:t>
            </a:r>
            <a:r>
              <a:rPr lang="zh-CN" altLang="en-US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疗效指标和安全性指标</a:t>
            </a:r>
            <a:endParaRPr lang="en-US" altLang="zh-CN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56"/>
          <p:cNvSpPr txBox="1"/>
          <p:nvPr/>
        </p:nvSpPr>
        <p:spPr>
          <a:xfrm>
            <a:off x="6805573" y="1357175"/>
            <a:ext cx="1868446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1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访视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（随访期）</a:t>
            </a:r>
            <a:endParaRPr lang="en-US" altLang="zh-CN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00000"/>
              </a:lnSpc>
              <a:spcBef>
                <a:spcPts val="300"/>
              </a:spcBef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次月经结束后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3±2</a:t>
            </a:r>
            <a:r>
              <a:rPr lang="zh-CN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</a:t>
            </a:r>
            <a:endParaRPr lang="en-US" altLang="zh-CN" sz="1600" b="1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00000"/>
              </a:lnSpc>
              <a:spcBef>
                <a:spcPts val="300"/>
              </a:spcBef>
              <a:defRPr/>
            </a:pPr>
            <a:r>
              <a:rPr lang="zh-CN" altLang="en-US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收集疗效指标和安全性指标</a:t>
            </a:r>
            <a:endParaRPr lang="en-US" altLang="zh-CN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56"/>
          <p:cNvSpPr txBox="1"/>
          <p:nvPr/>
        </p:nvSpPr>
        <p:spPr>
          <a:xfrm>
            <a:off x="4267921" y="1336564"/>
            <a:ext cx="2019341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1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访视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（治疗期）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00000"/>
              </a:lnSpc>
              <a:spcBef>
                <a:spcPts val="300"/>
              </a:spcBef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次月经结束后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3±2</a:t>
            </a:r>
            <a:r>
              <a:rPr lang="zh-CN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</a:t>
            </a:r>
            <a:endParaRPr lang="en-US" altLang="zh-CN" sz="1600" b="1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00000"/>
              </a:lnSpc>
              <a:spcBef>
                <a:spcPts val="300"/>
              </a:spcBef>
              <a:defRPr/>
            </a:pPr>
            <a:r>
              <a:rPr lang="zh-CN" altLang="en-US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收集疗效指标和安全性指标</a:t>
            </a:r>
            <a:endParaRPr lang="en-US" altLang="zh-CN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56"/>
          <p:cNvSpPr txBox="1"/>
          <p:nvPr/>
        </p:nvSpPr>
        <p:spPr>
          <a:xfrm>
            <a:off x="1574735" y="1247934"/>
            <a:ext cx="2174875" cy="176971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algn="just">
              <a:lnSpc>
                <a:spcPct val="11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访视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（导入期）</a:t>
            </a:r>
            <a:endParaRPr lang="en-US" altLang="zh-CN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次月经结束至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次月经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结束</a:t>
            </a:r>
            <a:endParaRPr lang="en-US" altLang="zh-CN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2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复核入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排标准</a:t>
            </a:r>
            <a:r>
              <a:rPr lang="zh-CN" altLang="en-US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</a:t>
            </a:r>
            <a:r>
              <a:rPr lang="zh-CN" altLang="en-US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组、取疗效基线、安全性检查、发放</a:t>
            </a:r>
            <a:r>
              <a:rPr lang="zh-CN" altLang="en-US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药物及日记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</a:t>
            </a:r>
            <a:endParaRPr lang="en-US" altLang="zh-CN" kern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75354" y="479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视安排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3761" y="5817555"/>
            <a:ext cx="80890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本研究分为</a:t>
            </a:r>
            <a:r>
              <a:rPr lang="zh-CN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筛选期、导入期、治疗期和随访期，共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个访</a:t>
            </a:r>
            <a:r>
              <a:rPr lang="zh-CN" alt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视点，历时约</a:t>
            </a:r>
            <a:r>
              <a:rPr lang="en-US" altLang="zh-CN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个月经周期</a:t>
            </a:r>
            <a:endParaRPr lang="zh-CN" alt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55947" y="6237027"/>
            <a:ext cx="39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0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048774" y="1508394"/>
            <a:ext cx="3154822" cy="4529669"/>
          </a:xfrm>
          <a:prstGeom prst="rect">
            <a:avLst/>
          </a:prstGeom>
        </p:spPr>
        <p:txBody>
          <a:bodyPr wrap="square" lIns="96740" tIns="48371" rIns="96740" bIns="48371">
            <a:spAutoFit/>
          </a:bodyPr>
          <a:lstStyle/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chemeClr val="bg2">
                    <a:lumMod val="75000"/>
                  </a:schemeClr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试验背景</a:t>
            </a:r>
            <a:endParaRPr lang="en-US" altLang="zh-CN" sz="2400" kern="0" dirty="0">
              <a:solidFill>
                <a:schemeClr val="bg2">
                  <a:lumMod val="75000"/>
                </a:schemeClr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chemeClr val="bg2">
                    <a:lumMod val="75000"/>
                  </a:schemeClr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试验人群</a:t>
            </a:r>
            <a:endParaRPr lang="en-US" altLang="zh-CN" sz="2400" kern="0" dirty="0">
              <a:solidFill>
                <a:schemeClr val="bg2">
                  <a:lumMod val="75000"/>
                </a:schemeClr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chemeClr val="bg2">
                    <a:lumMod val="75000"/>
                  </a:schemeClr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给药方案</a:t>
            </a:r>
            <a:endParaRPr lang="en-US" altLang="zh-CN" sz="2400" kern="0" dirty="0">
              <a:solidFill>
                <a:schemeClr val="bg2">
                  <a:lumMod val="75000"/>
                </a:schemeClr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chemeClr val="bg2">
                    <a:lumMod val="75000"/>
                  </a:schemeClr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评价指标</a:t>
            </a:r>
            <a:endParaRPr lang="en-US" altLang="zh-CN" sz="2400" kern="0" dirty="0" smtClean="0">
              <a:solidFill>
                <a:schemeClr val="bg2">
                  <a:lumMod val="75000"/>
                </a:schemeClr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chemeClr val="bg2">
                    <a:lumMod val="75000"/>
                  </a:schemeClr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访视安排</a:t>
            </a:r>
            <a:endParaRPr lang="en-US" altLang="zh-CN" sz="2400" kern="0" dirty="0" smtClean="0">
              <a:solidFill>
                <a:schemeClr val="bg2">
                  <a:lumMod val="75000"/>
                </a:schemeClr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rgbClr val="C00000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2400" kern="0" dirty="0">
                <a:solidFill>
                  <a:srgbClr val="C00000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  <a:endParaRPr lang="en-US" altLang="zh-CN" sz="2400" kern="0" dirty="0">
              <a:solidFill>
                <a:srgbClr val="C00000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1515534" y="2667000"/>
            <a:ext cx="2150533" cy="1693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008A8A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目录</a:t>
            </a:r>
            <a:r>
              <a:rPr kumimoji="0" lang="en-US" altLang="zh-CN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/>
            </a:r>
            <a:br>
              <a:rPr kumimoji="0" lang="en-US" altLang="zh-CN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r>
              <a:rPr kumimoji="0" lang="en-US" altLang="zh-CN" sz="3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Contens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96891" y="6237027"/>
            <a:ext cx="39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4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75354" y="479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问题讨论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03328" y="1302237"/>
            <a:ext cx="7535443" cy="467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90000"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乳腺增生症”病名欠规范，规范公认的病名应如何表述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90000"/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ICD10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：良性乳腺结构异常，或乳腺结构不良；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90000"/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ICD11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：分为“乳腺囊性病”及“乳腺纤维腺病”两种；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90000"/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年人卫版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外科学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中，则称为“乳腺囊性增生病”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90000"/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2002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年中华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中医外科学会乳腺病专业委员会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.《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乳腺增生病诊断标准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：“乳腺增生病”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90000"/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年中华预防医学会妇女保健分会乳腺保健与乳腺疾病防治学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乳腺增生症诊治专家共识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：“乳腺增生症”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SzPct val="90000"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本试验中，考虑将乳腺腺病、囊性增生这两种患者均纳入，应如何更准确的表述病名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SzPct val="90000"/>
              <a:buNone/>
            </a:pP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55947" y="6237027"/>
            <a:ext cx="39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29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75354" y="479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问题讨论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97527" y="1185859"/>
            <a:ext cx="7547957" cy="534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90000"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本试验的中医证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定位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SzPct val="9000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本试验的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适应证为中医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范畴的“乳癖”，在中华中医药学会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年发布的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中医外科常见病诊疗指南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中，将乳癖的辨证类型分为“肝郁痰凝证”、“冲任失调证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”。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SzPct val="90000"/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2002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年中华中医外科学会乳腺病专业委员会发布的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乳腺增生病辩证标准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中为：“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肝郁气滞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、“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痰瘀互结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、“冲任失调” 。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SzPct val="90000"/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研究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申请的功能主治为：肝郁气滞，痰凝血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瘀。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SzPct val="90000"/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香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橘乳癖宁的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药味组成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为：醋香附、橘叶、夏枯草、土贝母、丹参、延胡索、月季花，功效为疏肝行气、活血化瘀。其对应的证型接近“肝郁痰凝证”，但因无化痰湿的药味，而含有活血化瘀的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药味，根据方证对应的原则，是否可以选用“气滞血瘀证”。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SzPct val="90000"/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以上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证型的选择是否合理，应如何调整优化？</a:t>
            </a:r>
          </a:p>
          <a:p>
            <a:pPr marL="0" indent="0">
              <a:lnSpc>
                <a:spcPct val="150000"/>
              </a:lnSpc>
              <a:buSzPct val="90000"/>
              <a:buNone/>
            </a:pP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55947" y="6237027"/>
            <a:ext cx="39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5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75354" y="479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问题讨论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7776" y="1302237"/>
            <a:ext cx="7581206" cy="499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90000"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疼痛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评分使用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，还是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NRS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SzPct val="90000"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NRS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一条由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个点组成的线段，分别标有“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0”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至“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10”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的刻度，由患者根据疼痛程度自行评分，评分取整数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SzPct val="90000"/>
              <a:buNone/>
            </a:pP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SzPct val="90000"/>
              <a:buNone/>
            </a:pP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SzPct val="90000"/>
              <a:buNone/>
            </a:pP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SzPct val="90000"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VAS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10cm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标尺，两端为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10,0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为无痛，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为剧痛。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受试者画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，由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研究者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测量，可为小数。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SzPct val="90000"/>
              <a:buNone/>
            </a:pPr>
            <a:endParaRPr lang="zh-CN" altLang="en-US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SzPct val="90000"/>
              <a:buNone/>
            </a:pPr>
            <a:endParaRPr lang="en-US" altLang="zh-CN" sz="16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SzPct val="90000"/>
              <a:buNone/>
            </a:pPr>
            <a:endParaRPr lang="en-US" altLang="zh-CN" sz="16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SzPct val="90000"/>
              <a:buNone/>
            </a:pPr>
            <a:endParaRPr lang="en-US" altLang="zh-CN" sz="16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4" name="图片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735" y="3063193"/>
            <a:ext cx="6722532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354" y="5191451"/>
            <a:ext cx="5320243" cy="2559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5947" y="6237027"/>
            <a:ext cx="39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22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75354" y="479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问题讨论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14153" y="1385364"/>
            <a:ext cx="7393247" cy="467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90000"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疼痛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作为疗效指标的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可行性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SzPct val="90000"/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是否采用疼痛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法，即疼痛程度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时间曲线下面积，作为疗效指标？此指标能综合反映疼痛随时间的变化过程，能更大程度看出疗效。缺点是目前没有公认的优效界值。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SzPct val="90000"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乳腺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超检查问题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SzPct val="90000"/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对于乳腺肿块的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超测量，是测量肿块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长径之和，肿块数目及最大肿块长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径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还是通过触诊先确定靶肿块，再在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超下测量此靶肿块的腺体厚度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更为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合适？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SzPct val="90000"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是否需对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岁女性受试者增加钼靶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射线检查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SzPct val="90000"/>
              <a:buNone/>
            </a:pPr>
            <a:endParaRPr lang="en-US" altLang="zh-CN" sz="18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SzPct val="90000"/>
              <a:buNone/>
            </a:pPr>
            <a:endPara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457200">
              <a:lnSpc>
                <a:spcPct val="150000"/>
              </a:lnSpc>
              <a:buSzPct val="90000"/>
              <a:buNone/>
            </a:pPr>
            <a:endParaRPr lang="en-US" altLang="zh-CN" sz="16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55947" y="6237027"/>
            <a:ext cx="39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93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05219" y="1185858"/>
            <a:ext cx="7602182" cy="509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90000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剂量选择问题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SzPct val="90000"/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高剂量组：每次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粒，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BID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，含生药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45.6g/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天。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SzPct val="90000"/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低剂量组：每次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粒，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BID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，含生药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22.8g/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天。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SzPct val="90000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剂量选择依据：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SzPct val="90000"/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临床验方剂量：每日生药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22.8g/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天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SzPct val="90000"/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临床前动物试验：相当于人体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22.8g /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天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生药和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45.6g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天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生药，具有抗乳腺增生的作用 ，高剂量组略显优势。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SzPct val="90000"/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大鼠的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个月及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个月毒理学安全剂量：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NOAEL=15g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生药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/kg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，约合人用剂量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160g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生药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天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，毒理可支持。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SzPct val="90000"/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低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剂量组的生药量较低（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括弧为药典规定药材用量）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SzPct val="90000"/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香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3.6g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6-10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橘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叶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2.4g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3-9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 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夏枯草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4.8g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9-15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 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丹参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3.6g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10-15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SzPct val="90000"/>
              <a:buNone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土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贝母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3.6g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5-10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 延胡索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3.6g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3-10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月季花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1.2g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3-6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90000"/>
              <a:buFont typeface="Wingdings" panose="05000000000000000000" pitchFamily="2" charset="2"/>
              <a:buChar char="Ø"/>
            </a:pPr>
            <a:endParaRPr lang="en-US" altLang="zh-CN" sz="16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75354" y="479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问题讨论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55947" y="6237027"/>
            <a:ext cx="39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6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3D63CDFB-5807-4D1B-AC79-E0E2E14D7AB5}"/>
              </a:ext>
            </a:extLst>
          </p:cNvPr>
          <p:cNvSpPr txBox="1">
            <a:spLocks/>
          </p:cNvSpPr>
          <p:nvPr/>
        </p:nvSpPr>
        <p:spPr>
          <a:xfrm>
            <a:off x="1926105" y="2469930"/>
            <a:ext cx="5611115" cy="17718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500" b="1" kern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4300" dirty="0">
                <a:cs typeface="+mn-ea"/>
                <a:sym typeface="+mn-lt"/>
              </a:rPr>
              <a:t>敬请</a:t>
            </a:r>
            <a:r>
              <a:rPr lang="zh-CN" altLang="en-US" sz="4300" dirty="0" smtClean="0">
                <a:cs typeface="+mn-ea"/>
                <a:sym typeface="+mn-lt"/>
              </a:rPr>
              <a:t>各位</a:t>
            </a:r>
            <a:r>
              <a:rPr lang="zh-CN" altLang="en-US" sz="4300" dirty="0">
                <a:cs typeface="+mn-ea"/>
                <a:sym typeface="+mn-lt"/>
              </a:rPr>
              <a:t>专家指正！</a:t>
            </a:r>
            <a:endParaRPr lang="en-US" altLang="zh-CN" sz="43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4300" dirty="0">
                <a:cs typeface="+mn-ea"/>
                <a:sym typeface="+mn-lt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1548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048774" y="1508394"/>
            <a:ext cx="3154822" cy="4529669"/>
          </a:xfrm>
          <a:prstGeom prst="rect">
            <a:avLst/>
          </a:prstGeom>
        </p:spPr>
        <p:txBody>
          <a:bodyPr wrap="square" lIns="96740" tIns="48371" rIns="96740" bIns="48371">
            <a:spAutoFit/>
          </a:bodyPr>
          <a:lstStyle/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rgbClr val="C00000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试验背景</a:t>
            </a:r>
            <a:endParaRPr lang="en-US" altLang="zh-CN" sz="2400" kern="0" dirty="0">
              <a:solidFill>
                <a:srgbClr val="C00000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chemeClr val="bg2">
                    <a:lumMod val="75000"/>
                  </a:schemeClr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试验人群</a:t>
            </a:r>
            <a:endParaRPr lang="en-US" altLang="zh-CN" sz="2400" kern="0" dirty="0">
              <a:solidFill>
                <a:schemeClr val="bg2">
                  <a:lumMod val="75000"/>
                </a:schemeClr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chemeClr val="bg2">
                    <a:lumMod val="75000"/>
                  </a:schemeClr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给药方案</a:t>
            </a:r>
            <a:endParaRPr lang="en-US" altLang="zh-CN" sz="2400" kern="0" dirty="0">
              <a:solidFill>
                <a:schemeClr val="bg2">
                  <a:lumMod val="75000"/>
                </a:schemeClr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chemeClr val="bg2">
                    <a:lumMod val="75000"/>
                  </a:schemeClr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评价指标</a:t>
            </a:r>
            <a:endParaRPr lang="en-US" altLang="zh-CN" sz="2400" kern="0" dirty="0" smtClean="0">
              <a:solidFill>
                <a:schemeClr val="bg2">
                  <a:lumMod val="75000"/>
                </a:schemeClr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chemeClr val="bg2">
                    <a:lumMod val="75000"/>
                  </a:schemeClr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访视安排</a:t>
            </a:r>
            <a:endParaRPr lang="en-US" altLang="zh-CN" sz="2400" kern="0" dirty="0" smtClean="0">
              <a:solidFill>
                <a:schemeClr val="bg2">
                  <a:lumMod val="75000"/>
                </a:schemeClr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>
                <a:solidFill>
                  <a:schemeClr val="bg2">
                    <a:lumMod val="75000"/>
                  </a:schemeClr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  <a:r>
              <a:rPr lang="zh-CN" altLang="en-US" sz="2400" kern="0" dirty="0" smtClean="0">
                <a:solidFill>
                  <a:schemeClr val="bg2">
                    <a:lumMod val="75000"/>
                  </a:schemeClr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kern="0" dirty="0">
              <a:solidFill>
                <a:schemeClr val="bg2">
                  <a:lumMod val="75000"/>
                </a:schemeClr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1515534" y="2667000"/>
            <a:ext cx="2150533" cy="1693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008A8A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目录</a:t>
            </a:r>
            <a:r>
              <a:rPr kumimoji="0" lang="en-US" altLang="zh-CN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/>
            </a:r>
            <a:br>
              <a:rPr kumimoji="0" lang="en-US" altLang="zh-CN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r>
              <a:rPr kumimoji="0" lang="en-US" altLang="zh-CN" sz="3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Contens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29599" y="6291618"/>
            <a:ext cx="39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5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375354" y="479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试验背景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Freeform 42"/>
          <p:cNvSpPr>
            <a:spLocks/>
          </p:cNvSpPr>
          <p:nvPr/>
        </p:nvSpPr>
        <p:spPr bwMode="auto">
          <a:xfrm>
            <a:off x="4867686" y="2644741"/>
            <a:ext cx="1994651" cy="568655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 cap="flat" cmpd="sng">
            <a:solidFill>
              <a:srgbClr val="7F7F7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1422" tIns="25711" rIns="51422" bIns="25711"/>
          <a:lstStyle/>
          <a:p>
            <a:endParaRPr lang="zh-CN" altLang="en-US" sz="1600"/>
          </a:p>
        </p:txBody>
      </p:sp>
      <p:grpSp>
        <p:nvGrpSpPr>
          <p:cNvPr id="50" name="组合 34"/>
          <p:cNvGrpSpPr>
            <a:grpSpLocks/>
          </p:cNvGrpSpPr>
          <p:nvPr/>
        </p:nvGrpSpPr>
        <p:grpSpPr bwMode="auto">
          <a:xfrm>
            <a:off x="4536762" y="3068545"/>
            <a:ext cx="709101" cy="696790"/>
            <a:chOff x="-2" y="-1"/>
            <a:chExt cx="1154113" cy="1155699"/>
          </a:xfrm>
          <a:solidFill>
            <a:schemeClr val="bg1">
              <a:lumMod val="65000"/>
            </a:schemeClr>
          </a:solidFill>
        </p:grpSpPr>
        <p:sp>
          <p:nvSpPr>
            <p:cNvPr id="51" name="Oval 30"/>
            <p:cNvSpPr>
              <a:spLocks noChangeArrowheads="1"/>
            </p:cNvSpPr>
            <p:nvPr/>
          </p:nvSpPr>
          <p:spPr bwMode="auto">
            <a:xfrm>
              <a:off x="-2" y="-1"/>
              <a:ext cx="1154113" cy="115569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05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52" name="Freeform 34"/>
            <p:cNvSpPr>
              <a:spLocks noEditPoints="1"/>
            </p:cNvSpPr>
            <p:nvPr/>
          </p:nvSpPr>
          <p:spPr bwMode="auto">
            <a:xfrm>
              <a:off x="266700" y="128587"/>
              <a:ext cx="638174" cy="868362"/>
            </a:xfrm>
            <a:custGeom>
              <a:avLst/>
              <a:gdLst>
                <a:gd name="T0" fmla="*/ 128715 w 709"/>
                <a:gd name="T1" fmla="*/ 322149 h 965"/>
                <a:gd name="T2" fmla="*/ 196223 w 709"/>
                <a:gd name="T3" fmla="*/ 480524 h 965"/>
                <a:gd name="T4" fmla="*/ 251130 w 709"/>
                <a:gd name="T5" fmla="*/ 607403 h 965"/>
                <a:gd name="T6" fmla="*/ 374444 w 709"/>
                <a:gd name="T7" fmla="*/ 611003 h 965"/>
                <a:gd name="T8" fmla="*/ 401447 w 709"/>
                <a:gd name="T9" fmla="*/ 560611 h 965"/>
                <a:gd name="T10" fmla="*/ 469855 w 709"/>
                <a:gd name="T11" fmla="*/ 432831 h 965"/>
                <a:gd name="T12" fmla="*/ 319538 w 709"/>
                <a:gd name="T13" fmla="*/ 132279 h 965"/>
                <a:gd name="T14" fmla="*/ 264631 w 709"/>
                <a:gd name="T15" fmla="*/ 650597 h 965"/>
                <a:gd name="T16" fmla="*/ 201624 w 709"/>
                <a:gd name="T17" fmla="*/ 578608 h 965"/>
                <a:gd name="T18" fmla="*/ 135916 w 709"/>
                <a:gd name="T19" fmla="*/ 455328 h 965"/>
                <a:gd name="T20" fmla="*/ 319538 w 709"/>
                <a:gd name="T21" fmla="*/ 91785 h 965"/>
                <a:gd name="T22" fmla="*/ 503159 w 709"/>
                <a:gd name="T23" fmla="*/ 455328 h 965"/>
                <a:gd name="T24" fmla="*/ 436551 w 709"/>
                <a:gd name="T25" fmla="*/ 578608 h 965"/>
                <a:gd name="T26" fmla="*/ 374444 w 709"/>
                <a:gd name="T27" fmla="*/ 650597 h 965"/>
                <a:gd name="T28" fmla="*/ 228627 w 709"/>
                <a:gd name="T29" fmla="*/ 778376 h 965"/>
                <a:gd name="T30" fmla="*/ 383445 w 709"/>
                <a:gd name="T31" fmla="*/ 807172 h 965"/>
                <a:gd name="T32" fmla="*/ 383445 w 709"/>
                <a:gd name="T33" fmla="*/ 748681 h 965"/>
                <a:gd name="T34" fmla="*/ 246629 w 709"/>
                <a:gd name="T35" fmla="*/ 796373 h 965"/>
                <a:gd name="T36" fmla="*/ 395146 w 709"/>
                <a:gd name="T37" fmla="*/ 796373 h 965"/>
                <a:gd name="T38" fmla="*/ 413149 w 709"/>
                <a:gd name="T39" fmla="*/ 778376 h 965"/>
                <a:gd name="T40" fmla="*/ 228627 w 709"/>
                <a:gd name="T41" fmla="*/ 685691 h 965"/>
                <a:gd name="T42" fmla="*/ 413149 w 709"/>
                <a:gd name="T43" fmla="*/ 778376 h 965"/>
                <a:gd name="T44" fmla="*/ 411348 w 709"/>
                <a:gd name="T45" fmla="*/ 362642 h 965"/>
                <a:gd name="T46" fmla="*/ 349241 w 709"/>
                <a:gd name="T47" fmla="*/ 424733 h 965"/>
                <a:gd name="T48" fmla="*/ 288934 w 709"/>
                <a:gd name="T49" fmla="*/ 424733 h 965"/>
                <a:gd name="T50" fmla="*/ 226827 w 709"/>
                <a:gd name="T51" fmla="*/ 362642 h 965"/>
                <a:gd name="T52" fmla="*/ 226827 w 709"/>
                <a:gd name="T53" fmla="*/ 302352 h 965"/>
                <a:gd name="T54" fmla="*/ 288934 w 709"/>
                <a:gd name="T55" fmla="*/ 239362 h 965"/>
                <a:gd name="T56" fmla="*/ 349241 w 709"/>
                <a:gd name="T57" fmla="*/ 239362 h 965"/>
                <a:gd name="T58" fmla="*/ 411348 w 709"/>
                <a:gd name="T59" fmla="*/ 302352 h 965"/>
                <a:gd name="T60" fmla="*/ 612972 w 709"/>
                <a:gd name="T61" fmla="*/ 293353 h 965"/>
                <a:gd name="T62" fmla="*/ 580568 w 709"/>
                <a:gd name="T63" fmla="*/ 322149 h 965"/>
                <a:gd name="T64" fmla="*/ 612972 w 709"/>
                <a:gd name="T65" fmla="*/ 341046 h 965"/>
                <a:gd name="T66" fmla="*/ 612972 w 709"/>
                <a:gd name="T67" fmla="*/ 293353 h 965"/>
                <a:gd name="T68" fmla="*/ 542764 w 709"/>
                <a:gd name="T69" fmla="*/ 127780 h 965"/>
                <a:gd name="T70" fmla="*/ 509460 w 709"/>
                <a:gd name="T71" fmla="*/ 94485 h 965"/>
                <a:gd name="T72" fmla="*/ 518461 w 709"/>
                <a:gd name="T73" fmla="*/ 152976 h 965"/>
                <a:gd name="T74" fmla="*/ 342040 w 709"/>
                <a:gd name="T75" fmla="*/ 61190 h 965"/>
                <a:gd name="T76" fmla="*/ 318637 w 709"/>
                <a:gd name="T77" fmla="*/ 0 h 965"/>
                <a:gd name="T78" fmla="*/ 294335 w 709"/>
                <a:gd name="T79" fmla="*/ 61190 h 965"/>
                <a:gd name="T80" fmla="*/ 117014 w 709"/>
                <a:gd name="T81" fmla="*/ 155675 h 965"/>
                <a:gd name="T82" fmla="*/ 127815 w 709"/>
                <a:gd name="T83" fmla="*/ 98084 h 965"/>
                <a:gd name="T84" fmla="*/ 93611 w 709"/>
                <a:gd name="T85" fmla="*/ 132279 h 965"/>
                <a:gd name="T86" fmla="*/ 57607 w 709"/>
                <a:gd name="T87" fmla="*/ 322149 h 965"/>
                <a:gd name="T88" fmla="*/ 25203 w 709"/>
                <a:gd name="T89" fmla="*/ 293353 h 965"/>
                <a:gd name="T90" fmla="*/ 25203 w 709"/>
                <a:gd name="T91" fmla="*/ 341046 h 965"/>
                <a:gd name="T92" fmla="*/ 57607 w 709"/>
                <a:gd name="T93" fmla="*/ 322149 h 96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09" h="965">
                  <a:moveTo>
                    <a:pt x="355" y="147"/>
                  </a:moveTo>
                  <a:cubicBezTo>
                    <a:pt x="238" y="147"/>
                    <a:pt x="143" y="241"/>
                    <a:pt x="143" y="358"/>
                  </a:cubicBezTo>
                  <a:cubicBezTo>
                    <a:pt x="143" y="414"/>
                    <a:pt x="187" y="481"/>
                    <a:pt x="188" y="481"/>
                  </a:cubicBezTo>
                  <a:cubicBezTo>
                    <a:pt x="197" y="496"/>
                    <a:pt x="210" y="519"/>
                    <a:pt x="218" y="534"/>
                  </a:cubicBezTo>
                  <a:lnTo>
                    <a:pt x="264" y="623"/>
                  </a:lnTo>
                  <a:cubicBezTo>
                    <a:pt x="272" y="639"/>
                    <a:pt x="279" y="662"/>
                    <a:pt x="279" y="675"/>
                  </a:cubicBezTo>
                  <a:cubicBezTo>
                    <a:pt x="279" y="675"/>
                    <a:pt x="284" y="679"/>
                    <a:pt x="294" y="679"/>
                  </a:cubicBezTo>
                  <a:lnTo>
                    <a:pt x="416" y="679"/>
                  </a:lnTo>
                  <a:cubicBezTo>
                    <a:pt x="425" y="679"/>
                    <a:pt x="430" y="675"/>
                    <a:pt x="431" y="674"/>
                  </a:cubicBezTo>
                  <a:cubicBezTo>
                    <a:pt x="430" y="662"/>
                    <a:pt x="437" y="639"/>
                    <a:pt x="446" y="623"/>
                  </a:cubicBezTo>
                  <a:lnTo>
                    <a:pt x="491" y="534"/>
                  </a:lnTo>
                  <a:cubicBezTo>
                    <a:pt x="499" y="519"/>
                    <a:pt x="513" y="495"/>
                    <a:pt x="522" y="481"/>
                  </a:cubicBezTo>
                  <a:cubicBezTo>
                    <a:pt x="537" y="458"/>
                    <a:pt x="566" y="402"/>
                    <a:pt x="566" y="358"/>
                  </a:cubicBezTo>
                  <a:cubicBezTo>
                    <a:pt x="566" y="241"/>
                    <a:pt x="471" y="147"/>
                    <a:pt x="355" y="147"/>
                  </a:cubicBezTo>
                  <a:close/>
                  <a:moveTo>
                    <a:pt x="416" y="723"/>
                  </a:moveTo>
                  <a:lnTo>
                    <a:pt x="294" y="723"/>
                  </a:lnTo>
                  <a:cubicBezTo>
                    <a:pt x="261" y="723"/>
                    <a:pt x="235" y="702"/>
                    <a:pt x="235" y="675"/>
                  </a:cubicBezTo>
                  <a:cubicBezTo>
                    <a:pt x="235" y="671"/>
                    <a:pt x="231" y="656"/>
                    <a:pt x="224" y="643"/>
                  </a:cubicBezTo>
                  <a:lnTo>
                    <a:pt x="179" y="554"/>
                  </a:lnTo>
                  <a:cubicBezTo>
                    <a:pt x="172" y="540"/>
                    <a:pt x="159" y="519"/>
                    <a:pt x="151" y="506"/>
                  </a:cubicBezTo>
                  <a:cubicBezTo>
                    <a:pt x="145" y="498"/>
                    <a:pt x="99" y="425"/>
                    <a:pt x="99" y="358"/>
                  </a:cubicBezTo>
                  <a:cubicBezTo>
                    <a:pt x="99" y="217"/>
                    <a:pt x="214" y="102"/>
                    <a:pt x="355" y="102"/>
                  </a:cubicBezTo>
                  <a:cubicBezTo>
                    <a:pt x="495" y="102"/>
                    <a:pt x="610" y="217"/>
                    <a:pt x="610" y="358"/>
                  </a:cubicBezTo>
                  <a:cubicBezTo>
                    <a:pt x="610" y="425"/>
                    <a:pt x="564" y="498"/>
                    <a:pt x="559" y="506"/>
                  </a:cubicBezTo>
                  <a:cubicBezTo>
                    <a:pt x="550" y="518"/>
                    <a:pt x="537" y="541"/>
                    <a:pt x="530" y="554"/>
                  </a:cubicBezTo>
                  <a:lnTo>
                    <a:pt x="485" y="643"/>
                  </a:lnTo>
                  <a:cubicBezTo>
                    <a:pt x="478" y="656"/>
                    <a:pt x="475" y="671"/>
                    <a:pt x="475" y="675"/>
                  </a:cubicBezTo>
                  <a:cubicBezTo>
                    <a:pt x="475" y="702"/>
                    <a:pt x="449" y="723"/>
                    <a:pt x="416" y="723"/>
                  </a:cubicBezTo>
                  <a:close/>
                  <a:moveTo>
                    <a:pt x="287" y="832"/>
                  </a:moveTo>
                  <a:cubicBezTo>
                    <a:pt x="269" y="832"/>
                    <a:pt x="254" y="846"/>
                    <a:pt x="254" y="865"/>
                  </a:cubicBezTo>
                  <a:cubicBezTo>
                    <a:pt x="254" y="883"/>
                    <a:pt x="269" y="897"/>
                    <a:pt x="287" y="897"/>
                  </a:cubicBezTo>
                  <a:lnTo>
                    <a:pt x="426" y="897"/>
                  </a:lnTo>
                  <a:cubicBezTo>
                    <a:pt x="444" y="897"/>
                    <a:pt x="459" y="883"/>
                    <a:pt x="459" y="865"/>
                  </a:cubicBezTo>
                  <a:cubicBezTo>
                    <a:pt x="459" y="846"/>
                    <a:pt x="444" y="832"/>
                    <a:pt x="426" y="832"/>
                  </a:cubicBezTo>
                  <a:lnTo>
                    <a:pt x="287" y="832"/>
                  </a:lnTo>
                  <a:close/>
                  <a:moveTo>
                    <a:pt x="274" y="885"/>
                  </a:moveTo>
                  <a:cubicBezTo>
                    <a:pt x="276" y="929"/>
                    <a:pt x="312" y="965"/>
                    <a:pt x="356" y="965"/>
                  </a:cubicBezTo>
                  <a:cubicBezTo>
                    <a:pt x="401" y="965"/>
                    <a:pt x="437" y="929"/>
                    <a:pt x="439" y="885"/>
                  </a:cubicBezTo>
                  <a:lnTo>
                    <a:pt x="274" y="885"/>
                  </a:lnTo>
                  <a:close/>
                  <a:moveTo>
                    <a:pt x="459" y="865"/>
                  </a:moveTo>
                  <a:lnTo>
                    <a:pt x="254" y="865"/>
                  </a:lnTo>
                  <a:lnTo>
                    <a:pt x="254" y="762"/>
                  </a:lnTo>
                  <a:lnTo>
                    <a:pt x="459" y="762"/>
                  </a:lnTo>
                  <a:lnTo>
                    <a:pt x="459" y="865"/>
                  </a:lnTo>
                  <a:close/>
                  <a:moveTo>
                    <a:pt x="491" y="369"/>
                  </a:moveTo>
                  <a:cubicBezTo>
                    <a:pt x="491" y="388"/>
                    <a:pt x="476" y="403"/>
                    <a:pt x="457" y="403"/>
                  </a:cubicBezTo>
                  <a:lnTo>
                    <a:pt x="388" y="403"/>
                  </a:lnTo>
                  <a:lnTo>
                    <a:pt x="388" y="472"/>
                  </a:lnTo>
                  <a:cubicBezTo>
                    <a:pt x="388" y="491"/>
                    <a:pt x="373" y="506"/>
                    <a:pt x="355" y="506"/>
                  </a:cubicBezTo>
                  <a:cubicBezTo>
                    <a:pt x="336" y="506"/>
                    <a:pt x="321" y="491"/>
                    <a:pt x="321" y="472"/>
                  </a:cubicBezTo>
                  <a:lnTo>
                    <a:pt x="321" y="403"/>
                  </a:lnTo>
                  <a:lnTo>
                    <a:pt x="252" y="403"/>
                  </a:lnTo>
                  <a:cubicBezTo>
                    <a:pt x="233" y="403"/>
                    <a:pt x="218" y="388"/>
                    <a:pt x="218" y="369"/>
                  </a:cubicBezTo>
                  <a:cubicBezTo>
                    <a:pt x="218" y="351"/>
                    <a:pt x="233" y="336"/>
                    <a:pt x="252" y="336"/>
                  </a:cubicBezTo>
                  <a:lnTo>
                    <a:pt x="321" y="336"/>
                  </a:lnTo>
                  <a:lnTo>
                    <a:pt x="321" y="266"/>
                  </a:lnTo>
                  <a:cubicBezTo>
                    <a:pt x="321" y="248"/>
                    <a:pt x="336" y="233"/>
                    <a:pt x="355" y="233"/>
                  </a:cubicBezTo>
                  <a:cubicBezTo>
                    <a:pt x="373" y="233"/>
                    <a:pt x="388" y="248"/>
                    <a:pt x="388" y="266"/>
                  </a:cubicBezTo>
                  <a:lnTo>
                    <a:pt x="388" y="336"/>
                  </a:lnTo>
                  <a:lnTo>
                    <a:pt x="457" y="336"/>
                  </a:lnTo>
                  <a:cubicBezTo>
                    <a:pt x="476" y="336"/>
                    <a:pt x="491" y="351"/>
                    <a:pt x="491" y="369"/>
                  </a:cubicBezTo>
                  <a:close/>
                  <a:moveTo>
                    <a:pt x="681" y="326"/>
                  </a:moveTo>
                  <a:lnTo>
                    <a:pt x="643" y="326"/>
                  </a:lnTo>
                  <a:cubicBezTo>
                    <a:pt x="644" y="336"/>
                    <a:pt x="645" y="347"/>
                    <a:pt x="645" y="358"/>
                  </a:cubicBezTo>
                  <a:cubicBezTo>
                    <a:pt x="645" y="365"/>
                    <a:pt x="644" y="372"/>
                    <a:pt x="643" y="379"/>
                  </a:cubicBezTo>
                  <a:lnTo>
                    <a:pt x="681" y="379"/>
                  </a:lnTo>
                  <a:cubicBezTo>
                    <a:pt x="696" y="379"/>
                    <a:pt x="709" y="367"/>
                    <a:pt x="709" y="352"/>
                  </a:cubicBezTo>
                  <a:cubicBezTo>
                    <a:pt x="709" y="338"/>
                    <a:pt x="696" y="326"/>
                    <a:pt x="681" y="326"/>
                  </a:cubicBezTo>
                  <a:close/>
                  <a:moveTo>
                    <a:pt x="576" y="170"/>
                  </a:moveTo>
                  <a:lnTo>
                    <a:pt x="603" y="142"/>
                  </a:lnTo>
                  <a:cubicBezTo>
                    <a:pt x="614" y="131"/>
                    <a:pt x="614" y="114"/>
                    <a:pt x="604" y="104"/>
                  </a:cubicBezTo>
                  <a:cubicBezTo>
                    <a:pt x="594" y="94"/>
                    <a:pt x="577" y="94"/>
                    <a:pt x="566" y="105"/>
                  </a:cubicBezTo>
                  <a:lnTo>
                    <a:pt x="538" y="132"/>
                  </a:lnTo>
                  <a:cubicBezTo>
                    <a:pt x="552" y="144"/>
                    <a:pt x="564" y="156"/>
                    <a:pt x="576" y="170"/>
                  </a:cubicBezTo>
                  <a:close/>
                  <a:moveTo>
                    <a:pt x="354" y="67"/>
                  </a:moveTo>
                  <a:cubicBezTo>
                    <a:pt x="363" y="67"/>
                    <a:pt x="372" y="68"/>
                    <a:pt x="380" y="68"/>
                  </a:cubicBezTo>
                  <a:lnTo>
                    <a:pt x="380" y="27"/>
                  </a:lnTo>
                  <a:cubicBezTo>
                    <a:pt x="380" y="12"/>
                    <a:pt x="368" y="0"/>
                    <a:pt x="354" y="0"/>
                  </a:cubicBezTo>
                  <a:cubicBezTo>
                    <a:pt x="339" y="0"/>
                    <a:pt x="327" y="12"/>
                    <a:pt x="327" y="27"/>
                  </a:cubicBezTo>
                  <a:lnTo>
                    <a:pt x="327" y="68"/>
                  </a:lnTo>
                  <a:cubicBezTo>
                    <a:pt x="336" y="68"/>
                    <a:pt x="345" y="67"/>
                    <a:pt x="354" y="67"/>
                  </a:cubicBezTo>
                  <a:close/>
                  <a:moveTo>
                    <a:pt x="130" y="173"/>
                  </a:moveTo>
                  <a:cubicBezTo>
                    <a:pt x="142" y="159"/>
                    <a:pt x="154" y="147"/>
                    <a:pt x="168" y="135"/>
                  </a:cubicBezTo>
                  <a:lnTo>
                    <a:pt x="142" y="109"/>
                  </a:lnTo>
                  <a:cubicBezTo>
                    <a:pt x="131" y="99"/>
                    <a:pt x="114" y="98"/>
                    <a:pt x="104" y="109"/>
                  </a:cubicBezTo>
                  <a:cubicBezTo>
                    <a:pt x="93" y="119"/>
                    <a:pt x="94" y="136"/>
                    <a:pt x="104" y="147"/>
                  </a:cubicBezTo>
                  <a:lnTo>
                    <a:pt x="130" y="173"/>
                  </a:lnTo>
                  <a:close/>
                  <a:moveTo>
                    <a:pt x="64" y="358"/>
                  </a:moveTo>
                  <a:cubicBezTo>
                    <a:pt x="64" y="347"/>
                    <a:pt x="64" y="336"/>
                    <a:pt x="66" y="326"/>
                  </a:cubicBezTo>
                  <a:lnTo>
                    <a:pt x="28" y="326"/>
                  </a:lnTo>
                  <a:cubicBezTo>
                    <a:pt x="13" y="326"/>
                    <a:pt x="0" y="338"/>
                    <a:pt x="0" y="352"/>
                  </a:cubicBezTo>
                  <a:cubicBezTo>
                    <a:pt x="0" y="367"/>
                    <a:pt x="13" y="379"/>
                    <a:pt x="28" y="379"/>
                  </a:cubicBezTo>
                  <a:lnTo>
                    <a:pt x="65" y="379"/>
                  </a:lnTo>
                  <a:cubicBezTo>
                    <a:pt x="64" y="372"/>
                    <a:pt x="64" y="365"/>
                    <a:pt x="64" y="3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sp>
        <p:nvSpPr>
          <p:cNvPr id="62" name="TextBox 46"/>
          <p:cNvSpPr txBox="1">
            <a:spLocks noChangeArrowheads="1"/>
          </p:cNvSpPr>
          <p:nvPr/>
        </p:nvSpPr>
        <p:spPr bwMode="auto">
          <a:xfrm>
            <a:off x="5128553" y="2297315"/>
            <a:ext cx="1785920" cy="282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22" tIns="25711" rIns="51422" bIns="2571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zh-CN" altLang="en-US" sz="1800" b="1" kern="100" dirty="0">
                <a:solidFill>
                  <a:srgbClr val="C00000"/>
                </a:solidFill>
                <a:latin typeface="微软雅黑" panose="020B0503020204020204" pitchFamily="34" charset="-122"/>
                <a:cs typeface="Arial"/>
              </a:rPr>
              <a:t>试验</a:t>
            </a:r>
            <a:r>
              <a:rPr lang="zh-CN" altLang="en-US" sz="1800" b="1" kern="100" dirty="0" smtClean="0">
                <a:solidFill>
                  <a:srgbClr val="C00000"/>
                </a:solidFill>
                <a:latin typeface="微软雅黑" panose="020B0503020204020204" pitchFamily="34" charset="-122"/>
                <a:cs typeface="Arial"/>
              </a:rPr>
              <a:t>药物</a:t>
            </a:r>
            <a:endParaRPr lang="zh-CN" altLang="en-US" sz="1800" b="1" kern="100" dirty="0">
              <a:solidFill>
                <a:srgbClr val="C00000"/>
              </a:solidFill>
              <a:latin typeface="微软雅黑" panose="020B0503020204020204" pitchFamily="34" charset="-122"/>
              <a:cs typeface="Times New Roman"/>
            </a:endParaRPr>
          </a:p>
        </p:txBody>
      </p:sp>
      <p:sp>
        <p:nvSpPr>
          <p:cNvPr id="63" name="TextBox 47"/>
          <p:cNvSpPr txBox="1">
            <a:spLocks noChangeArrowheads="1"/>
          </p:cNvSpPr>
          <p:nvPr/>
        </p:nvSpPr>
        <p:spPr bwMode="auto">
          <a:xfrm>
            <a:off x="5198646" y="3345271"/>
            <a:ext cx="1786974" cy="19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22" tIns="25711" rIns="51422" bIns="2571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ts val="1050"/>
              </a:lnSpc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香橘乳癖宁胶囊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" name="Freeform 42"/>
          <p:cNvSpPr>
            <a:spLocks/>
          </p:cNvSpPr>
          <p:nvPr/>
        </p:nvSpPr>
        <p:spPr bwMode="auto">
          <a:xfrm flipH="1">
            <a:off x="1683145" y="2657312"/>
            <a:ext cx="1994652" cy="568655"/>
          </a:xfrm>
          <a:custGeom>
            <a:avLst/>
            <a:gdLst>
              <a:gd name="T0" fmla="*/ 0 w 4673"/>
              <a:gd name="T1" fmla="*/ 739775 h 1547"/>
              <a:gd name="T2" fmla="*/ 0 w 4673"/>
              <a:gd name="T3" fmla="*/ 0 h 1547"/>
              <a:gd name="T4" fmla="*/ 3246438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 cap="flat" cmpd="sng">
            <a:solidFill>
              <a:srgbClr val="7F7F7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1422" tIns="25711" rIns="51422" bIns="25711"/>
          <a:lstStyle/>
          <a:p>
            <a:endParaRPr lang="zh-CN" altLang="en-US" sz="1600"/>
          </a:p>
        </p:txBody>
      </p:sp>
      <p:grpSp>
        <p:nvGrpSpPr>
          <p:cNvPr id="56" name="组合 40"/>
          <p:cNvGrpSpPr>
            <a:grpSpLocks/>
          </p:cNvGrpSpPr>
          <p:nvPr/>
        </p:nvGrpSpPr>
        <p:grpSpPr bwMode="auto">
          <a:xfrm>
            <a:off x="3300589" y="3058786"/>
            <a:ext cx="710076" cy="706549"/>
            <a:chOff x="0" y="0"/>
            <a:chExt cx="1155700" cy="919162"/>
          </a:xfrm>
          <a:solidFill>
            <a:schemeClr val="bg1">
              <a:lumMod val="65000"/>
            </a:schemeClr>
          </a:solidFill>
        </p:grpSpPr>
        <p:sp>
          <p:nvSpPr>
            <p:cNvPr id="57" name="Oval 33"/>
            <p:cNvSpPr>
              <a:spLocks noChangeArrowheads="1"/>
            </p:cNvSpPr>
            <p:nvPr/>
          </p:nvSpPr>
          <p:spPr bwMode="auto">
            <a:xfrm>
              <a:off x="0" y="0"/>
              <a:ext cx="1155700" cy="91916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05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58" name="Freeform 36"/>
            <p:cNvSpPr>
              <a:spLocks noEditPoints="1"/>
            </p:cNvSpPr>
            <p:nvPr/>
          </p:nvSpPr>
          <p:spPr bwMode="auto">
            <a:xfrm>
              <a:off x="261937" y="217489"/>
              <a:ext cx="712789" cy="591205"/>
            </a:xfrm>
            <a:custGeom>
              <a:avLst/>
              <a:gdLst>
                <a:gd name="T0" fmla="*/ 188097 w 792"/>
                <a:gd name="T1" fmla="*/ 307152 h 779"/>
                <a:gd name="T2" fmla="*/ 249296 w 792"/>
                <a:gd name="T3" fmla="*/ 200865 h 779"/>
                <a:gd name="T4" fmla="*/ 350994 w 792"/>
                <a:gd name="T5" fmla="*/ 290938 h 779"/>
                <a:gd name="T6" fmla="*/ 264596 w 792"/>
                <a:gd name="T7" fmla="*/ 182850 h 779"/>
                <a:gd name="T8" fmla="*/ 350994 w 792"/>
                <a:gd name="T9" fmla="*/ 290938 h 779"/>
                <a:gd name="T10" fmla="*/ 350994 w 792"/>
                <a:gd name="T11" fmla="*/ 290938 h 779"/>
                <a:gd name="T12" fmla="*/ 420293 w 792"/>
                <a:gd name="T13" fmla="*/ 174743 h 779"/>
                <a:gd name="T14" fmla="*/ 442793 w 792"/>
                <a:gd name="T15" fmla="*/ 163034 h 779"/>
                <a:gd name="T16" fmla="*/ 445493 w 792"/>
                <a:gd name="T17" fmla="*/ 182850 h 779"/>
                <a:gd name="T18" fmla="*/ 439193 w 792"/>
                <a:gd name="T19" fmla="*/ 215276 h 779"/>
                <a:gd name="T20" fmla="*/ 418493 w 792"/>
                <a:gd name="T21" fmla="*/ 207170 h 779"/>
                <a:gd name="T22" fmla="*/ 393293 w 792"/>
                <a:gd name="T23" fmla="*/ 185552 h 779"/>
                <a:gd name="T24" fmla="*/ 410393 w 792"/>
                <a:gd name="T25" fmla="*/ 172942 h 779"/>
                <a:gd name="T26" fmla="*/ 442793 w 792"/>
                <a:gd name="T27" fmla="*/ 163034 h 779"/>
                <a:gd name="T28" fmla="*/ 337494 w 792"/>
                <a:gd name="T29" fmla="*/ 308953 h 779"/>
                <a:gd name="T30" fmla="*/ 325795 w 792"/>
                <a:gd name="T31" fmla="*/ 440461 h 779"/>
                <a:gd name="T32" fmla="*/ 371694 w 792"/>
                <a:gd name="T33" fmla="*/ 320663 h 779"/>
                <a:gd name="T34" fmla="*/ 280795 w 792"/>
                <a:gd name="T35" fmla="*/ 268420 h 779"/>
                <a:gd name="T36" fmla="*/ 246596 w 792"/>
                <a:gd name="T37" fmla="*/ 280130 h 779"/>
                <a:gd name="T38" fmla="*/ 292495 w 792"/>
                <a:gd name="T39" fmla="*/ 440461 h 779"/>
                <a:gd name="T40" fmla="*/ 280795 w 792"/>
                <a:gd name="T41" fmla="*/ 268420 h 779"/>
                <a:gd name="T42" fmla="*/ 416693 w 792"/>
                <a:gd name="T43" fmla="*/ 240497 h 779"/>
                <a:gd name="T44" fmla="*/ 404993 w 792"/>
                <a:gd name="T45" fmla="*/ 440461 h 779"/>
                <a:gd name="T46" fmla="*/ 450892 w 792"/>
                <a:gd name="T47" fmla="*/ 253107 h 779"/>
                <a:gd name="T48" fmla="*/ 201597 w 792"/>
                <a:gd name="T49" fmla="*/ 351288 h 779"/>
                <a:gd name="T50" fmla="*/ 167397 w 792"/>
                <a:gd name="T51" fmla="*/ 362997 h 779"/>
                <a:gd name="T52" fmla="*/ 213296 w 792"/>
                <a:gd name="T53" fmla="*/ 440461 h 779"/>
                <a:gd name="T54" fmla="*/ 201597 w 792"/>
                <a:gd name="T55" fmla="*/ 351288 h 779"/>
                <a:gd name="T56" fmla="*/ 122398 w 792"/>
                <a:gd name="T57" fmla="*/ 440461 h 779"/>
                <a:gd name="T58" fmla="*/ 110698 w 792"/>
                <a:gd name="T59" fmla="*/ 170240 h 779"/>
                <a:gd name="T60" fmla="*/ 134098 w 792"/>
                <a:gd name="T61" fmla="*/ 170240 h 779"/>
                <a:gd name="T62" fmla="*/ 477892 w 792"/>
                <a:gd name="T63" fmla="*/ 417042 h 779"/>
                <a:gd name="T64" fmla="*/ 477892 w 792"/>
                <a:gd name="T65" fmla="*/ 440461 h 779"/>
                <a:gd name="T66" fmla="*/ 110698 w 792"/>
                <a:gd name="T67" fmla="*/ 428751 h 779"/>
                <a:gd name="T68" fmla="*/ 477892 w 792"/>
                <a:gd name="T69" fmla="*/ 417042 h 779"/>
                <a:gd name="T70" fmla="*/ 611990 w 792"/>
                <a:gd name="T71" fmla="*/ 701675 h 779"/>
                <a:gd name="T72" fmla="*/ 436493 w 792"/>
                <a:gd name="T73" fmla="*/ 566564 h 779"/>
                <a:gd name="T74" fmla="*/ 0 w 792"/>
                <a:gd name="T75" fmla="*/ 299045 h 779"/>
                <a:gd name="T76" fmla="*/ 599390 w 792"/>
                <a:gd name="T77" fmla="*/ 299045 h 779"/>
                <a:gd name="T78" fmla="*/ 677689 w 792"/>
                <a:gd name="T79" fmla="*/ 544947 h 779"/>
                <a:gd name="T80" fmla="*/ 300595 w 792"/>
                <a:gd name="T81" fmla="*/ 561160 h 779"/>
                <a:gd name="T82" fmla="*/ 561591 w 792"/>
                <a:gd name="T83" fmla="*/ 299045 h 779"/>
                <a:gd name="T84" fmla="*/ 38699 w 792"/>
                <a:gd name="T85" fmla="*/ 299045 h 77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92" h="779">
                  <a:moveTo>
                    <a:pt x="297" y="240"/>
                  </a:moveTo>
                  <a:lnTo>
                    <a:pt x="209" y="341"/>
                  </a:lnTo>
                  <a:lnTo>
                    <a:pt x="188" y="323"/>
                  </a:lnTo>
                  <a:lnTo>
                    <a:pt x="277" y="223"/>
                  </a:lnTo>
                  <a:lnTo>
                    <a:pt x="297" y="240"/>
                  </a:lnTo>
                  <a:close/>
                  <a:moveTo>
                    <a:pt x="390" y="323"/>
                  </a:moveTo>
                  <a:lnTo>
                    <a:pt x="276" y="224"/>
                  </a:lnTo>
                  <a:lnTo>
                    <a:pt x="294" y="203"/>
                  </a:lnTo>
                  <a:lnTo>
                    <a:pt x="408" y="303"/>
                  </a:lnTo>
                  <a:lnTo>
                    <a:pt x="390" y="323"/>
                  </a:lnTo>
                  <a:close/>
                  <a:moveTo>
                    <a:pt x="487" y="212"/>
                  </a:moveTo>
                  <a:lnTo>
                    <a:pt x="390" y="323"/>
                  </a:lnTo>
                  <a:lnTo>
                    <a:pt x="369" y="305"/>
                  </a:lnTo>
                  <a:lnTo>
                    <a:pt x="467" y="194"/>
                  </a:lnTo>
                  <a:lnTo>
                    <a:pt x="487" y="212"/>
                  </a:lnTo>
                  <a:close/>
                  <a:moveTo>
                    <a:pt x="492" y="181"/>
                  </a:moveTo>
                  <a:cubicBezTo>
                    <a:pt x="497" y="179"/>
                    <a:pt x="500" y="182"/>
                    <a:pt x="499" y="187"/>
                  </a:cubicBezTo>
                  <a:lnTo>
                    <a:pt x="495" y="203"/>
                  </a:lnTo>
                  <a:cubicBezTo>
                    <a:pt x="494" y="209"/>
                    <a:pt x="492" y="217"/>
                    <a:pt x="491" y="222"/>
                  </a:cubicBezTo>
                  <a:lnTo>
                    <a:pt x="488" y="239"/>
                  </a:lnTo>
                  <a:cubicBezTo>
                    <a:pt x="487" y="244"/>
                    <a:pt x="483" y="245"/>
                    <a:pt x="479" y="242"/>
                  </a:cubicBezTo>
                  <a:lnTo>
                    <a:pt x="465" y="230"/>
                  </a:lnTo>
                  <a:cubicBezTo>
                    <a:pt x="461" y="227"/>
                    <a:pt x="455" y="221"/>
                    <a:pt x="451" y="217"/>
                  </a:cubicBezTo>
                  <a:lnTo>
                    <a:pt x="437" y="206"/>
                  </a:lnTo>
                  <a:cubicBezTo>
                    <a:pt x="433" y="202"/>
                    <a:pt x="434" y="198"/>
                    <a:pt x="439" y="197"/>
                  </a:cubicBezTo>
                  <a:lnTo>
                    <a:pt x="456" y="192"/>
                  </a:lnTo>
                  <a:cubicBezTo>
                    <a:pt x="461" y="190"/>
                    <a:pt x="470" y="187"/>
                    <a:pt x="475" y="186"/>
                  </a:cubicBezTo>
                  <a:lnTo>
                    <a:pt x="492" y="181"/>
                  </a:lnTo>
                  <a:close/>
                  <a:moveTo>
                    <a:pt x="400" y="343"/>
                  </a:moveTo>
                  <a:lnTo>
                    <a:pt x="375" y="343"/>
                  </a:lnTo>
                  <a:cubicBezTo>
                    <a:pt x="368" y="343"/>
                    <a:pt x="362" y="349"/>
                    <a:pt x="362" y="356"/>
                  </a:cubicBezTo>
                  <a:lnTo>
                    <a:pt x="362" y="489"/>
                  </a:lnTo>
                  <a:lnTo>
                    <a:pt x="413" y="489"/>
                  </a:lnTo>
                  <a:lnTo>
                    <a:pt x="413" y="356"/>
                  </a:lnTo>
                  <a:cubicBezTo>
                    <a:pt x="413" y="349"/>
                    <a:pt x="407" y="343"/>
                    <a:pt x="400" y="343"/>
                  </a:cubicBezTo>
                  <a:close/>
                  <a:moveTo>
                    <a:pt x="312" y="298"/>
                  </a:moveTo>
                  <a:lnTo>
                    <a:pt x="287" y="298"/>
                  </a:lnTo>
                  <a:cubicBezTo>
                    <a:pt x="280" y="298"/>
                    <a:pt x="274" y="304"/>
                    <a:pt x="274" y="311"/>
                  </a:cubicBezTo>
                  <a:lnTo>
                    <a:pt x="274" y="489"/>
                  </a:lnTo>
                  <a:lnTo>
                    <a:pt x="325" y="489"/>
                  </a:lnTo>
                  <a:lnTo>
                    <a:pt x="325" y="311"/>
                  </a:lnTo>
                  <a:cubicBezTo>
                    <a:pt x="325" y="304"/>
                    <a:pt x="319" y="298"/>
                    <a:pt x="312" y="298"/>
                  </a:cubicBezTo>
                  <a:close/>
                  <a:moveTo>
                    <a:pt x="488" y="267"/>
                  </a:moveTo>
                  <a:lnTo>
                    <a:pt x="463" y="267"/>
                  </a:lnTo>
                  <a:cubicBezTo>
                    <a:pt x="456" y="267"/>
                    <a:pt x="450" y="273"/>
                    <a:pt x="450" y="281"/>
                  </a:cubicBezTo>
                  <a:lnTo>
                    <a:pt x="450" y="489"/>
                  </a:lnTo>
                  <a:lnTo>
                    <a:pt x="501" y="489"/>
                  </a:lnTo>
                  <a:lnTo>
                    <a:pt x="501" y="281"/>
                  </a:lnTo>
                  <a:cubicBezTo>
                    <a:pt x="501" y="273"/>
                    <a:pt x="495" y="267"/>
                    <a:pt x="488" y="267"/>
                  </a:cubicBezTo>
                  <a:close/>
                  <a:moveTo>
                    <a:pt x="224" y="390"/>
                  </a:moveTo>
                  <a:lnTo>
                    <a:pt x="200" y="390"/>
                  </a:lnTo>
                  <a:cubicBezTo>
                    <a:pt x="192" y="390"/>
                    <a:pt x="186" y="396"/>
                    <a:pt x="186" y="403"/>
                  </a:cubicBezTo>
                  <a:lnTo>
                    <a:pt x="186" y="489"/>
                  </a:lnTo>
                  <a:lnTo>
                    <a:pt x="237" y="489"/>
                  </a:lnTo>
                  <a:lnTo>
                    <a:pt x="237" y="403"/>
                  </a:lnTo>
                  <a:cubicBezTo>
                    <a:pt x="237" y="396"/>
                    <a:pt x="231" y="390"/>
                    <a:pt x="224" y="390"/>
                  </a:cubicBezTo>
                  <a:close/>
                  <a:moveTo>
                    <a:pt x="149" y="476"/>
                  </a:moveTo>
                  <a:cubicBezTo>
                    <a:pt x="149" y="483"/>
                    <a:pt x="144" y="489"/>
                    <a:pt x="136" y="489"/>
                  </a:cubicBezTo>
                  <a:cubicBezTo>
                    <a:pt x="129" y="489"/>
                    <a:pt x="123" y="483"/>
                    <a:pt x="123" y="476"/>
                  </a:cubicBezTo>
                  <a:lnTo>
                    <a:pt x="123" y="189"/>
                  </a:lnTo>
                  <a:cubicBezTo>
                    <a:pt x="123" y="182"/>
                    <a:pt x="129" y="176"/>
                    <a:pt x="136" y="176"/>
                  </a:cubicBezTo>
                  <a:cubicBezTo>
                    <a:pt x="143" y="176"/>
                    <a:pt x="149" y="182"/>
                    <a:pt x="149" y="189"/>
                  </a:cubicBezTo>
                  <a:lnTo>
                    <a:pt x="149" y="476"/>
                  </a:lnTo>
                  <a:close/>
                  <a:moveTo>
                    <a:pt x="531" y="463"/>
                  </a:moveTo>
                  <a:cubicBezTo>
                    <a:pt x="538" y="463"/>
                    <a:pt x="544" y="469"/>
                    <a:pt x="544" y="476"/>
                  </a:cubicBezTo>
                  <a:cubicBezTo>
                    <a:pt x="544" y="483"/>
                    <a:pt x="538" y="489"/>
                    <a:pt x="531" y="489"/>
                  </a:cubicBezTo>
                  <a:lnTo>
                    <a:pt x="136" y="489"/>
                  </a:lnTo>
                  <a:cubicBezTo>
                    <a:pt x="129" y="489"/>
                    <a:pt x="123" y="483"/>
                    <a:pt x="123" y="476"/>
                  </a:cubicBezTo>
                  <a:cubicBezTo>
                    <a:pt x="123" y="469"/>
                    <a:pt x="129" y="463"/>
                    <a:pt x="136" y="463"/>
                  </a:cubicBezTo>
                  <a:lnTo>
                    <a:pt x="531" y="463"/>
                  </a:lnTo>
                  <a:close/>
                  <a:moveTo>
                    <a:pt x="753" y="750"/>
                  </a:moveTo>
                  <a:cubicBezTo>
                    <a:pt x="732" y="770"/>
                    <a:pt x="706" y="779"/>
                    <a:pt x="680" y="779"/>
                  </a:cubicBezTo>
                  <a:cubicBezTo>
                    <a:pt x="654" y="779"/>
                    <a:pt x="628" y="770"/>
                    <a:pt x="608" y="750"/>
                  </a:cubicBezTo>
                  <a:lnTo>
                    <a:pt x="485" y="629"/>
                  </a:lnTo>
                  <a:cubicBezTo>
                    <a:pt x="440" y="653"/>
                    <a:pt x="388" y="666"/>
                    <a:pt x="334" y="666"/>
                  </a:cubicBezTo>
                  <a:cubicBezTo>
                    <a:pt x="149" y="666"/>
                    <a:pt x="0" y="517"/>
                    <a:pt x="0" y="332"/>
                  </a:cubicBezTo>
                  <a:cubicBezTo>
                    <a:pt x="0" y="149"/>
                    <a:pt x="149" y="0"/>
                    <a:pt x="334" y="0"/>
                  </a:cubicBezTo>
                  <a:cubicBezTo>
                    <a:pt x="517" y="0"/>
                    <a:pt x="666" y="149"/>
                    <a:pt x="666" y="332"/>
                  </a:cubicBezTo>
                  <a:cubicBezTo>
                    <a:pt x="666" y="387"/>
                    <a:pt x="653" y="439"/>
                    <a:pt x="630" y="484"/>
                  </a:cubicBezTo>
                  <a:lnTo>
                    <a:pt x="753" y="605"/>
                  </a:lnTo>
                  <a:cubicBezTo>
                    <a:pt x="792" y="645"/>
                    <a:pt x="792" y="709"/>
                    <a:pt x="753" y="750"/>
                  </a:cubicBezTo>
                  <a:close/>
                  <a:moveTo>
                    <a:pt x="334" y="623"/>
                  </a:moveTo>
                  <a:lnTo>
                    <a:pt x="334" y="623"/>
                  </a:lnTo>
                  <a:cubicBezTo>
                    <a:pt x="494" y="623"/>
                    <a:pt x="624" y="493"/>
                    <a:pt x="624" y="332"/>
                  </a:cubicBezTo>
                  <a:cubicBezTo>
                    <a:pt x="624" y="172"/>
                    <a:pt x="494" y="42"/>
                    <a:pt x="334" y="42"/>
                  </a:cubicBezTo>
                  <a:cubicBezTo>
                    <a:pt x="173" y="42"/>
                    <a:pt x="43" y="172"/>
                    <a:pt x="43" y="332"/>
                  </a:cubicBezTo>
                  <a:cubicBezTo>
                    <a:pt x="43" y="493"/>
                    <a:pt x="173" y="623"/>
                    <a:pt x="334" y="6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sp>
        <p:nvSpPr>
          <p:cNvPr id="64" name="TextBox 48"/>
          <p:cNvSpPr txBox="1">
            <a:spLocks noChangeArrowheads="1"/>
          </p:cNvSpPr>
          <p:nvPr/>
        </p:nvSpPr>
        <p:spPr bwMode="auto">
          <a:xfrm>
            <a:off x="2112576" y="2308420"/>
            <a:ext cx="1348950" cy="282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22" tIns="25711" rIns="51422" bIns="2571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zh-CN" altLang="en-US" sz="1800" b="1" kern="100" dirty="0" smtClean="0">
                <a:solidFill>
                  <a:srgbClr val="C00000"/>
                </a:solidFill>
                <a:latin typeface="微软雅黑" panose="020B0503020204020204" pitchFamily="34" charset="-122"/>
                <a:cs typeface="Arial"/>
              </a:rPr>
              <a:t>临床定位</a:t>
            </a:r>
            <a:endParaRPr lang="zh-CN" altLang="en-US" sz="1800" b="1" kern="100" dirty="0">
              <a:solidFill>
                <a:srgbClr val="C00000"/>
              </a:solidFill>
              <a:latin typeface="微软雅黑" panose="020B0503020204020204" pitchFamily="34" charset="-122"/>
              <a:cs typeface="Times New Roman"/>
            </a:endParaRPr>
          </a:p>
        </p:txBody>
      </p:sp>
      <p:sp>
        <p:nvSpPr>
          <p:cNvPr id="65" name="TextBox 49"/>
          <p:cNvSpPr txBox="1">
            <a:spLocks noChangeArrowheads="1"/>
          </p:cNvSpPr>
          <p:nvPr/>
        </p:nvSpPr>
        <p:spPr bwMode="auto">
          <a:xfrm>
            <a:off x="1144360" y="2988467"/>
            <a:ext cx="2258132" cy="120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22" tIns="25711" rIns="51422" bIns="2571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kern="100" dirty="0" smtClean="0">
                <a:solidFill>
                  <a:schemeClr val="tx1"/>
                </a:solidFill>
                <a:latin typeface="微软雅黑" panose="020B0503020204020204" pitchFamily="34" charset="-122"/>
                <a:cs typeface="Times New Roman"/>
              </a:rPr>
              <a:t>改善乳腺增生病的疼痛、肿块症状</a:t>
            </a:r>
            <a:endParaRPr lang="en-US" altLang="zh-CN" sz="1600" kern="100" dirty="0" smtClean="0">
              <a:solidFill>
                <a:schemeClr val="tx1"/>
              </a:solidFill>
              <a:latin typeface="微软雅黑" panose="020B0503020204020204" pitchFamily="34" charset="-122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100" dirty="0">
                <a:solidFill>
                  <a:schemeClr val="tx1"/>
                </a:solidFill>
                <a:latin typeface="微软雅黑" panose="020B0503020204020204" pitchFamily="34" charset="-122"/>
                <a:cs typeface="Times New Roman"/>
              </a:rPr>
              <a:t>肝郁痰凝证</a:t>
            </a:r>
          </a:p>
        </p:txBody>
      </p:sp>
      <p:sp>
        <p:nvSpPr>
          <p:cNvPr id="48" name="Freeform 42"/>
          <p:cNvSpPr>
            <a:spLocks/>
          </p:cNvSpPr>
          <p:nvPr/>
        </p:nvSpPr>
        <p:spPr bwMode="auto">
          <a:xfrm flipV="1">
            <a:off x="4916120" y="5095365"/>
            <a:ext cx="1994651" cy="567434"/>
          </a:xfrm>
          <a:custGeom>
            <a:avLst/>
            <a:gdLst>
              <a:gd name="T0" fmla="*/ 0 w 4673"/>
              <a:gd name="T1" fmla="*/ 738187 h 1547"/>
              <a:gd name="T2" fmla="*/ 0 w 4673"/>
              <a:gd name="T3" fmla="*/ 0 h 1547"/>
              <a:gd name="T4" fmla="*/ 3246437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 cap="flat" cmpd="sng">
            <a:solidFill>
              <a:srgbClr val="7F7F7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1422" tIns="25711" rIns="51422" bIns="25711"/>
          <a:lstStyle/>
          <a:p>
            <a:endParaRPr lang="zh-CN" altLang="en-US" sz="1600"/>
          </a:p>
        </p:txBody>
      </p:sp>
      <p:sp>
        <p:nvSpPr>
          <p:cNvPr id="54" name="Oval 31"/>
          <p:cNvSpPr>
            <a:spLocks noChangeArrowheads="1"/>
          </p:cNvSpPr>
          <p:nvPr/>
        </p:nvSpPr>
        <p:spPr bwMode="auto">
          <a:xfrm>
            <a:off x="4561570" y="4421648"/>
            <a:ext cx="709101" cy="69679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05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5" name="Freeform 35"/>
          <p:cNvSpPr>
            <a:spLocks noEditPoints="1"/>
          </p:cNvSpPr>
          <p:nvPr/>
        </p:nvSpPr>
        <p:spPr bwMode="auto">
          <a:xfrm>
            <a:off x="4852386" y="4559798"/>
            <a:ext cx="346260" cy="384552"/>
          </a:xfrm>
          <a:custGeom>
            <a:avLst/>
            <a:gdLst>
              <a:gd name="T0" fmla="*/ 73939 w 625"/>
              <a:gd name="T1" fmla="*/ 124194 h 852"/>
              <a:gd name="T2" fmla="*/ 62217 w 625"/>
              <a:gd name="T3" fmla="*/ 766762 h 852"/>
              <a:gd name="T4" fmla="*/ 563563 w 625"/>
              <a:gd name="T5" fmla="*/ 188091 h 852"/>
              <a:gd name="T6" fmla="*/ 520281 w 625"/>
              <a:gd name="T7" fmla="*/ 201590 h 852"/>
              <a:gd name="T8" fmla="*/ 64021 w 625"/>
              <a:gd name="T9" fmla="*/ 722664 h 852"/>
              <a:gd name="T10" fmla="*/ 243459 w 625"/>
              <a:gd name="T11" fmla="*/ 81896 h 852"/>
              <a:gd name="T12" fmla="*/ 320104 w 625"/>
              <a:gd name="T13" fmla="*/ 81896 h 852"/>
              <a:gd name="T14" fmla="*/ 280429 w 625"/>
              <a:gd name="T15" fmla="*/ 122394 h 852"/>
              <a:gd name="T16" fmla="*/ 196571 w 625"/>
              <a:gd name="T17" fmla="*/ 83696 h 852"/>
              <a:gd name="T18" fmla="*/ 103696 w 625"/>
              <a:gd name="T19" fmla="*/ 194390 h 852"/>
              <a:gd name="T20" fmla="*/ 459867 w 625"/>
              <a:gd name="T21" fmla="*/ 194390 h 852"/>
              <a:gd name="T22" fmla="*/ 366992 w 625"/>
              <a:gd name="T23" fmla="*/ 83696 h 852"/>
              <a:gd name="T24" fmla="*/ 196571 w 625"/>
              <a:gd name="T25" fmla="*/ 83696 h 852"/>
              <a:gd name="T26" fmla="*/ 199276 w 625"/>
              <a:gd name="T27" fmla="*/ 582271 h 852"/>
              <a:gd name="T28" fmla="*/ 136157 w 625"/>
              <a:gd name="T29" fmla="*/ 600270 h 852"/>
              <a:gd name="T30" fmla="*/ 122631 w 625"/>
              <a:gd name="T31" fmla="*/ 613770 h 852"/>
              <a:gd name="T32" fmla="*/ 199276 w 625"/>
              <a:gd name="T33" fmla="*/ 619169 h 852"/>
              <a:gd name="T34" fmla="*/ 119025 w 625"/>
              <a:gd name="T35" fmla="*/ 658767 h 852"/>
              <a:gd name="T36" fmla="*/ 218212 w 625"/>
              <a:gd name="T37" fmla="*/ 610170 h 852"/>
              <a:gd name="T38" fmla="*/ 218212 w 625"/>
              <a:gd name="T39" fmla="*/ 578671 h 852"/>
              <a:gd name="T40" fmla="*/ 99187 w 625"/>
              <a:gd name="T41" fmla="*/ 584971 h 852"/>
              <a:gd name="T42" fmla="*/ 192964 w 625"/>
              <a:gd name="T43" fmla="*/ 683966 h 852"/>
              <a:gd name="T44" fmla="*/ 192964 w 625"/>
              <a:gd name="T45" fmla="*/ 301485 h 852"/>
              <a:gd name="T46" fmla="*/ 136157 w 625"/>
              <a:gd name="T47" fmla="*/ 318584 h 852"/>
              <a:gd name="T48" fmla="*/ 155994 w 625"/>
              <a:gd name="T49" fmla="*/ 368982 h 852"/>
              <a:gd name="T50" fmla="*/ 119025 w 625"/>
              <a:gd name="T51" fmla="*/ 382481 h 852"/>
              <a:gd name="T52" fmla="*/ 192964 w 625"/>
              <a:gd name="T53" fmla="*/ 281686 h 852"/>
              <a:gd name="T54" fmla="*/ 99187 w 625"/>
              <a:gd name="T55" fmla="*/ 380681 h 852"/>
              <a:gd name="T56" fmla="*/ 217310 w 625"/>
              <a:gd name="T57" fmla="*/ 323084 h 852"/>
              <a:gd name="T58" fmla="*/ 216408 w 625"/>
              <a:gd name="T59" fmla="*/ 296985 h 852"/>
              <a:gd name="T60" fmla="*/ 199276 w 625"/>
              <a:gd name="T61" fmla="*/ 452678 h 852"/>
              <a:gd name="T62" fmla="*/ 122631 w 625"/>
              <a:gd name="T63" fmla="*/ 471577 h 852"/>
              <a:gd name="T64" fmla="*/ 199276 w 625"/>
              <a:gd name="T65" fmla="*/ 522874 h 852"/>
              <a:gd name="T66" fmla="*/ 218212 w 625"/>
              <a:gd name="T67" fmla="*/ 438278 h 852"/>
              <a:gd name="T68" fmla="*/ 99187 w 625"/>
              <a:gd name="T69" fmla="*/ 442778 h 852"/>
              <a:gd name="T70" fmla="*/ 199276 w 625"/>
              <a:gd name="T71" fmla="*/ 541773 h 852"/>
              <a:gd name="T72" fmla="*/ 260592 w 625"/>
              <a:gd name="T73" fmla="*/ 418479 h 852"/>
              <a:gd name="T74" fmla="*/ 294856 w 625"/>
              <a:gd name="T75" fmla="*/ 650668 h 852"/>
              <a:gd name="T76" fmla="*/ 452654 w 625"/>
              <a:gd name="T77" fmla="*/ 602070 h 852"/>
              <a:gd name="T78" fmla="*/ 288544 w 625"/>
              <a:gd name="T79" fmla="*/ 644368 h 852"/>
              <a:gd name="T80" fmla="*/ 452654 w 625"/>
              <a:gd name="T81" fmla="*/ 456277 h 852"/>
              <a:gd name="T82" fmla="*/ 288544 w 625"/>
              <a:gd name="T83" fmla="*/ 368982 h 852"/>
              <a:gd name="T84" fmla="*/ 288544 w 625"/>
              <a:gd name="T85" fmla="*/ 316784 h 85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625" h="852">
                <a:moveTo>
                  <a:pt x="48" y="224"/>
                </a:moveTo>
                <a:cubicBezTo>
                  <a:pt x="48" y="200"/>
                  <a:pt x="59" y="188"/>
                  <a:pt x="82" y="188"/>
                </a:cubicBezTo>
                <a:lnTo>
                  <a:pt x="82" y="138"/>
                </a:lnTo>
                <a:cubicBezTo>
                  <a:pt x="39" y="139"/>
                  <a:pt x="0" y="167"/>
                  <a:pt x="0" y="209"/>
                </a:cubicBezTo>
                <a:lnTo>
                  <a:pt x="0" y="783"/>
                </a:lnTo>
                <a:cubicBezTo>
                  <a:pt x="0" y="818"/>
                  <a:pt x="34" y="852"/>
                  <a:pt x="69" y="852"/>
                </a:cubicBezTo>
                <a:lnTo>
                  <a:pt x="556" y="852"/>
                </a:lnTo>
                <a:cubicBezTo>
                  <a:pt x="591" y="852"/>
                  <a:pt x="625" y="818"/>
                  <a:pt x="625" y="783"/>
                </a:cubicBezTo>
                <a:lnTo>
                  <a:pt x="625" y="209"/>
                </a:lnTo>
                <a:cubicBezTo>
                  <a:pt x="625" y="167"/>
                  <a:pt x="586" y="139"/>
                  <a:pt x="543" y="138"/>
                </a:cubicBezTo>
                <a:lnTo>
                  <a:pt x="543" y="188"/>
                </a:lnTo>
                <a:cubicBezTo>
                  <a:pt x="566" y="188"/>
                  <a:pt x="577" y="200"/>
                  <a:pt x="577" y="224"/>
                </a:cubicBezTo>
                <a:lnTo>
                  <a:pt x="577" y="768"/>
                </a:lnTo>
                <a:cubicBezTo>
                  <a:pt x="577" y="785"/>
                  <a:pt x="570" y="803"/>
                  <a:pt x="554" y="803"/>
                </a:cubicBezTo>
                <a:lnTo>
                  <a:pt x="71" y="803"/>
                </a:lnTo>
                <a:cubicBezTo>
                  <a:pt x="53" y="803"/>
                  <a:pt x="48" y="783"/>
                  <a:pt x="48" y="764"/>
                </a:cubicBezTo>
                <a:lnTo>
                  <a:pt x="48" y="224"/>
                </a:lnTo>
                <a:close/>
                <a:moveTo>
                  <a:pt x="270" y="91"/>
                </a:moveTo>
                <a:cubicBezTo>
                  <a:pt x="270" y="71"/>
                  <a:pt x="289" y="52"/>
                  <a:pt x="309" y="52"/>
                </a:cubicBezTo>
                <a:lnTo>
                  <a:pt x="316" y="52"/>
                </a:lnTo>
                <a:cubicBezTo>
                  <a:pt x="336" y="52"/>
                  <a:pt x="355" y="71"/>
                  <a:pt x="355" y="91"/>
                </a:cubicBezTo>
                <a:lnTo>
                  <a:pt x="355" y="95"/>
                </a:lnTo>
                <a:cubicBezTo>
                  <a:pt x="355" y="117"/>
                  <a:pt x="336" y="136"/>
                  <a:pt x="314" y="136"/>
                </a:cubicBezTo>
                <a:lnTo>
                  <a:pt x="311" y="136"/>
                </a:lnTo>
                <a:cubicBezTo>
                  <a:pt x="289" y="136"/>
                  <a:pt x="270" y="117"/>
                  <a:pt x="270" y="95"/>
                </a:cubicBezTo>
                <a:lnTo>
                  <a:pt x="270" y="91"/>
                </a:lnTo>
                <a:close/>
                <a:moveTo>
                  <a:pt x="218" y="93"/>
                </a:moveTo>
                <a:lnTo>
                  <a:pt x="149" y="93"/>
                </a:lnTo>
                <a:cubicBezTo>
                  <a:pt x="126" y="93"/>
                  <a:pt x="115" y="104"/>
                  <a:pt x="115" y="127"/>
                </a:cubicBezTo>
                <a:lnTo>
                  <a:pt x="115" y="216"/>
                </a:lnTo>
                <a:cubicBezTo>
                  <a:pt x="115" y="231"/>
                  <a:pt x="124" y="246"/>
                  <a:pt x="138" y="246"/>
                </a:cubicBezTo>
                <a:lnTo>
                  <a:pt x="487" y="246"/>
                </a:lnTo>
                <a:cubicBezTo>
                  <a:pt x="501" y="246"/>
                  <a:pt x="510" y="231"/>
                  <a:pt x="510" y="216"/>
                </a:cubicBezTo>
                <a:lnTo>
                  <a:pt x="510" y="127"/>
                </a:lnTo>
                <a:cubicBezTo>
                  <a:pt x="510" y="104"/>
                  <a:pt x="499" y="93"/>
                  <a:pt x="476" y="93"/>
                </a:cubicBezTo>
                <a:lnTo>
                  <a:pt x="407" y="93"/>
                </a:lnTo>
                <a:cubicBezTo>
                  <a:pt x="407" y="45"/>
                  <a:pt x="366" y="0"/>
                  <a:pt x="320" y="0"/>
                </a:cubicBezTo>
                <a:lnTo>
                  <a:pt x="305" y="0"/>
                </a:lnTo>
                <a:cubicBezTo>
                  <a:pt x="259" y="0"/>
                  <a:pt x="218" y="45"/>
                  <a:pt x="218" y="93"/>
                </a:cubicBezTo>
                <a:close/>
                <a:moveTo>
                  <a:pt x="132" y="654"/>
                </a:moveTo>
                <a:cubicBezTo>
                  <a:pt x="132" y="649"/>
                  <a:pt x="133" y="647"/>
                  <a:pt x="138" y="647"/>
                </a:cubicBezTo>
                <a:lnTo>
                  <a:pt x="221" y="647"/>
                </a:lnTo>
                <a:lnTo>
                  <a:pt x="221" y="654"/>
                </a:lnTo>
                <a:cubicBezTo>
                  <a:pt x="221" y="661"/>
                  <a:pt x="186" y="680"/>
                  <a:pt x="180" y="684"/>
                </a:cubicBezTo>
                <a:cubicBezTo>
                  <a:pt x="174" y="679"/>
                  <a:pt x="161" y="667"/>
                  <a:pt x="151" y="667"/>
                </a:cubicBezTo>
                <a:lnTo>
                  <a:pt x="149" y="667"/>
                </a:lnTo>
                <a:cubicBezTo>
                  <a:pt x="144" y="667"/>
                  <a:pt x="136" y="675"/>
                  <a:pt x="136" y="680"/>
                </a:cubicBezTo>
                <a:lnTo>
                  <a:pt x="136" y="682"/>
                </a:lnTo>
                <a:cubicBezTo>
                  <a:pt x="136" y="688"/>
                  <a:pt x="167" y="721"/>
                  <a:pt x="173" y="721"/>
                </a:cubicBezTo>
                <a:lnTo>
                  <a:pt x="175" y="721"/>
                </a:lnTo>
                <a:cubicBezTo>
                  <a:pt x="180" y="721"/>
                  <a:pt x="214" y="693"/>
                  <a:pt x="221" y="688"/>
                </a:cubicBezTo>
                <a:cubicBezTo>
                  <a:pt x="221" y="700"/>
                  <a:pt x="225" y="738"/>
                  <a:pt x="214" y="738"/>
                </a:cubicBezTo>
                <a:lnTo>
                  <a:pt x="138" y="738"/>
                </a:lnTo>
                <a:cubicBezTo>
                  <a:pt x="133" y="738"/>
                  <a:pt x="132" y="737"/>
                  <a:pt x="132" y="732"/>
                </a:cubicBezTo>
                <a:lnTo>
                  <a:pt x="132" y="654"/>
                </a:lnTo>
                <a:close/>
                <a:moveTo>
                  <a:pt x="214" y="760"/>
                </a:moveTo>
                <a:cubicBezTo>
                  <a:pt x="255" y="760"/>
                  <a:pt x="240" y="715"/>
                  <a:pt x="242" y="678"/>
                </a:cubicBezTo>
                <a:cubicBezTo>
                  <a:pt x="243" y="658"/>
                  <a:pt x="292" y="642"/>
                  <a:pt x="296" y="624"/>
                </a:cubicBezTo>
                <a:lnTo>
                  <a:pt x="290" y="624"/>
                </a:lnTo>
                <a:cubicBezTo>
                  <a:pt x="275" y="624"/>
                  <a:pt x="253" y="637"/>
                  <a:pt x="242" y="643"/>
                </a:cubicBezTo>
                <a:cubicBezTo>
                  <a:pt x="237" y="635"/>
                  <a:pt x="232" y="626"/>
                  <a:pt x="218" y="626"/>
                </a:cubicBezTo>
                <a:lnTo>
                  <a:pt x="134" y="626"/>
                </a:lnTo>
                <a:cubicBezTo>
                  <a:pt x="122" y="626"/>
                  <a:pt x="110" y="637"/>
                  <a:pt x="110" y="650"/>
                </a:cubicBezTo>
                <a:lnTo>
                  <a:pt x="110" y="736"/>
                </a:lnTo>
                <a:cubicBezTo>
                  <a:pt x="110" y="750"/>
                  <a:pt x="123" y="760"/>
                  <a:pt x="138" y="760"/>
                </a:cubicBezTo>
                <a:lnTo>
                  <a:pt x="214" y="760"/>
                </a:lnTo>
                <a:close/>
                <a:moveTo>
                  <a:pt x="132" y="341"/>
                </a:moveTo>
                <a:cubicBezTo>
                  <a:pt x="132" y="336"/>
                  <a:pt x="133" y="335"/>
                  <a:pt x="138" y="335"/>
                </a:cubicBezTo>
                <a:lnTo>
                  <a:pt x="214" y="335"/>
                </a:lnTo>
                <a:cubicBezTo>
                  <a:pt x="219" y="335"/>
                  <a:pt x="221" y="336"/>
                  <a:pt x="221" y="341"/>
                </a:cubicBezTo>
                <a:cubicBezTo>
                  <a:pt x="221" y="346"/>
                  <a:pt x="184" y="371"/>
                  <a:pt x="180" y="371"/>
                </a:cubicBezTo>
                <a:cubicBezTo>
                  <a:pt x="175" y="371"/>
                  <a:pt x="164" y="354"/>
                  <a:pt x="151" y="354"/>
                </a:cubicBezTo>
                <a:cubicBezTo>
                  <a:pt x="145" y="354"/>
                  <a:pt x="136" y="361"/>
                  <a:pt x="136" y="367"/>
                </a:cubicBezTo>
                <a:lnTo>
                  <a:pt x="136" y="369"/>
                </a:lnTo>
                <a:cubicBezTo>
                  <a:pt x="136" y="378"/>
                  <a:pt x="166" y="406"/>
                  <a:pt x="173" y="410"/>
                </a:cubicBezTo>
                <a:lnTo>
                  <a:pt x="221" y="376"/>
                </a:lnTo>
                <a:lnTo>
                  <a:pt x="221" y="425"/>
                </a:lnTo>
                <a:lnTo>
                  <a:pt x="132" y="425"/>
                </a:lnTo>
                <a:lnTo>
                  <a:pt x="132" y="341"/>
                </a:lnTo>
                <a:close/>
                <a:moveTo>
                  <a:pt x="240" y="330"/>
                </a:moveTo>
                <a:cubicBezTo>
                  <a:pt x="237" y="319"/>
                  <a:pt x="228" y="313"/>
                  <a:pt x="214" y="313"/>
                </a:cubicBezTo>
                <a:lnTo>
                  <a:pt x="138" y="313"/>
                </a:lnTo>
                <a:cubicBezTo>
                  <a:pt x="123" y="313"/>
                  <a:pt x="110" y="322"/>
                  <a:pt x="110" y="337"/>
                </a:cubicBezTo>
                <a:lnTo>
                  <a:pt x="110" y="423"/>
                </a:lnTo>
                <a:cubicBezTo>
                  <a:pt x="110" y="436"/>
                  <a:pt x="122" y="447"/>
                  <a:pt x="134" y="447"/>
                </a:cubicBezTo>
                <a:lnTo>
                  <a:pt x="218" y="447"/>
                </a:lnTo>
                <a:cubicBezTo>
                  <a:pt x="252" y="447"/>
                  <a:pt x="242" y="393"/>
                  <a:pt x="241" y="359"/>
                </a:cubicBezTo>
                <a:lnTo>
                  <a:pt x="296" y="313"/>
                </a:lnTo>
                <a:cubicBezTo>
                  <a:pt x="296" y="313"/>
                  <a:pt x="292" y="311"/>
                  <a:pt x="292" y="311"/>
                </a:cubicBezTo>
                <a:cubicBezTo>
                  <a:pt x="271" y="311"/>
                  <a:pt x="253" y="329"/>
                  <a:pt x="240" y="330"/>
                </a:cubicBezTo>
                <a:close/>
                <a:moveTo>
                  <a:pt x="132" y="492"/>
                </a:moveTo>
                <a:lnTo>
                  <a:pt x="221" y="492"/>
                </a:lnTo>
                <a:lnTo>
                  <a:pt x="221" y="503"/>
                </a:lnTo>
                <a:lnTo>
                  <a:pt x="180" y="529"/>
                </a:lnTo>
                <a:lnTo>
                  <a:pt x="152" y="508"/>
                </a:lnTo>
                <a:cubicBezTo>
                  <a:pt x="145" y="513"/>
                  <a:pt x="136" y="515"/>
                  <a:pt x="136" y="524"/>
                </a:cubicBezTo>
                <a:cubicBezTo>
                  <a:pt x="136" y="531"/>
                  <a:pt x="167" y="565"/>
                  <a:pt x="173" y="565"/>
                </a:cubicBezTo>
                <a:cubicBezTo>
                  <a:pt x="183" y="565"/>
                  <a:pt x="209" y="536"/>
                  <a:pt x="221" y="533"/>
                </a:cubicBezTo>
                <a:lnTo>
                  <a:pt x="221" y="581"/>
                </a:lnTo>
                <a:lnTo>
                  <a:pt x="132" y="581"/>
                </a:lnTo>
                <a:lnTo>
                  <a:pt x="132" y="492"/>
                </a:lnTo>
                <a:close/>
                <a:moveTo>
                  <a:pt x="242" y="487"/>
                </a:moveTo>
                <a:cubicBezTo>
                  <a:pt x="238" y="480"/>
                  <a:pt x="233" y="470"/>
                  <a:pt x="221" y="470"/>
                </a:cubicBezTo>
                <a:lnTo>
                  <a:pt x="132" y="470"/>
                </a:lnTo>
                <a:cubicBezTo>
                  <a:pt x="121" y="470"/>
                  <a:pt x="110" y="481"/>
                  <a:pt x="110" y="492"/>
                </a:cubicBezTo>
                <a:lnTo>
                  <a:pt x="110" y="581"/>
                </a:lnTo>
                <a:cubicBezTo>
                  <a:pt x="110" y="591"/>
                  <a:pt x="121" y="602"/>
                  <a:pt x="132" y="602"/>
                </a:cubicBezTo>
                <a:lnTo>
                  <a:pt x="221" y="602"/>
                </a:lnTo>
                <a:cubicBezTo>
                  <a:pt x="252" y="602"/>
                  <a:pt x="242" y="547"/>
                  <a:pt x="242" y="515"/>
                </a:cubicBezTo>
                <a:lnTo>
                  <a:pt x="296" y="469"/>
                </a:lnTo>
                <a:lnTo>
                  <a:pt x="289" y="465"/>
                </a:lnTo>
                <a:lnTo>
                  <a:pt x="242" y="487"/>
                </a:lnTo>
                <a:close/>
                <a:moveTo>
                  <a:pt x="320" y="716"/>
                </a:moveTo>
                <a:cubicBezTo>
                  <a:pt x="320" y="721"/>
                  <a:pt x="322" y="723"/>
                  <a:pt x="327" y="723"/>
                </a:cubicBezTo>
                <a:lnTo>
                  <a:pt x="495" y="723"/>
                </a:lnTo>
                <a:cubicBezTo>
                  <a:pt x="500" y="723"/>
                  <a:pt x="502" y="721"/>
                  <a:pt x="502" y="716"/>
                </a:cubicBezTo>
                <a:lnTo>
                  <a:pt x="502" y="669"/>
                </a:lnTo>
                <a:cubicBezTo>
                  <a:pt x="502" y="664"/>
                  <a:pt x="500" y="663"/>
                  <a:pt x="495" y="663"/>
                </a:cubicBezTo>
                <a:lnTo>
                  <a:pt x="320" y="663"/>
                </a:lnTo>
                <a:lnTo>
                  <a:pt x="320" y="716"/>
                </a:lnTo>
                <a:close/>
                <a:moveTo>
                  <a:pt x="320" y="565"/>
                </a:moveTo>
                <a:lnTo>
                  <a:pt x="502" y="565"/>
                </a:lnTo>
                <a:lnTo>
                  <a:pt x="502" y="507"/>
                </a:lnTo>
                <a:lnTo>
                  <a:pt x="320" y="507"/>
                </a:lnTo>
                <a:lnTo>
                  <a:pt x="320" y="565"/>
                </a:lnTo>
                <a:close/>
                <a:moveTo>
                  <a:pt x="320" y="410"/>
                </a:moveTo>
                <a:lnTo>
                  <a:pt x="452" y="410"/>
                </a:lnTo>
                <a:lnTo>
                  <a:pt x="452" y="352"/>
                </a:lnTo>
                <a:lnTo>
                  <a:pt x="320" y="352"/>
                </a:lnTo>
                <a:lnTo>
                  <a:pt x="320" y="4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66" name="TextBox 50"/>
          <p:cNvSpPr txBox="1">
            <a:spLocks noChangeArrowheads="1"/>
          </p:cNvSpPr>
          <p:nvPr/>
        </p:nvSpPr>
        <p:spPr bwMode="auto">
          <a:xfrm>
            <a:off x="4977164" y="5694286"/>
            <a:ext cx="1224416" cy="282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22" tIns="25711" rIns="51422" bIns="2571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zh-CN" altLang="en-US" sz="1800" b="1" kern="100" dirty="0">
                <a:solidFill>
                  <a:srgbClr val="C00000"/>
                </a:solidFill>
                <a:latin typeface="微软雅黑" panose="020B0503020204020204" pitchFamily="34" charset="-122"/>
                <a:cs typeface="Arial"/>
              </a:rPr>
              <a:t>试验目的</a:t>
            </a:r>
            <a:endParaRPr lang="zh-CN" altLang="en-US" sz="1800" b="1" kern="100" dirty="0">
              <a:solidFill>
                <a:srgbClr val="C00000"/>
              </a:solidFill>
              <a:latin typeface="微软雅黑" panose="020B0503020204020204" pitchFamily="34" charset="-122"/>
              <a:cs typeface="Times New Roman"/>
            </a:endParaRPr>
          </a:p>
        </p:txBody>
      </p:sp>
      <p:sp>
        <p:nvSpPr>
          <p:cNvPr id="67" name="TextBox 51"/>
          <p:cNvSpPr txBox="1">
            <a:spLocks noChangeArrowheads="1"/>
          </p:cNvSpPr>
          <p:nvPr/>
        </p:nvSpPr>
        <p:spPr bwMode="auto">
          <a:xfrm>
            <a:off x="5290821" y="4371999"/>
            <a:ext cx="3733849" cy="83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22" tIns="25711" rIns="51422" bIns="2571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kern="100" dirty="0" smtClean="0">
                <a:solidFill>
                  <a:schemeClr val="tx1"/>
                </a:solidFill>
                <a:latin typeface="微软雅黑" panose="020B0503020204020204" pitchFamily="34" charset="-122"/>
                <a:cs typeface="Arial"/>
              </a:rPr>
              <a:t>评价治疗乳腺增生病的安全性</a:t>
            </a:r>
            <a:r>
              <a:rPr lang="zh-CN" altLang="en-US" sz="1600" kern="100" dirty="0">
                <a:solidFill>
                  <a:schemeClr val="tx1"/>
                </a:solidFill>
                <a:latin typeface="微软雅黑" panose="020B0503020204020204" pitchFamily="34" charset="-122"/>
                <a:cs typeface="Arial"/>
              </a:rPr>
              <a:t>、</a:t>
            </a:r>
            <a:r>
              <a:rPr lang="zh-CN" altLang="en-US" sz="1600" kern="100" dirty="0" smtClean="0">
                <a:solidFill>
                  <a:schemeClr val="tx1"/>
                </a:solidFill>
                <a:latin typeface="微软雅黑" panose="020B0503020204020204" pitchFamily="34" charset="-122"/>
                <a:cs typeface="Arial"/>
              </a:rPr>
              <a:t>有效性</a:t>
            </a:r>
            <a:endParaRPr lang="en-US" altLang="zh-CN" sz="1600" kern="100" dirty="0" smtClean="0">
              <a:solidFill>
                <a:schemeClr val="tx1"/>
              </a:solidFill>
              <a:latin typeface="微软雅黑" panose="020B0503020204020204" pitchFamily="34" charset="-122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100" dirty="0" smtClean="0">
                <a:solidFill>
                  <a:schemeClr val="tx1"/>
                </a:solidFill>
                <a:latin typeface="微软雅黑" panose="020B0503020204020204" pitchFamily="34" charset="-122"/>
                <a:cs typeface="Arial"/>
              </a:rPr>
              <a:t>进行剂量探索</a:t>
            </a:r>
            <a:endParaRPr lang="zh-CN" altLang="en-US" sz="1600" kern="100" dirty="0">
              <a:solidFill>
                <a:schemeClr val="tx1"/>
              </a:solidFill>
              <a:latin typeface="微软雅黑" panose="020B0503020204020204" pitchFamily="34" charset="-122"/>
              <a:cs typeface="Arial"/>
            </a:endParaRPr>
          </a:p>
        </p:txBody>
      </p:sp>
      <p:sp>
        <p:nvSpPr>
          <p:cNvPr id="49" name="Freeform 42"/>
          <p:cNvSpPr>
            <a:spLocks/>
          </p:cNvSpPr>
          <p:nvPr/>
        </p:nvSpPr>
        <p:spPr bwMode="auto">
          <a:xfrm flipH="1" flipV="1">
            <a:off x="1728193" y="5072861"/>
            <a:ext cx="1994652" cy="567434"/>
          </a:xfrm>
          <a:custGeom>
            <a:avLst/>
            <a:gdLst>
              <a:gd name="T0" fmla="*/ 0 w 4673"/>
              <a:gd name="T1" fmla="*/ 738187 h 1547"/>
              <a:gd name="T2" fmla="*/ 0 w 4673"/>
              <a:gd name="T3" fmla="*/ 0 h 1547"/>
              <a:gd name="T4" fmla="*/ 3246438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 cap="flat" cmpd="sng">
            <a:solidFill>
              <a:srgbClr val="7F7F7F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1422" tIns="25711" rIns="51422" bIns="25711"/>
          <a:lstStyle/>
          <a:p>
            <a:endParaRPr lang="zh-CN" altLang="en-US" sz="1600"/>
          </a:p>
        </p:txBody>
      </p:sp>
      <p:grpSp>
        <p:nvGrpSpPr>
          <p:cNvPr id="59" name="组合 43"/>
          <p:cNvGrpSpPr>
            <a:grpSpLocks/>
          </p:cNvGrpSpPr>
          <p:nvPr/>
        </p:nvGrpSpPr>
        <p:grpSpPr bwMode="auto">
          <a:xfrm>
            <a:off x="3368781" y="4439067"/>
            <a:ext cx="709101" cy="708229"/>
            <a:chOff x="0" y="0"/>
            <a:chExt cx="1154113" cy="1155698"/>
          </a:xfrm>
          <a:solidFill>
            <a:schemeClr val="bg1">
              <a:lumMod val="65000"/>
            </a:schemeClr>
          </a:solidFill>
        </p:grpSpPr>
        <p:sp>
          <p:nvSpPr>
            <p:cNvPr id="60" name="Oval 32"/>
            <p:cNvSpPr>
              <a:spLocks noChangeArrowheads="1"/>
            </p:cNvSpPr>
            <p:nvPr/>
          </p:nvSpPr>
          <p:spPr bwMode="auto">
            <a:xfrm>
              <a:off x="0" y="0"/>
              <a:ext cx="1154113" cy="115569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05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1" name="Freeform 37"/>
            <p:cNvSpPr>
              <a:spLocks noEditPoints="1"/>
            </p:cNvSpPr>
            <p:nvPr/>
          </p:nvSpPr>
          <p:spPr bwMode="auto">
            <a:xfrm>
              <a:off x="268287" y="254000"/>
              <a:ext cx="658813" cy="652462"/>
            </a:xfrm>
            <a:custGeom>
              <a:avLst/>
              <a:gdLst>
                <a:gd name="T0" fmla="*/ 594912 w 732"/>
                <a:gd name="T1" fmla="*/ 562343 h 724"/>
                <a:gd name="T2" fmla="*/ 526510 w 732"/>
                <a:gd name="T3" fmla="*/ 562343 h 724"/>
                <a:gd name="T4" fmla="*/ 431109 w 732"/>
                <a:gd name="T5" fmla="*/ 379401 h 724"/>
                <a:gd name="T6" fmla="*/ 421208 w 732"/>
                <a:gd name="T7" fmla="*/ 415449 h 724"/>
                <a:gd name="T8" fmla="*/ 369007 w 732"/>
                <a:gd name="T9" fmla="*/ 455101 h 724"/>
                <a:gd name="T10" fmla="*/ 540011 w 732"/>
                <a:gd name="T11" fmla="*/ 644351 h 724"/>
                <a:gd name="T12" fmla="*/ 649813 w 732"/>
                <a:gd name="T13" fmla="*/ 570454 h 724"/>
                <a:gd name="T14" fmla="*/ 568811 w 732"/>
                <a:gd name="T15" fmla="*/ 486643 h 724"/>
                <a:gd name="T16" fmla="*/ 449109 w 732"/>
                <a:gd name="T17" fmla="*/ 388413 h 724"/>
                <a:gd name="T18" fmla="*/ 237605 w 732"/>
                <a:gd name="T19" fmla="*/ 231606 h 724"/>
                <a:gd name="T20" fmla="*/ 273605 w 732"/>
                <a:gd name="T21" fmla="*/ 221693 h 724"/>
                <a:gd name="T22" fmla="*/ 283506 w 732"/>
                <a:gd name="T23" fmla="*/ 186546 h 724"/>
                <a:gd name="T24" fmla="*/ 292506 w 732"/>
                <a:gd name="T25" fmla="*/ 153202 h 724"/>
                <a:gd name="T26" fmla="*/ 126903 w 732"/>
                <a:gd name="T27" fmla="*/ 14419 h 724"/>
                <a:gd name="T28" fmla="*/ 104402 w 732"/>
                <a:gd name="T29" fmla="*/ 184744 h 724"/>
                <a:gd name="T30" fmla="*/ 900 w 732"/>
                <a:gd name="T31" fmla="*/ 141487 h 724"/>
                <a:gd name="T32" fmla="*/ 196204 w 732"/>
                <a:gd name="T33" fmla="*/ 281171 h 724"/>
                <a:gd name="T34" fmla="*/ 221404 w 732"/>
                <a:gd name="T35" fmla="*/ 248729 h 724"/>
                <a:gd name="T36" fmla="*/ 634513 w 732"/>
                <a:gd name="T37" fmla="*/ 63985 h 724"/>
                <a:gd name="T38" fmla="*/ 546311 w 732"/>
                <a:gd name="T39" fmla="*/ 0 h 724"/>
                <a:gd name="T40" fmla="*/ 309606 w 732"/>
                <a:gd name="T41" fmla="*/ 211780 h 724"/>
                <a:gd name="T42" fmla="*/ 275405 w 732"/>
                <a:gd name="T43" fmla="*/ 260444 h 724"/>
                <a:gd name="T44" fmla="*/ 246605 w 732"/>
                <a:gd name="T45" fmla="*/ 274863 h 724"/>
                <a:gd name="T46" fmla="*/ 250205 w 732"/>
                <a:gd name="T47" fmla="*/ 364982 h 724"/>
                <a:gd name="T48" fmla="*/ 58501 w 732"/>
                <a:gd name="T49" fmla="*/ 530801 h 724"/>
                <a:gd name="T50" fmla="*/ 37801 w 732"/>
                <a:gd name="T51" fmla="*/ 652462 h 724"/>
                <a:gd name="T52" fmla="*/ 136803 w 732"/>
                <a:gd name="T53" fmla="*/ 553331 h 724"/>
                <a:gd name="T54" fmla="*/ 291606 w 732"/>
                <a:gd name="T55" fmla="*/ 406437 h 724"/>
                <a:gd name="T56" fmla="*/ 378907 w 732"/>
                <a:gd name="T57" fmla="*/ 406437 h 724"/>
                <a:gd name="T58" fmla="*/ 404108 w 732"/>
                <a:gd name="T59" fmla="*/ 352366 h 724"/>
                <a:gd name="T60" fmla="*/ 441009 w 732"/>
                <a:gd name="T61" fmla="*/ 344255 h 724"/>
                <a:gd name="T62" fmla="*/ 634513 w 732"/>
                <a:gd name="T63" fmla="*/ 63985 h 72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32" h="724">
                  <a:moveTo>
                    <a:pt x="623" y="586"/>
                  </a:moveTo>
                  <a:cubicBezTo>
                    <a:pt x="644" y="586"/>
                    <a:pt x="661" y="603"/>
                    <a:pt x="661" y="624"/>
                  </a:cubicBezTo>
                  <a:cubicBezTo>
                    <a:pt x="661" y="645"/>
                    <a:pt x="644" y="662"/>
                    <a:pt x="623" y="662"/>
                  </a:cubicBezTo>
                  <a:cubicBezTo>
                    <a:pt x="602" y="662"/>
                    <a:pt x="585" y="645"/>
                    <a:pt x="585" y="624"/>
                  </a:cubicBezTo>
                  <a:cubicBezTo>
                    <a:pt x="585" y="603"/>
                    <a:pt x="602" y="586"/>
                    <a:pt x="623" y="586"/>
                  </a:cubicBezTo>
                  <a:close/>
                  <a:moveTo>
                    <a:pt x="479" y="421"/>
                  </a:moveTo>
                  <a:lnTo>
                    <a:pt x="489" y="441"/>
                  </a:lnTo>
                  <a:lnTo>
                    <a:pt x="468" y="461"/>
                  </a:lnTo>
                  <a:lnTo>
                    <a:pt x="449" y="480"/>
                  </a:lnTo>
                  <a:cubicBezTo>
                    <a:pt x="438" y="491"/>
                    <a:pt x="425" y="500"/>
                    <a:pt x="410" y="505"/>
                  </a:cubicBezTo>
                  <a:lnTo>
                    <a:pt x="539" y="633"/>
                  </a:lnTo>
                  <a:lnTo>
                    <a:pt x="600" y="715"/>
                  </a:lnTo>
                  <a:lnTo>
                    <a:pt x="632" y="724"/>
                  </a:lnTo>
                  <a:lnTo>
                    <a:pt x="722" y="633"/>
                  </a:lnTo>
                  <a:lnTo>
                    <a:pt x="713" y="600"/>
                  </a:lnTo>
                  <a:lnTo>
                    <a:pt x="632" y="540"/>
                  </a:lnTo>
                  <a:lnTo>
                    <a:pt x="511" y="419"/>
                  </a:lnTo>
                  <a:lnTo>
                    <a:pt x="499" y="431"/>
                  </a:lnTo>
                  <a:lnTo>
                    <a:pt x="479" y="421"/>
                  </a:lnTo>
                  <a:close/>
                  <a:moveTo>
                    <a:pt x="264" y="257"/>
                  </a:moveTo>
                  <a:lnTo>
                    <a:pt x="285" y="237"/>
                  </a:lnTo>
                  <a:lnTo>
                    <a:pt x="304" y="246"/>
                  </a:lnTo>
                  <a:lnTo>
                    <a:pt x="294" y="227"/>
                  </a:lnTo>
                  <a:lnTo>
                    <a:pt x="315" y="207"/>
                  </a:lnTo>
                  <a:lnTo>
                    <a:pt x="317" y="205"/>
                  </a:lnTo>
                  <a:cubicBezTo>
                    <a:pt x="322" y="193"/>
                    <a:pt x="325" y="181"/>
                    <a:pt x="325" y="170"/>
                  </a:cubicBezTo>
                  <a:cubicBezTo>
                    <a:pt x="325" y="84"/>
                    <a:pt x="242" y="0"/>
                    <a:pt x="156" y="1"/>
                  </a:cubicBezTo>
                  <a:cubicBezTo>
                    <a:pt x="156" y="1"/>
                    <a:pt x="146" y="11"/>
                    <a:pt x="141" y="16"/>
                  </a:cubicBezTo>
                  <a:cubicBezTo>
                    <a:pt x="210" y="85"/>
                    <a:pt x="204" y="74"/>
                    <a:pt x="204" y="116"/>
                  </a:cubicBezTo>
                  <a:cubicBezTo>
                    <a:pt x="204" y="151"/>
                    <a:pt x="149" y="205"/>
                    <a:pt x="116" y="205"/>
                  </a:cubicBezTo>
                  <a:cubicBezTo>
                    <a:pt x="72" y="205"/>
                    <a:pt x="86" y="212"/>
                    <a:pt x="16" y="142"/>
                  </a:cubicBezTo>
                  <a:cubicBezTo>
                    <a:pt x="10" y="147"/>
                    <a:pt x="1" y="157"/>
                    <a:pt x="1" y="157"/>
                  </a:cubicBezTo>
                  <a:cubicBezTo>
                    <a:pt x="2" y="243"/>
                    <a:pt x="83" y="325"/>
                    <a:pt x="169" y="325"/>
                  </a:cubicBezTo>
                  <a:cubicBezTo>
                    <a:pt x="185" y="325"/>
                    <a:pt x="201" y="320"/>
                    <a:pt x="218" y="312"/>
                  </a:cubicBezTo>
                  <a:lnTo>
                    <a:pt x="221" y="315"/>
                  </a:lnTo>
                  <a:cubicBezTo>
                    <a:pt x="226" y="301"/>
                    <a:pt x="234" y="288"/>
                    <a:pt x="246" y="276"/>
                  </a:cubicBezTo>
                  <a:lnTo>
                    <a:pt x="264" y="257"/>
                  </a:lnTo>
                  <a:close/>
                  <a:moveTo>
                    <a:pt x="705" y="71"/>
                  </a:moveTo>
                  <a:lnTo>
                    <a:pt x="655" y="20"/>
                  </a:lnTo>
                  <a:cubicBezTo>
                    <a:pt x="642" y="7"/>
                    <a:pt x="624" y="0"/>
                    <a:pt x="607" y="0"/>
                  </a:cubicBezTo>
                  <a:cubicBezTo>
                    <a:pt x="589" y="0"/>
                    <a:pt x="572" y="7"/>
                    <a:pt x="558" y="20"/>
                  </a:cubicBezTo>
                  <a:lnTo>
                    <a:pt x="344" y="235"/>
                  </a:lnTo>
                  <a:cubicBezTo>
                    <a:pt x="350" y="248"/>
                    <a:pt x="345" y="267"/>
                    <a:pt x="335" y="277"/>
                  </a:cubicBezTo>
                  <a:cubicBezTo>
                    <a:pt x="328" y="284"/>
                    <a:pt x="317" y="289"/>
                    <a:pt x="306" y="289"/>
                  </a:cubicBezTo>
                  <a:cubicBezTo>
                    <a:pt x="302" y="289"/>
                    <a:pt x="297" y="288"/>
                    <a:pt x="293" y="286"/>
                  </a:cubicBezTo>
                  <a:lnTo>
                    <a:pt x="274" y="305"/>
                  </a:lnTo>
                  <a:cubicBezTo>
                    <a:pt x="247" y="331"/>
                    <a:pt x="247" y="375"/>
                    <a:pt x="274" y="401"/>
                  </a:cubicBezTo>
                  <a:lnTo>
                    <a:pt x="278" y="405"/>
                  </a:lnTo>
                  <a:lnTo>
                    <a:pt x="110" y="572"/>
                  </a:lnTo>
                  <a:lnTo>
                    <a:pt x="65" y="589"/>
                  </a:lnTo>
                  <a:lnTo>
                    <a:pt x="0" y="682"/>
                  </a:lnTo>
                  <a:lnTo>
                    <a:pt x="42" y="724"/>
                  </a:lnTo>
                  <a:lnTo>
                    <a:pt x="135" y="659"/>
                  </a:lnTo>
                  <a:lnTo>
                    <a:pt x="152" y="614"/>
                  </a:lnTo>
                  <a:lnTo>
                    <a:pt x="319" y="447"/>
                  </a:lnTo>
                  <a:lnTo>
                    <a:pt x="324" y="451"/>
                  </a:lnTo>
                  <a:cubicBezTo>
                    <a:pt x="338" y="465"/>
                    <a:pt x="355" y="471"/>
                    <a:pt x="373" y="471"/>
                  </a:cubicBezTo>
                  <a:cubicBezTo>
                    <a:pt x="390" y="471"/>
                    <a:pt x="408" y="465"/>
                    <a:pt x="421" y="451"/>
                  </a:cubicBezTo>
                  <a:lnTo>
                    <a:pt x="440" y="433"/>
                  </a:lnTo>
                  <a:cubicBezTo>
                    <a:pt x="434" y="420"/>
                    <a:pt x="438" y="401"/>
                    <a:pt x="449" y="391"/>
                  </a:cubicBezTo>
                  <a:cubicBezTo>
                    <a:pt x="456" y="384"/>
                    <a:pt x="467" y="379"/>
                    <a:pt x="477" y="379"/>
                  </a:cubicBezTo>
                  <a:cubicBezTo>
                    <a:pt x="482" y="379"/>
                    <a:pt x="487" y="380"/>
                    <a:pt x="490" y="382"/>
                  </a:cubicBezTo>
                  <a:lnTo>
                    <a:pt x="705" y="167"/>
                  </a:lnTo>
                  <a:cubicBezTo>
                    <a:pt x="732" y="140"/>
                    <a:pt x="732" y="97"/>
                    <a:pt x="705" y="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sp>
        <p:nvSpPr>
          <p:cNvPr id="68" name="TextBox 52"/>
          <p:cNvSpPr txBox="1">
            <a:spLocks noChangeArrowheads="1"/>
          </p:cNvSpPr>
          <p:nvPr/>
        </p:nvSpPr>
        <p:spPr bwMode="auto">
          <a:xfrm>
            <a:off x="2184670" y="5723713"/>
            <a:ext cx="1348950" cy="282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22" tIns="25711" rIns="51422" bIns="2571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zh-CN" altLang="en-US" sz="1800" b="1" kern="100" dirty="0">
                <a:solidFill>
                  <a:srgbClr val="C00000"/>
                </a:solidFill>
                <a:latin typeface="微软雅黑" panose="020B0503020204020204" pitchFamily="34" charset="-122"/>
                <a:cs typeface="Arial"/>
              </a:rPr>
              <a:t>试验设计</a:t>
            </a:r>
            <a:endParaRPr lang="zh-CN" altLang="en-US" sz="1800" b="1" kern="100" dirty="0">
              <a:solidFill>
                <a:srgbClr val="C00000"/>
              </a:solidFill>
              <a:latin typeface="微软雅黑" panose="020B0503020204020204" pitchFamily="34" charset="-122"/>
              <a:cs typeface="Times New Roman"/>
            </a:endParaRPr>
          </a:p>
        </p:txBody>
      </p:sp>
      <p:sp>
        <p:nvSpPr>
          <p:cNvPr id="69" name="TextBox 53"/>
          <p:cNvSpPr txBox="1">
            <a:spLocks noChangeArrowheads="1"/>
          </p:cNvSpPr>
          <p:nvPr/>
        </p:nvSpPr>
        <p:spPr bwMode="auto">
          <a:xfrm>
            <a:off x="1144360" y="4395001"/>
            <a:ext cx="2132486" cy="796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22" tIns="25711" rIns="51422" bIns="2571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kern="100" dirty="0">
                <a:solidFill>
                  <a:schemeClr val="tx1"/>
                </a:solidFill>
                <a:latin typeface="微软雅黑" panose="020B0503020204020204" pitchFamily="34" charset="-122"/>
                <a:cs typeface="Arial"/>
              </a:rPr>
              <a:t>随机、双盲、多</a:t>
            </a:r>
            <a:r>
              <a:rPr lang="zh-CN" altLang="en-US" sz="1600" kern="100" dirty="0" smtClean="0">
                <a:solidFill>
                  <a:schemeClr val="tx1"/>
                </a:solidFill>
                <a:latin typeface="微软雅黑" panose="020B0503020204020204" pitchFamily="34" charset="-122"/>
                <a:cs typeface="Arial"/>
              </a:rPr>
              <a:t>中心</a:t>
            </a:r>
            <a:endParaRPr lang="en-US" altLang="zh-CN" sz="1600" kern="100" dirty="0">
              <a:solidFill>
                <a:schemeClr val="tx1"/>
              </a:solidFill>
              <a:latin typeface="微软雅黑" panose="020B0503020204020204" pitchFamily="34" charset="-122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100" dirty="0" smtClean="0">
                <a:solidFill>
                  <a:schemeClr val="tx1"/>
                </a:solidFill>
                <a:latin typeface="微软雅黑" panose="020B0503020204020204" pitchFamily="34" charset="-122"/>
                <a:cs typeface="Arial"/>
              </a:rPr>
              <a:t>安慰剂平行对照</a:t>
            </a:r>
            <a:endParaRPr lang="zh-CN" altLang="en-US" sz="1600" kern="100" dirty="0">
              <a:solidFill>
                <a:schemeClr val="tx1"/>
              </a:solidFill>
              <a:latin typeface="微软雅黑" panose="020B0503020204020204" pitchFamily="34" charset="-122"/>
              <a:cs typeface="Arial"/>
            </a:endParaRPr>
          </a:p>
        </p:txBody>
      </p:sp>
      <p:sp>
        <p:nvSpPr>
          <p:cNvPr id="27" name="TextBox 49"/>
          <p:cNvSpPr txBox="1">
            <a:spLocks noChangeArrowheads="1"/>
          </p:cNvSpPr>
          <p:nvPr/>
        </p:nvSpPr>
        <p:spPr bwMode="auto">
          <a:xfrm>
            <a:off x="1270842" y="1132500"/>
            <a:ext cx="7145026" cy="7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22" tIns="25711" rIns="51422" bIns="25711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600" kern="100" dirty="0" smtClean="0">
                <a:solidFill>
                  <a:schemeClr val="tx1"/>
                </a:solidFill>
                <a:latin typeface="微软雅黑" panose="020B0503020204020204" pitchFamily="34" charset="-122"/>
                <a:cs typeface="Times New Roman"/>
              </a:rPr>
              <a:t>试验名称：香</a:t>
            </a:r>
            <a:r>
              <a:rPr lang="zh-CN" altLang="en-US" sz="1600" kern="100" dirty="0">
                <a:solidFill>
                  <a:schemeClr val="tx1"/>
                </a:solidFill>
                <a:latin typeface="微软雅黑" panose="020B0503020204020204" pitchFamily="34" charset="-122"/>
                <a:cs typeface="Times New Roman"/>
              </a:rPr>
              <a:t>橘乳癖宁胶囊治疗乳腺增生症（肝郁痰凝证）有效性和安全性的随机、双盲、安慰剂平行对照、多中心</a:t>
            </a:r>
            <a:r>
              <a:rPr lang="en-US" altLang="zh-CN" sz="1600" kern="100" dirty="0">
                <a:solidFill>
                  <a:schemeClr val="tx1"/>
                </a:solidFill>
                <a:latin typeface="微软雅黑" panose="020B0503020204020204" pitchFamily="34" charset="-122"/>
                <a:cs typeface="Times New Roman"/>
              </a:rPr>
              <a:t>Ⅱ</a:t>
            </a:r>
            <a:r>
              <a:rPr lang="zh-CN" altLang="en-US" sz="1600" kern="100" dirty="0">
                <a:solidFill>
                  <a:schemeClr val="tx1"/>
                </a:solidFill>
                <a:latin typeface="微软雅黑" panose="020B0503020204020204" pitchFamily="34" charset="-122"/>
                <a:cs typeface="Times New Roman"/>
              </a:rPr>
              <a:t>期临床研究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217975" y="6250674"/>
            <a:ext cx="39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9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0"/>
          <p:cNvSpPr txBox="1"/>
          <p:nvPr/>
        </p:nvSpPr>
        <p:spPr>
          <a:xfrm>
            <a:off x="1048334" y="3227323"/>
            <a:ext cx="253907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香附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：疏肝解郁，理气宽中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橘</a:t>
            </a:r>
            <a:r>
              <a:rPr lang="zh-CN" altLang="en-US" sz="16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：助香附疏肝行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消肿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散结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11"/>
          <p:cNvSpPr txBox="1"/>
          <p:nvPr/>
        </p:nvSpPr>
        <p:spPr>
          <a:xfrm>
            <a:off x="5746400" y="3227323"/>
            <a:ext cx="250954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600" kern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夏枯草</a:t>
            </a:r>
            <a:r>
              <a:rPr lang="zh-CN" altLang="en-US" sz="1600" kern="0" dirty="0">
                <a:latin typeface="微软雅黑" pitchFamily="34" charset="-122"/>
                <a:ea typeface="微软雅黑" pitchFamily="34" charset="-122"/>
              </a:rPr>
              <a:t>：解肝经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郁热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kern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kern="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消肿散结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土</a:t>
            </a:r>
            <a:r>
              <a:rPr lang="zh-CN" altLang="en-US" sz="1600" kern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贝母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：解毒、消肿散结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112"/>
          <p:cNvSpPr txBox="1"/>
          <p:nvPr/>
        </p:nvSpPr>
        <p:spPr>
          <a:xfrm>
            <a:off x="5746400" y="5423722"/>
            <a:ext cx="18745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defRPr/>
            </a:pPr>
            <a:r>
              <a:rPr lang="zh-CN" altLang="en-US" sz="1600" kern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延胡索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：行气，止痛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113"/>
          <p:cNvSpPr txBox="1"/>
          <p:nvPr/>
        </p:nvSpPr>
        <p:spPr>
          <a:xfrm>
            <a:off x="1048334" y="5176864"/>
            <a:ext cx="217805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kern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丹参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：活血祛瘀，调经</a:t>
            </a:r>
            <a:endParaRPr lang="en-US" altLang="zh-CN" sz="1600" kern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月季花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：活血调经</a:t>
            </a:r>
            <a:endParaRPr lang="en-US" altLang="zh-CN" sz="1600" kern="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54067" y="3645097"/>
            <a:ext cx="2064652" cy="2064989"/>
            <a:chOff x="3218020" y="2137420"/>
            <a:chExt cx="2752869" cy="2753319"/>
          </a:xfrm>
        </p:grpSpPr>
        <p:sp>
          <p:nvSpPr>
            <p:cNvPr id="7" name="椭圆 6"/>
            <p:cNvSpPr/>
            <p:nvPr/>
          </p:nvSpPr>
          <p:spPr>
            <a:xfrm flipH="1" flipV="1">
              <a:off x="4617911" y="3332449"/>
              <a:ext cx="1352978" cy="1558290"/>
            </a:xfrm>
            <a:custGeom>
              <a:avLst/>
              <a:gdLst/>
              <a:ahLst/>
              <a:cxnLst/>
              <a:rect l="l" t="t" r="r" b="b"/>
              <a:pathLst>
                <a:path w="1352978" h="1558290">
                  <a:moveTo>
                    <a:pt x="779145" y="0"/>
                  </a:moveTo>
                  <a:cubicBezTo>
                    <a:pt x="1007226" y="0"/>
                    <a:pt x="1212417" y="98002"/>
                    <a:pt x="1352978" y="255954"/>
                  </a:cubicBezTo>
                  <a:cubicBezTo>
                    <a:pt x="1230457" y="395537"/>
                    <a:pt x="1158327" y="578918"/>
                    <a:pt x="1158327" y="779145"/>
                  </a:cubicBezTo>
                  <a:cubicBezTo>
                    <a:pt x="1158327" y="979373"/>
                    <a:pt x="1230457" y="1162753"/>
                    <a:pt x="1352978" y="1302337"/>
                  </a:cubicBezTo>
                  <a:cubicBezTo>
                    <a:pt x="1212417" y="1460288"/>
                    <a:pt x="1007226" y="1558290"/>
                    <a:pt x="779145" y="1558290"/>
                  </a:cubicBezTo>
                  <a:cubicBezTo>
                    <a:pt x="348835" y="1558290"/>
                    <a:pt x="0" y="1209455"/>
                    <a:pt x="0" y="779145"/>
                  </a:cubicBezTo>
                  <a:cubicBezTo>
                    <a:pt x="0" y="611543"/>
                    <a:pt x="52919" y="456302"/>
                    <a:pt x="144162" y="330069"/>
                  </a:cubicBezTo>
                  <a:lnTo>
                    <a:pt x="109784" y="108908"/>
                  </a:lnTo>
                  <a:lnTo>
                    <a:pt x="331101" y="143310"/>
                  </a:lnTo>
                  <a:cubicBezTo>
                    <a:pt x="457190" y="52617"/>
                    <a:pt x="612023" y="0"/>
                    <a:pt x="779145" y="0"/>
                  </a:cubicBezTo>
                  <a:close/>
                </a:path>
              </a:pathLst>
            </a:cu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8" name="椭圆 61"/>
            <p:cNvSpPr/>
            <p:nvPr/>
          </p:nvSpPr>
          <p:spPr>
            <a:xfrm flipH="1" flipV="1">
              <a:off x="3218020" y="3537575"/>
              <a:ext cx="1558290" cy="1353163"/>
            </a:xfrm>
            <a:custGeom>
              <a:avLst/>
              <a:gdLst/>
              <a:ahLst/>
              <a:cxnLst/>
              <a:rect l="l" t="t" r="r" b="b"/>
              <a:pathLst>
                <a:path w="1558290" h="1353163">
                  <a:moveTo>
                    <a:pt x="779145" y="0"/>
                  </a:moveTo>
                  <a:cubicBezTo>
                    <a:pt x="946584" y="0"/>
                    <a:pt x="1101686" y="52816"/>
                    <a:pt x="1227870" y="143872"/>
                  </a:cubicBezTo>
                  <a:lnTo>
                    <a:pt x="1452805" y="108907"/>
                  </a:lnTo>
                  <a:lnTo>
                    <a:pt x="1417746" y="334454"/>
                  </a:lnTo>
                  <a:cubicBezTo>
                    <a:pt x="1506649" y="460075"/>
                    <a:pt x="1558290" y="613579"/>
                    <a:pt x="1558290" y="779145"/>
                  </a:cubicBezTo>
                  <a:cubicBezTo>
                    <a:pt x="1558290" y="1007122"/>
                    <a:pt x="1460378" y="1212230"/>
                    <a:pt x="1302560" y="1352794"/>
                  </a:cubicBezTo>
                  <a:cubicBezTo>
                    <a:pt x="1163008" y="1230383"/>
                    <a:pt x="979715" y="1158329"/>
                    <a:pt x="779593" y="1158329"/>
                  </a:cubicBezTo>
                  <a:cubicBezTo>
                    <a:pt x="579261" y="1158329"/>
                    <a:pt x="395794" y="1230534"/>
                    <a:pt x="256179" y="1353163"/>
                  </a:cubicBezTo>
                  <a:cubicBezTo>
                    <a:pt x="98093" y="1212607"/>
                    <a:pt x="0" y="1007331"/>
                    <a:pt x="0" y="779145"/>
                  </a:cubicBezTo>
                  <a:cubicBezTo>
                    <a:pt x="0" y="348835"/>
                    <a:pt x="348835" y="0"/>
                    <a:pt x="779145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9" name="椭圆 6"/>
            <p:cNvSpPr/>
            <p:nvPr/>
          </p:nvSpPr>
          <p:spPr>
            <a:xfrm>
              <a:off x="3218020" y="2137420"/>
              <a:ext cx="1352978" cy="1558290"/>
            </a:xfrm>
            <a:custGeom>
              <a:avLst/>
              <a:gdLst/>
              <a:ahLst/>
              <a:cxnLst/>
              <a:rect l="l" t="t" r="r" b="b"/>
              <a:pathLst>
                <a:path w="1352978" h="1558290">
                  <a:moveTo>
                    <a:pt x="779145" y="0"/>
                  </a:moveTo>
                  <a:cubicBezTo>
                    <a:pt x="1007226" y="0"/>
                    <a:pt x="1212417" y="98002"/>
                    <a:pt x="1352978" y="255954"/>
                  </a:cubicBezTo>
                  <a:cubicBezTo>
                    <a:pt x="1230457" y="395537"/>
                    <a:pt x="1158327" y="578918"/>
                    <a:pt x="1158327" y="779145"/>
                  </a:cubicBezTo>
                  <a:cubicBezTo>
                    <a:pt x="1158327" y="979373"/>
                    <a:pt x="1230457" y="1162753"/>
                    <a:pt x="1352978" y="1302337"/>
                  </a:cubicBezTo>
                  <a:cubicBezTo>
                    <a:pt x="1212417" y="1460288"/>
                    <a:pt x="1007226" y="1558290"/>
                    <a:pt x="779145" y="1558290"/>
                  </a:cubicBezTo>
                  <a:cubicBezTo>
                    <a:pt x="348835" y="1558290"/>
                    <a:pt x="0" y="1209455"/>
                    <a:pt x="0" y="779145"/>
                  </a:cubicBezTo>
                  <a:cubicBezTo>
                    <a:pt x="0" y="611543"/>
                    <a:pt x="52919" y="456302"/>
                    <a:pt x="144162" y="330069"/>
                  </a:cubicBezTo>
                  <a:lnTo>
                    <a:pt x="109784" y="108908"/>
                  </a:lnTo>
                  <a:lnTo>
                    <a:pt x="331101" y="143310"/>
                  </a:lnTo>
                  <a:cubicBezTo>
                    <a:pt x="457190" y="52617"/>
                    <a:pt x="612023" y="0"/>
                    <a:pt x="779145" y="0"/>
                  </a:cubicBezTo>
                  <a:close/>
                </a:path>
              </a:pathLst>
            </a:cu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0" name="椭圆 61"/>
            <p:cNvSpPr/>
            <p:nvPr/>
          </p:nvSpPr>
          <p:spPr>
            <a:xfrm>
              <a:off x="4412599" y="2137421"/>
              <a:ext cx="1558290" cy="1353163"/>
            </a:xfrm>
            <a:custGeom>
              <a:avLst/>
              <a:gdLst/>
              <a:ahLst/>
              <a:cxnLst/>
              <a:rect l="l" t="t" r="r" b="b"/>
              <a:pathLst>
                <a:path w="1558290" h="1353163">
                  <a:moveTo>
                    <a:pt x="779145" y="0"/>
                  </a:moveTo>
                  <a:cubicBezTo>
                    <a:pt x="946584" y="0"/>
                    <a:pt x="1101686" y="52816"/>
                    <a:pt x="1227870" y="143872"/>
                  </a:cubicBezTo>
                  <a:lnTo>
                    <a:pt x="1452805" y="108907"/>
                  </a:lnTo>
                  <a:lnTo>
                    <a:pt x="1417746" y="334454"/>
                  </a:lnTo>
                  <a:cubicBezTo>
                    <a:pt x="1506649" y="460075"/>
                    <a:pt x="1558290" y="613579"/>
                    <a:pt x="1558290" y="779145"/>
                  </a:cubicBezTo>
                  <a:cubicBezTo>
                    <a:pt x="1558290" y="1007122"/>
                    <a:pt x="1460378" y="1212230"/>
                    <a:pt x="1302560" y="1352794"/>
                  </a:cubicBezTo>
                  <a:cubicBezTo>
                    <a:pt x="1163008" y="1230383"/>
                    <a:pt x="979715" y="1158329"/>
                    <a:pt x="779593" y="1158329"/>
                  </a:cubicBezTo>
                  <a:cubicBezTo>
                    <a:pt x="579261" y="1158329"/>
                    <a:pt x="395794" y="1230534"/>
                    <a:pt x="256179" y="1353163"/>
                  </a:cubicBezTo>
                  <a:cubicBezTo>
                    <a:pt x="98093" y="1212607"/>
                    <a:pt x="0" y="1007331"/>
                    <a:pt x="0" y="779145"/>
                  </a:cubicBezTo>
                  <a:cubicBezTo>
                    <a:pt x="0" y="348835"/>
                    <a:pt x="348835" y="0"/>
                    <a:pt x="779145" y="0"/>
                  </a:cubicBezTo>
                  <a:close/>
                </a:path>
              </a:pathLst>
            </a:custGeom>
            <a:solidFill>
              <a:srgbClr val="EE864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flipH="1" flipV="1">
              <a:off x="4486830" y="3432539"/>
              <a:ext cx="215248" cy="215248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2" name="TextBox 121"/>
            <p:cNvSpPr txBox="1"/>
            <p:nvPr/>
          </p:nvSpPr>
          <p:spPr>
            <a:xfrm>
              <a:off x="3452276" y="2660115"/>
              <a:ext cx="884467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685800">
                <a:defRPr/>
              </a:pPr>
              <a:r>
                <a:rPr lang="zh-CN" altLang="en-US" sz="20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理气</a:t>
              </a:r>
            </a:p>
          </p:txBody>
        </p:sp>
        <p:sp>
          <p:nvSpPr>
            <p:cNvPr id="13" name="TextBox 122"/>
            <p:cNvSpPr txBox="1"/>
            <p:nvPr/>
          </p:nvSpPr>
          <p:spPr>
            <a:xfrm>
              <a:off x="4800086" y="2660115"/>
              <a:ext cx="815013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685800">
                <a:defRPr/>
              </a:pPr>
              <a:r>
                <a:rPr lang="zh-CN" altLang="en-US" sz="2000" b="1" kern="0" dirty="0" smtClea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散结</a:t>
              </a:r>
              <a:endParaRPr lang="zh-CN" altLang="en-US" sz="20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23"/>
            <p:cNvSpPr txBox="1"/>
            <p:nvPr/>
          </p:nvSpPr>
          <p:spPr>
            <a:xfrm>
              <a:off x="3406301" y="4015610"/>
              <a:ext cx="1111743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685800">
                <a:defRPr/>
              </a:pPr>
              <a:r>
                <a:rPr lang="zh-CN" altLang="en-US" sz="20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活血</a:t>
              </a:r>
            </a:p>
          </p:txBody>
        </p:sp>
        <p:sp>
          <p:nvSpPr>
            <p:cNvPr id="15" name="TextBox 124"/>
            <p:cNvSpPr txBox="1"/>
            <p:nvPr/>
          </p:nvSpPr>
          <p:spPr>
            <a:xfrm>
              <a:off x="4823222" y="3989404"/>
              <a:ext cx="842487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685800">
                <a:defRPr/>
              </a:pPr>
              <a:r>
                <a:rPr lang="zh-CN" altLang="en-US" sz="20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止痛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4486830" y="3432539"/>
              <a:ext cx="215248" cy="215248"/>
            </a:xfrm>
            <a:prstGeom prst="ellipse">
              <a:avLst/>
            </a:prstGeom>
            <a:noFill/>
            <a:ln w="25400" cap="flat" cmpd="sng" algn="ctr">
              <a:solidFill>
                <a:srgbClr val="1E445B">
                  <a:lumMod val="40000"/>
                  <a:lumOff val="6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375354" y="479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试验背景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42">
            <a:extLst>
              <a:ext uri="{FF2B5EF4-FFF2-40B4-BE49-F238E27FC236}">
                <a16:creationId xmlns="" xmlns:a16="http://schemas.microsoft.com/office/drawing/2014/main" id="{AF6BFF4E-205F-45B5-AD4B-AED3DAFE509F}"/>
              </a:ext>
            </a:extLst>
          </p:cNvPr>
          <p:cNvSpPr/>
          <p:nvPr/>
        </p:nvSpPr>
        <p:spPr>
          <a:xfrm>
            <a:off x="1357465" y="1119933"/>
            <a:ext cx="1417820" cy="423721"/>
          </a:xfrm>
          <a:prstGeom prst="roundRect">
            <a:avLst>
              <a:gd name="adj" fmla="val 3152"/>
            </a:avLst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254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>
              <a:lnSpc>
                <a:spcPts val="3000"/>
              </a:lnSpc>
              <a:spcAft>
                <a:spcPct val="0"/>
              </a:spcAft>
              <a:defRPr/>
            </a:pPr>
            <a:r>
              <a:rPr lang="zh-CN" altLang="en-US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试验药物</a:t>
            </a:r>
            <a:endParaRPr lang="en-US" altLang="zh-CN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10"/>
          <p:cNvSpPr txBox="1"/>
          <p:nvPr/>
        </p:nvSpPr>
        <p:spPr>
          <a:xfrm>
            <a:off x="1112450" y="1777054"/>
            <a:ext cx="736224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itchFamily="34" charset="-122"/>
                <a:cs typeface="Times New Roman"/>
              </a:rPr>
              <a:t>试验药物香橘乳癖宁</a:t>
            </a:r>
            <a:r>
              <a:rPr lang="zh-CN" altLang="en-US" sz="1600" kern="100" dirty="0" smtClean="0">
                <a:latin typeface="微软雅黑" panose="020B0503020204020204" pitchFamily="34" charset="-122"/>
                <a:ea typeface="微软雅黑" pitchFamily="34" charset="-122"/>
                <a:cs typeface="Times New Roman"/>
              </a:rPr>
              <a:t>胶囊处方源于湖北省武穴市第一医院治疗乳腺增生的临床验方，临床日剂量为</a:t>
            </a:r>
            <a:r>
              <a:rPr lang="en-US" altLang="zh-CN" sz="1600" kern="100" dirty="0" smtClean="0">
                <a:latin typeface="微软雅黑" panose="020B0503020204020204" pitchFamily="34" charset="-122"/>
                <a:ea typeface="微软雅黑" pitchFamily="34" charset="-122"/>
                <a:cs typeface="Times New Roman"/>
              </a:rPr>
              <a:t>22.8g</a:t>
            </a:r>
            <a:r>
              <a:rPr lang="zh-CN" altLang="en-US" sz="1600" kern="100" dirty="0" smtClean="0">
                <a:latin typeface="微软雅黑" panose="020B0503020204020204" pitchFamily="34" charset="-122"/>
                <a:ea typeface="微软雅黑" pitchFamily="34" charset="-122"/>
                <a:cs typeface="Times New Roman"/>
              </a:rPr>
              <a:t>（相当于</a:t>
            </a:r>
            <a:r>
              <a:rPr lang="en-US" altLang="zh-CN" sz="1600" kern="100" dirty="0" smtClean="0">
                <a:latin typeface="微软雅黑" panose="020B0503020204020204" pitchFamily="34" charset="-122"/>
                <a:ea typeface="微软雅黑" pitchFamily="34" charset="-122"/>
                <a:cs typeface="Times New Roman"/>
              </a:rPr>
              <a:t>12</a:t>
            </a:r>
            <a:r>
              <a:rPr lang="zh-CN" altLang="en-US" sz="1600" kern="100" dirty="0" smtClean="0">
                <a:latin typeface="微软雅黑" panose="020B0503020204020204" pitchFamily="34" charset="-122"/>
                <a:ea typeface="微软雅黑" pitchFamily="34" charset="-122"/>
                <a:cs typeface="Times New Roman"/>
              </a:rPr>
              <a:t>粒胶囊）；</a:t>
            </a:r>
            <a:endParaRPr lang="en-US" altLang="zh-CN" sz="1600" kern="100" dirty="0" smtClean="0">
              <a:latin typeface="微软雅黑" panose="020B0503020204020204" pitchFamily="34" charset="-122"/>
              <a:ea typeface="微软雅黑" pitchFamily="34" charset="-122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00" dirty="0" smtClean="0">
                <a:latin typeface="微软雅黑" panose="020B0503020204020204" pitchFamily="34" charset="-122"/>
                <a:ea typeface="微软雅黑" pitchFamily="34" charset="-122"/>
                <a:cs typeface="Times New Roman"/>
              </a:rPr>
              <a:t>规格：</a:t>
            </a:r>
            <a:r>
              <a:rPr lang="en-US" altLang="zh-CN" sz="1600" kern="100" dirty="0" smtClean="0">
                <a:latin typeface="微软雅黑" panose="020B0503020204020204" pitchFamily="34" charset="-122"/>
                <a:ea typeface="微软雅黑" pitchFamily="34" charset="-122"/>
                <a:cs typeface="Times New Roman"/>
              </a:rPr>
              <a:t>0.45g/</a:t>
            </a:r>
            <a:r>
              <a:rPr lang="zh-CN" altLang="en-US" sz="1600" kern="100" dirty="0" smtClean="0">
                <a:latin typeface="微软雅黑" panose="020B0503020204020204" pitchFamily="34" charset="-122"/>
                <a:ea typeface="微软雅黑" pitchFamily="34" charset="-122"/>
                <a:cs typeface="Times New Roman"/>
              </a:rPr>
              <a:t>粒，含有生药</a:t>
            </a:r>
            <a:r>
              <a:rPr lang="en-US" altLang="zh-CN" sz="1600" kern="100" dirty="0" smtClean="0">
                <a:latin typeface="微软雅黑" panose="020B0503020204020204" pitchFamily="34" charset="-122"/>
                <a:ea typeface="微软雅黑" pitchFamily="34" charset="-122"/>
                <a:cs typeface="Times New Roman"/>
              </a:rPr>
              <a:t>1.9g/</a:t>
            </a:r>
            <a:r>
              <a:rPr lang="zh-CN" altLang="en-US" sz="1600" kern="100" dirty="0" smtClean="0">
                <a:latin typeface="微软雅黑" panose="020B0503020204020204" pitchFamily="34" charset="-122"/>
                <a:ea typeface="微软雅黑" pitchFamily="34" charset="-122"/>
                <a:cs typeface="Times New Roman"/>
              </a:rPr>
              <a:t>粒。</a:t>
            </a:r>
            <a:endParaRPr lang="en-US" altLang="zh-CN" sz="1600" kern="100" dirty="0">
              <a:latin typeface="微软雅黑" panose="020B0503020204020204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55947" y="6237027"/>
            <a:ext cx="39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32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75354" y="479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试验背景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502705" y="2566419"/>
            <a:ext cx="4358237" cy="3036096"/>
            <a:chOff x="3952372" y="1723987"/>
            <a:chExt cx="4358237" cy="2677656"/>
          </a:xfrm>
        </p:grpSpPr>
        <p:sp>
          <p:nvSpPr>
            <p:cNvPr id="14" name="圆角矩形 13"/>
            <p:cNvSpPr/>
            <p:nvPr/>
          </p:nvSpPr>
          <p:spPr>
            <a:xfrm>
              <a:off x="3952372" y="1774773"/>
              <a:ext cx="4284243" cy="2367592"/>
            </a:xfrm>
            <a:prstGeom prst="roundRect">
              <a:avLst>
                <a:gd name="adj" fmla="val 2482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026366" y="1723987"/>
              <a:ext cx="4284243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SzPct val="90000"/>
              </a:pP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以苯甲酸雌二醇</a:t>
              </a:r>
              <a:r>
                <a:rPr lang="zh-CN" altLang="en-US" sz="16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联合黄体酮制作大鼠及家兔的</a:t>
              </a:r>
              <a:r>
                <a:rPr lang="zh-CN" altLang="en-US" sz="16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乳腺增生模型，给予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1/2</a:t>
              </a:r>
              <a:r>
                <a:rPr lang="zh-CN" altLang="en-US" sz="16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6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倍，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16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倍</a:t>
              </a:r>
              <a:r>
                <a:rPr lang="zh-CN" altLang="en-US" sz="16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临床</a:t>
              </a:r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等效</a:t>
              </a:r>
              <a:r>
                <a:rPr lang="zh-CN" altLang="en-US" sz="16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剂量的试验药物，给药</a:t>
              </a:r>
              <a:r>
                <a:rPr lang="en-US" altLang="zh-CN" sz="16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30</a:t>
              </a:r>
              <a:r>
                <a:rPr lang="zh-CN" altLang="en-US" sz="16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天。</a:t>
              </a:r>
              <a:endParaRPr lang="en-US" altLang="zh-CN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buSzPct val="90000"/>
              </a:pPr>
              <a:r>
                <a:rPr lang="zh-CN" altLang="en-US" sz="16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结果显示：中、高剂量改善乳腺</a:t>
              </a:r>
              <a:r>
                <a:rPr lang="zh-CN" altLang="en-US" sz="16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病理组织分级</a:t>
              </a:r>
              <a:r>
                <a:rPr lang="zh-CN" altLang="en-US" sz="16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、降低</a:t>
              </a:r>
              <a:r>
                <a:rPr lang="zh-CN" altLang="en-US" sz="16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乳头直径及高度</a:t>
              </a:r>
              <a:r>
                <a:rPr lang="zh-CN" altLang="en-US" sz="16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、减轻</a:t>
              </a:r>
              <a:r>
                <a:rPr lang="zh-CN" altLang="en-US" sz="16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子宫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</a:t>
              </a:r>
              <a:r>
                <a:rPr lang="zh-CN" altLang="en-US" sz="16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卵巢</a:t>
              </a:r>
              <a:r>
                <a:rPr lang="zh-CN" altLang="en-US" sz="16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重量、调节</a:t>
              </a:r>
              <a:r>
                <a:rPr lang="zh-CN" altLang="en-US" sz="16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雌激素水平</a:t>
              </a:r>
              <a:r>
                <a:rPr lang="zh-CN" altLang="en-US" sz="16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。且高剂量组疗效略优于中剂量组。</a:t>
              </a:r>
              <a:endParaRPr lang="en-US" altLang="zh-CN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341229" y="3558128"/>
            <a:ext cx="3824372" cy="1938992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9165" y="3558128"/>
            <a:ext cx="36084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90000"/>
            </a:pPr>
            <a:r>
              <a:rPr lang="zh-CN" altLang="en-US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大鼠</a:t>
            </a:r>
            <a:r>
              <a:rPr lang="en-US" altLang="zh-CN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个月、</a:t>
            </a:r>
            <a:r>
              <a:rPr lang="en-US" altLang="zh-CN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个月长毒的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NOAEL</a:t>
            </a:r>
            <a:r>
              <a:rPr lang="zh-CN" altLang="en-US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均为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15g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生药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/kg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（约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为临床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用量的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40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倍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16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90000"/>
            </a:pPr>
            <a:r>
              <a:rPr lang="zh-CN" altLang="en-US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长毒实验提示：雌性及雄性大鼠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GGT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升高</a:t>
            </a:r>
            <a:r>
              <a:rPr lang="zh-CN" altLang="en-US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，雌性大鼠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睾酮降低</a:t>
            </a:r>
            <a:r>
              <a:rPr lang="zh-CN" altLang="en-US" sz="1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，停药后回复正常。</a:t>
            </a:r>
            <a:endParaRPr lang="en-US" altLang="zh-CN" sz="16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165601" y="2061132"/>
            <a:ext cx="1828280" cy="390471"/>
          </a:xfrm>
          <a:prstGeom prst="roundRect">
            <a:avLst>
              <a:gd name="adj" fmla="val 3131"/>
            </a:avLst>
          </a:prstGeom>
          <a:solidFill>
            <a:srgbClr val="C00000"/>
          </a:solidFill>
          <a:ln>
            <a:noFill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药效学研究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089698" y="2998586"/>
            <a:ext cx="1828280" cy="390471"/>
          </a:xfrm>
          <a:prstGeom prst="roundRect">
            <a:avLst>
              <a:gd name="adj" fmla="val 3131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毒理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学研究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92043" y="1195893"/>
            <a:ext cx="1595309" cy="4480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ts val="3000"/>
              </a:lnSpc>
              <a:spcAft>
                <a:spcPct val="0"/>
              </a:spcAft>
              <a:defRPr/>
            </a:pPr>
            <a:r>
              <a:rPr lang="zh-CN" altLang="en-US" sz="22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临床前研究</a:t>
            </a:r>
            <a:endParaRPr lang="en-US" altLang="zh-CN" sz="22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375354" y="1643901"/>
            <a:ext cx="2661157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036511" y="1643901"/>
            <a:ext cx="0" cy="174515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255947" y="6237027"/>
            <a:ext cx="39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3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048774" y="1508394"/>
            <a:ext cx="3154822" cy="4529669"/>
          </a:xfrm>
          <a:prstGeom prst="rect">
            <a:avLst/>
          </a:prstGeom>
        </p:spPr>
        <p:txBody>
          <a:bodyPr wrap="square" lIns="96740" tIns="48371" rIns="96740" bIns="48371">
            <a:spAutoFit/>
          </a:bodyPr>
          <a:lstStyle/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chemeClr val="bg2">
                    <a:lumMod val="75000"/>
                  </a:schemeClr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试验背景</a:t>
            </a:r>
            <a:endParaRPr lang="en-US" altLang="zh-CN" sz="2400" kern="0" dirty="0">
              <a:solidFill>
                <a:schemeClr val="bg2">
                  <a:lumMod val="75000"/>
                </a:schemeClr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rgbClr val="C00000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试验人群</a:t>
            </a:r>
            <a:endParaRPr lang="en-US" altLang="zh-CN" sz="2400" kern="0" dirty="0">
              <a:solidFill>
                <a:srgbClr val="C00000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chemeClr val="bg2">
                    <a:lumMod val="75000"/>
                  </a:schemeClr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给药方案</a:t>
            </a:r>
            <a:endParaRPr lang="en-US" altLang="zh-CN" sz="2400" kern="0" dirty="0">
              <a:solidFill>
                <a:schemeClr val="bg2">
                  <a:lumMod val="75000"/>
                </a:schemeClr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chemeClr val="bg2">
                    <a:lumMod val="75000"/>
                  </a:schemeClr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评价指标</a:t>
            </a:r>
            <a:endParaRPr lang="en-US" altLang="zh-CN" sz="2400" kern="0" dirty="0" smtClean="0">
              <a:solidFill>
                <a:schemeClr val="bg2">
                  <a:lumMod val="75000"/>
                </a:schemeClr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chemeClr val="bg2">
                    <a:lumMod val="75000"/>
                  </a:schemeClr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访视安排</a:t>
            </a:r>
            <a:endParaRPr lang="en-US" altLang="zh-CN" sz="2400" kern="0" dirty="0" smtClean="0">
              <a:solidFill>
                <a:schemeClr val="bg2">
                  <a:lumMod val="75000"/>
                </a:schemeClr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chemeClr val="bg2">
                    <a:lumMod val="75000"/>
                  </a:schemeClr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en-US" altLang="zh-CN" sz="2400" kern="0" dirty="0">
              <a:solidFill>
                <a:schemeClr val="bg2">
                  <a:lumMod val="75000"/>
                </a:schemeClr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1515534" y="2667000"/>
            <a:ext cx="2150533" cy="1693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008A8A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目录</a:t>
            </a:r>
            <a:r>
              <a:rPr kumimoji="0" lang="en-US" altLang="zh-CN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/>
            </a:r>
            <a:br>
              <a:rPr kumimoji="0" lang="en-US" altLang="zh-CN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</a:br>
            <a:r>
              <a:rPr kumimoji="0" lang="en-US" altLang="zh-CN" sz="3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Contens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55947" y="6237027"/>
            <a:ext cx="39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9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75354" y="479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试验人群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42">
            <a:extLst>
              <a:ext uri="{FF2B5EF4-FFF2-40B4-BE49-F238E27FC236}">
                <a16:creationId xmlns="" xmlns:a16="http://schemas.microsoft.com/office/drawing/2014/main" id="{AF6BFF4E-205F-45B5-AD4B-AED3DAFE509F}"/>
              </a:ext>
            </a:extLst>
          </p:cNvPr>
          <p:cNvSpPr/>
          <p:nvPr/>
        </p:nvSpPr>
        <p:spPr>
          <a:xfrm>
            <a:off x="1346090" y="1295012"/>
            <a:ext cx="1166523" cy="423721"/>
          </a:xfrm>
          <a:prstGeom prst="roundRect">
            <a:avLst>
              <a:gd name="adj" fmla="val 3152"/>
            </a:avLst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254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base">
              <a:lnSpc>
                <a:spcPts val="3000"/>
              </a:lnSpc>
              <a:spcAft>
                <a:spcPct val="0"/>
              </a:spcAft>
              <a:defRPr/>
            </a:pPr>
            <a:r>
              <a:rPr lang="zh-CN" altLang="en-US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试验人群</a:t>
            </a:r>
            <a:endParaRPr lang="en-US" altLang="zh-CN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46088" y="1917672"/>
            <a:ext cx="5935243" cy="46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90000"/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乳腺增生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病（肝郁痰凝证）</a:t>
            </a:r>
            <a:r>
              <a:rPr lang="zh-CN" altLang="en-US" sz="1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患者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: 圆角 42">
            <a:extLst>
              <a:ext uri="{FF2B5EF4-FFF2-40B4-BE49-F238E27FC236}">
                <a16:creationId xmlns="" xmlns:a16="http://schemas.microsoft.com/office/drawing/2014/main" id="{AF6BFF4E-205F-45B5-AD4B-AED3DAFE509F}"/>
              </a:ext>
            </a:extLst>
          </p:cNvPr>
          <p:cNvSpPr/>
          <p:nvPr/>
        </p:nvSpPr>
        <p:spPr>
          <a:xfrm>
            <a:off x="1375353" y="4861684"/>
            <a:ext cx="1166523" cy="423721"/>
          </a:xfrm>
          <a:prstGeom prst="roundRect">
            <a:avLst>
              <a:gd name="adj" fmla="val 3152"/>
            </a:avLst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254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base">
              <a:lnSpc>
                <a:spcPts val="3000"/>
              </a:lnSpc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样本量</a:t>
            </a:r>
            <a:endParaRPr lang="en-US" altLang="zh-CN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346089" y="5498966"/>
            <a:ext cx="5935243" cy="46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90000"/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共</a:t>
            </a:r>
            <a:r>
              <a:rPr lang="en-US" altLang="zh-CN" sz="1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180</a:t>
            </a:r>
            <a:r>
              <a:rPr lang="zh-CN" altLang="en-US" sz="1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例，其中高、低剂量组、安慰剂对照组各</a:t>
            </a:r>
            <a:r>
              <a:rPr lang="en-US" altLang="zh-CN" sz="1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60</a:t>
            </a:r>
            <a:r>
              <a:rPr lang="zh-CN" altLang="en-US" sz="1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: 圆角 42">
            <a:extLst>
              <a:ext uri="{FF2B5EF4-FFF2-40B4-BE49-F238E27FC236}">
                <a16:creationId xmlns="" xmlns:a16="http://schemas.microsoft.com/office/drawing/2014/main" id="{AF6BFF4E-205F-45B5-AD4B-AED3DAFE509F}"/>
              </a:ext>
            </a:extLst>
          </p:cNvPr>
          <p:cNvSpPr/>
          <p:nvPr/>
        </p:nvSpPr>
        <p:spPr>
          <a:xfrm>
            <a:off x="1375353" y="2577793"/>
            <a:ext cx="1166523" cy="423721"/>
          </a:xfrm>
          <a:prstGeom prst="roundRect">
            <a:avLst>
              <a:gd name="adj" fmla="val 3152"/>
            </a:avLst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254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fontAlgn="base">
              <a:lnSpc>
                <a:spcPts val="3000"/>
              </a:lnSpc>
              <a:spcAft>
                <a:spcPct val="0"/>
              </a:spcAft>
              <a:defRPr/>
            </a:pPr>
            <a:r>
              <a:rPr lang="zh-CN" altLang="en-US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人群分组</a:t>
            </a:r>
            <a:endParaRPr lang="en-US" altLang="zh-CN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346089" y="3143286"/>
            <a:ext cx="5372211" cy="15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ct val="90000"/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香橘乳癖宁胶囊高</a:t>
            </a:r>
            <a:r>
              <a:rPr lang="zh-CN" altLang="en-US" sz="1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剂量组</a:t>
            </a:r>
            <a:endParaRPr lang="en-US" altLang="zh-CN" sz="1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90000"/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香橘乳癖宁胶囊</a:t>
            </a:r>
            <a:r>
              <a:rPr lang="zh-CN" altLang="en-US" sz="1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低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剂量</a:t>
            </a:r>
            <a:r>
              <a:rPr lang="zh-CN" altLang="en-US" sz="1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</a:t>
            </a:r>
            <a:endParaRPr lang="en-US" altLang="zh-CN" sz="1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90000"/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安慰剂组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55947" y="6237027"/>
            <a:ext cx="39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2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630060" y="2036972"/>
            <a:ext cx="541337" cy="541338"/>
          </a:xfrm>
          <a:prstGeom prst="ellipse">
            <a:avLst/>
          </a:prstGeom>
          <a:solidFill>
            <a:srgbClr val="292929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Agency FB" panose="020B0503020202020204" pitchFamily="34" charset="0"/>
              </a:rPr>
              <a:t>2</a:t>
            </a:r>
            <a:endParaRPr lang="zh-CN" altLang="en-US" sz="2800" b="1" dirty="0">
              <a:latin typeface="Agency FB" panose="020B0503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017317" y="4483270"/>
            <a:ext cx="539750" cy="541337"/>
          </a:xfrm>
          <a:prstGeom prst="ellipse">
            <a:avLst/>
          </a:prstGeom>
          <a:solidFill>
            <a:srgbClr val="292929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Agency FB" panose="020B0503020202020204" pitchFamily="34" charset="0"/>
              </a:rPr>
              <a:t>3</a:t>
            </a:r>
            <a:endParaRPr lang="zh-CN" altLang="en-US" sz="2800" b="1" dirty="0">
              <a:latin typeface="Agency FB" panose="020B0503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24806" y="3439984"/>
            <a:ext cx="541338" cy="541337"/>
          </a:xfrm>
          <a:prstGeom prst="ellipse">
            <a:avLst/>
          </a:prstGeom>
          <a:solidFill>
            <a:srgbClr val="292929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Agency FB" panose="020B0503020202020204" pitchFamily="34" charset="0"/>
              </a:rPr>
              <a:t>1</a:t>
            </a:r>
            <a:endParaRPr lang="zh-CN" altLang="en-US" sz="2800" b="1" dirty="0">
              <a:latin typeface="Agency FB" panose="020B0503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552509" y="2821435"/>
            <a:ext cx="1925209" cy="1658937"/>
            <a:chOff x="3166533" y="2365905"/>
            <a:chExt cx="3340100" cy="2878137"/>
          </a:xfrm>
        </p:grpSpPr>
        <p:sp>
          <p:nvSpPr>
            <p:cNvPr id="6" name="任意多边形 5"/>
            <p:cNvSpPr/>
            <p:nvPr/>
          </p:nvSpPr>
          <p:spPr>
            <a:xfrm rot="900000">
              <a:off x="4130146" y="2365905"/>
              <a:ext cx="1852612" cy="925512"/>
            </a:xfrm>
            <a:custGeom>
              <a:avLst/>
              <a:gdLst>
                <a:gd name="connsiteX0" fmla="*/ 1213505 w 1391850"/>
                <a:gd name="connsiteY0" fmla="*/ 0 h 696292"/>
                <a:gd name="connsiteX1" fmla="*/ 1391850 w 1391850"/>
                <a:gd name="connsiteY1" fmla="*/ 680523 h 696292"/>
                <a:gd name="connsiteX2" fmla="*/ 664395 w 1391850"/>
                <a:gd name="connsiteY2" fmla="*/ 679784 h 696292"/>
                <a:gd name="connsiteX3" fmla="*/ 810270 w 1391850"/>
                <a:gd name="connsiteY3" fmla="*/ 476062 h 696292"/>
                <a:gd name="connsiteX4" fmla="*/ 0 w 1391850"/>
                <a:gd name="connsiteY4" fmla="*/ 696292 h 696292"/>
                <a:gd name="connsiteX5" fmla="*/ 1084978 w 1391850"/>
                <a:gd name="connsiteY5" fmla="*/ 149640 h 69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1850" h="696292">
                  <a:moveTo>
                    <a:pt x="1213505" y="0"/>
                  </a:moveTo>
                  <a:lnTo>
                    <a:pt x="1391850" y="680523"/>
                  </a:lnTo>
                  <a:lnTo>
                    <a:pt x="664395" y="679784"/>
                  </a:lnTo>
                  <a:lnTo>
                    <a:pt x="810270" y="476062"/>
                  </a:lnTo>
                  <a:cubicBezTo>
                    <a:pt x="711564" y="424684"/>
                    <a:pt x="364296" y="301346"/>
                    <a:pt x="0" y="696292"/>
                  </a:cubicBezTo>
                  <a:cubicBezTo>
                    <a:pt x="100779" y="106417"/>
                    <a:pt x="733669" y="-15667"/>
                    <a:pt x="1084978" y="149640"/>
                  </a:cubicBezTo>
                  <a:close/>
                </a:path>
              </a:pathLst>
            </a:custGeom>
            <a:solidFill>
              <a:srgbClr val="C20F2A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 rot="8100000">
              <a:off x="4654021" y="4316942"/>
              <a:ext cx="1852612" cy="927100"/>
            </a:xfrm>
            <a:custGeom>
              <a:avLst/>
              <a:gdLst>
                <a:gd name="connsiteX0" fmla="*/ 1213505 w 1391850"/>
                <a:gd name="connsiteY0" fmla="*/ 0 h 696292"/>
                <a:gd name="connsiteX1" fmla="*/ 1391850 w 1391850"/>
                <a:gd name="connsiteY1" fmla="*/ 680523 h 696292"/>
                <a:gd name="connsiteX2" fmla="*/ 664395 w 1391850"/>
                <a:gd name="connsiteY2" fmla="*/ 679784 h 696292"/>
                <a:gd name="connsiteX3" fmla="*/ 810270 w 1391850"/>
                <a:gd name="connsiteY3" fmla="*/ 476062 h 696292"/>
                <a:gd name="connsiteX4" fmla="*/ 0 w 1391850"/>
                <a:gd name="connsiteY4" fmla="*/ 696292 h 696292"/>
                <a:gd name="connsiteX5" fmla="*/ 1084978 w 1391850"/>
                <a:gd name="connsiteY5" fmla="*/ 149640 h 69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1850" h="696292">
                  <a:moveTo>
                    <a:pt x="1213505" y="0"/>
                  </a:moveTo>
                  <a:lnTo>
                    <a:pt x="1391850" y="680523"/>
                  </a:lnTo>
                  <a:lnTo>
                    <a:pt x="664395" y="679784"/>
                  </a:lnTo>
                  <a:lnTo>
                    <a:pt x="810270" y="476062"/>
                  </a:lnTo>
                  <a:cubicBezTo>
                    <a:pt x="711564" y="424684"/>
                    <a:pt x="364296" y="301346"/>
                    <a:pt x="0" y="696292"/>
                  </a:cubicBezTo>
                  <a:cubicBezTo>
                    <a:pt x="100779" y="106417"/>
                    <a:pt x="733669" y="-15667"/>
                    <a:pt x="1084978" y="149640"/>
                  </a:cubicBezTo>
                  <a:close/>
                </a:path>
              </a:pathLst>
            </a:custGeom>
            <a:solidFill>
              <a:srgbClr val="C20F2A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rot="15300000">
              <a:off x="2702983" y="3793067"/>
              <a:ext cx="1852613" cy="925513"/>
            </a:xfrm>
            <a:custGeom>
              <a:avLst/>
              <a:gdLst>
                <a:gd name="connsiteX0" fmla="*/ 1213505 w 1391850"/>
                <a:gd name="connsiteY0" fmla="*/ 0 h 696292"/>
                <a:gd name="connsiteX1" fmla="*/ 1391850 w 1391850"/>
                <a:gd name="connsiteY1" fmla="*/ 680523 h 696292"/>
                <a:gd name="connsiteX2" fmla="*/ 664395 w 1391850"/>
                <a:gd name="connsiteY2" fmla="*/ 679784 h 696292"/>
                <a:gd name="connsiteX3" fmla="*/ 810270 w 1391850"/>
                <a:gd name="connsiteY3" fmla="*/ 476062 h 696292"/>
                <a:gd name="connsiteX4" fmla="*/ 0 w 1391850"/>
                <a:gd name="connsiteY4" fmla="*/ 696292 h 696292"/>
                <a:gd name="connsiteX5" fmla="*/ 1084978 w 1391850"/>
                <a:gd name="connsiteY5" fmla="*/ 149640 h 69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1850" h="696292">
                  <a:moveTo>
                    <a:pt x="1213505" y="0"/>
                  </a:moveTo>
                  <a:lnTo>
                    <a:pt x="1391850" y="680523"/>
                  </a:lnTo>
                  <a:lnTo>
                    <a:pt x="664395" y="679784"/>
                  </a:lnTo>
                  <a:lnTo>
                    <a:pt x="810270" y="476062"/>
                  </a:lnTo>
                  <a:cubicBezTo>
                    <a:pt x="711564" y="424684"/>
                    <a:pt x="364296" y="301346"/>
                    <a:pt x="0" y="696292"/>
                  </a:cubicBezTo>
                  <a:cubicBezTo>
                    <a:pt x="100779" y="106417"/>
                    <a:pt x="733669" y="-15667"/>
                    <a:pt x="1084978" y="149640"/>
                  </a:cubicBezTo>
                  <a:close/>
                </a:path>
              </a:pathLst>
            </a:custGeom>
            <a:solidFill>
              <a:srgbClr val="C20F2A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" name="文本框 56"/>
          <p:cNvSpPr txBox="1"/>
          <p:nvPr/>
        </p:nvSpPr>
        <p:spPr>
          <a:xfrm>
            <a:off x="5226602" y="1714744"/>
            <a:ext cx="2916235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1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C20F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</a:t>
            </a:r>
            <a:r>
              <a:rPr lang="zh-CN" altLang="en-US" sz="1800" b="1" dirty="0" smtClean="0">
                <a:solidFill>
                  <a:srgbClr val="C20F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诊断</a:t>
            </a:r>
          </a:p>
          <a:p>
            <a:pPr algn="l">
              <a:lnSpc>
                <a:spcPct val="150000"/>
              </a:lnSpc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乳腺超声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、钼靶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线、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病理学检查等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56"/>
          <p:cNvSpPr txBox="1"/>
          <p:nvPr/>
        </p:nvSpPr>
        <p:spPr>
          <a:xfrm>
            <a:off x="5596417" y="4515858"/>
            <a:ext cx="3015319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1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C20F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鉴别诊断</a:t>
            </a:r>
            <a:endParaRPr lang="en-US" altLang="zh-CN" sz="1800" b="1" dirty="0">
              <a:solidFill>
                <a:srgbClr val="C20F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纤维腺瘤、乳腺癌、胸壁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疼痛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乳腺炎等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56"/>
          <p:cNvSpPr txBox="1"/>
          <p:nvPr/>
        </p:nvSpPr>
        <p:spPr>
          <a:xfrm>
            <a:off x="823316" y="3498422"/>
            <a:ext cx="238763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1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C20F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症状和</a:t>
            </a:r>
            <a:r>
              <a:rPr lang="zh-CN" altLang="en-US" sz="1800" b="1" dirty="0" smtClean="0">
                <a:solidFill>
                  <a:srgbClr val="C20F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体征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乳房不同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程度的胀痛、刺痛或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隐痛；一侧或两侧单个或多个结节或肿块；部分合并乳头溢液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75354" y="479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试验人群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40666" y="5957815"/>
            <a:ext cx="5291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参照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2002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年中华中医外科学会乳腺病专业委员会第八次会议通过的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乳腺增生病诊断标准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42">
            <a:extLst>
              <a:ext uri="{FF2B5EF4-FFF2-40B4-BE49-F238E27FC236}">
                <a16:creationId xmlns="" xmlns:a16="http://schemas.microsoft.com/office/drawing/2014/main" id="{AF6BFF4E-205F-45B5-AD4B-AED3DAFE509F}"/>
              </a:ext>
            </a:extLst>
          </p:cNvPr>
          <p:cNvSpPr/>
          <p:nvPr/>
        </p:nvSpPr>
        <p:spPr>
          <a:xfrm>
            <a:off x="1201183" y="1206143"/>
            <a:ext cx="1178035" cy="423721"/>
          </a:xfrm>
          <a:prstGeom prst="roundRect">
            <a:avLst>
              <a:gd name="adj" fmla="val 3152"/>
            </a:avLst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254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>
              <a:lnSpc>
                <a:spcPts val="3000"/>
              </a:lnSpc>
              <a:spcAft>
                <a:spcPct val="0"/>
              </a:spcAft>
              <a:defRPr/>
            </a:pPr>
            <a:r>
              <a:rPr lang="zh-CN" altLang="en-US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诊断方法</a:t>
            </a:r>
            <a:endParaRPr lang="en-US" altLang="zh-CN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55947" y="6237027"/>
            <a:ext cx="39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37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2709</TotalTime>
  <Words>2448</Words>
  <Application>Microsoft Office PowerPoint</Application>
  <PresentationFormat>全屏显示(4:3)</PresentationFormat>
  <Paragraphs>294</Paragraphs>
  <Slides>27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Agency FB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孙畅</dc:creator>
  <cp:lastModifiedBy>孙畅</cp:lastModifiedBy>
  <cp:revision>1088</cp:revision>
  <dcterms:created xsi:type="dcterms:W3CDTF">2018-07-10T06:57:00Z</dcterms:created>
  <dcterms:modified xsi:type="dcterms:W3CDTF">2019-05-19T00:32:54Z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