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2"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046"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uptimeinstitute.com/2020-data-center-industry-survey-result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839200" cy="65532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algn="l"/>
            <a:r>
              <a:rPr lang="en-US" sz="2800" b="1" u="sng" dirty="0" smtClean="0">
                <a:solidFill>
                  <a:schemeClr val="tx1"/>
                </a:solidFill>
              </a:rPr>
              <a:t>WHAT IS A DISASTER?</a:t>
            </a:r>
          </a:p>
          <a:p>
            <a:pPr marL="342900" indent="-342900" algn="l">
              <a:buFont typeface="Wingdings" panose="05000000000000000000" pitchFamily="2" charset="2"/>
              <a:buChar char="q"/>
            </a:pPr>
            <a:r>
              <a:rPr lang="en-US" sz="2000" dirty="0" smtClean="0">
                <a:solidFill>
                  <a:schemeClr val="tx1"/>
                </a:solidFill>
              </a:rPr>
              <a:t>The </a:t>
            </a:r>
            <a:r>
              <a:rPr lang="en-US" sz="2000" dirty="0">
                <a:solidFill>
                  <a:schemeClr val="tx1"/>
                </a:solidFill>
              </a:rPr>
              <a:t>practice of DR revolves around events that are serious in nature. These events are often thought of in terms of natural disasters, but they can also be caused by systems or technical failure or by humans carrying out an intentional attack. </a:t>
            </a:r>
            <a:endParaRPr lang="en-US" sz="2000" dirty="0" smtClean="0">
              <a:solidFill>
                <a:schemeClr val="tx1"/>
              </a:solidFill>
            </a:endParaRPr>
          </a:p>
          <a:p>
            <a:pPr marL="342900" indent="-342900" algn="l">
              <a:buFont typeface="Wingdings" panose="05000000000000000000" pitchFamily="2" charset="2"/>
              <a:buChar char="q"/>
            </a:pPr>
            <a:r>
              <a:rPr lang="en-US" sz="2000" dirty="0" smtClean="0">
                <a:solidFill>
                  <a:schemeClr val="tx1"/>
                </a:solidFill>
              </a:rPr>
              <a:t>They </a:t>
            </a:r>
            <a:r>
              <a:rPr lang="en-US" sz="2000" dirty="0">
                <a:solidFill>
                  <a:schemeClr val="tx1"/>
                </a:solidFill>
              </a:rPr>
              <a:t>are significant enough to disrupt or completely stop critical business operations for a period of time. </a:t>
            </a:r>
            <a:r>
              <a:rPr lang="en-US" sz="2000" b="1" dirty="0" smtClean="0">
                <a:solidFill>
                  <a:schemeClr val="tx1"/>
                </a:solidFill>
              </a:rPr>
              <a:t>Types </a:t>
            </a:r>
            <a:r>
              <a:rPr lang="en-US" sz="2000" b="1" dirty="0">
                <a:solidFill>
                  <a:schemeClr val="tx1"/>
                </a:solidFill>
              </a:rPr>
              <a:t>of disaster include:</a:t>
            </a:r>
          </a:p>
          <a:p>
            <a:pPr marL="342900" indent="-342900" algn="l">
              <a:buFont typeface="Arial" panose="020B0604020202020204" pitchFamily="34" charset="0"/>
              <a:buChar char="•"/>
            </a:pPr>
            <a:r>
              <a:rPr lang="en-US" sz="2000" dirty="0">
                <a:solidFill>
                  <a:schemeClr val="tx1"/>
                </a:solidFill>
              </a:rPr>
              <a:t>Cyber attacks such as malware, DDoS and ransomware attacks</a:t>
            </a:r>
          </a:p>
          <a:p>
            <a:pPr marL="457200" indent="-457200" algn="l">
              <a:buFont typeface="Arial" panose="020B0604020202020204" pitchFamily="34" charset="0"/>
              <a:buChar char="•"/>
            </a:pPr>
            <a:r>
              <a:rPr lang="en-US" sz="2000" dirty="0">
                <a:solidFill>
                  <a:schemeClr val="tx1"/>
                </a:solidFill>
              </a:rPr>
              <a:t>Sabotage</a:t>
            </a:r>
          </a:p>
          <a:p>
            <a:pPr marL="457200" indent="-457200" algn="l">
              <a:buFont typeface="Arial" panose="020B0604020202020204" pitchFamily="34" charset="0"/>
              <a:buChar char="•"/>
            </a:pPr>
            <a:r>
              <a:rPr lang="en-US" sz="2000" dirty="0">
                <a:solidFill>
                  <a:schemeClr val="tx1"/>
                </a:solidFill>
              </a:rPr>
              <a:t>Power outages</a:t>
            </a:r>
          </a:p>
          <a:p>
            <a:pPr marL="457200" indent="-457200" algn="l">
              <a:buFont typeface="Arial" panose="020B0604020202020204" pitchFamily="34" charset="0"/>
              <a:buChar char="•"/>
            </a:pPr>
            <a:r>
              <a:rPr lang="en-US" sz="2000" dirty="0">
                <a:solidFill>
                  <a:schemeClr val="tx1"/>
                </a:solidFill>
              </a:rPr>
              <a:t>Equipment failure</a:t>
            </a:r>
          </a:p>
          <a:p>
            <a:pPr marL="457200" indent="-457200" algn="l">
              <a:buFont typeface="Arial" panose="020B0604020202020204" pitchFamily="34" charset="0"/>
              <a:buChar char="•"/>
            </a:pPr>
            <a:r>
              <a:rPr lang="en-US" sz="2000" dirty="0">
                <a:solidFill>
                  <a:schemeClr val="tx1"/>
                </a:solidFill>
              </a:rPr>
              <a:t>Epidemics or pandemics, such as </a:t>
            </a:r>
            <a:r>
              <a:rPr lang="en-US" sz="2000" dirty="0" smtClean="0">
                <a:solidFill>
                  <a:schemeClr val="tx1"/>
                </a:solidFill>
              </a:rPr>
              <a:t>COVID-19   </a:t>
            </a:r>
            <a:endParaRPr lang="en-US" sz="2000" dirty="0">
              <a:solidFill>
                <a:schemeClr val="tx1"/>
              </a:solidFill>
            </a:endParaRPr>
          </a:p>
          <a:p>
            <a:pPr marL="457200" indent="-457200" algn="l">
              <a:buFont typeface="Arial" panose="020B0604020202020204" pitchFamily="34" charset="0"/>
              <a:buChar char="•"/>
            </a:pPr>
            <a:r>
              <a:rPr lang="en-US" sz="2000" dirty="0">
                <a:solidFill>
                  <a:schemeClr val="tx1"/>
                </a:solidFill>
              </a:rPr>
              <a:t>Terrorist attacks or threats</a:t>
            </a:r>
          </a:p>
          <a:p>
            <a:pPr marL="457200" indent="-457200" algn="l">
              <a:buFont typeface="Arial" panose="020B0604020202020204" pitchFamily="34" charset="0"/>
              <a:buChar char="•"/>
            </a:pPr>
            <a:r>
              <a:rPr lang="en-US" sz="2000" dirty="0">
                <a:solidFill>
                  <a:schemeClr val="tx1"/>
                </a:solidFill>
              </a:rPr>
              <a:t>Industrial </a:t>
            </a:r>
            <a:r>
              <a:rPr lang="en-US" sz="2000" dirty="0" smtClean="0">
                <a:solidFill>
                  <a:schemeClr val="tx1"/>
                </a:solidFill>
              </a:rPr>
              <a:t>accidents                                                   </a:t>
            </a:r>
            <a:endParaRPr lang="en-US" sz="2000" dirty="0">
              <a:solidFill>
                <a:schemeClr val="tx1"/>
              </a:solidFill>
            </a:endParaRPr>
          </a:p>
          <a:p>
            <a:pPr marL="457200" indent="-457200" algn="l">
              <a:buFont typeface="Arial" panose="020B0604020202020204" pitchFamily="34" charset="0"/>
              <a:buChar char="•"/>
            </a:pPr>
            <a:r>
              <a:rPr lang="en-US" sz="2000" dirty="0">
                <a:solidFill>
                  <a:schemeClr val="tx1"/>
                </a:solidFill>
              </a:rPr>
              <a:t>Hurricanes</a:t>
            </a:r>
          </a:p>
          <a:p>
            <a:pPr marL="457200" indent="-457200" algn="l">
              <a:buFont typeface="Arial" panose="020B0604020202020204" pitchFamily="34" charset="0"/>
              <a:buChar char="•"/>
            </a:pPr>
            <a:r>
              <a:rPr lang="en-US" sz="2000" dirty="0">
                <a:solidFill>
                  <a:schemeClr val="tx1"/>
                </a:solidFill>
              </a:rPr>
              <a:t>Tornadoes</a:t>
            </a:r>
          </a:p>
          <a:p>
            <a:pPr marL="457200" indent="-457200" algn="l">
              <a:buFont typeface="Arial" panose="020B0604020202020204" pitchFamily="34" charset="0"/>
              <a:buChar char="•"/>
            </a:pPr>
            <a:r>
              <a:rPr lang="en-US" sz="2000" dirty="0">
                <a:solidFill>
                  <a:schemeClr val="tx1"/>
                </a:solidFill>
              </a:rPr>
              <a:t>Earthquakes</a:t>
            </a:r>
          </a:p>
          <a:p>
            <a:pPr marL="457200" indent="-457200" algn="l">
              <a:buFont typeface="Arial" panose="020B0604020202020204" pitchFamily="34" charset="0"/>
              <a:buChar char="•"/>
            </a:pPr>
            <a:r>
              <a:rPr lang="en-US" sz="2000" dirty="0">
                <a:solidFill>
                  <a:schemeClr val="tx1"/>
                </a:solidFill>
              </a:rPr>
              <a:t>Floods</a:t>
            </a:r>
          </a:p>
          <a:p>
            <a:pPr marL="457200" indent="-457200" algn="l">
              <a:buFont typeface="Arial" panose="020B0604020202020204" pitchFamily="34" charset="0"/>
              <a:buChar char="•"/>
            </a:pPr>
            <a:r>
              <a:rPr lang="en-US" sz="2000" dirty="0">
                <a:solidFill>
                  <a:schemeClr val="tx1"/>
                </a:solidFill>
              </a:rPr>
              <a:t>Fires</a:t>
            </a:r>
          </a:p>
          <a:p>
            <a:pPr algn="l"/>
            <a:endParaRPr lang="en-IN" sz="20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743200"/>
            <a:ext cx="3810000" cy="3962400"/>
          </a:xfrm>
          <a:prstGeom prst="rect">
            <a:avLst/>
          </a:prstGeom>
        </p:spPr>
      </p:pic>
    </p:spTree>
    <p:extLst>
      <p:ext uri="{BB962C8B-B14F-4D97-AF65-F5344CB8AC3E}">
        <p14:creationId xmlns:p14="http://schemas.microsoft.com/office/powerpoint/2010/main" val="3178733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152400"/>
            <a:ext cx="8915400" cy="6553200"/>
          </a:xfrm>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pPr algn="l"/>
            <a:r>
              <a:rPr lang="en-US" sz="2000" b="1" dirty="0">
                <a:solidFill>
                  <a:schemeClr val="tx1"/>
                </a:solidFill>
              </a:rPr>
              <a:t>Types of disaster recovery</a:t>
            </a:r>
          </a:p>
          <a:p>
            <a:pPr algn="l"/>
            <a:r>
              <a:rPr lang="en-US" sz="2000" dirty="0">
                <a:solidFill>
                  <a:schemeClr val="tx1"/>
                </a:solidFill>
              </a:rPr>
              <a:t>In addition to choosing a DR site and considering DR tiers, IT and business leaders must evaluate the best way to put their DR plan into action. This will depend on the IT environment and the technology the business chooses to support its DR strategy.</a:t>
            </a:r>
          </a:p>
          <a:p>
            <a:pPr algn="l"/>
            <a:r>
              <a:rPr lang="en-US" sz="2000" dirty="0">
                <a:solidFill>
                  <a:schemeClr val="tx1"/>
                </a:solidFill>
              </a:rPr>
              <a:t>Types of DR can vary, based on the IT infrastructure and assets that need protection as well as the method of backup and recovery the organization decides to use. Depending on the size and scope of the organization, it may have separate DR plans and implementation teams specific to departments such as data centers or networking. Major types of DR include:</a:t>
            </a:r>
          </a:p>
          <a:p>
            <a:pPr marL="342900" indent="-342900" algn="l">
              <a:buFont typeface="Wingdings" panose="05000000000000000000" pitchFamily="2" charset="2"/>
              <a:buChar char="q"/>
            </a:pPr>
            <a:r>
              <a:rPr lang="en-US" sz="2000" b="1" dirty="0" smtClean="0">
                <a:solidFill>
                  <a:schemeClr val="tx1"/>
                </a:solidFill>
              </a:rPr>
              <a:t>Data </a:t>
            </a:r>
            <a:r>
              <a:rPr lang="en-US" sz="2000" b="1" dirty="0">
                <a:solidFill>
                  <a:schemeClr val="tx1"/>
                </a:solidFill>
              </a:rPr>
              <a:t>center disaster recovery</a:t>
            </a:r>
          </a:p>
          <a:p>
            <a:pPr marL="342900" indent="-342900" algn="l">
              <a:buFont typeface="Arial" panose="020B0604020202020204" pitchFamily="34" charset="0"/>
              <a:buChar char="•"/>
            </a:pPr>
            <a:r>
              <a:rPr lang="en-US" sz="2000" dirty="0">
                <a:solidFill>
                  <a:schemeClr val="tx1"/>
                </a:solidFill>
              </a:rPr>
              <a:t>Organizations that house their own data centers must have a DR strategy that considers all the IT infrastructure within the data center as well as the physical facility. </a:t>
            </a:r>
            <a:endParaRPr lang="en-US" sz="2000" dirty="0" smtClean="0">
              <a:solidFill>
                <a:schemeClr val="tx1"/>
              </a:solidFill>
            </a:endParaRPr>
          </a:p>
          <a:p>
            <a:pPr marL="342900" indent="-342900" algn="l">
              <a:buFont typeface="Arial" panose="020B0604020202020204" pitchFamily="34" charset="0"/>
              <a:buChar char="•"/>
            </a:pPr>
            <a:r>
              <a:rPr lang="en-US" sz="2000" dirty="0" smtClean="0">
                <a:solidFill>
                  <a:schemeClr val="tx1"/>
                </a:solidFill>
              </a:rPr>
              <a:t>Backup </a:t>
            </a:r>
            <a:r>
              <a:rPr lang="en-US" sz="2000" dirty="0">
                <a:solidFill>
                  <a:schemeClr val="tx1"/>
                </a:solidFill>
              </a:rPr>
              <a:t>to a failover site at a secondary data center or a colocation facility is often a large part of the plan </a:t>
            </a:r>
            <a:r>
              <a:rPr lang="en-US" sz="2000" dirty="0" smtClean="0">
                <a:solidFill>
                  <a:schemeClr val="tx1"/>
                </a:solidFill>
              </a:rPr>
              <a:t>.</a:t>
            </a:r>
          </a:p>
          <a:p>
            <a:pPr marL="342900" indent="-342900" algn="l">
              <a:buFont typeface="Arial" panose="020B0604020202020204" pitchFamily="34" charset="0"/>
              <a:buChar char="•"/>
            </a:pPr>
            <a:r>
              <a:rPr lang="en-US" sz="2000" dirty="0" smtClean="0">
                <a:solidFill>
                  <a:schemeClr val="tx1"/>
                </a:solidFill>
              </a:rPr>
              <a:t>IT </a:t>
            </a:r>
            <a:r>
              <a:rPr lang="en-US" sz="2000" dirty="0">
                <a:solidFill>
                  <a:schemeClr val="tx1"/>
                </a:solidFill>
              </a:rPr>
              <a:t>and business leaders should also document and make alternative arrangements for a wide range of facilities-related components including power systems, heating and cooling, fire safety and physical security.</a:t>
            </a:r>
          </a:p>
          <a:p>
            <a:pPr marL="342900" indent="-342900" algn="l">
              <a:buFont typeface="Wingdings" panose="05000000000000000000" pitchFamily="2" charset="2"/>
              <a:buChar char="q"/>
            </a:pPr>
            <a:r>
              <a:rPr lang="en-US" sz="2000" b="1" dirty="0">
                <a:solidFill>
                  <a:schemeClr val="tx1"/>
                </a:solidFill>
              </a:rPr>
              <a:t>Network disaster recovery</a:t>
            </a:r>
          </a:p>
          <a:p>
            <a:pPr marL="342900" indent="-342900" algn="l">
              <a:buFont typeface="Arial" panose="020B0604020202020204" pitchFamily="34" charset="0"/>
              <a:buChar char="•"/>
            </a:pPr>
            <a:r>
              <a:rPr lang="en-US" sz="2000" dirty="0">
                <a:solidFill>
                  <a:schemeClr val="tx1"/>
                </a:solidFill>
              </a:rPr>
              <a:t>Network connectivity is essential for internal and external communication, data sharing and application access during a disaster. </a:t>
            </a:r>
            <a:endParaRPr lang="en-US" sz="2000" dirty="0" smtClean="0">
              <a:solidFill>
                <a:schemeClr val="tx1"/>
              </a:solidFill>
            </a:endParaRPr>
          </a:p>
          <a:p>
            <a:pPr marL="342900" indent="-342900" algn="l">
              <a:buFont typeface="Arial" panose="020B0604020202020204" pitchFamily="34" charset="0"/>
              <a:buChar char="•"/>
            </a:pPr>
            <a:r>
              <a:rPr lang="en-US" sz="2000" dirty="0" smtClean="0">
                <a:solidFill>
                  <a:schemeClr val="tx1"/>
                </a:solidFill>
              </a:rPr>
              <a:t>A </a:t>
            </a:r>
            <a:r>
              <a:rPr lang="en-US" sz="2000" dirty="0">
                <a:solidFill>
                  <a:schemeClr val="tx1"/>
                </a:solidFill>
              </a:rPr>
              <a:t>network DR strategy must provide a plan for restoring network services, especially in terms of access to backup sites and data.</a:t>
            </a:r>
          </a:p>
          <a:p>
            <a:pPr algn="l"/>
            <a:endParaRPr lang="en-IN" sz="2000" dirty="0">
              <a:solidFill>
                <a:schemeClr val="tx1"/>
              </a:solidFill>
            </a:endParaRPr>
          </a:p>
        </p:txBody>
      </p:sp>
    </p:spTree>
    <p:extLst>
      <p:ext uri="{BB962C8B-B14F-4D97-AF65-F5344CB8AC3E}">
        <p14:creationId xmlns:p14="http://schemas.microsoft.com/office/powerpoint/2010/main" val="358286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52400"/>
            <a:ext cx="8763000" cy="6553200"/>
          </a:xfrm>
        </p:spPr>
        <p:style>
          <a:lnRef idx="2">
            <a:schemeClr val="accent4"/>
          </a:lnRef>
          <a:fillRef idx="1">
            <a:schemeClr val="lt1"/>
          </a:fillRef>
          <a:effectRef idx="0">
            <a:schemeClr val="accent4"/>
          </a:effectRef>
          <a:fontRef idx="minor">
            <a:schemeClr val="dk1"/>
          </a:fontRef>
        </p:style>
        <p:txBody>
          <a:bodyPr>
            <a:normAutofit/>
          </a:bodyPr>
          <a:lstStyle/>
          <a:p>
            <a:pPr marL="342900" indent="-342900" algn="l">
              <a:buFont typeface="Wingdings" panose="05000000000000000000" pitchFamily="2" charset="2"/>
              <a:buChar char="q"/>
            </a:pPr>
            <a:r>
              <a:rPr lang="en-US" sz="2000" b="1" dirty="0">
                <a:solidFill>
                  <a:schemeClr val="tx1"/>
                </a:solidFill>
              </a:rPr>
              <a:t>Virtualized disaster recovery</a:t>
            </a:r>
          </a:p>
          <a:p>
            <a:pPr algn="l"/>
            <a:r>
              <a:rPr lang="en-US" sz="2000" dirty="0">
                <a:solidFill>
                  <a:schemeClr val="tx1"/>
                </a:solidFill>
              </a:rPr>
              <a:t>Virtualization enables DR by allowing organizations to replicate workloads in an alternate location or the cloud. The benefits of virtual DR include flexibility, ease of implementation, efficiency and speed. Virtualized workloads have a small IT footprint, replication can be done frequently, and failover can be initiated quickly. Several data protection vendors offer virtual backup and DR as a product.</a:t>
            </a:r>
          </a:p>
          <a:p>
            <a:pPr marL="342900" indent="-342900" algn="l">
              <a:buFont typeface="Wingdings" panose="05000000000000000000" pitchFamily="2" charset="2"/>
              <a:buChar char="q"/>
            </a:pPr>
            <a:r>
              <a:rPr lang="en-US" sz="2000" b="1" dirty="0">
                <a:solidFill>
                  <a:schemeClr val="tx1"/>
                </a:solidFill>
              </a:rPr>
              <a:t>Cloud disaster recovery</a:t>
            </a:r>
          </a:p>
          <a:p>
            <a:pPr algn="l"/>
            <a:r>
              <a:rPr lang="en-US" sz="2000" dirty="0">
                <a:solidFill>
                  <a:schemeClr val="tx1"/>
                </a:solidFill>
              </a:rPr>
              <a:t>The widespread acceptance of cloud services allows organizations that traditionally used an alternate location for DR to be hosted in the cloud. Cloud DR goes beyond simple backup to the cloud. It requires an IT team to set up automatic failover of workloads to a public cloud platform in the event of a disruption</a:t>
            </a:r>
            <a:r>
              <a:rPr lang="en-US" sz="2000" dirty="0" smtClean="0">
                <a:solidFill>
                  <a:schemeClr val="tx1"/>
                </a:solidFill>
              </a:rPr>
              <a:t>.</a:t>
            </a:r>
          </a:p>
          <a:p>
            <a:pPr algn="l"/>
            <a:endParaRPr lang="en-US" sz="2000" dirty="0">
              <a:solidFill>
                <a:schemeClr val="tx1"/>
              </a:solidFill>
            </a:endParaRPr>
          </a:p>
          <a:p>
            <a:pPr algn="l"/>
            <a:r>
              <a:rPr lang="en-US" sz="2000" b="1" u="sng" dirty="0" smtClean="0">
                <a:solidFill>
                  <a:schemeClr val="tx1"/>
                </a:solidFill>
              </a:rPr>
              <a:t>DISASTER RECOVERY AS A SERVICE (DRAAS)</a:t>
            </a:r>
          </a:p>
          <a:p>
            <a:pPr algn="l"/>
            <a:r>
              <a:rPr lang="en-US" sz="2000" dirty="0" smtClean="0">
                <a:solidFill>
                  <a:schemeClr val="tx1"/>
                </a:solidFill>
              </a:rPr>
              <a:t>DRaaS </a:t>
            </a:r>
            <a:r>
              <a:rPr lang="en-US" sz="2000" dirty="0">
                <a:solidFill>
                  <a:schemeClr val="tx1"/>
                </a:solidFill>
              </a:rPr>
              <a:t>is the commercially available version of cloud DR. In DRaaS, a third party provides replication and hosting of an organization's physical and virtual servers. The provider assumes responsibility for implementing the DR plan when a crisis arises, based on a service-level agreement.</a:t>
            </a:r>
          </a:p>
          <a:p>
            <a:pPr algn="l"/>
            <a:endParaRPr lang="en-US" sz="2000" dirty="0">
              <a:solidFill>
                <a:schemeClr val="tx1"/>
              </a:solidFill>
            </a:endParaRPr>
          </a:p>
          <a:p>
            <a:pPr algn="l"/>
            <a:endParaRPr lang="en-IN" sz="2000" dirty="0"/>
          </a:p>
        </p:txBody>
      </p:sp>
    </p:spTree>
    <p:extLst>
      <p:ext uri="{BB962C8B-B14F-4D97-AF65-F5344CB8AC3E}">
        <p14:creationId xmlns:p14="http://schemas.microsoft.com/office/powerpoint/2010/main" val="2281450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763000" cy="6477000"/>
          </a:xfrm>
        </p:spPr>
        <p:style>
          <a:lnRef idx="2">
            <a:schemeClr val="accent4"/>
          </a:lnRef>
          <a:fillRef idx="1">
            <a:schemeClr val="lt1"/>
          </a:fillRef>
          <a:effectRef idx="0">
            <a:schemeClr val="accent4"/>
          </a:effectRef>
          <a:fontRef idx="minor">
            <a:schemeClr val="dk1"/>
          </a:fontRef>
        </p:style>
        <p:txBody>
          <a:bodyPr>
            <a:normAutofit fontScale="92500" lnSpcReduction="20000"/>
          </a:bodyPr>
          <a:lstStyle/>
          <a:p>
            <a:pPr algn="l"/>
            <a:r>
              <a:rPr lang="en-US" b="1" u="sng" dirty="0" smtClean="0">
                <a:solidFill>
                  <a:schemeClr val="tx1"/>
                </a:solidFill>
              </a:rPr>
              <a:t>CLOUD DISASTER MANAGEMENT</a:t>
            </a:r>
          </a:p>
          <a:p>
            <a:pPr marL="342900" indent="-342900" algn="l">
              <a:buFont typeface="Wingdings" panose="05000000000000000000" pitchFamily="2" charset="2"/>
              <a:buChar char="q"/>
            </a:pPr>
            <a:r>
              <a:rPr lang="en-US" sz="2000" dirty="0" smtClean="0">
                <a:solidFill>
                  <a:schemeClr val="tx1"/>
                </a:solidFill>
              </a:rPr>
              <a:t>Cloud </a:t>
            </a:r>
            <a:r>
              <a:rPr lang="en-US" sz="2000" dirty="0">
                <a:solidFill>
                  <a:schemeClr val="tx1"/>
                </a:solidFill>
              </a:rPr>
              <a:t>disaster recovery (cloud DR) is a combination of strategies and services intended to back up data, applications and other resources to public </a:t>
            </a:r>
            <a:r>
              <a:rPr lang="en-US" sz="2000" dirty="0" smtClean="0">
                <a:solidFill>
                  <a:schemeClr val="tx1"/>
                </a:solidFill>
              </a:rPr>
              <a:t>cloud</a:t>
            </a:r>
            <a:r>
              <a:rPr lang="en-US" sz="2000" dirty="0">
                <a:solidFill>
                  <a:schemeClr val="tx1"/>
                </a:solidFill>
              </a:rPr>
              <a:t> or dedicated service providers. </a:t>
            </a:r>
            <a:endParaRPr lang="en-US" sz="2000" dirty="0" smtClean="0">
              <a:solidFill>
                <a:schemeClr val="tx1"/>
              </a:solidFill>
            </a:endParaRPr>
          </a:p>
          <a:p>
            <a:pPr marL="342900" indent="-342900" algn="l">
              <a:buFont typeface="Wingdings" panose="05000000000000000000" pitchFamily="2" charset="2"/>
              <a:buChar char="q"/>
            </a:pPr>
            <a:r>
              <a:rPr lang="en-US" sz="2000" dirty="0" smtClean="0">
                <a:solidFill>
                  <a:schemeClr val="tx1"/>
                </a:solidFill>
              </a:rPr>
              <a:t>When </a:t>
            </a:r>
            <a:r>
              <a:rPr lang="en-US" sz="2000" dirty="0">
                <a:solidFill>
                  <a:schemeClr val="tx1"/>
                </a:solidFill>
              </a:rPr>
              <a:t>a disaster occurs, the affected data, applications and other resources can be restored to the local  </a:t>
            </a:r>
            <a:r>
              <a:rPr lang="en-US" sz="2000" dirty="0" smtClean="0">
                <a:solidFill>
                  <a:schemeClr val="tx1"/>
                </a:solidFill>
              </a:rPr>
              <a:t>data center </a:t>
            </a:r>
            <a:r>
              <a:rPr lang="en-US" sz="2000" dirty="0">
                <a:solidFill>
                  <a:schemeClr val="tx1"/>
                </a:solidFill>
              </a:rPr>
              <a:t>a cloud provider -- to resume normal operation for the enterprise</a:t>
            </a:r>
            <a:r>
              <a:rPr lang="en-US" sz="2000" dirty="0" smtClean="0">
                <a:solidFill>
                  <a:schemeClr val="tx1"/>
                </a:solidFill>
              </a:rPr>
              <a:t>.</a:t>
            </a:r>
          </a:p>
          <a:p>
            <a:pPr marL="342900" indent="-342900" algn="l">
              <a:buFont typeface="Wingdings" panose="05000000000000000000" pitchFamily="2" charset="2"/>
              <a:buChar char="q"/>
            </a:pPr>
            <a:endParaRPr lang="en-US" sz="2000" dirty="0">
              <a:solidFill>
                <a:schemeClr val="tx1"/>
              </a:solidFill>
            </a:endParaRPr>
          </a:p>
          <a:p>
            <a:pPr marL="342900" indent="-342900" algn="l">
              <a:buFont typeface="Wingdings" panose="05000000000000000000" pitchFamily="2" charset="2"/>
              <a:buChar char="q"/>
            </a:pPr>
            <a:endParaRPr lang="en-US" sz="2000" dirty="0" smtClean="0">
              <a:solidFill>
                <a:schemeClr val="tx1"/>
              </a:solidFill>
            </a:endParaRPr>
          </a:p>
          <a:p>
            <a:pPr marL="342900" indent="-342900" algn="l">
              <a:buFont typeface="Wingdings" panose="05000000000000000000" pitchFamily="2" charset="2"/>
              <a:buChar char="q"/>
            </a:pPr>
            <a:endParaRPr lang="en-US" sz="2000" dirty="0">
              <a:solidFill>
                <a:schemeClr val="tx1"/>
              </a:solidFill>
            </a:endParaRPr>
          </a:p>
          <a:p>
            <a:pPr marL="342900" indent="-342900" algn="l">
              <a:buFont typeface="Wingdings" panose="05000000000000000000" pitchFamily="2" charset="2"/>
              <a:buChar char="q"/>
            </a:pPr>
            <a:endParaRPr lang="en-US" sz="2000" dirty="0">
              <a:solidFill>
                <a:schemeClr val="tx1"/>
              </a:solidFill>
            </a:endParaRPr>
          </a:p>
          <a:p>
            <a:pPr marL="342900" indent="-342900" algn="l">
              <a:buFont typeface="Wingdings" panose="05000000000000000000" pitchFamily="2" charset="2"/>
              <a:buChar char="q"/>
            </a:pPr>
            <a:endParaRPr lang="en-US" sz="2000" dirty="0" smtClean="0">
              <a:solidFill>
                <a:schemeClr val="tx1"/>
              </a:solidFill>
            </a:endParaRPr>
          </a:p>
          <a:p>
            <a:pPr marL="342900" indent="-342900" algn="l">
              <a:buFont typeface="Wingdings" panose="05000000000000000000" pitchFamily="2" charset="2"/>
              <a:buChar char="q"/>
            </a:pPr>
            <a:endParaRPr lang="en-US" sz="2000" dirty="0">
              <a:solidFill>
                <a:schemeClr val="tx1"/>
              </a:solidFill>
            </a:endParaRPr>
          </a:p>
          <a:p>
            <a:pPr marL="342900" indent="-342900" algn="l">
              <a:buFont typeface="Wingdings" panose="05000000000000000000" pitchFamily="2" charset="2"/>
              <a:buChar char="q"/>
            </a:pPr>
            <a:endParaRPr lang="en-US" sz="2000" dirty="0" smtClean="0">
              <a:solidFill>
                <a:schemeClr val="tx1"/>
              </a:solidFill>
            </a:endParaRPr>
          </a:p>
          <a:p>
            <a:pPr marL="342900" indent="-342900" algn="l">
              <a:buFont typeface="Wingdings" panose="05000000000000000000" pitchFamily="2" charset="2"/>
              <a:buChar char="q"/>
            </a:pPr>
            <a:endParaRPr lang="en-US" sz="2000" dirty="0">
              <a:solidFill>
                <a:schemeClr val="tx1"/>
              </a:solidFill>
            </a:endParaRPr>
          </a:p>
          <a:p>
            <a:pPr marL="342900" indent="-342900" algn="l">
              <a:buFont typeface="Wingdings" panose="05000000000000000000" pitchFamily="2" charset="2"/>
              <a:buChar char="q"/>
            </a:pPr>
            <a:endParaRPr lang="en-US" sz="2000" dirty="0" smtClean="0">
              <a:solidFill>
                <a:schemeClr val="tx1"/>
              </a:solidFill>
            </a:endParaRPr>
          </a:p>
          <a:p>
            <a:pPr marL="342900" indent="-342900" algn="l">
              <a:buFont typeface="Wingdings" panose="05000000000000000000" pitchFamily="2" charset="2"/>
              <a:buChar char="q"/>
            </a:pPr>
            <a:r>
              <a:rPr lang="en-US" sz="2000" dirty="0" smtClean="0">
                <a:solidFill>
                  <a:schemeClr val="tx1"/>
                </a:solidFill>
              </a:rPr>
              <a:t>Before </a:t>
            </a:r>
            <a:r>
              <a:rPr lang="en-US" sz="2000" dirty="0">
                <a:solidFill>
                  <a:schemeClr val="tx1"/>
                </a:solidFill>
              </a:rPr>
              <a:t>the advent of cloud connectivity and self-service technologies, traditional DR options were limited to local DR and second-site implementations. </a:t>
            </a:r>
            <a:endParaRPr lang="en-US" sz="2000" dirty="0" smtClean="0">
              <a:solidFill>
                <a:schemeClr val="tx1"/>
              </a:solidFill>
            </a:endParaRPr>
          </a:p>
          <a:p>
            <a:pPr marL="342900" indent="-342900" algn="l">
              <a:buFont typeface="Wingdings" panose="05000000000000000000" pitchFamily="2" charset="2"/>
              <a:buChar char="q"/>
            </a:pPr>
            <a:endParaRPr lang="en-US" sz="2000" dirty="0" smtClean="0">
              <a:solidFill>
                <a:schemeClr val="tx1"/>
              </a:solidFill>
            </a:endParaRPr>
          </a:p>
          <a:p>
            <a:pPr marL="342900" indent="-342900" algn="l">
              <a:buFont typeface="Wingdings" panose="05000000000000000000" pitchFamily="2" charset="2"/>
              <a:buChar char="q"/>
            </a:pPr>
            <a:r>
              <a:rPr lang="en-US" sz="2000" dirty="0" smtClean="0">
                <a:solidFill>
                  <a:schemeClr val="tx1"/>
                </a:solidFill>
              </a:rPr>
              <a:t>Local </a:t>
            </a:r>
            <a:r>
              <a:rPr lang="en-US" sz="2000" dirty="0">
                <a:solidFill>
                  <a:schemeClr val="tx1"/>
                </a:solidFill>
              </a:rPr>
              <a:t>DR didn't always protect against disasters such as fires, floods and earthquakes. A second site -- off-site DR -- provided far better protection against physical disasters, but implementing and maintaining a second data center imposed significant business costs</a:t>
            </a:r>
            <a:r>
              <a:rPr lang="en-US" sz="2000" dirty="0" smtClean="0">
                <a:solidFill>
                  <a:schemeClr val="tx1"/>
                </a:solidFill>
              </a:rPr>
              <a:t>.</a:t>
            </a:r>
          </a:p>
          <a:p>
            <a:pPr algn="l"/>
            <a:endParaRPr lang="en-IN" sz="20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133600"/>
            <a:ext cx="6704822" cy="2514600"/>
          </a:xfrm>
          <a:prstGeom prst="rect">
            <a:avLst/>
          </a:prstGeom>
        </p:spPr>
      </p:pic>
    </p:spTree>
    <p:extLst>
      <p:ext uri="{BB962C8B-B14F-4D97-AF65-F5344CB8AC3E}">
        <p14:creationId xmlns:p14="http://schemas.microsoft.com/office/powerpoint/2010/main" val="26669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534400" cy="1142999"/>
          </a:xfrm>
        </p:spPr>
        <p:style>
          <a:lnRef idx="2">
            <a:schemeClr val="accent4"/>
          </a:lnRef>
          <a:fillRef idx="1">
            <a:schemeClr val="lt1"/>
          </a:fillRef>
          <a:effectRef idx="0">
            <a:schemeClr val="accent4"/>
          </a:effectRef>
          <a:fontRef idx="minor">
            <a:schemeClr val="dk1"/>
          </a:fontRef>
        </p:style>
        <p:txBody>
          <a:bodyPr>
            <a:normAutofit fontScale="90000"/>
          </a:bodyPr>
          <a:lstStyle/>
          <a:p>
            <a:r>
              <a:rPr lang="en-US" b="1" dirty="0" smtClean="0">
                <a:solidFill>
                  <a:schemeClr val="tx2">
                    <a:lumMod val="75000"/>
                  </a:schemeClr>
                </a:solidFill>
              </a:rPr>
              <a:t/>
            </a:r>
            <a:br>
              <a:rPr lang="en-US" b="1" dirty="0" smtClean="0">
                <a:solidFill>
                  <a:schemeClr val="tx2">
                    <a:lumMod val="75000"/>
                  </a:schemeClr>
                </a:solidFill>
              </a:rPr>
            </a:br>
            <a:r>
              <a:rPr lang="en-US" sz="3600" b="1" dirty="0" smtClean="0">
                <a:solidFill>
                  <a:schemeClr val="tx2">
                    <a:lumMod val="75000"/>
                  </a:schemeClr>
                </a:solidFill>
              </a:rPr>
              <a:t>WHY IS CLOUD DISASTER RECOVERY IMPORTANT?</a:t>
            </a:r>
            <a:r>
              <a:rPr lang="en-US" sz="3600" dirty="0"/>
              <a:t/>
            </a:r>
            <a:br>
              <a:rPr lang="en-US" sz="3600" dirty="0"/>
            </a:br>
            <a:endParaRPr lang="en-IN" dirty="0"/>
          </a:p>
        </p:txBody>
      </p:sp>
      <p:sp>
        <p:nvSpPr>
          <p:cNvPr id="3" name="Subtitle 2"/>
          <p:cNvSpPr>
            <a:spLocks noGrp="1"/>
          </p:cNvSpPr>
          <p:nvPr>
            <p:ph type="subTitle" idx="1"/>
          </p:nvPr>
        </p:nvSpPr>
        <p:spPr>
          <a:xfrm>
            <a:off x="304800" y="1219200"/>
            <a:ext cx="8534400" cy="54102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marL="342900" indent="-342900" algn="l">
              <a:buFont typeface="Wingdings" panose="05000000000000000000" pitchFamily="2" charset="2"/>
              <a:buChar char="q"/>
            </a:pPr>
            <a:r>
              <a:rPr lang="en-US" sz="2000" dirty="0">
                <a:solidFill>
                  <a:schemeClr val="tx1"/>
                </a:solidFill>
              </a:rPr>
              <a:t>According to a research conducted by </a:t>
            </a:r>
            <a:r>
              <a:rPr lang="en-US" sz="2000" dirty="0">
                <a:solidFill>
                  <a:schemeClr val="tx1"/>
                </a:solidFill>
                <a:hlinkClick r:id="rId2"/>
              </a:rPr>
              <a:t>Uptime Institute</a:t>
            </a:r>
            <a:r>
              <a:rPr lang="en-US" sz="2000" dirty="0">
                <a:solidFill>
                  <a:schemeClr val="tx1"/>
                </a:solidFill>
              </a:rPr>
              <a:t>, 44% of surveyed organizations experienced a major outage that impacted their business. Most of these outages were a result of power failures. </a:t>
            </a:r>
            <a:endParaRPr lang="en-US" sz="2000" dirty="0" smtClean="0">
              <a:solidFill>
                <a:schemeClr val="tx1"/>
              </a:solidFill>
            </a:endParaRPr>
          </a:p>
          <a:p>
            <a:pPr marL="342900" indent="-342900" algn="l">
              <a:buFont typeface="Wingdings" panose="05000000000000000000" pitchFamily="2" charset="2"/>
              <a:buChar char="q"/>
            </a:pPr>
            <a:r>
              <a:rPr lang="en-US" sz="2000" dirty="0" smtClean="0">
                <a:solidFill>
                  <a:schemeClr val="tx1"/>
                </a:solidFill>
              </a:rPr>
              <a:t>In </a:t>
            </a:r>
            <a:r>
              <a:rPr lang="en-US" sz="2000" dirty="0">
                <a:solidFill>
                  <a:schemeClr val="tx1"/>
                </a:solidFill>
              </a:rPr>
              <a:t>such cases, it is critical to have a solid DR strategy in place. When power fails, enterprises can quickly recover their data and resume normal operations.</a:t>
            </a:r>
          </a:p>
          <a:p>
            <a:pPr marL="342900" indent="-342900" algn="l">
              <a:buFont typeface="Wingdings" panose="05000000000000000000" pitchFamily="2" charset="2"/>
              <a:buChar char="q"/>
            </a:pPr>
            <a:r>
              <a:rPr lang="en-US" sz="2000" dirty="0">
                <a:solidFill>
                  <a:schemeClr val="tx1"/>
                </a:solidFill>
              </a:rPr>
              <a:t>In addition to providing availability during power failures, disaster recovery strategies can help ensure business continuity during network or power outages, system failures, natural disasters, accidents, cyber attacks, and during software updates. </a:t>
            </a:r>
            <a:endParaRPr lang="en-US" sz="2000" dirty="0" smtClean="0">
              <a:solidFill>
                <a:schemeClr val="tx1"/>
              </a:solidFill>
            </a:endParaRPr>
          </a:p>
          <a:p>
            <a:pPr marL="342900" indent="-342900" algn="l">
              <a:buFont typeface="Wingdings" panose="05000000000000000000" pitchFamily="2" charset="2"/>
              <a:buChar char="q"/>
            </a:pPr>
            <a:r>
              <a:rPr lang="en-US" sz="2000" dirty="0" smtClean="0">
                <a:solidFill>
                  <a:schemeClr val="tx1"/>
                </a:solidFill>
              </a:rPr>
              <a:t>However</a:t>
            </a:r>
            <a:r>
              <a:rPr lang="en-US" sz="2000" dirty="0">
                <a:solidFill>
                  <a:schemeClr val="tx1"/>
                </a:solidFill>
              </a:rPr>
              <a:t>, traditional DR, which leans heavily on </a:t>
            </a:r>
            <a:r>
              <a:rPr lang="en-US" sz="2000" dirty="0" err="1" smtClean="0">
                <a:solidFill>
                  <a:schemeClr val="tx1"/>
                </a:solidFill>
              </a:rPr>
              <a:t>on</a:t>
            </a:r>
            <a:r>
              <a:rPr lang="en-US" sz="2000" dirty="0" smtClean="0">
                <a:solidFill>
                  <a:schemeClr val="tx1"/>
                </a:solidFill>
              </a:rPr>
              <a:t> premise </a:t>
            </a:r>
            <a:r>
              <a:rPr lang="en-US" sz="2000" dirty="0">
                <a:solidFill>
                  <a:schemeClr val="tx1"/>
                </a:solidFill>
              </a:rPr>
              <a:t>resources, is often complex and expensive.</a:t>
            </a:r>
          </a:p>
          <a:p>
            <a:pPr marL="342900" indent="-342900" algn="l">
              <a:buFont typeface="Wingdings" panose="05000000000000000000" pitchFamily="2" charset="2"/>
              <a:buChar char="q"/>
            </a:pPr>
            <a:r>
              <a:rPr lang="en-US" sz="2000" dirty="0">
                <a:solidFill>
                  <a:schemeClr val="tx1"/>
                </a:solidFill>
              </a:rPr>
              <a:t>Cloud DR offers a more affordable and simpler solution. Often, cloud DR is offered as a software as a service (SaaS) solution, which can be scaled according to the unique needs of the business. </a:t>
            </a:r>
            <a:endParaRPr lang="en-US" sz="2000" dirty="0" smtClean="0">
              <a:solidFill>
                <a:schemeClr val="tx1"/>
              </a:solidFill>
            </a:endParaRPr>
          </a:p>
          <a:p>
            <a:pPr marL="342900" indent="-342900" algn="l">
              <a:buFont typeface="Wingdings" panose="05000000000000000000" pitchFamily="2" charset="2"/>
              <a:buChar char="q"/>
            </a:pPr>
            <a:r>
              <a:rPr lang="en-US" sz="2000" dirty="0" smtClean="0">
                <a:solidFill>
                  <a:schemeClr val="tx1"/>
                </a:solidFill>
              </a:rPr>
              <a:t>In </a:t>
            </a:r>
            <a:r>
              <a:rPr lang="en-US" sz="2000" dirty="0">
                <a:solidFill>
                  <a:schemeClr val="tx1"/>
                </a:solidFill>
              </a:rPr>
              <a:t>most cases, the interfaces are simple and user-friendly and the solution can be quickly deployed. In short, Cloud DR offers affordability, flexibility, and scalability.</a:t>
            </a:r>
          </a:p>
          <a:p>
            <a:pPr algn="l"/>
            <a:endParaRPr lang="en-IN" sz="2000" dirty="0"/>
          </a:p>
        </p:txBody>
      </p:sp>
    </p:spTree>
    <p:extLst>
      <p:ext uri="{BB962C8B-B14F-4D97-AF65-F5344CB8AC3E}">
        <p14:creationId xmlns:p14="http://schemas.microsoft.com/office/powerpoint/2010/main" val="74501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76200"/>
            <a:ext cx="8915400" cy="6629400"/>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15" y="228600"/>
            <a:ext cx="8637803" cy="6350259"/>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50579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839200" cy="65532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algn="l" fontAlgn="base"/>
            <a:r>
              <a:rPr lang="en-US" sz="2000" b="1" u="sng" dirty="0">
                <a:solidFill>
                  <a:schemeClr val="tx1"/>
                </a:solidFill>
              </a:rPr>
              <a:t>Phase 1: Mitigation</a:t>
            </a:r>
          </a:p>
          <a:p>
            <a:pPr marL="342900" indent="-342900" algn="l" fontAlgn="base">
              <a:buFont typeface="Wingdings" panose="05000000000000000000" pitchFamily="2" charset="2"/>
              <a:buChar char="q"/>
            </a:pPr>
            <a:r>
              <a:rPr lang="en-US" sz="2000" dirty="0">
                <a:solidFill>
                  <a:schemeClr val="tx1"/>
                </a:solidFill>
              </a:rPr>
              <a:t>Meaning: To </a:t>
            </a:r>
            <a:r>
              <a:rPr lang="en-US" sz="2000" dirty="0" smtClean="0">
                <a:solidFill>
                  <a:schemeClr val="tx1"/>
                </a:solidFill>
              </a:rPr>
              <a:t>prevent</a:t>
            </a:r>
            <a:r>
              <a:rPr lang="en-US" sz="2000" dirty="0">
                <a:solidFill>
                  <a:schemeClr val="tx1"/>
                </a:solidFill>
              </a:rPr>
              <a:t> </a:t>
            </a:r>
            <a:r>
              <a:rPr lang="en-US" sz="2000" dirty="0" smtClean="0">
                <a:solidFill>
                  <a:schemeClr val="tx1"/>
                </a:solidFill>
              </a:rPr>
              <a:t>future </a:t>
            </a:r>
            <a:r>
              <a:rPr lang="en-US" sz="2000" dirty="0">
                <a:solidFill>
                  <a:schemeClr val="tx1"/>
                </a:solidFill>
              </a:rPr>
              <a:t>emergencies and take steps to minimize their </a:t>
            </a:r>
            <a:r>
              <a:rPr lang="en-US" sz="2000" dirty="0" smtClean="0">
                <a:solidFill>
                  <a:schemeClr val="tx1"/>
                </a:solidFill>
              </a:rPr>
              <a:t>effects</a:t>
            </a:r>
          </a:p>
          <a:p>
            <a:pPr marL="342900" indent="-342900" algn="l">
              <a:buFont typeface="Wingdings" panose="05000000000000000000" pitchFamily="2" charset="2"/>
              <a:buChar char="q"/>
            </a:pPr>
            <a:r>
              <a:rPr lang="en-US" sz="2000" dirty="0" smtClean="0">
                <a:solidFill>
                  <a:schemeClr val="tx1"/>
                </a:solidFill>
              </a:rPr>
              <a:t>The mitigation phase occurs before a disaster takes place. Here, an organization will take steps to protect people and property, while also decreasing risks and consequences from a given disaster situation. The organization’s main goal is to reduce vulnerability to disaster impacts (such as property damage, injuries, and loss of life).</a:t>
            </a:r>
          </a:p>
          <a:p>
            <a:pPr algn="l" fontAlgn="base"/>
            <a:r>
              <a:rPr lang="en-US" sz="2000" dirty="0">
                <a:solidFill>
                  <a:schemeClr val="tx1"/>
                </a:solidFill>
              </a:rPr>
              <a:t>Examples of mitigation may can include measures such </a:t>
            </a:r>
            <a:r>
              <a:rPr lang="en-US" sz="2000" dirty="0" smtClean="0">
                <a:solidFill>
                  <a:schemeClr val="tx1"/>
                </a:solidFill>
              </a:rPr>
              <a:t>as: </a:t>
            </a:r>
          </a:p>
          <a:p>
            <a:pPr marL="342900" indent="-342900" algn="l" fontAlgn="base">
              <a:buFont typeface="Arial" panose="020B0604020202020204" pitchFamily="34" charset="0"/>
              <a:buChar char="•"/>
            </a:pPr>
            <a:r>
              <a:rPr lang="en-US" sz="2000" dirty="0" smtClean="0">
                <a:solidFill>
                  <a:schemeClr val="tx1"/>
                </a:solidFill>
              </a:rPr>
              <a:t>Clearing </a:t>
            </a:r>
            <a:r>
              <a:rPr lang="en-US" sz="2000" dirty="0">
                <a:solidFill>
                  <a:schemeClr val="tx1"/>
                </a:solidFill>
              </a:rPr>
              <a:t>space around buildings to create a defensible space against </a:t>
            </a:r>
            <a:r>
              <a:rPr lang="en-US" sz="2000" dirty="0" smtClean="0">
                <a:solidFill>
                  <a:schemeClr val="tx1"/>
                </a:solidFill>
              </a:rPr>
              <a:t>fires </a:t>
            </a:r>
          </a:p>
          <a:p>
            <a:pPr marL="342900" indent="-342900" algn="l" fontAlgn="base">
              <a:buFont typeface="Arial" panose="020B0604020202020204" pitchFamily="34" charset="0"/>
              <a:buChar char="•"/>
            </a:pPr>
            <a:r>
              <a:rPr lang="en-US" sz="2000" dirty="0" smtClean="0">
                <a:solidFill>
                  <a:schemeClr val="tx1"/>
                </a:solidFill>
              </a:rPr>
              <a:t>Adding </a:t>
            </a:r>
            <a:r>
              <a:rPr lang="en-US" sz="2000" dirty="0">
                <a:solidFill>
                  <a:schemeClr val="tx1"/>
                </a:solidFill>
              </a:rPr>
              <a:t>levees or improving property drainage to protect from </a:t>
            </a:r>
            <a:r>
              <a:rPr lang="en-US" sz="2000" dirty="0" smtClean="0">
                <a:solidFill>
                  <a:schemeClr val="tx1"/>
                </a:solidFill>
              </a:rPr>
              <a:t>flooding Securing </a:t>
            </a:r>
            <a:r>
              <a:rPr lang="en-US" sz="2000" dirty="0">
                <a:solidFill>
                  <a:schemeClr val="tx1"/>
                </a:solidFill>
              </a:rPr>
              <a:t>furniture to floors and walls to help prevent damage/injuries during </a:t>
            </a:r>
            <a:r>
              <a:rPr lang="en-US" sz="2000" dirty="0" smtClean="0">
                <a:solidFill>
                  <a:schemeClr val="tx1"/>
                </a:solidFill>
              </a:rPr>
              <a:t>earthquakes.</a:t>
            </a:r>
          </a:p>
          <a:p>
            <a:pPr marL="342900" indent="-342900" algn="l" fontAlgn="base">
              <a:buFont typeface="Arial" panose="020B0604020202020204" pitchFamily="34" charset="0"/>
              <a:buChar char="•"/>
            </a:pPr>
            <a:r>
              <a:rPr lang="en-US" sz="2000" dirty="0" smtClean="0">
                <a:solidFill>
                  <a:schemeClr val="tx1"/>
                </a:solidFill>
              </a:rPr>
              <a:t> Re-locating </a:t>
            </a:r>
            <a:r>
              <a:rPr lang="en-US" sz="2000" dirty="0">
                <a:solidFill>
                  <a:schemeClr val="tx1"/>
                </a:solidFill>
              </a:rPr>
              <a:t>structures to less disaster-prone </a:t>
            </a:r>
            <a:r>
              <a:rPr lang="en-US" sz="2000" dirty="0" smtClean="0">
                <a:solidFill>
                  <a:schemeClr val="tx1"/>
                </a:solidFill>
              </a:rPr>
              <a:t>areas. </a:t>
            </a:r>
          </a:p>
          <a:p>
            <a:pPr algn="l" fontAlgn="base"/>
            <a:r>
              <a:rPr lang="en-US" sz="2000" b="1" u="sng" dirty="0" smtClean="0">
                <a:solidFill>
                  <a:schemeClr val="tx1"/>
                </a:solidFill>
              </a:rPr>
              <a:t>Phase 2 : Preparedness </a:t>
            </a:r>
          </a:p>
          <a:p>
            <a:pPr marL="342900" indent="-342900" algn="l" fontAlgn="base">
              <a:buFont typeface="Wingdings" panose="05000000000000000000" pitchFamily="2" charset="2"/>
              <a:buChar char="q"/>
            </a:pPr>
            <a:r>
              <a:rPr lang="en-US" sz="2000" dirty="0">
                <a:solidFill>
                  <a:schemeClr val="tx1"/>
                </a:solidFill>
              </a:rPr>
              <a:t>Meaning: To take actions ahead of time to be ready for an emergency</a:t>
            </a:r>
          </a:p>
          <a:p>
            <a:pPr marL="342900" indent="-342900" algn="l" fontAlgn="base">
              <a:buFont typeface="Wingdings" panose="05000000000000000000" pitchFamily="2" charset="2"/>
              <a:buChar char="q"/>
            </a:pPr>
            <a:r>
              <a:rPr lang="en-US" sz="2000" dirty="0">
                <a:solidFill>
                  <a:schemeClr val="tx1"/>
                </a:solidFill>
              </a:rPr>
              <a:t>The preparedness phase also occurs before a disaster takes place. Here, an organization attempts to understand how a disaster might affect overall productivity and the bottom line. </a:t>
            </a:r>
            <a:endParaRPr lang="en-US" sz="2000" dirty="0" smtClean="0">
              <a:solidFill>
                <a:schemeClr val="tx1"/>
              </a:solidFill>
            </a:endParaRPr>
          </a:p>
          <a:p>
            <a:pPr marL="342900" indent="-342900" algn="l" fontAlgn="base">
              <a:buFont typeface="Wingdings" panose="05000000000000000000" pitchFamily="2" charset="2"/>
              <a:buChar char="q"/>
            </a:pPr>
            <a:r>
              <a:rPr lang="en-US" sz="2000" dirty="0" smtClean="0">
                <a:solidFill>
                  <a:schemeClr val="tx1"/>
                </a:solidFill>
              </a:rPr>
              <a:t>The </a:t>
            </a:r>
            <a:r>
              <a:rPr lang="en-US" sz="2000" dirty="0">
                <a:solidFill>
                  <a:schemeClr val="tx1"/>
                </a:solidFill>
              </a:rPr>
              <a:t>organization will also provide appropriate education while putting preparedness measures into place.</a:t>
            </a:r>
          </a:p>
          <a:p>
            <a:pPr algn="l" fontAlgn="base"/>
            <a:endParaRPr lang="en-US" sz="2000" dirty="0">
              <a:solidFill>
                <a:schemeClr val="tx1"/>
              </a:solidFill>
            </a:endParaRPr>
          </a:p>
          <a:p>
            <a:pPr algn="l"/>
            <a:endParaRPr lang="en-IN" sz="2000" dirty="0">
              <a:solidFill>
                <a:schemeClr val="tx1"/>
              </a:solidFill>
            </a:endParaRPr>
          </a:p>
        </p:txBody>
      </p:sp>
    </p:spTree>
    <p:extLst>
      <p:ext uri="{BB962C8B-B14F-4D97-AF65-F5344CB8AC3E}">
        <p14:creationId xmlns:p14="http://schemas.microsoft.com/office/powerpoint/2010/main" val="1829092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76200"/>
            <a:ext cx="8839200" cy="6705600"/>
          </a:xfrm>
        </p:spPr>
        <p:style>
          <a:lnRef idx="2">
            <a:schemeClr val="accent4"/>
          </a:lnRef>
          <a:fillRef idx="1">
            <a:schemeClr val="lt1"/>
          </a:fillRef>
          <a:effectRef idx="0">
            <a:schemeClr val="accent4"/>
          </a:effectRef>
          <a:fontRef idx="minor">
            <a:schemeClr val="dk1"/>
          </a:fontRef>
        </p:style>
        <p:txBody>
          <a:bodyPr>
            <a:normAutofit/>
          </a:bodyPr>
          <a:lstStyle/>
          <a:p>
            <a:pPr marL="285750" indent="-285750" algn="l" fontAlgn="base">
              <a:buFont typeface="Wingdings" panose="05000000000000000000" pitchFamily="2" charset="2"/>
              <a:buChar char="q"/>
            </a:pPr>
            <a:r>
              <a:rPr lang="en-US" sz="1600" dirty="0">
                <a:solidFill>
                  <a:schemeClr val="tx1"/>
                </a:solidFill>
              </a:rPr>
              <a:t>Examples of preparedness</a:t>
            </a:r>
            <a:r>
              <a:rPr lang="en-US" sz="1600" dirty="0">
                <a:solidFill>
                  <a:schemeClr val="tx1"/>
                </a:solidFill>
              </a:rPr>
              <a:t> include hosting training, education, drills, tabletop exercises, and full-scale exercises on disaster preparedness. This ensures that stakeholders know what to do in the event of an emergency. </a:t>
            </a:r>
            <a:r>
              <a:rPr lang="en-US" sz="1600" dirty="0">
                <a:solidFill>
                  <a:schemeClr val="tx1"/>
                </a:solidFill>
              </a:rPr>
              <a:t>Updating </a:t>
            </a:r>
            <a:r>
              <a:rPr lang="en-US" sz="1600" dirty="0" smtClean="0">
                <a:solidFill>
                  <a:schemeClr val="tx1"/>
                </a:solidFill>
              </a:rPr>
              <a:t>egress plans</a:t>
            </a:r>
            <a:r>
              <a:rPr lang="en-US" sz="1600" dirty="0">
                <a:solidFill>
                  <a:schemeClr val="tx1"/>
                </a:solidFill>
              </a:rPr>
              <a:t> also falls under preparedness.</a:t>
            </a:r>
          </a:p>
          <a:p>
            <a:pPr marL="285750" indent="-285750" algn="l" fontAlgn="base">
              <a:buFont typeface="Wingdings" panose="05000000000000000000" pitchFamily="2" charset="2"/>
              <a:buChar char="q"/>
            </a:pPr>
            <a:r>
              <a:rPr lang="en-US" sz="1600" dirty="0">
                <a:solidFill>
                  <a:schemeClr val="tx1"/>
                </a:solidFill>
              </a:rPr>
              <a:t>Organizations may also assemble a team to create a business continuity plan and list of resources needed to recover from a disaster</a:t>
            </a:r>
            <a:r>
              <a:rPr lang="en-US" sz="1600" dirty="0" smtClean="0">
                <a:solidFill>
                  <a:schemeClr val="tx1"/>
                </a:solidFill>
              </a:rPr>
              <a:t>.</a:t>
            </a:r>
          </a:p>
          <a:p>
            <a:pPr algn="l" fontAlgn="base"/>
            <a:r>
              <a:rPr lang="en-US" sz="1600" b="1" u="sng" dirty="0" smtClean="0">
                <a:solidFill>
                  <a:schemeClr val="tx1"/>
                </a:solidFill>
              </a:rPr>
              <a:t>Phase 3 : Response </a:t>
            </a:r>
          </a:p>
          <a:p>
            <a:pPr marL="285750" indent="-285750" algn="l" fontAlgn="base">
              <a:buFont typeface="Wingdings" panose="05000000000000000000" pitchFamily="2" charset="2"/>
              <a:buChar char="q"/>
            </a:pPr>
            <a:r>
              <a:rPr lang="en-US" sz="1600" dirty="0">
                <a:solidFill>
                  <a:schemeClr val="tx1"/>
                </a:solidFill>
              </a:rPr>
              <a:t>Meaning: To protect people and property in the wake of an emergency, disaster, or crisis</a:t>
            </a:r>
          </a:p>
          <a:p>
            <a:pPr marL="285750" indent="-285750" algn="l" fontAlgn="base">
              <a:buFont typeface="Wingdings" panose="05000000000000000000" pitchFamily="2" charset="2"/>
              <a:buChar char="q"/>
            </a:pPr>
            <a:r>
              <a:rPr lang="en-US" sz="1600" dirty="0">
                <a:solidFill>
                  <a:schemeClr val="tx1"/>
                </a:solidFill>
              </a:rPr>
              <a:t>The response phase occurs in the immediate aftermath of a disaster. Organizations must focus their attention on addressing immediate threats to people, property, and business. Occupant safety and wellbeing largely depends on your preparedness levels before disaster strikes.</a:t>
            </a:r>
          </a:p>
          <a:p>
            <a:pPr marL="285750" indent="-285750" algn="l" fontAlgn="base">
              <a:buFont typeface="Wingdings" panose="05000000000000000000" pitchFamily="2" charset="2"/>
              <a:buChar char="q"/>
            </a:pPr>
            <a:r>
              <a:rPr lang="en-US" sz="1600" dirty="0">
                <a:solidFill>
                  <a:schemeClr val="tx1"/>
                </a:solidFill>
              </a:rPr>
              <a:t>The most notable example of the response phase is ensuring that people are out of harm’s way. The organization can then move on to assess damage, implement disaster response plans, triage cleanup efforts, and start resource distribution as necessary.</a:t>
            </a:r>
          </a:p>
          <a:p>
            <a:pPr marL="285750" indent="-285750" algn="l" fontAlgn="base">
              <a:buFont typeface="Wingdings" panose="05000000000000000000" pitchFamily="2" charset="2"/>
              <a:buChar char="q"/>
            </a:pPr>
            <a:r>
              <a:rPr lang="en-US" sz="1600" dirty="0">
                <a:solidFill>
                  <a:schemeClr val="tx1"/>
                </a:solidFill>
              </a:rPr>
              <a:t>Businesses will also need to navigate building closures, preliminary damage assessments, and hampered communication with stakeholders (like staff, vendors, and suppliers) due to shutdowns.</a:t>
            </a:r>
          </a:p>
          <a:p>
            <a:pPr algn="l" fontAlgn="base"/>
            <a:endParaRPr lang="en-US" sz="1800" dirty="0">
              <a:solidFill>
                <a:schemeClr val="tx1"/>
              </a:solidFill>
            </a:endParaRPr>
          </a:p>
          <a:p>
            <a:r>
              <a:rPr lang="en-US" sz="1800" dirty="0"/>
              <a:t/>
            </a:r>
            <a:br>
              <a:rPr lang="en-US" sz="1800" dirty="0"/>
            </a:b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4183717"/>
            <a:ext cx="5638800" cy="2636520"/>
          </a:xfrm>
          <a:prstGeom prst="rect">
            <a:avLst/>
          </a:prstGeom>
        </p:spPr>
      </p:pic>
    </p:spTree>
    <p:extLst>
      <p:ext uri="{BB962C8B-B14F-4D97-AF65-F5344CB8AC3E}">
        <p14:creationId xmlns:p14="http://schemas.microsoft.com/office/powerpoint/2010/main" val="174823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763000" cy="6553200"/>
          </a:xfrm>
        </p:spPr>
        <p:style>
          <a:lnRef idx="2">
            <a:schemeClr val="accent4"/>
          </a:lnRef>
          <a:fillRef idx="1">
            <a:schemeClr val="lt1"/>
          </a:fillRef>
          <a:effectRef idx="0">
            <a:schemeClr val="accent4"/>
          </a:effectRef>
          <a:fontRef idx="minor">
            <a:schemeClr val="dk1"/>
          </a:fontRef>
        </p:style>
        <p:txBody>
          <a:bodyPr>
            <a:normAutofit/>
          </a:bodyPr>
          <a:lstStyle/>
          <a:p>
            <a:pPr algn="l"/>
            <a:r>
              <a:rPr lang="en-US" sz="2000" dirty="0">
                <a:solidFill>
                  <a:schemeClr val="tx1"/>
                </a:solidFill>
              </a:rPr>
              <a:t>As the response period progresses, focus will typically shift from immediate emergency issues to conducting repairs, restoring utilities, re-establishing operations, and cleaning up. </a:t>
            </a:r>
            <a:endParaRPr lang="en-US" sz="2000" dirty="0" smtClean="0">
              <a:solidFill>
                <a:schemeClr val="tx1"/>
              </a:solidFill>
            </a:endParaRPr>
          </a:p>
          <a:p>
            <a:pPr algn="l"/>
            <a:r>
              <a:rPr lang="en-US" sz="2000" dirty="0" smtClean="0">
                <a:solidFill>
                  <a:schemeClr val="tx1"/>
                </a:solidFill>
              </a:rPr>
              <a:t>The </a:t>
            </a:r>
            <a:r>
              <a:rPr lang="en-US" sz="2000" dirty="0">
                <a:solidFill>
                  <a:schemeClr val="tx1"/>
                </a:solidFill>
              </a:rPr>
              <a:t>organization will also need to begin planning the reconstruction of damaged infrastructure</a:t>
            </a:r>
            <a:r>
              <a:rPr lang="en-US" sz="2000" dirty="0" smtClean="0">
                <a:solidFill>
                  <a:schemeClr val="tx1"/>
                </a:solidFill>
              </a:rPr>
              <a:t>.</a:t>
            </a:r>
            <a:endParaRPr lang="en-IN" sz="2000" dirty="0" smtClean="0"/>
          </a:p>
          <a:p>
            <a:pPr algn="l"/>
            <a:r>
              <a:rPr lang="en-IN" sz="2000" dirty="0" smtClean="0"/>
              <a:t> </a:t>
            </a:r>
            <a:r>
              <a:rPr lang="en-IN" sz="2000" b="1" u="sng" dirty="0" smtClean="0">
                <a:solidFill>
                  <a:schemeClr val="tx1"/>
                </a:solidFill>
              </a:rPr>
              <a:t>Phase 4: Recovery </a:t>
            </a:r>
          </a:p>
          <a:p>
            <a:pPr marL="342900" indent="-342900" algn="l" fontAlgn="base">
              <a:buFont typeface="Wingdings" panose="05000000000000000000" pitchFamily="2" charset="2"/>
              <a:buChar char="q"/>
            </a:pPr>
            <a:r>
              <a:rPr lang="en-US" sz="2000" dirty="0">
                <a:solidFill>
                  <a:schemeClr val="tx1"/>
                </a:solidFill>
              </a:rPr>
              <a:t>Meaning: To </a:t>
            </a:r>
            <a:r>
              <a:rPr lang="en-US" sz="2000" dirty="0" smtClean="0">
                <a:solidFill>
                  <a:schemeClr val="tx1"/>
                </a:solidFill>
              </a:rPr>
              <a:t>rebuild</a:t>
            </a:r>
            <a:r>
              <a:rPr lang="en-US" sz="2000" dirty="0">
                <a:solidFill>
                  <a:schemeClr val="tx1"/>
                </a:solidFill>
              </a:rPr>
              <a:t> after a disaster in an effort to return operations back to normal</a:t>
            </a:r>
          </a:p>
          <a:p>
            <a:pPr marL="342900" indent="-342900" algn="l" fontAlgn="base">
              <a:buFont typeface="Wingdings" panose="05000000000000000000" pitchFamily="2" charset="2"/>
              <a:buChar char="q"/>
            </a:pPr>
            <a:r>
              <a:rPr lang="en-US" sz="2000" dirty="0">
                <a:solidFill>
                  <a:schemeClr val="tx1"/>
                </a:solidFill>
              </a:rPr>
              <a:t>The recovery phase takes place after a disaster. This phase is the restoration of an organization following any impacts from a disaster. By this time, the organization has achieved at least some degree of physical, environmental, economic and social stability.</a:t>
            </a:r>
          </a:p>
          <a:p>
            <a:pPr marL="342900" indent="-342900" algn="l" fontAlgn="base">
              <a:buFont typeface="Wingdings" panose="05000000000000000000" pitchFamily="2" charset="2"/>
              <a:buChar char="q"/>
            </a:pPr>
            <a:r>
              <a:rPr lang="en-US" sz="2000" dirty="0">
                <a:solidFill>
                  <a:schemeClr val="tx1"/>
                </a:solidFill>
              </a:rPr>
              <a:t>The recovery phase of a disaster can last anywhere from six months to a year (or even longer depending on the severity of the incident).</a:t>
            </a:r>
          </a:p>
          <a:p>
            <a:pPr marL="342900" indent="-342900" algn="l" fontAlgn="base">
              <a:buFont typeface="Wingdings" panose="05000000000000000000" pitchFamily="2" charset="2"/>
              <a:buChar char="q"/>
            </a:pPr>
            <a:r>
              <a:rPr lang="en-US" sz="2000" dirty="0">
                <a:solidFill>
                  <a:schemeClr val="tx1"/>
                </a:solidFill>
              </a:rPr>
              <a:t>An example of recovery is creating strategic protocols and action plans to address the most serious impacts of a disaster. The protocols should give clear steps to follow for various disaster events and cover multiple scenarios.</a:t>
            </a:r>
          </a:p>
          <a:p>
            <a:pPr marL="342900" indent="-342900" algn="l">
              <a:buFont typeface="Wingdings" panose="05000000000000000000" pitchFamily="2" charset="2"/>
              <a:buChar char="q"/>
            </a:pPr>
            <a:endParaRPr lang="en-IN" sz="2000" b="1" u="sng" dirty="0">
              <a:solidFill>
                <a:schemeClr val="tx1"/>
              </a:solidFill>
            </a:endParaRPr>
          </a:p>
        </p:txBody>
      </p:sp>
    </p:spTree>
    <p:extLst>
      <p:ext uri="{BB962C8B-B14F-4D97-AF65-F5344CB8AC3E}">
        <p14:creationId xmlns:p14="http://schemas.microsoft.com/office/powerpoint/2010/main" val="1967531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76200"/>
            <a:ext cx="8839200" cy="6705600"/>
          </a:xfrm>
        </p:spPr>
        <p:style>
          <a:lnRef idx="2">
            <a:schemeClr val="accent4"/>
          </a:lnRef>
          <a:fillRef idx="1">
            <a:schemeClr val="lt1"/>
          </a:fillRef>
          <a:effectRef idx="0">
            <a:schemeClr val="accent4"/>
          </a:effectRef>
          <a:fontRef idx="minor">
            <a:schemeClr val="dk1"/>
          </a:fontRef>
        </p:style>
        <p:txBody>
          <a:bodyPr>
            <a:normAutofit/>
          </a:bodyPr>
          <a:lstStyle/>
          <a:p>
            <a:pPr algn="l" fontAlgn="base"/>
            <a:r>
              <a:rPr lang="en-US" sz="2000" b="1" dirty="0">
                <a:solidFill>
                  <a:schemeClr val="tx1"/>
                </a:solidFill>
              </a:rPr>
              <a:t>For example, a flood protocol could include:</a:t>
            </a:r>
          </a:p>
          <a:p>
            <a:pPr marL="342900" indent="-342900" algn="l" fontAlgn="base">
              <a:buFont typeface="Arial" panose="020B0604020202020204" pitchFamily="34" charset="0"/>
              <a:buChar char="•"/>
            </a:pPr>
            <a:r>
              <a:rPr lang="en-US" sz="2000" dirty="0">
                <a:solidFill>
                  <a:schemeClr val="tx1"/>
                </a:solidFill>
              </a:rPr>
              <a:t>The organization’s internal plan to mitigate the effects of water (fan deployment, etc.)</a:t>
            </a:r>
          </a:p>
          <a:p>
            <a:pPr marL="342900" indent="-342900" algn="l" fontAlgn="base">
              <a:buFont typeface="Arial" panose="020B0604020202020204" pitchFamily="34" charset="0"/>
              <a:buChar char="•"/>
            </a:pPr>
            <a:r>
              <a:rPr lang="en-US" sz="2000" dirty="0">
                <a:solidFill>
                  <a:schemeClr val="tx1"/>
                </a:solidFill>
              </a:rPr>
              <a:t>The preferred water remediation service and their contact information</a:t>
            </a:r>
          </a:p>
          <a:p>
            <a:pPr marL="342900" indent="-342900" algn="l" fontAlgn="base">
              <a:buFont typeface="Arial" panose="020B0604020202020204" pitchFamily="34" charset="0"/>
              <a:buChar char="•"/>
            </a:pPr>
            <a:r>
              <a:rPr lang="en-US" sz="2000" dirty="0">
                <a:solidFill>
                  <a:schemeClr val="tx1"/>
                </a:solidFill>
              </a:rPr>
              <a:t>If that vendor is unavailable, secondary and tertiary services to contact</a:t>
            </a:r>
          </a:p>
          <a:p>
            <a:pPr marL="342900" indent="-342900" algn="l" fontAlgn="base">
              <a:buFont typeface="Wingdings" panose="05000000000000000000" pitchFamily="2" charset="2"/>
              <a:buChar char="q"/>
            </a:pPr>
            <a:r>
              <a:rPr lang="en-US" sz="2000" dirty="0">
                <a:solidFill>
                  <a:schemeClr val="tx1"/>
                </a:solidFill>
              </a:rPr>
              <a:t>In this phase, the organization works to obtain new resources, rebuild or create partnerships, and implement effective recovery strategies. </a:t>
            </a:r>
            <a:r>
              <a:rPr lang="en-US" sz="2000" dirty="0" smtClean="0">
                <a:solidFill>
                  <a:schemeClr val="tx1"/>
                </a:solidFill>
              </a:rPr>
              <a:t>The </a:t>
            </a:r>
            <a:r>
              <a:rPr lang="en-US" sz="2000" dirty="0">
                <a:solidFill>
                  <a:schemeClr val="tx1"/>
                </a:solidFill>
              </a:rPr>
              <a:t>organization also takes steps to reduce financial burdens, rebuild damaged structures, and reduce vulnerability to future disasters.</a:t>
            </a:r>
          </a:p>
          <a:p>
            <a:pPr algn="l"/>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971801"/>
            <a:ext cx="8458200" cy="3610946"/>
          </a:xfrm>
          <a:prstGeom prst="rect">
            <a:avLst/>
          </a:prstGeom>
        </p:spPr>
      </p:pic>
    </p:spTree>
    <p:extLst>
      <p:ext uri="{BB962C8B-B14F-4D97-AF65-F5344CB8AC3E}">
        <p14:creationId xmlns:p14="http://schemas.microsoft.com/office/powerpoint/2010/main" val="3726814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763000" cy="65532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marL="342900" indent="-342900" algn="l">
              <a:buFont typeface="Wingdings" panose="05000000000000000000" pitchFamily="2" charset="2"/>
              <a:buChar char="q"/>
            </a:pPr>
            <a:r>
              <a:rPr lang="en-US" sz="2000" dirty="0">
                <a:solidFill>
                  <a:schemeClr val="tx1"/>
                </a:solidFill>
              </a:rPr>
              <a:t>Once an organization has thoroughly reviewed its </a:t>
            </a:r>
            <a:r>
              <a:rPr lang="en-US" sz="2000" dirty="0" smtClean="0">
                <a:solidFill>
                  <a:schemeClr val="tx1"/>
                </a:solidFill>
              </a:rPr>
              <a:t>risk </a:t>
            </a:r>
            <a:r>
              <a:rPr lang="en-US" sz="2000" dirty="0">
                <a:solidFill>
                  <a:schemeClr val="tx1"/>
                </a:solidFill>
              </a:rPr>
              <a:t>factors, recovery goals and technology environment, it can write a DR plan. </a:t>
            </a:r>
            <a:endParaRPr lang="en-US" sz="2000" dirty="0" smtClean="0">
              <a:solidFill>
                <a:schemeClr val="tx1"/>
              </a:solidFill>
            </a:endParaRPr>
          </a:p>
          <a:p>
            <a:pPr marL="342900" indent="-342900" algn="l">
              <a:buFont typeface="Wingdings" panose="05000000000000000000" pitchFamily="2" charset="2"/>
              <a:buChar char="q"/>
            </a:pPr>
            <a:r>
              <a:rPr lang="en-US" sz="2000" dirty="0" smtClean="0">
                <a:solidFill>
                  <a:schemeClr val="tx1"/>
                </a:solidFill>
              </a:rPr>
              <a:t>The </a:t>
            </a:r>
            <a:r>
              <a:rPr lang="en-US" sz="2000" dirty="0">
                <a:solidFill>
                  <a:schemeClr val="tx1"/>
                </a:solidFill>
              </a:rPr>
              <a:t>DR plan is the formal document that specifies these elements and outlines how the organization will </a:t>
            </a:r>
            <a:r>
              <a:rPr lang="en-US" sz="2000" dirty="0" smtClean="0">
                <a:solidFill>
                  <a:schemeClr val="tx1"/>
                </a:solidFill>
              </a:rPr>
              <a:t>respond</a:t>
            </a:r>
            <a:r>
              <a:rPr lang="en-US" sz="2000" dirty="0">
                <a:solidFill>
                  <a:schemeClr val="tx1"/>
                </a:solidFill>
              </a:rPr>
              <a:t> when disruption or disaster occurs. The plan details recovery goals including RTO and RPO as well as the steps the organization will take to minimize the effects of the disaster.</a:t>
            </a:r>
          </a:p>
          <a:p>
            <a:pPr algn="l"/>
            <a:r>
              <a:rPr lang="en-US" sz="2000" b="1" dirty="0">
                <a:solidFill>
                  <a:schemeClr val="tx1"/>
                </a:solidFill>
              </a:rPr>
              <a:t>The components of a DR plan should include:</a:t>
            </a:r>
          </a:p>
          <a:p>
            <a:pPr marL="342900" indent="-342900" algn="l">
              <a:buFont typeface="Arial" panose="020B0604020202020204" pitchFamily="34" charset="0"/>
              <a:buChar char="•"/>
            </a:pPr>
            <a:r>
              <a:rPr lang="en-US" sz="2000" dirty="0">
                <a:solidFill>
                  <a:schemeClr val="tx1"/>
                </a:solidFill>
              </a:rPr>
              <a:t>A DR policy statement, plan overview and main goals of the plan.</a:t>
            </a:r>
          </a:p>
          <a:p>
            <a:pPr marL="342900" indent="-342900" algn="l">
              <a:buFont typeface="Arial" panose="020B0604020202020204" pitchFamily="34" charset="0"/>
              <a:buChar char="•"/>
            </a:pPr>
            <a:r>
              <a:rPr lang="en-US" sz="2000" dirty="0">
                <a:solidFill>
                  <a:schemeClr val="tx1"/>
                </a:solidFill>
              </a:rPr>
              <a:t>Key personnel and DR team contact information.</a:t>
            </a:r>
          </a:p>
          <a:p>
            <a:pPr marL="342900" indent="-342900" algn="l">
              <a:buFont typeface="Arial" panose="020B0604020202020204" pitchFamily="34" charset="0"/>
              <a:buChar char="•"/>
            </a:pPr>
            <a:r>
              <a:rPr lang="en-US" sz="2000" dirty="0">
                <a:solidFill>
                  <a:schemeClr val="tx1"/>
                </a:solidFill>
              </a:rPr>
              <a:t>A step-by-step description of disaster response actions immediately following an incident.</a:t>
            </a:r>
          </a:p>
          <a:p>
            <a:pPr marL="342900" indent="-342900" algn="l">
              <a:buFont typeface="Arial" panose="020B0604020202020204" pitchFamily="34" charset="0"/>
              <a:buChar char="•"/>
            </a:pPr>
            <a:r>
              <a:rPr lang="en-US" sz="2000" dirty="0">
                <a:solidFill>
                  <a:schemeClr val="tx1"/>
                </a:solidFill>
              </a:rPr>
              <a:t>A diagram of the entire network and recovery site.</a:t>
            </a:r>
          </a:p>
          <a:p>
            <a:pPr marL="342900" indent="-342900" algn="l">
              <a:buFont typeface="Arial" panose="020B0604020202020204" pitchFamily="34" charset="0"/>
              <a:buChar char="•"/>
            </a:pPr>
            <a:r>
              <a:rPr lang="en-US" sz="2000" dirty="0">
                <a:solidFill>
                  <a:schemeClr val="tx1"/>
                </a:solidFill>
              </a:rPr>
              <a:t>Directions for how to reach the recovery site.</a:t>
            </a:r>
          </a:p>
          <a:p>
            <a:pPr marL="342900" indent="-342900" algn="l">
              <a:buFont typeface="Arial" panose="020B0604020202020204" pitchFamily="34" charset="0"/>
              <a:buChar char="•"/>
            </a:pPr>
            <a:r>
              <a:rPr lang="en-US" sz="2000" dirty="0">
                <a:solidFill>
                  <a:schemeClr val="tx1"/>
                </a:solidFill>
              </a:rPr>
              <a:t>A list of software and systems that staff will use in the recovery.</a:t>
            </a:r>
          </a:p>
          <a:p>
            <a:pPr marL="342900" indent="-342900" algn="l">
              <a:buFont typeface="Arial" panose="020B0604020202020204" pitchFamily="34" charset="0"/>
              <a:buChar char="•"/>
            </a:pPr>
            <a:r>
              <a:rPr lang="en-US" sz="2000" dirty="0">
                <a:solidFill>
                  <a:schemeClr val="tx1"/>
                </a:solidFill>
              </a:rPr>
              <a:t>Sample templates for a variety of technology recoveries, including technical documentation from vendors.</a:t>
            </a:r>
          </a:p>
          <a:p>
            <a:pPr marL="342900" indent="-342900" algn="l">
              <a:buFont typeface="Arial" panose="020B0604020202020204" pitchFamily="34" charset="0"/>
              <a:buChar char="•"/>
            </a:pPr>
            <a:r>
              <a:rPr lang="en-US" sz="2000" dirty="0">
                <a:solidFill>
                  <a:schemeClr val="tx1"/>
                </a:solidFill>
              </a:rPr>
              <a:t>A communication that includes internal and external contacts, as well as boilerplate for dealing with the media.</a:t>
            </a:r>
          </a:p>
          <a:p>
            <a:pPr marL="342900" indent="-342900" algn="l">
              <a:buFont typeface="Arial" panose="020B0604020202020204" pitchFamily="34" charset="0"/>
              <a:buChar char="•"/>
            </a:pPr>
            <a:r>
              <a:rPr lang="en-US" sz="2000" dirty="0">
                <a:solidFill>
                  <a:schemeClr val="tx1"/>
                </a:solidFill>
              </a:rPr>
              <a:t>Summary of insurance coverage.</a:t>
            </a:r>
          </a:p>
          <a:p>
            <a:pPr marL="342900" indent="-342900" algn="l">
              <a:buFont typeface="Arial" panose="020B0604020202020204" pitchFamily="34" charset="0"/>
              <a:buChar char="•"/>
            </a:pPr>
            <a:r>
              <a:rPr lang="en-US" sz="2000" dirty="0">
                <a:solidFill>
                  <a:schemeClr val="tx1"/>
                </a:solidFill>
              </a:rPr>
              <a:t>Proposed actions for dealing with financial and legal issues.</a:t>
            </a:r>
          </a:p>
          <a:p>
            <a:pPr algn="l"/>
            <a:endParaRPr lang="en-IN" sz="2000" dirty="0">
              <a:solidFill>
                <a:schemeClr val="tx1"/>
              </a:solidFill>
            </a:endParaRPr>
          </a:p>
        </p:txBody>
      </p:sp>
    </p:spTree>
    <p:extLst>
      <p:ext uri="{BB962C8B-B14F-4D97-AF65-F5344CB8AC3E}">
        <p14:creationId xmlns:p14="http://schemas.microsoft.com/office/powerpoint/2010/main" val="1766894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TotalTime>
  <Words>581</Words>
  <Application>Microsoft Office PowerPoint</Application>
  <PresentationFormat>On-screen Show (4:3)</PresentationFormat>
  <Paragraphs>99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 WHY IS CLOUD DISASTER RECOVERY IMPORTANT?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14</cp:revision>
  <dcterms:created xsi:type="dcterms:W3CDTF">2006-08-16T00:00:00Z</dcterms:created>
  <dcterms:modified xsi:type="dcterms:W3CDTF">2023-07-21T03:58:25Z</dcterms:modified>
</cp:coreProperties>
</file>