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1" r:id="rId9"/>
    <p:sldId id="279" r:id="rId10"/>
    <p:sldId id="269" r:id="rId11"/>
    <p:sldId id="270" r:id="rId12"/>
    <p:sldId id="262" r:id="rId13"/>
    <p:sldId id="263" r:id="rId14"/>
    <p:sldId id="264" r:id="rId15"/>
    <p:sldId id="276" r:id="rId16"/>
    <p:sldId id="265" r:id="rId17"/>
  </p:sldIdLst>
  <p:sldSz cx="9144000" cy="5143500"/>
  <p:notesSz cx="6858000" cy="9144000"/>
  <p:embeddedFontLst>
    <p:embeddedFont>
      <p:font typeface="Oswald"/>
      <p:regular r:id="rId21"/>
    </p:embeddedFont>
    <p:embeddedFont>
      <p:font typeface="Average"/>
      <p:regular r:id="rId22"/>
    </p:embeddedFont>
    <p:embeddedFont>
      <p:font typeface="Merriweather" panose="00000500000000000000"/>
      <p:regular r:id="rId23"/>
      <p:bold r:id="rId24"/>
      <p:italic r:id="rId25"/>
      <p:boldItalic r:id="rId26"/>
    </p:embeddedFont>
    <p:embeddedFont>
      <p:font typeface="Lexend Black"/>
      <p:bold r:id="rId27"/>
    </p:embeddedFont>
    <p:embeddedFont>
      <p:font typeface="Calibri" panose="020F0502020204030204" charset="-12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7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19a439045_0_5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19a439045_0_5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19a439045_0_5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19a439045_0_5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19a439045_0_5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19a439045_0_5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0" y="910575"/>
            <a:ext cx="8520600" cy="1540200"/>
          </a:xfrm>
          <a:prstGeom prst="rect">
            <a:avLst/>
          </a:prstGeom>
          <a:effectLst>
            <a:outerShdw blurRad="142875" dist="66675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20" b="1">
                <a:solidFill>
                  <a:srgbClr val="FFFFFF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Compressive Strength of RCA</a:t>
            </a:r>
            <a:br>
              <a:rPr lang="en-GB" sz="4420" b="1">
                <a:solidFill>
                  <a:srgbClr val="FFFFFF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</a:br>
            <a:r>
              <a:rPr lang="en-GB" sz="4420" b="1">
                <a:solidFill>
                  <a:srgbClr val="FFFFFF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Prediction</a:t>
            </a:r>
            <a:endParaRPr sz="4420" b="1">
              <a:solidFill>
                <a:srgbClr val="FFFFFF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61" name="Google Shape;61;p13"/>
          <p:cNvSpPr txBox="1"/>
          <p:nvPr>
            <p:ph type="subTitle" idx="1"/>
          </p:nvPr>
        </p:nvSpPr>
        <p:spPr>
          <a:xfrm>
            <a:off x="311700" y="2993000"/>
            <a:ext cx="8520600" cy="775500"/>
          </a:xfrm>
          <a:prstGeom prst="rect">
            <a:avLst/>
          </a:prstGeom>
          <a:effectLst>
            <a:outerShdw blurRad="57150" dist="66675" dir="9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FF00"/>
                </a:solidFill>
              </a:rPr>
              <a:t>Leveraging AI for Sustainable Construction</a:t>
            </a:r>
            <a:endParaRPr sz="2800" b="1">
              <a:solidFill>
                <a:srgbClr val="FFFF00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022340" y="4110990"/>
            <a:ext cx="3121660" cy="67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dk1"/>
                </a:solidFill>
              </a:rPr>
              <a:t>Team Memeber: </a:t>
            </a:r>
            <a:r>
              <a:rPr lang="en-GB" sz="1600">
                <a:solidFill>
                  <a:schemeClr val="dk1"/>
                </a:solidFill>
              </a:rPr>
              <a:t>Shashi Ranjan</a:t>
            </a:r>
            <a:endParaRPr lang="en-GB"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TeamId : 635011-U2PD388A</a:t>
            </a:r>
            <a:endParaRPr lang="en-US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36750" y="137795"/>
            <a:ext cx="6509385" cy="30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The hetamap in the figure shows the correlation between the elements.</a:t>
            </a:r>
            <a:endParaRPr lang="en-US"/>
          </a:p>
        </p:txBody>
      </p:sp>
      <p:sp>
        <p:nvSpPr>
          <p:cNvPr id="11" name="Google Shape;75;p15"/>
          <p:cNvSpPr txBox="1"/>
          <p:nvPr/>
        </p:nvSpPr>
        <p:spPr>
          <a:xfrm>
            <a:off x="0" y="2293620"/>
            <a:ext cx="1936750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Heat-Map</a:t>
            </a:r>
            <a:endParaRPr lang="en-US" sz="28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444500"/>
            <a:ext cx="5450205" cy="4869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</a:rPr>
              <a:t>Following are the model applied to predict the Compressive strength of RCA :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</a:endParaRPr>
          </a:p>
          <a:p>
            <a:pPr marL="857250" lvl="1" indent="-285750"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sz="1800">
                <a:solidFill>
                  <a:schemeClr val="tx1"/>
                </a:solidFill>
              </a:rPr>
              <a:t>Multiple Linear Regression:</a:t>
            </a:r>
            <a:endParaRPr lang="en-US" sz="1800">
              <a:solidFill>
                <a:schemeClr val="tx1"/>
              </a:solidFill>
            </a:endParaRPr>
          </a:p>
          <a:p>
            <a:pPr marL="857250" lvl="1" indent="-285750"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sz="1800">
                <a:solidFill>
                  <a:schemeClr val="tx1"/>
                </a:solidFill>
              </a:rPr>
              <a:t>Decision Tree Regression</a:t>
            </a:r>
            <a:endParaRPr lang="en-US" sz="1800">
              <a:solidFill>
                <a:schemeClr val="tx1"/>
              </a:solidFill>
            </a:endParaRPr>
          </a:p>
          <a:p>
            <a:pPr marL="857250" lvl="1" indent="-285750"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sz="1800">
                <a:solidFill>
                  <a:schemeClr val="tx1"/>
                </a:solidFill>
              </a:rPr>
              <a:t>Random Forest Regression</a:t>
            </a:r>
            <a:endParaRPr lang="en-US" sz="1800">
              <a:solidFill>
                <a:schemeClr val="tx1"/>
              </a:solidFill>
            </a:endParaRPr>
          </a:p>
          <a:p>
            <a:pPr marL="857250" lvl="1" indent="-285750"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sz="1800">
                <a:solidFill>
                  <a:schemeClr val="tx1"/>
                </a:solidFill>
              </a:rPr>
              <a:t>Gradient Boosting Regression</a:t>
            </a:r>
            <a:endParaRPr lang="en-US" sz="1800">
              <a:solidFill>
                <a:schemeClr val="tx1"/>
              </a:solidFill>
            </a:endParaRPr>
          </a:p>
          <a:p>
            <a:pPr marL="857250" lvl="1" indent="-285750"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sz="1800">
                <a:solidFill>
                  <a:schemeClr val="tx1"/>
                </a:solidFill>
              </a:rPr>
              <a:t>AdaBoost Regressor</a:t>
            </a:r>
            <a:endParaRPr lang="en-US" sz="1800">
              <a:solidFill>
                <a:schemeClr val="tx1"/>
              </a:solidFill>
            </a:endParaRPr>
          </a:p>
          <a:p>
            <a:pPr marL="857250" lvl="1" indent="-285750"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sz="1800">
                <a:solidFill>
                  <a:schemeClr val="tx1"/>
                </a:solidFill>
              </a:rPr>
              <a:t>XGBoost Regressor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Machine Learning Models Used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Following are results obtained from those Machine Learning Algorithms : 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66445" y="1757680"/>
          <a:ext cx="761174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  <a:gridCol w="2618105"/>
                <a:gridCol w="2055495"/>
                <a:gridCol w="22961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S.No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Model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Mean Squared Error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Score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Multiple Linear Regression</a:t>
                      </a:r>
                      <a:endParaRPr 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111.64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0.24369595103796715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2.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Decision Tree Regression</a:t>
                      </a:r>
                      <a:endParaRPr 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132.61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0.10163528858518911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3.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Random Forest Regression</a:t>
                      </a:r>
                      <a:endParaRPr 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132.61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0.5393021553791466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4.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Gradient Boosting Regression</a:t>
                      </a:r>
                      <a:endParaRPr 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74.45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5.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AdaBoost Regressor</a:t>
                      </a:r>
                      <a:endParaRPr 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76.58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0.4812255093140996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6.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sym typeface="+mn-ea"/>
                        </a:rPr>
                        <a:t>XGBoost Regressor</a:t>
                      </a:r>
                      <a:endParaRPr lang="en-US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67.36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0.5436879380510502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Results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Google Shape;75;p15"/>
          <p:cNvSpPr txBox="1"/>
          <p:nvPr/>
        </p:nvSpPr>
        <p:spPr>
          <a:xfrm>
            <a:off x="15621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Web Interface</a:t>
            </a:r>
            <a:endParaRPr lang="en-US" sz="28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5630"/>
          <a:stretch>
            <a:fillRect/>
          </a:stretch>
        </p:blipFill>
        <p:spPr>
          <a:xfrm>
            <a:off x="1089025" y="1031875"/>
            <a:ext cx="7458075" cy="3959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As it can be seen that most accurate result is provided by the XGBoost Regression with 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	Mean Squared Error .(MSE) </a:t>
            </a:r>
            <a:r>
              <a:rPr lang="en-US">
                <a:solidFill>
                  <a:srgbClr val="FF0000"/>
                </a:solidFill>
                <a:sym typeface="+mn-ea"/>
              </a:rPr>
              <a:t>67.36</a:t>
            </a:r>
            <a:r>
              <a:rPr lang="en-US">
                <a:solidFill>
                  <a:schemeClr val="tx1"/>
                </a:solidFill>
                <a:sym typeface="+mn-ea"/>
              </a:rPr>
              <a:t> &amp;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 	Score </a:t>
            </a:r>
            <a:r>
              <a:rPr lang="en-US">
                <a:solidFill>
                  <a:srgbClr val="FF0000"/>
                </a:solidFill>
                <a:sym typeface="+mn-ea"/>
              </a:rPr>
              <a:t>0.5436879380510502</a:t>
            </a:r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Hence,  XGBoost Algorithms is used to predict the ‘Compressive Strength of RCA’.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Conclusion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4453255" y="742950"/>
            <a:ext cx="4765675" cy="384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tx1"/>
                </a:solidFill>
              </a:rPr>
              <a:t>Machine learning is a subset of artificial intelligence that allows computers to learn from data without being explicitly programmed.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tx1"/>
                </a:solidFill>
              </a:rPr>
              <a:t>It has applications in various fields, including computer vision, natural language processing, and predictive analytics.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tx1"/>
                </a:solidFill>
              </a:rPr>
              <a:t> In this presentation, we will explore the applications of machine learning in ‘Predicting Compressive Strength of RCA’ .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1">
            <a:alphaModFix amt="71000"/>
          </a:blip>
          <a:srcRect t="1690"/>
          <a:stretch>
            <a:fillRect/>
          </a:stretch>
        </p:blipFill>
        <p:spPr>
          <a:xfrm>
            <a:off x="0" y="635550"/>
            <a:ext cx="4452950" cy="41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24250" y="1552250"/>
            <a:ext cx="38673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FF00"/>
                </a:solidFill>
                <a:latin typeface="Lexend Black"/>
                <a:ea typeface="Lexend Black"/>
                <a:cs typeface="Lexend Black"/>
                <a:sym typeface="Lexend Black"/>
              </a:rPr>
              <a:t>ALL</a:t>
            </a:r>
            <a:endParaRPr sz="3700">
              <a:solidFill>
                <a:srgbClr val="FFFF00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FF00"/>
                </a:solidFill>
                <a:latin typeface="Lexend Black"/>
                <a:ea typeface="Lexend Black"/>
                <a:cs typeface="Lexend Black"/>
                <a:sym typeface="Lexend Black"/>
              </a:rPr>
              <a:t>ABOUT</a:t>
            </a:r>
            <a:endParaRPr sz="3700">
              <a:solidFill>
                <a:srgbClr val="FFFF00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FF00"/>
                </a:solidFill>
                <a:latin typeface="Lexend Black"/>
                <a:ea typeface="Lexend Black"/>
                <a:cs typeface="Lexend Black"/>
                <a:sym typeface="Lexend Black"/>
              </a:rPr>
              <a:t>MACHINE</a:t>
            </a:r>
            <a:endParaRPr sz="3700">
              <a:solidFill>
                <a:srgbClr val="FFFF00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FF00"/>
                </a:solidFill>
                <a:latin typeface="Lexend Black"/>
                <a:ea typeface="Lexend Black"/>
                <a:cs typeface="Lexend Black"/>
                <a:sym typeface="Lexend Black"/>
              </a:rPr>
              <a:t>LEARNING</a:t>
            </a:r>
            <a:endParaRPr lang="en-GB" sz="3700">
              <a:solidFill>
                <a:srgbClr val="FFFF00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4086275" y="1479950"/>
            <a:ext cx="0" cy="260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35" y="498475"/>
            <a:ext cx="4819015" cy="57277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   </a:t>
            </a:r>
            <a:r>
              <a:rPr lang="en-GB"/>
              <a:t>Problem Statement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250740" y="1274395"/>
            <a:ext cx="463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chemeClr val="tx1"/>
                </a:solidFill>
              </a:rPr>
              <a:t>With increasing  amount of Construction waste it’s high time to adopt the sustainable development goals in construction also.</a:t>
            </a:r>
            <a:endParaRPr lang="en-GB">
              <a:solidFill>
                <a:schemeClr val="tx1"/>
              </a:solidFill>
            </a:endParaRPr>
          </a:p>
          <a:p>
            <a:pPr marL="131445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GB">
              <a:solidFill>
                <a:schemeClr val="tx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chemeClr val="tx1"/>
                </a:solidFill>
              </a:rPr>
              <a:t>It has been seen that lots of construction waste can be reused in new construction work. </a:t>
            </a:r>
            <a:endParaRPr lang="en-GB">
              <a:solidFill>
                <a:schemeClr val="tx1"/>
              </a:solidFill>
            </a:endParaRPr>
          </a:p>
          <a:p>
            <a:pPr marL="131445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GB">
              <a:solidFill>
                <a:schemeClr val="tx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chemeClr val="tx1"/>
                </a:solidFill>
              </a:rPr>
              <a:t>Although it is very difficult for normal people to know what amount of construction aggregate to use in fresh construction. </a:t>
            </a:r>
            <a:endParaRPr lang="en-GB">
              <a:solidFill>
                <a:schemeClr val="tx1"/>
              </a:solidFill>
            </a:endParaRPr>
          </a:p>
          <a:p>
            <a:pPr marL="131445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GB">
              <a:solidFill>
                <a:schemeClr val="tx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chemeClr val="tx1"/>
                </a:solidFill>
              </a:rPr>
              <a:t>Hence, to make this work easier we need to adopt the emerging technology ‘Machine Learning’.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1">
            <a:alphaModFix amt="81000"/>
          </a:blip>
          <a:srcRect l="8395" r="11341"/>
          <a:stretch>
            <a:fillRect/>
          </a:stretch>
        </p:blipFill>
        <p:spPr>
          <a:xfrm>
            <a:off x="4819500" y="434450"/>
            <a:ext cx="4324400" cy="43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89585" y="1207770"/>
            <a:ext cx="472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solidFill>
                  <a:schemeClr val="tx1"/>
                </a:solidFill>
              </a:rPr>
              <a:t>Description of the dataset is provided below :</a:t>
            </a:r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+ 236 rows and 19 colunms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5640" y="2098675"/>
            <a:ext cx="2540000" cy="306705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accent1">
                <a:shade val="50000"/>
                <a:alpha val="35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data_copy.describe()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Data Description</a:t>
            </a:r>
            <a:endParaRPr lang="en-US" sz="2800">
              <a:sym typeface="+mn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0365" y="2465705"/>
            <a:ext cx="8384540" cy="2090420"/>
            <a:chOff x="230" y="3373"/>
            <a:chExt cx="13204" cy="32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0" y="3373"/>
              <a:ext cx="9772" cy="326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2" y="3373"/>
              <a:ext cx="3432" cy="32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body" idx="1"/>
          </p:nvPr>
        </p:nvSpPr>
        <p:spPr>
          <a:xfrm>
            <a:off x="311785" y="1018540"/>
            <a:ext cx="8520430" cy="3550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tx1"/>
                </a:solidFill>
              </a:rPr>
              <a:t>The dataset that were provided was not cleaned data, so were expected to clean it then use in our model to predict the output.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>
                <a:solidFill>
                  <a:schemeClr val="tx1"/>
                </a:solidFill>
              </a:rPr>
              <a:t>Data Cleaning steps that were used :</a:t>
            </a:r>
            <a:endParaRPr lang="en-US" altLang="en-GB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US" altLang="en-GB" sz="1400">
                <a:solidFill>
                  <a:schemeClr val="tx1"/>
                </a:solidFill>
              </a:rPr>
              <a:t>Removing columns in which target variabled were missing.</a:t>
            </a:r>
            <a:endParaRPr lang="en-US" altLang="en-GB" sz="1400">
              <a:solidFill>
                <a:schemeClr val="tx1"/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</a:pPr>
            <a:r>
              <a:rPr lang="en-US" altLang="en-GB">
                <a:solidFill>
                  <a:schemeClr val="tx1"/>
                </a:solidFill>
              </a:rPr>
              <a:t>I deleted that columns from dataset because if imputaions would have been done withot removing those columns it would have affected the accuracy of the result.</a:t>
            </a:r>
            <a:endParaRPr lang="en-US" altLang="en-GB">
              <a:solidFill>
                <a:schemeClr val="tx1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US" altLang="en-GB">
                <a:solidFill>
                  <a:schemeClr val="tx1"/>
                </a:solidFill>
              </a:rPr>
              <a:t>Removing outlieres from the data by imputing with lower_limit and upper_limit values.</a:t>
            </a:r>
            <a:endParaRPr lang="en-US" altLang="en-GB">
              <a:solidFill>
                <a:schemeClr val="tx1"/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None/>
            </a:pPr>
            <a:r>
              <a:rPr lang="en-US" altLang="en-GB">
                <a:solidFill>
                  <a:schemeClr val="tx1"/>
                </a:solidFill>
              </a:rPr>
              <a:t>Where, lower_limit=1st Quartile - 1.5*Inter Quartile Range</a:t>
            </a:r>
            <a:endParaRPr lang="en-US" altLang="en-GB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None/>
            </a:pPr>
            <a:r>
              <a:rPr lang="en-US" altLang="en-GB">
                <a:solidFill>
                  <a:schemeClr val="tx1"/>
                </a:solidFill>
              </a:rPr>
              <a:t>	      </a:t>
            </a:r>
            <a:r>
              <a:rPr lang="en-GB">
                <a:solidFill>
                  <a:schemeClr val="tx1"/>
                </a:solidFill>
              </a:rPr>
              <a:t>upper_limit=</a:t>
            </a:r>
            <a:r>
              <a:rPr lang="en-US" altLang="en-GB">
                <a:solidFill>
                  <a:schemeClr val="tx1"/>
                </a:solidFill>
              </a:rPr>
              <a:t>3rd Quartile </a:t>
            </a:r>
            <a:r>
              <a:rPr lang="en-GB">
                <a:solidFill>
                  <a:schemeClr val="tx1"/>
                </a:solidFill>
              </a:rPr>
              <a:t>+</a:t>
            </a:r>
            <a:r>
              <a:rPr lang="en-US" altLang="en-GB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1.5*</a:t>
            </a:r>
            <a:r>
              <a:rPr lang="en-US" altLang="en-GB">
                <a:solidFill>
                  <a:schemeClr val="tx1"/>
                </a:solidFill>
                <a:sym typeface="+mn-ea"/>
              </a:rPr>
              <a:t>Inter Quartile Range</a:t>
            </a:r>
            <a:endParaRPr lang="en-US" altLang="en-GB">
              <a:solidFill>
                <a:schemeClr val="tx1"/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None/>
            </a:pPr>
            <a:r>
              <a:rPr lang="en-US" altLang="en-GB">
                <a:solidFill>
                  <a:schemeClr val="tx1"/>
                </a:solidFill>
              </a:rPr>
              <a:t>T</a:t>
            </a:r>
            <a:r>
              <a:rPr lang="en-GB">
                <a:solidFill>
                  <a:schemeClr val="tx1"/>
                </a:solidFill>
              </a:rPr>
              <a:t>he outliers greater then upper_limit </a:t>
            </a:r>
            <a:r>
              <a:rPr lang="en-US" altLang="en-GB">
                <a:solidFill>
                  <a:schemeClr val="tx1"/>
                </a:solidFill>
              </a:rPr>
              <a:t>is repleced with</a:t>
            </a:r>
            <a:r>
              <a:rPr lang="en-GB">
                <a:solidFill>
                  <a:schemeClr val="tx1"/>
                </a:solidFill>
              </a:rPr>
              <a:t> upper_limi</a:t>
            </a:r>
            <a:r>
              <a:rPr lang="en-US" altLang="en-GB">
                <a:solidFill>
                  <a:schemeClr val="tx1"/>
                </a:solidFill>
              </a:rPr>
              <a:t>t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US" altLang="en-GB">
                <a:solidFill>
                  <a:schemeClr val="tx1"/>
                </a:solidFill>
              </a:rPr>
              <a:t>value </a:t>
            </a:r>
            <a:r>
              <a:rPr lang="en-GB">
                <a:solidFill>
                  <a:schemeClr val="tx1"/>
                </a:solidFill>
              </a:rPr>
              <a:t>and  the outliers lesser then lower_limit </a:t>
            </a:r>
            <a:r>
              <a:rPr lang="en-US" altLang="en-GB">
                <a:solidFill>
                  <a:schemeClr val="tx1"/>
                </a:solidFill>
              </a:rPr>
              <a:t>is replaced with </a:t>
            </a:r>
            <a:r>
              <a:rPr lang="en-GB">
                <a:solidFill>
                  <a:schemeClr val="tx1"/>
                </a:solidFill>
              </a:rPr>
              <a:t>lower_limit</a:t>
            </a:r>
            <a:r>
              <a:rPr lang="en-US" altLang="en-GB">
                <a:solidFill>
                  <a:schemeClr val="tx1"/>
                </a:solidFill>
              </a:rPr>
              <a:t>.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Data Cleaning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278020"/>
            <a:ext cx="8520600" cy="572700"/>
          </a:xfrm>
        </p:spPr>
        <p:txBody>
          <a:bodyPr>
            <a:normAutofit fontScale="90000"/>
          </a:bodyPr>
          <a:p>
            <a:r>
              <a:rPr lang="en-US"/>
              <a:t>Scatter Plot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850900"/>
            <a:ext cx="8520430" cy="3550285"/>
          </a:xfrm>
        </p:spPr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The below Scatter plot shows the outlies :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	The points circled with red are the outliers 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Scatter Plot</a:t>
            </a:r>
            <a:endParaRPr lang="en-US" sz="28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1894840"/>
            <a:ext cx="3905250" cy="273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45" y="1903095"/>
            <a:ext cx="3970020" cy="271907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85545" y="2033270"/>
            <a:ext cx="2923540" cy="717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278020"/>
            <a:ext cx="8520600" cy="572700"/>
          </a:xfrm>
        </p:spPr>
        <p:txBody>
          <a:bodyPr>
            <a:normAutofit fontScale="90000"/>
          </a:bodyPr>
          <a:p>
            <a:r>
              <a:rPr lang="en-US"/>
              <a:t>Scatter Plot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850900"/>
            <a:ext cx="8520430" cy="3550285"/>
          </a:xfrm>
        </p:spPr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The below Box plot shows the outlies :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	The points circled with red are the outliers 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Box Plot</a:t>
            </a:r>
            <a:endParaRPr lang="en-US" sz="28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2145030"/>
            <a:ext cx="3209925" cy="2477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65" y="2221230"/>
            <a:ext cx="3192145" cy="240157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3116580" y="3122930"/>
            <a:ext cx="985520" cy="330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20980" y="1152525"/>
            <a:ext cx="8656320" cy="3689985"/>
          </a:xfrm>
        </p:spPr>
        <p:txBody>
          <a:bodyPr>
            <a:normAutofit fontScale="80000"/>
          </a:bodyPr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</a:rPr>
              <a:t>Mean imputaion have been applied on the columns that has integer or flaoting point values to fill the missing values.</a:t>
            </a:r>
            <a:endParaRPr lang="en-US" sz="1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</a:rPr>
              <a:t>Columns that have been imputed using mean imputaion are : </a:t>
            </a:r>
            <a:endParaRPr lang="en-US" sz="18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‘Effective water- to-cement ratio'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'Aggregate-to-cement ratio (a/c)'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'RCA replacement ratio (RCA %)'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'Aggregate-to-cement ratio (a/c)'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'Parent concrete strength(MPa)'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'Nominal maximum RCA size(mm)'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'Nominal maximum NA size(mm)'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'Water absorption of RCA(WARCA) (%)'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'Water absorption of NA'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'Los Angeles abrasion of RCA'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'Los Angeles abrasion of NA'</a:t>
            </a:r>
            <a:endParaRPr lang="en-US" sz="1400">
              <a:solidFill>
                <a:schemeClr val="tx1"/>
              </a:solidFill>
            </a:endParaRPr>
          </a:p>
          <a:p>
            <a:pPr marL="596900" lvl="1" indent="0">
              <a:buFont typeface="Wingdings" panose="05000000000000000000" charset="0"/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39700" lvl="0" indent="0">
              <a:buFont typeface="Wingdings" panose="05000000000000000000" charset="0"/>
              <a:buNone/>
            </a:pPr>
            <a:r>
              <a:rPr lang="en-US" sz="1800">
                <a:solidFill>
                  <a:schemeClr val="tx1"/>
                </a:solidFill>
              </a:rPr>
              <a:t>These imputed values are saved to a .csv file ‘MeanImputedData.csv’. In the further </a:t>
            </a:r>
            <a:r>
              <a:rPr lang="en-US">
                <a:solidFill>
                  <a:schemeClr val="tx1"/>
                </a:solidFill>
                <a:sym typeface="+mn-ea"/>
              </a:rPr>
              <a:t>process this new file is used.</a:t>
            </a:r>
            <a:endParaRPr lang="en-US">
              <a:solidFill>
                <a:schemeClr val="tx1"/>
              </a:solidFill>
            </a:endParaRPr>
          </a:p>
          <a:p>
            <a:pPr marL="139700" lvl="0" indent="0">
              <a:buFont typeface="Wingdings" panose="05000000000000000000" charset="0"/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Imputaion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20980" y="1152525"/>
            <a:ext cx="8656320" cy="3917315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</a:rPr>
              <a:t>In ‘MeanImputedData.csv’ file there were certain columns whose datatypes was ‘Object’ and they were not of much use in the prediction. Hence i deleted them.</a:t>
            </a:r>
            <a:endParaRPr lang="en-US" sz="1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</a:rPr>
              <a:t>Columns that have been deleated using drop function : </a:t>
            </a:r>
            <a:endParaRPr lang="en-US" sz="18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'Compressive strength tests'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'Elastic modulus tests'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'Flexural strength tests'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'Splitting tensile strength tests'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'Bulk density of RCA (kg/m3)'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>
                <a:solidFill>
                  <a:schemeClr val="tx1"/>
                </a:solidFill>
                <a:sym typeface="+mn-ea"/>
              </a:rPr>
              <a:t>'Bulk density of RCA (kg/m3)'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'Density of hardened concrete AD (qad)(kg/m3)'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'Density of hardened concrete SSD (qSSD)(kg/m3)'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Elastic modulus(Ec)(MPa)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Flexural strength(f’r)(MPa)</a:t>
            </a:r>
            <a:endParaRPr lang="en-US" sz="1400">
              <a:solidFill>
                <a:schemeClr val="tx1"/>
              </a:solidFill>
            </a:endParaRPr>
          </a:p>
          <a:p>
            <a:pPr marL="825500" lvl="1" indent="-228600">
              <a:buFont typeface="Wingdings" panose="05000000000000000000" charset="0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Splitting tensile strength(MPa)</a:t>
            </a:r>
            <a:endParaRPr lang="en-US" sz="1400">
              <a:solidFill>
                <a:schemeClr val="tx1"/>
              </a:solidFill>
            </a:endParaRPr>
          </a:p>
          <a:p>
            <a:pPr marL="139700" lvl="0" indent="0">
              <a:buFont typeface="Wingdings" panose="05000000000000000000" charset="0"/>
              <a:buNone/>
            </a:pPr>
            <a:r>
              <a:rPr lang="en-US" sz="1800">
                <a:solidFill>
                  <a:schemeClr val="tx1"/>
                </a:solidFill>
              </a:rPr>
              <a:t>After deleting the columns, ‘MeanImputedData.csv’ is updated so that it can be used in to preapare the model.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Google Shape;75;p15"/>
          <p:cNvSpPr txBox="1"/>
          <p:nvPr/>
        </p:nvSpPr>
        <p:spPr>
          <a:xfrm>
            <a:off x="146050" y="213360"/>
            <a:ext cx="8886825" cy="689610"/>
          </a:xfrm>
          <a:prstGeom prst="rect">
            <a:avLst/>
          </a:prstGeom>
          <a:gradFill>
            <a:gsLst>
              <a:gs pos="0">
                <a:srgbClr val="37474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0"/>
          </a:gra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    Deleting Unwanted Columns</a:t>
            </a:r>
            <a:endParaRPr lang="en-US" sz="2800"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3662997" y="2207260"/>
          <a:ext cx="1817370" cy="72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604838"/>
                <a:gridCol w="606425"/>
              </a:tblGrid>
              <a:tr h="7239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Elastic modulus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(Ec) (MPa)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Flexural strength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(f’r)(MPa)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Splitting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tensile strength (MPa)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4446</Words>
  <Application>WPS Presentation</Application>
  <PresentationFormat/>
  <Paragraphs>197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Oswald</vt:lpstr>
      <vt:lpstr>Average</vt:lpstr>
      <vt:lpstr>Merriweather</vt:lpstr>
      <vt:lpstr>Lexend Black</vt:lpstr>
      <vt:lpstr>Wingdings</vt:lpstr>
      <vt:lpstr>Microsoft YaHei</vt:lpstr>
      <vt:lpstr>Arial Unicode MS</vt:lpstr>
      <vt:lpstr>Calibri</vt:lpstr>
      <vt:lpstr>Slate</vt:lpstr>
      <vt:lpstr>Compressive Strength of RCA Prediction</vt:lpstr>
      <vt:lpstr>PowerPoint 演示文稿</vt:lpstr>
      <vt:lpstr>     Problem Statement</vt:lpstr>
      <vt:lpstr>PowerPoint 演示文稿</vt:lpstr>
      <vt:lpstr>PowerPoint 演示文稿</vt:lpstr>
      <vt:lpstr>Scatter Plot</vt:lpstr>
      <vt:lpstr>Scatter Plot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Strength of RCA Prediction</dc:title>
  <dc:creator/>
  <cp:lastModifiedBy>Shashi</cp:lastModifiedBy>
  <cp:revision>23</cp:revision>
  <dcterms:created xsi:type="dcterms:W3CDTF">2023-05-14T09:35:00Z</dcterms:created>
  <dcterms:modified xsi:type="dcterms:W3CDTF">2023-07-03T04:54:49Z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65E2584B9C544ABDB043DDC4F6880650</vt:lpwstr>
  </property>
  <property fmtid="{D5CDD505-2E9C-101B-9397-08002B2CF9AE}" pid="3" name="KSOProductBuildVer">
    <vt:lpwstr>1033-11.2.0.11537</vt:lpwstr>
  </property>
</Properties>
</file>