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F81958-2331-413A-85FE-EB01DAA1B434}">
  <a:tblStyle styleId="{FEF81958-2331-413A-85FE-EB01DAA1B4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d258bc4a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d258bc4a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Modèle , </a:t>
            </a:r>
            <a:r>
              <a:rPr lang="fr" sz="1200">
                <a:solidFill>
                  <a:srgbClr val="333333"/>
                </a:solidFill>
              </a:rPr>
              <a:t>représentent vos ressources, vos processus et vos installations, hiérarchie, statistiques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Nom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Mesures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Ressource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Modèle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Nom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Alarmes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⇒ 1 modèle mais 100 ressources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d258bc4a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d258bc4a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d258bc4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d258bc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f3c452f3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f3c452f3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d4dff06a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d4dff06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f3c452f3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f3c452f3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d258bc4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d258bc4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d258bc4a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d258bc4a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d258bc4a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d258bc4a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d258bc4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d258bc4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simple : résumée ici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IOT Core : Broker 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IOT Rule : Regle reception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IOT SiteWise : </a:t>
            </a:r>
            <a:r>
              <a:rPr lang="fr" sz="1200">
                <a:solidFill>
                  <a:srgbClr val="333333"/>
                </a:solidFill>
              </a:rPr>
              <a:t>collecte, l'organisation, l'analyse des données d'équipements industriels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32F3E"/>
                </a:solidFill>
              </a:rPr>
              <a:t>Amélioration de l'efficacité de la production</a:t>
            </a:r>
            <a:endParaRPr sz="1300">
              <a:solidFill>
                <a:srgbClr val="232F3E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232F3E"/>
                </a:solidFill>
              </a:rPr>
              <a:t>Amélioration des opérations de fabrication</a:t>
            </a:r>
            <a:endParaRPr sz="1300">
              <a:solidFill>
                <a:srgbClr val="232F3E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fr" sz="1300">
                <a:solidFill>
                  <a:srgbClr val="232F3E"/>
                </a:solidFill>
              </a:rPr>
              <a:t>Optimisation de la maintenance des ressources</a:t>
            </a:r>
            <a:endParaRPr sz="1300">
              <a:solidFill>
                <a:srgbClr val="232F3E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d4dff06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d4dff06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d4dff06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d4dff06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d258bc4a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d258bc4a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modèle 100 device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232F3E"/>
                </a:solidFill>
              </a:rPr>
              <a:t>AWS IoT SiteWise Monitor</a:t>
            </a:r>
            <a:endParaRPr sz="1300">
              <a:solidFill>
                <a:srgbClr val="232F3E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fr"/>
              <a:t>Alarmes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232F3E"/>
                </a:solidFill>
              </a:rPr>
              <a:t>Stockage des séries temporelles, </a:t>
            </a:r>
            <a:r>
              <a:rPr lang="fr" sz="1200">
                <a:solidFill>
                  <a:srgbClr val="333333"/>
                </a:solidFill>
              </a:rPr>
              <a:t>Niveau à chaud, Niveau à froid -&gt; s3 ML</a:t>
            </a:r>
            <a:endParaRPr sz="1300">
              <a:solidFill>
                <a:srgbClr val="232F3E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-25n7lf75.app.iotsitewise.aw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Détection d’anomalie sur des installations industrielles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Aurélien Héritier &amp; Jean Nanchen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Sitewise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7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Modèle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Mesures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Température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Humidité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Lumière ambiante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Accéléromètre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Ressource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Modèle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Alarmes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⇒ 1 modèle mais 100 ressources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675" y="393050"/>
            <a:ext cx="4648849" cy="43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	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3510000" spcFirstLastPara="1" rIns="91425" wrap="square" tIns="91425">
            <a:normAutofit/>
          </a:bodyPr>
          <a:lstStyle/>
          <a:p>
            <a:pPr indent="0" lvl="0" marL="269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69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69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Ici</a:t>
            </a:r>
            <a:endParaRPr/>
          </a:p>
        </p:txBody>
      </p:sp>
      <p:cxnSp>
        <p:nvCxnSpPr>
          <p:cNvPr id="151" name="Google Shape;151;p23"/>
          <p:cNvCxnSpPr/>
          <p:nvPr/>
        </p:nvCxnSpPr>
        <p:spPr>
          <a:xfrm>
            <a:off x="1448875" y="959875"/>
            <a:ext cx="5849700" cy="310590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Prix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transmission chaque 60 secondes avec 1000 devices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952500" y="190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{FEF81958-2331-413A-85FE-EB01DAA1B434}</a:tableStyleId>
              </a:tblPr>
              <a:tblGrid>
                <a:gridCol w="3154575"/>
                <a:gridCol w="4084425"/>
              </a:tblGrid>
              <a:tr h="42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Prix par mois (estimation)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AWS IOT 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135</a:t>
                      </a:r>
                      <a:r>
                        <a:rPr lang="fr"/>
                        <a:t> 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AWS lambda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64,4 $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AWS SQS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</a:t>
                      </a:r>
                      <a:r>
                        <a:rPr lang="fr"/>
                        <a:t> 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AWS Sitewise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78</a:t>
                      </a:r>
                      <a:r>
                        <a:rPr lang="fr">
                          <a:solidFill>
                            <a:srgbClr val="000000"/>
                          </a:solidFill>
                        </a:rPr>
                        <a:t> $ + </a:t>
                      </a:r>
                      <a:r>
                        <a:rPr lang="fr"/>
                        <a:t>500 $ users (10 usines, 5 users par usine)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00"/>
                          </a:solidFill>
                        </a:rPr>
                        <a:t>environ </a:t>
                      </a:r>
                      <a:r>
                        <a:rPr lang="fr"/>
                        <a:t>800</a:t>
                      </a:r>
                      <a:r>
                        <a:rPr lang="fr">
                          <a:solidFill>
                            <a:srgbClr val="000000"/>
                          </a:solidFill>
                        </a:rPr>
                        <a:t> $ pour 1000 devices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fr"/>
              <a:t>Mesures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Température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Mouvements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Humidité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Lumière ambiante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fr"/>
              <a:t>Communication vers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fr"/>
              <a:t>Provisioning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fr"/>
              <a:t>Détection</a:t>
            </a:r>
            <a:r>
              <a:rPr lang="fr"/>
              <a:t> d’inactivité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fr"/>
              <a:t>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Alarmes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Graphes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questions ?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376" y="842722"/>
            <a:ext cx="1622625" cy="254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projet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Certificats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Détection de non présence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⇒ Alarme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Alarmes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Visualisation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Provisioning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850" y="1583125"/>
            <a:ext cx="5340575" cy="29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26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Devices utilisés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6084" l="19480" r="19124" t="6487"/>
          <a:stretch/>
        </p:blipFill>
        <p:spPr>
          <a:xfrm>
            <a:off x="3925275" y="1141675"/>
            <a:ext cx="1915050" cy="27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995400" y="445025"/>
            <a:ext cx="17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fr" sz="2000"/>
              <a:t>Pysense</a:t>
            </a:r>
            <a:endParaRPr sz="20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59475" y="1091675"/>
            <a:ext cx="17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fr" sz="2000"/>
              <a:t>LoPy 4</a:t>
            </a:r>
            <a:endParaRPr sz="2000"/>
          </a:p>
        </p:txBody>
      </p:sp>
      <p:sp>
        <p:nvSpPr>
          <p:cNvPr id="71" name="Google Shape;71;p15"/>
          <p:cNvSpPr txBox="1"/>
          <p:nvPr/>
        </p:nvSpPr>
        <p:spPr>
          <a:xfrm>
            <a:off x="5840325" y="1539150"/>
            <a:ext cx="31272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fr" sz="1350">
                <a:solidFill>
                  <a:schemeClr val="dk1"/>
                </a:solidFill>
              </a:rPr>
              <a:t>Ambient light sensor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fr" sz="1350">
                <a:solidFill>
                  <a:schemeClr val="dk1"/>
                </a:solidFill>
              </a:rPr>
              <a:t>Barometric pressure sensor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fr" sz="1350">
                <a:solidFill>
                  <a:schemeClr val="dk1"/>
                </a:solidFill>
              </a:rPr>
              <a:t>Humidity sensor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fr" sz="1350">
                <a:solidFill>
                  <a:schemeClr val="dk1"/>
                </a:solidFill>
              </a:rPr>
              <a:t>3 axis 12-bit accelerometer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fr" sz="1350">
                <a:solidFill>
                  <a:schemeClr val="dk1"/>
                </a:solidFill>
              </a:rPr>
              <a:t>Temperature sensor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fr" sz="1350">
                <a:solidFill>
                  <a:schemeClr val="dk1"/>
                </a:solidFill>
              </a:rPr>
              <a:t>USB port with serial access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fr" sz="1350">
                <a:solidFill>
                  <a:schemeClr val="dk1"/>
                </a:solidFill>
              </a:rPr>
              <a:t>LiPo battery charger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fr" sz="1350">
                <a:solidFill>
                  <a:schemeClr val="dk1"/>
                </a:solidFill>
              </a:rPr>
              <a:t>MicroSD card compatibility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24253" l="9409" r="8911" t="25840"/>
          <a:stretch/>
        </p:blipFill>
        <p:spPr>
          <a:xfrm>
            <a:off x="80225" y="1615350"/>
            <a:ext cx="3734725" cy="228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Firmware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6700" y="153925"/>
            <a:ext cx="1603650" cy="483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50382"/>
          <a:stretch/>
        </p:blipFill>
        <p:spPr>
          <a:xfrm>
            <a:off x="121525" y="1017725"/>
            <a:ext cx="6976675" cy="372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Provisioning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63174" l="0" r="0" t="0"/>
          <a:stretch/>
        </p:blipFill>
        <p:spPr>
          <a:xfrm>
            <a:off x="701413" y="1325120"/>
            <a:ext cx="7741175" cy="307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cloud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00" y="2500941"/>
            <a:ext cx="8244177" cy="219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cloud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12" y="1160175"/>
            <a:ext cx="8244975" cy="3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1175392" y="2403933"/>
            <a:ext cx="4412700" cy="148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Inactivity Detection</a:t>
            </a:r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 flipH="1" rot="10800000">
            <a:off x="694800" y="2469774"/>
            <a:ext cx="7296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7" name="Google Shape;107;p20"/>
          <p:cNvCxnSpPr/>
          <p:nvPr/>
        </p:nvCxnSpPr>
        <p:spPr>
          <a:xfrm rot="10800000">
            <a:off x="1101701" y="2395936"/>
            <a:ext cx="3300" cy="148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8" name="Google Shape;108;p20"/>
          <p:cNvCxnSpPr/>
          <p:nvPr/>
        </p:nvCxnSpPr>
        <p:spPr>
          <a:xfrm flipH="1" rot="10800000">
            <a:off x="1101701" y="1411095"/>
            <a:ext cx="1819800" cy="984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0"/>
          <p:cNvCxnSpPr/>
          <p:nvPr/>
        </p:nvCxnSpPr>
        <p:spPr>
          <a:xfrm rot="10800000">
            <a:off x="3768381" y="2395936"/>
            <a:ext cx="3300" cy="148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10" name="Google Shape;110;p20"/>
          <p:cNvCxnSpPr/>
          <p:nvPr/>
        </p:nvCxnSpPr>
        <p:spPr>
          <a:xfrm flipH="1" rot="10800000">
            <a:off x="3768381" y="1411095"/>
            <a:ext cx="1819800" cy="984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 txBox="1"/>
          <p:nvPr/>
        </p:nvSpPr>
        <p:spPr>
          <a:xfrm rot="-419">
            <a:off x="2496068" y="2518308"/>
            <a:ext cx="24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06666"/>
                </a:solidFill>
              </a:rPr>
              <a:t>SQS queue of 60s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 rot="10800000">
            <a:off x="5596962" y="2395936"/>
            <a:ext cx="3300" cy="148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13" name="Google Shape;113;p20"/>
          <p:cNvCxnSpPr/>
          <p:nvPr/>
        </p:nvCxnSpPr>
        <p:spPr>
          <a:xfrm flipH="1" rot="10800000">
            <a:off x="5596962" y="1411095"/>
            <a:ext cx="1819800" cy="984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>
            <a:endCxn id="115" idx="1"/>
          </p:cNvCxnSpPr>
          <p:nvPr/>
        </p:nvCxnSpPr>
        <p:spPr>
          <a:xfrm>
            <a:off x="6812105" y="1822436"/>
            <a:ext cx="288300" cy="1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7100405" y="1781636"/>
            <a:ext cx="1503300" cy="400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Device is active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 rot="-1800222">
            <a:off x="1312176" y="1543009"/>
            <a:ext cx="1375646" cy="40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iot core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 rot="-1800222">
            <a:off x="3979176" y="1543009"/>
            <a:ext cx="1375646" cy="40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iot core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 rot="-1800238">
            <a:off x="5783254" y="1450765"/>
            <a:ext cx="1744591" cy="40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Inactivity control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175392" y="4080333"/>
            <a:ext cx="4412700" cy="148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 flipH="1" rot="10800000">
            <a:off x="694800" y="4146174"/>
            <a:ext cx="7296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1" name="Google Shape;121;p20"/>
          <p:cNvCxnSpPr/>
          <p:nvPr/>
        </p:nvCxnSpPr>
        <p:spPr>
          <a:xfrm rot="10800000">
            <a:off x="1101701" y="4072336"/>
            <a:ext cx="3300" cy="148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2" name="Google Shape;122;p20"/>
          <p:cNvCxnSpPr/>
          <p:nvPr/>
        </p:nvCxnSpPr>
        <p:spPr>
          <a:xfrm flipH="1" rot="10800000">
            <a:off x="1101701" y="3087495"/>
            <a:ext cx="1819800" cy="984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 txBox="1"/>
          <p:nvPr/>
        </p:nvSpPr>
        <p:spPr>
          <a:xfrm rot="-419">
            <a:off x="2496068" y="4194708"/>
            <a:ext cx="24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06666"/>
                </a:solidFill>
              </a:rPr>
              <a:t>SQS queue of 60s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 rot="10800000">
            <a:off x="5596962" y="4072336"/>
            <a:ext cx="3300" cy="148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5" name="Google Shape;125;p20"/>
          <p:cNvCxnSpPr/>
          <p:nvPr/>
        </p:nvCxnSpPr>
        <p:spPr>
          <a:xfrm flipH="1" rot="10800000">
            <a:off x="5596962" y="3087495"/>
            <a:ext cx="1819800" cy="984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>
            <a:endCxn id="127" idx="1"/>
          </p:cNvCxnSpPr>
          <p:nvPr/>
        </p:nvCxnSpPr>
        <p:spPr>
          <a:xfrm>
            <a:off x="6812099" y="3498825"/>
            <a:ext cx="288300" cy="1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 txBox="1"/>
          <p:nvPr/>
        </p:nvSpPr>
        <p:spPr>
          <a:xfrm>
            <a:off x="7100399" y="3458025"/>
            <a:ext cx="1669500" cy="4002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Device is inactive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 rot="-1800222">
            <a:off x="1312176" y="3219409"/>
            <a:ext cx="1375646" cy="40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iot core data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 rot="5998">
            <a:off x="3655201" y="3065543"/>
            <a:ext cx="1375502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06666"/>
                </a:solidFill>
              </a:rPr>
              <a:t>Device is disconnected !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 rot="-1800238">
            <a:off x="5554654" y="3127165"/>
            <a:ext cx="1744591" cy="40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Inactivity control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Sitewise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50" y="330537"/>
            <a:ext cx="6968551" cy="44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