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3" r:id="rId6"/>
    <p:sldId id="261" r:id="rId7"/>
    <p:sldId id="262"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a:t>Fare clic per modificare lo stile del titolo</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dirty="0"/>
              <a:t>2/26/2017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a:t>Fare clic per modificare lo stile del titolo</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dirty="0"/>
              <a:t>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a:t>Fare clic per modificare lo stile del titolo</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it-IT"/>
              <a:t>Modifica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dirty="0"/>
              <a:t>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dirty="0"/>
              <a:t>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2/26/2017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2/26/2017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nchor="t" anchorCtr="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9796027F-7875-4030-9381-8BD8C4F21935}" type="datetimeFigureOut">
              <a:rPr lang="en-US" dirty="0"/>
              <a:t>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2/26/2017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2/26/2017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it-IT"/>
              <a:t>Fare clic per modificare lo stile del titolo</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7" name="Date Placeholder 4"/>
          <p:cNvSpPr>
            <a:spLocks noGrp="1"/>
          </p:cNvSpPr>
          <p:nvPr>
            <p:ph type="dt" sz="half" idx="10"/>
          </p:nvPr>
        </p:nvSpPr>
        <p:spPr/>
        <p:txBody>
          <a:bodyPr/>
          <a:lstStyle/>
          <a:p>
            <a:fld id="{4509A250-FF31-4206-8172-F9D3106AACB1}" type="datetimeFigureOut">
              <a:rPr lang="en-US" dirty="0"/>
              <a:t>2/26/2017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dirty="0"/>
              <a:t>2/26/2017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2/26/2017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154955" y="702366"/>
            <a:ext cx="8825658" cy="4075016"/>
          </a:xfrm>
        </p:spPr>
        <p:txBody>
          <a:bodyPr/>
          <a:lstStyle/>
          <a:p>
            <a:pPr algn="ctr"/>
            <a:r>
              <a:rPr lang="it-IT" dirty="0"/>
              <a:t>Implementazione dell’algoritmo di </a:t>
            </a:r>
            <a:r>
              <a:rPr lang="it-IT" dirty="0" err="1"/>
              <a:t>Borůvka</a:t>
            </a:r>
            <a:br>
              <a:rPr lang="it-IT" dirty="0"/>
            </a:br>
            <a:endParaRPr lang="it-IT" dirty="0"/>
          </a:p>
        </p:txBody>
      </p:sp>
      <p:sp>
        <p:nvSpPr>
          <p:cNvPr id="3" name="Sottotitolo 2"/>
          <p:cNvSpPr>
            <a:spLocks noGrp="1"/>
          </p:cNvSpPr>
          <p:nvPr>
            <p:ph type="subTitle" idx="1"/>
          </p:nvPr>
        </p:nvSpPr>
        <p:spPr>
          <a:xfrm>
            <a:off x="2778201" y="5148469"/>
            <a:ext cx="5579166" cy="1709531"/>
          </a:xfrm>
        </p:spPr>
        <p:txBody>
          <a:bodyPr>
            <a:normAutofit/>
          </a:bodyPr>
          <a:lstStyle/>
          <a:p>
            <a:pPr algn="ctr"/>
            <a:r>
              <a:rPr lang="it-IT" dirty="0"/>
              <a:t>Stefano pica</a:t>
            </a:r>
          </a:p>
          <a:p>
            <a:pPr algn="ctr"/>
            <a:r>
              <a:rPr lang="it-IT" dirty="0" err="1"/>
              <a:t>giuseppe</a:t>
            </a:r>
            <a:r>
              <a:rPr lang="it-IT" dirty="0"/>
              <a:t> lasco</a:t>
            </a:r>
          </a:p>
          <a:p>
            <a:pPr algn="ctr"/>
            <a:r>
              <a:rPr lang="it-IT" dirty="0"/>
              <a:t>Francesco gelsomino</a:t>
            </a:r>
          </a:p>
        </p:txBody>
      </p:sp>
    </p:spTree>
    <p:extLst>
      <p:ext uri="{BB962C8B-B14F-4D97-AF65-F5344CB8AC3E}">
        <p14:creationId xmlns:p14="http://schemas.microsoft.com/office/powerpoint/2010/main" val="35097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Fase di test</a:t>
            </a:r>
          </a:p>
        </p:txBody>
      </p:sp>
      <p:pic>
        <p:nvPicPr>
          <p:cNvPr id="5" name="Segnaposto contenuto 4"/>
          <p:cNvPicPr>
            <a:picLocks noGrp="1" noChangeAspect="1"/>
          </p:cNvPicPr>
          <p:nvPr>
            <p:ph idx="1"/>
          </p:nvPr>
        </p:nvPicPr>
        <p:blipFill>
          <a:blip r:embed="rId2"/>
          <a:stretch>
            <a:fillRect/>
          </a:stretch>
        </p:blipFill>
        <p:spPr>
          <a:xfrm>
            <a:off x="1595438" y="2345531"/>
            <a:ext cx="7962900" cy="3609975"/>
          </a:xfrm>
        </p:spPr>
      </p:pic>
    </p:spTree>
    <p:extLst>
      <p:ext uri="{BB962C8B-B14F-4D97-AF65-F5344CB8AC3E}">
        <p14:creationId xmlns:p14="http://schemas.microsoft.com/office/powerpoint/2010/main" val="1063552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Fase di test</a:t>
            </a:r>
          </a:p>
        </p:txBody>
      </p:sp>
      <p:pic>
        <p:nvPicPr>
          <p:cNvPr id="4" name="Segnaposto contenuto 3"/>
          <p:cNvPicPr>
            <a:picLocks noGrp="1" noChangeAspect="1"/>
          </p:cNvPicPr>
          <p:nvPr>
            <p:ph idx="1"/>
          </p:nvPr>
        </p:nvPicPr>
        <p:blipFill>
          <a:blip r:embed="rId2"/>
          <a:stretch>
            <a:fillRect/>
          </a:stretch>
        </p:blipFill>
        <p:spPr>
          <a:xfrm>
            <a:off x="1581150" y="2331244"/>
            <a:ext cx="7991475" cy="3638550"/>
          </a:xfrm>
        </p:spPr>
      </p:pic>
    </p:spTree>
    <p:extLst>
      <p:ext uri="{BB962C8B-B14F-4D97-AF65-F5344CB8AC3E}">
        <p14:creationId xmlns:p14="http://schemas.microsoft.com/office/powerpoint/2010/main" val="1986628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Conclusione</a:t>
            </a:r>
          </a:p>
        </p:txBody>
      </p:sp>
      <p:sp>
        <p:nvSpPr>
          <p:cNvPr id="3" name="Segnaposto contenuto 2"/>
          <p:cNvSpPr>
            <a:spLocks noGrp="1"/>
          </p:cNvSpPr>
          <p:nvPr>
            <p:ph idx="1"/>
          </p:nvPr>
        </p:nvSpPr>
        <p:spPr>
          <a:xfrm>
            <a:off x="1010547" y="1853247"/>
            <a:ext cx="8946541" cy="4282509"/>
          </a:xfrm>
        </p:spPr>
        <p:txBody>
          <a:bodyPr/>
          <a:lstStyle/>
          <a:p>
            <a:r>
              <a:rPr lang="it-IT" dirty="0"/>
              <a:t>Come possiamo notare dai vari test, il nostro codice risulta più lento di </a:t>
            </a:r>
            <a:r>
              <a:rPr lang="it-IT" dirty="0" err="1"/>
              <a:t>Kruskal</a:t>
            </a:r>
            <a:r>
              <a:rPr lang="it-IT" dirty="0"/>
              <a:t>, probabilmente per la sua maggiore complessità, per l’esecuzione di un numero maggiore di controlli e per la doppia  scansione della lista di archi, ma comunque molto più veloce di </a:t>
            </a:r>
            <a:r>
              <a:rPr lang="it-IT" dirty="0" err="1"/>
              <a:t>Prim</a:t>
            </a:r>
            <a:r>
              <a:rPr lang="it-IT" dirty="0"/>
              <a:t>. </a:t>
            </a:r>
          </a:p>
          <a:p>
            <a:r>
              <a:rPr lang="it-IT" dirty="0"/>
              <a:t>Abbiamo inserito, inoltre, l’import della classe Edge in </a:t>
            </a:r>
            <a:r>
              <a:rPr lang="it-IT" dirty="0" err="1"/>
              <a:t>graphHelper</a:t>
            </a:r>
            <a:r>
              <a:rPr lang="it-IT" dirty="0"/>
              <a:t> e abbiamo aggiunto il metodo __</a:t>
            </a:r>
            <a:r>
              <a:rPr lang="it-IT" dirty="0" err="1"/>
              <a:t>str</a:t>
            </a:r>
            <a:r>
              <a:rPr lang="it-IT" dirty="0"/>
              <a:t>__ in </a:t>
            </a:r>
            <a:r>
              <a:rPr lang="it-IT" dirty="0" err="1"/>
              <a:t>CmpEdge</a:t>
            </a:r>
            <a:r>
              <a:rPr lang="it-IT" dirty="0"/>
              <a:t> in modo da stampare l’oggetto arco.</a:t>
            </a:r>
          </a:p>
        </p:txBody>
      </p:sp>
    </p:spTree>
    <p:extLst>
      <p:ext uri="{BB962C8B-B14F-4D97-AF65-F5344CB8AC3E}">
        <p14:creationId xmlns:p14="http://schemas.microsoft.com/office/powerpoint/2010/main" val="3667180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Istruzioni per l’uso</a:t>
            </a:r>
          </a:p>
        </p:txBody>
      </p:sp>
      <p:sp>
        <p:nvSpPr>
          <p:cNvPr id="3" name="Segnaposto contenuto 2"/>
          <p:cNvSpPr>
            <a:spLocks noGrp="1"/>
          </p:cNvSpPr>
          <p:nvPr>
            <p:ph idx="1"/>
          </p:nvPr>
        </p:nvSpPr>
        <p:spPr/>
        <p:txBody>
          <a:bodyPr/>
          <a:lstStyle/>
          <a:p>
            <a:r>
              <a:rPr lang="it-IT" dirty="0"/>
              <a:t>Il programma parte da linea di comando chiamando il modulo mst_Boruvka.py con i parametri (nodi, archi, flag per perturbare i pesi, e flag per produrre archi con peso uguale);</a:t>
            </a:r>
          </a:p>
          <a:p>
            <a:r>
              <a:rPr lang="it-IT" dirty="0"/>
              <a:t>il </a:t>
            </a:r>
            <a:r>
              <a:rPr lang="it-IT" dirty="0" err="1"/>
              <a:t>parser</a:t>
            </a:r>
            <a:r>
              <a:rPr lang="it-IT" dirty="0"/>
              <a:t> controlla i parametri che il </a:t>
            </a:r>
            <a:r>
              <a:rPr lang="it-IT" dirty="0" err="1"/>
              <a:t>buildGraph</a:t>
            </a:r>
            <a:r>
              <a:rPr lang="it-IT" dirty="0"/>
              <a:t> (o il </a:t>
            </a:r>
            <a:r>
              <a:rPr lang="it-IT" dirty="0" err="1"/>
              <a:t>fastBuildGraph</a:t>
            </a:r>
            <a:r>
              <a:rPr lang="it-IT" dirty="0"/>
              <a:t>) prendono per creare il grafo che infine viene utilizzato dagli algoritmi di </a:t>
            </a:r>
            <a:r>
              <a:rPr lang="it-IT" dirty="0" err="1"/>
              <a:t>Kruskal</a:t>
            </a:r>
            <a:r>
              <a:rPr lang="it-IT" dirty="0"/>
              <a:t>, </a:t>
            </a:r>
            <a:r>
              <a:rPr lang="it-IT" dirty="0" err="1"/>
              <a:t>Prim</a:t>
            </a:r>
            <a:r>
              <a:rPr lang="it-IT" dirty="0"/>
              <a:t> e</a:t>
            </a:r>
            <a:r>
              <a:rPr lang="it-IT" dirty="0"/>
              <a:t> </a:t>
            </a:r>
            <a:r>
              <a:rPr lang="it-IT" dirty="0" err="1"/>
              <a:t>Borůvka</a:t>
            </a:r>
            <a:r>
              <a:rPr lang="it-IT" dirty="0"/>
              <a:t>. </a:t>
            </a:r>
          </a:p>
          <a:p>
            <a:pPr marL="0" indent="0">
              <a:buNone/>
            </a:pPr>
            <a:r>
              <a:rPr lang="it-IT" dirty="0"/>
              <a:t>     </a:t>
            </a:r>
            <a:r>
              <a:rPr lang="it-IT" dirty="0"/>
              <a:t>Naturalmente i codici funzionano anche in maniera indipendente.</a:t>
            </a:r>
            <a:endParaRPr lang="it-IT" dirty="0"/>
          </a:p>
          <a:p>
            <a:r>
              <a:rPr lang="it-IT" dirty="0"/>
              <a:t>Tutti i file contenuti nell’archivio dovranno essere posti nella cartella </a:t>
            </a:r>
            <a:r>
              <a:rPr lang="it-IT" dirty="0" err="1"/>
              <a:t>mst</a:t>
            </a:r>
            <a:r>
              <a:rPr lang="it-IT" dirty="0"/>
              <a:t> tranne </a:t>
            </a:r>
            <a:r>
              <a:rPr lang="it-IT" dirty="0" err="1"/>
              <a:t>CmpEdge</a:t>
            </a:r>
            <a:r>
              <a:rPr lang="it-IT" dirty="0"/>
              <a:t> che deve essere posto in </a:t>
            </a:r>
            <a:r>
              <a:rPr lang="it-IT" dirty="0" err="1"/>
              <a:t>mst</a:t>
            </a:r>
            <a:r>
              <a:rPr lang="it-IT" dirty="0"/>
              <a:t>/</a:t>
            </a:r>
            <a:r>
              <a:rPr lang="it-IT" dirty="0" err="1"/>
              <a:t>tree</a:t>
            </a:r>
            <a:r>
              <a:rPr lang="it-IT" dirty="0"/>
              <a:t>.</a:t>
            </a:r>
          </a:p>
          <a:p>
            <a:pPr marL="0" indent="0">
              <a:buNone/>
            </a:pPr>
            <a:endParaRPr lang="it-IT" dirty="0"/>
          </a:p>
          <a:p>
            <a:pPr marL="0" indent="0">
              <a:buNone/>
            </a:pPr>
            <a:endParaRPr lang="it-IT" dirty="0"/>
          </a:p>
          <a:p>
            <a:pPr marL="0" indent="0">
              <a:buNone/>
            </a:pPr>
            <a:endParaRPr lang="it-IT" dirty="0"/>
          </a:p>
          <a:p>
            <a:pPr marL="0" indent="0">
              <a:buNone/>
            </a:pPr>
            <a:endParaRPr lang="it-IT" dirty="0"/>
          </a:p>
        </p:txBody>
      </p:sp>
    </p:spTree>
    <p:extLst>
      <p:ext uri="{BB962C8B-B14F-4D97-AF65-F5344CB8AC3E}">
        <p14:creationId xmlns:p14="http://schemas.microsoft.com/office/powerpoint/2010/main" val="220205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Introduzione all’algoritmo</a:t>
            </a:r>
          </a:p>
        </p:txBody>
      </p:sp>
      <p:sp>
        <p:nvSpPr>
          <p:cNvPr id="3" name="Segnaposto contenuto 2"/>
          <p:cNvSpPr>
            <a:spLocks noGrp="1"/>
          </p:cNvSpPr>
          <p:nvPr>
            <p:ph idx="1"/>
          </p:nvPr>
        </p:nvSpPr>
        <p:spPr>
          <a:xfrm>
            <a:off x="646111" y="2039665"/>
            <a:ext cx="10856776" cy="4195481"/>
          </a:xfrm>
        </p:spPr>
        <p:txBody>
          <a:bodyPr/>
          <a:lstStyle/>
          <a:p>
            <a:pPr>
              <a:spcBef>
                <a:spcPts val="0"/>
              </a:spcBef>
            </a:pPr>
            <a:r>
              <a:rPr lang="it-IT" dirty="0"/>
              <a:t>Avendo un grafo, l’algoritmo di </a:t>
            </a:r>
            <a:r>
              <a:rPr lang="it-IT" dirty="0" err="1"/>
              <a:t>Borůvka</a:t>
            </a:r>
            <a:r>
              <a:rPr lang="it-IT" dirty="0"/>
              <a:t> permette di ricavarne il minimum </a:t>
            </a:r>
            <a:r>
              <a:rPr lang="it-IT" dirty="0" err="1"/>
              <a:t>spanning</a:t>
            </a:r>
            <a:r>
              <a:rPr lang="it-IT" dirty="0"/>
              <a:t> </a:t>
            </a:r>
            <a:r>
              <a:rPr lang="it-IT" dirty="0" err="1"/>
              <a:t>tree</a:t>
            </a:r>
            <a:r>
              <a:rPr lang="it-IT" dirty="0"/>
              <a:t> (minimo albero ricoprente). L’algoritmo parte considerando ogni nodo del grafo come un albero. Per ogni albero seleziona l’arco di costo minimo uscente da esso che lo collega agli alberi rimanenti. Il processo termina quando ne rimane solo uno, il minimo albero ricoprente.</a:t>
            </a:r>
          </a:p>
          <a:p>
            <a:pPr marL="0" indent="0">
              <a:spcBef>
                <a:spcPts val="0"/>
              </a:spcBef>
              <a:buNone/>
            </a:pPr>
            <a:r>
              <a:rPr lang="it-IT" dirty="0"/>
              <a:t>     Il tempo richiesto da questo algoritmo è O(</a:t>
            </a:r>
            <a:r>
              <a:rPr lang="it-IT" dirty="0" err="1"/>
              <a:t>mlogn</a:t>
            </a:r>
            <a:r>
              <a:rPr lang="it-IT" dirty="0"/>
              <a:t>) con n numero di nodi ed </a:t>
            </a:r>
          </a:p>
          <a:p>
            <a:pPr marL="0" indent="0">
              <a:spcBef>
                <a:spcPts val="0"/>
              </a:spcBef>
              <a:buNone/>
            </a:pPr>
            <a:r>
              <a:rPr lang="it-IT" dirty="0"/>
              <a:t>     m numero di archi.</a:t>
            </a:r>
          </a:p>
          <a:p>
            <a:pPr>
              <a:spcBef>
                <a:spcPts val="0"/>
              </a:spcBef>
            </a:pPr>
            <a:r>
              <a:rPr lang="it-IT" dirty="0"/>
              <a:t>Tale algoritmo può essere implementato senza una struttura dati particolare. </a:t>
            </a:r>
          </a:p>
          <a:p>
            <a:pPr marL="0" indent="0">
              <a:spcBef>
                <a:spcPts val="0"/>
              </a:spcBef>
              <a:buNone/>
            </a:pPr>
            <a:r>
              <a:rPr lang="it-IT" dirty="0"/>
              <a:t>     Noi abbiamo pensato di usare la struttura dati Union-</a:t>
            </a:r>
            <a:r>
              <a:rPr lang="it-IT" dirty="0" err="1"/>
              <a:t>Find</a:t>
            </a:r>
            <a:r>
              <a:rPr lang="it-IT" dirty="0"/>
              <a:t> che ci permette di tenere</a:t>
            </a:r>
          </a:p>
          <a:p>
            <a:pPr marL="0" indent="0">
              <a:spcBef>
                <a:spcPts val="0"/>
              </a:spcBef>
              <a:buNone/>
            </a:pPr>
            <a:r>
              <a:rPr lang="it-IT" dirty="0"/>
              <a:t>     traccia dell’appartenenza dei nodi ai vari alberi, attraverso le </a:t>
            </a:r>
            <a:r>
              <a:rPr lang="it-IT" dirty="0" err="1"/>
              <a:t>Find</a:t>
            </a:r>
            <a:r>
              <a:rPr lang="it-IT" dirty="0"/>
              <a:t> sui nodi, e</a:t>
            </a:r>
          </a:p>
          <a:p>
            <a:pPr marL="0" indent="0">
              <a:spcBef>
                <a:spcPts val="0"/>
              </a:spcBef>
              <a:buNone/>
            </a:pPr>
            <a:r>
              <a:rPr lang="it-IT" dirty="0"/>
              <a:t>     di fondere tali alberi durante l’esecuzione,</a:t>
            </a:r>
            <a:r>
              <a:rPr lang="it-IT" dirty="0"/>
              <a:t> attraverso le Union</a:t>
            </a:r>
            <a:r>
              <a:rPr lang="it-IT" dirty="0"/>
              <a:t>.</a:t>
            </a:r>
          </a:p>
        </p:txBody>
      </p:sp>
    </p:spTree>
    <p:extLst>
      <p:ext uri="{BB962C8B-B14F-4D97-AF65-F5344CB8AC3E}">
        <p14:creationId xmlns:p14="http://schemas.microsoft.com/office/powerpoint/2010/main" val="1883714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Progettazione</a:t>
            </a:r>
          </a:p>
        </p:txBody>
      </p:sp>
      <p:sp>
        <p:nvSpPr>
          <p:cNvPr id="3" name="Segnaposto contenuto 2"/>
          <p:cNvSpPr>
            <a:spLocks noGrp="1"/>
          </p:cNvSpPr>
          <p:nvPr>
            <p:ph idx="1"/>
          </p:nvPr>
        </p:nvSpPr>
        <p:spPr/>
        <p:txBody>
          <a:bodyPr/>
          <a:lstStyle/>
          <a:p>
            <a:r>
              <a:rPr lang="it-IT" dirty="0"/>
              <a:t>Per consentire l’implementazione dell’algoritmo di </a:t>
            </a:r>
            <a:r>
              <a:rPr lang="it-IT" dirty="0" err="1"/>
              <a:t>Bor</a:t>
            </a:r>
            <a:r>
              <a:rPr lang="it-IT" dirty="0" err="1"/>
              <a:t>ůvka</a:t>
            </a:r>
            <a:r>
              <a:rPr lang="it-IT" dirty="0"/>
              <a:t> abbiamo creato un modulo, chiamato </a:t>
            </a:r>
            <a:r>
              <a:rPr lang="it-IT" dirty="0" err="1"/>
              <a:t>MyGraphHelper</a:t>
            </a:r>
            <a:r>
              <a:rPr lang="it-IT" dirty="0"/>
              <a:t>, che importa </a:t>
            </a:r>
            <a:r>
              <a:rPr lang="it-IT" dirty="0" err="1"/>
              <a:t>graphHelper</a:t>
            </a:r>
            <a:r>
              <a:rPr lang="it-IT" dirty="0"/>
              <a:t>. In questo modulo abbiamo definito alcuni metodi statici tra cui </a:t>
            </a:r>
            <a:r>
              <a:rPr lang="it-IT" dirty="0" err="1"/>
              <a:t>listEdge</a:t>
            </a:r>
            <a:r>
              <a:rPr lang="it-IT" dirty="0"/>
              <a:t> che crea una lista di archi su cui lavora l’algoritmo e </a:t>
            </a:r>
            <a:r>
              <a:rPr lang="it-IT" dirty="0" err="1"/>
              <a:t>edgeSentinel</a:t>
            </a:r>
            <a:r>
              <a:rPr lang="it-IT" dirty="0"/>
              <a:t> che crea un arco sentinella con peso ad infinito con 	il quale vengono fatti i confronti durante l’esecuzione di </a:t>
            </a:r>
            <a:r>
              <a:rPr lang="it-IT" dirty="0" err="1"/>
              <a:t>Borůvka</a:t>
            </a:r>
            <a:r>
              <a:rPr lang="it-IT" dirty="0"/>
              <a:t>. </a:t>
            </a:r>
          </a:p>
          <a:p>
            <a:r>
              <a:rPr lang="it-IT" dirty="0"/>
              <a:t>Abbiamo modificato il metodo </a:t>
            </a:r>
            <a:r>
              <a:rPr lang="it-IT" dirty="0" err="1"/>
              <a:t>buildGraph</a:t>
            </a:r>
            <a:r>
              <a:rPr lang="it-IT" dirty="0"/>
              <a:t> rispetto alla classe padre in modo tale che sia in grado di creare archi con pesi random, sia perturbati che non. Inoltre abbiamo inserito il metodo </a:t>
            </a:r>
            <a:r>
              <a:rPr lang="it-IT" dirty="0" err="1"/>
              <a:t>fastBuildGraph</a:t>
            </a:r>
            <a:r>
              <a:rPr lang="it-IT" dirty="0"/>
              <a:t> che permette di creare grafi più velocemente ma con minore accuratezza. I due metodi si avvalgono di </a:t>
            </a:r>
            <a:r>
              <a:rPr lang="it-IT" dirty="0" err="1"/>
              <a:t>cleanGraph</a:t>
            </a:r>
            <a:r>
              <a:rPr lang="it-IT" dirty="0"/>
              <a:t> per restituire grafi connessi e senza archi ridondanti.</a:t>
            </a:r>
          </a:p>
          <a:p>
            <a:pPr marL="0" indent="0">
              <a:buNone/>
            </a:pPr>
            <a:endParaRPr lang="it-IT" dirty="0"/>
          </a:p>
        </p:txBody>
      </p:sp>
    </p:spTree>
    <p:extLst>
      <p:ext uri="{BB962C8B-B14F-4D97-AF65-F5344CB8AC3E}">
        <p14:creationId xmlns:p14="http://schemas.microsoft.com/office/powerpoint/2010/main" val="168603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45130" y="452718"/>
            <a:ext cx="9404723" cy="1400530"/>
          </a:xfrm>
        </p:spPr>
        <p:txBody>
          <a:bodyPr/>
          <a:lstStyle/>
          <a:p>
            <a:r>
              <a:rPr lang="it-IT" dirty="0"/>
              <a:t>Progettazione</a:t>
            </a:r>
          </a:p>
        </p:txBody>
      </p:sp>
      <p:sp>
        <p:nvSpPr>
          <p:cNvPr id="3" name="Segnaposto contenuto 2"/>
          <p:cNvSpPr>
            <a:spLocks noGrp="1"/>
          </p:cNvSpPr>
          <p:nvPr>
            <p:ph idx="1"/>
          </p:nvPr>
        </p:nvSpPr>
        <p:spPr>
          <a:xfrm>
            <a:off x="1103312" y="2052918"/>
            <a:ext cx="9524931" cy="4195481"/>
          </a:xfrm>
        </p:spPr>
        <p:txBody>
          <a:bodyPr>
            <a:normAutofit/>
          </a:bodyPr>
          <a:lstStyle/>
          <a:p>
            <a:r>
              <a:rPr lang="it-IT" dirty="0"/>
              <a:t>Per permettere di controllare la compatibilità dei parametri da passare al </a:t>
            </a:r>
            <a:r>
              <a:rPr lang="it-IT" dirty="0" err="1"/>
              <a:t>buildGraph</a:t>
            </a:r>
            <a:r>
              <a:rPr lang="it-IT" dirty="0"/>
              <a:t>, quindi costruire il grafo</a:t>
            </a:r>
            <a:r>
              <a:rPr lang="it-IT" dirty="0"/>
              <a:t>, abbiamo creato un modulo </a:t>
            </a:r>
            <a:r>
              <a:rPr lang="it-IT" dirty="0" err="1"/>
              <a:t>mstParser</a:t>
            </a:r>
            <a:r>
              <a:rPr lang="it-IT" dirty="0"/>
              <a:t> che prende come parametri:</a:t>
            </a:r>
          </a:p>
          <a:p>
            <a:pPr marL="0" indent="0">
              <a:buNone/>
            </a:pPr>
            <a:r>
              <a:rPr lang="it-IT" dirty="0"/>
              <a:t>       -  Il numero di nodi</a:t>
            </a:r>
          </a:p>
          <a:p>
            <a:pPr marL="0" indent="0">
              <a:buNone/>
            </a:pPr>
            <a:r>
              <a:rPr lang="it-IT" dirty="0"/>
              <a:t>       -  Il numero di archi</a:t>
            </a:r>
          </a:p>
          <a:p>
            <a:pPr marL="0" indent="0">
              <a:buNone/>
            </a:pPr>
            <a:r>
              <a:rPr lang="it-IT" dirty="0"/>
              <a:t>       -  Flag che permette di scegliere se creare archi con peso perturbato</a:t>
            </a:r>
          </a:p>
          <a:p>
            <a:pPr marL="0" indent="0">
              <a:buNone/>
            </a:pPr>
            <a:r>
              <a:rPr lang="it-IT" dirty="0"/>
              <a:t>       -  Flag che consente di creare coppie di archi con lo stesso </a:t>
            </a:r>
            <a:r>
              <a:rPr lang="it-IT" dirty="0"/>
              <a:t>peso</a:t>
            </a:r>
          </a:p>
        </p:txBody>
      </p:sp>
    </p:spTree>
    <p:extLst>
      <p:ext uri="{BB962C8B-B14F-4D97-AF65-F5344CB8AC3E}">
        <p14:creationId xmlns:p14="http://schemas.microsoft.com/office/powerpoint/2010/main" val="1603333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073426" y="1707473"/>
            <a:ext cx="9550591" cy="4494543"/>
          </a:xfrm>
        </p:spPr>
        <p:txBody>
          <a:bodyPr>
            <a:normAutofit fontScale="92500" lnSpcReduction="20000"/>
          </a:bodyPr>
          <a:lstStyle/>
          <a:p>
            <a:pPr>
              <a:buFont typeface="Wingdings" panose="05000000000000000000" pitchFamily="2" charset="2"/>
              <a:buChar char="Ø"/>
            </a:pPr>
            <a:r>
              <a:rPr lang="it-IT" dirty="0"/>
              <a:t>Infine abbiamo creato la funzione </a:t>
            </a:r>
            <a:r>
              <a:rPr lang="it-IT" dirty="0" err="1"/>
              <a:t>Borůvka</a:t>
            </a:r>
            <a:r>
              <a:rPr lang="it-IT" dirty="0"/>
              <a:t>. Questa funzione si avvale della struttura union-</a:t>
            </a:r>
            <a:r>
              <a:rPr lang="it-IT" dirty="0" err="1"/>
              <a:t>find</a:t>
            </a:r>
            <a:r>
              <a:rPr lang="it-IT" dirty="0"/>
              <a:t> (</a:t>
            </a:r>
            <a:r>
              <a:rPr lang="it-IT" dirty="0" err="1"/>
              <a:t>quick</a:t>
            </a:r>
            <a:r>
              <a:rPr lang="it-IT" dirty="0"/>
              <a:t>-union con </a:t>
            </a:r>
            <a:r>
              <a:rPr lang="it-IT" dirty="0" err="1"/>
              <a:t>path</a:t>
            </a:r>
            <a:r>
              <a:rPr lang="it-IT" dirty="0"/>
              <a:t> </a:t>
            </a:r>
            <a:r>
              <a:rPr lang="it-IT" dirty="0" err="1"/>
              <a:t>compression</a:t>
            </a:r>
            <a:r>
              <a:rPr lang="it-IT" dirty="0"/>
              <a:t>), che ci permette di tenere traccia dell’appartenenza dei nodi ai vari alberi (attraverso le </a:t>
            </a:r>
            <a:r>
              <a:rPr lang="it-IT" dirty="0" err="1"/>
              <a:t>Find</a:t>
            </a:r>
            <a:r>
              <a:rPr lang="it-IT" dirty="0"/>
              <a:t> sui nodi) e fondere tali alberi durante l’esecuzione (attraverso le Union). Abbiamo creato una lista di archi sentinella lunga quanto il numero di nodi del grafo; questa viene aggiornata durante l’esecuzione confrontando gli archi presenti in essa con quelli appartenenti al grafo e scegliendo sempre quello di costo minimo.</a:t>
            </a:r>
          </a:p>
          <a:p>
            <a:pPr>
              <a:buFont typeface="Wingdings" panose="05000000000000000000" pitchFamily="2" charset="2"/>
              <a:buChar char="Ø"/>
            </a:pPr>
            <a:r>
              <a:rPr lang="it-IT" dirty="0"/>
              <a:t>Al termine dei confronti tale lista conterrà l’insieme degli archi di costo minimo uscenti da ogni nodo. Facendo una scansione di quest’ultima si fondono gli alberi collegati dagli archi appena analizzati finché non si avrà un unico albero. La lista così ottenuta conterrà gli archi del minimum </a:t>
            </a:r>
            <a:r>
              <a:rPr lang="it-IT" dirty="0" err="1"/>
              <a:t>spanning</a:t>
            </a:r>
            <a:r>
              <a:rPr lang="it-IT" dirty="0"/>
              <a:t> </a:t>
            </a:r>
            <a:r>
              <a:rPr lang="it-IT" dirty="0" err="1"/>
              <a:t>tree</a:t>
            </a:r>
            <a:r>
              <a:rPr lang="it-IT" dirty="0"/>
              <a:t>. </a:t>
            </a:r>
          </a:p>
          <a:p>
            <a:pPr>
              <a:buFont typeface="Wingdings" panose="05000000000000000000" pitchFamily="2" charset="2"/>
              <a:buChar char="Ø"/>
            </a:pPr>
            <a:r>
              <a:rPr lang="it-IT" dirty="0"/>
              <a:t>Abbiamo fatto in modo che tale funzione gestisca anche archi con lo stesso peso avvalendosi della posizione, quindi dell’indice, all’interno della lista di archi.</a:t>
            </a:r>
          </a:p>
          <a:p>
            <a:endParaRPr lang="it-IT" dirty="0"/>
          </a:p>
        </p:txBody>
      </p:sp>
      <p:sp>
        <p:nvSpPr>
          <p:cNvPr id="4" name="Titolo 1"/>
          <p:cNvSpPr>
            <a:spLocks noGrp="1"/>
          </p:cNvSpPr>
          <p:nvPr>
            <p:ph type="title"/>
          </p:nvPr>
        </p:nvSpPr>
        <p:spPr>
          <a:xfrm>
            <a:off x="645130" y="452718"/>
            <a:ext cx="9404723" cy="1400530"/>
          </a:xfrm>
        </p:spPr>
        <p:txBody>
          <a:bodyPr/>
          <a:lstStyle/>
          <a:p>
            <a:r>
              <a:rPr lang="it-IT" dirty="0"/>
              <a:t>Progettazione</a:t>
            </a:r>
          </a:p>
        </p:txBody>
      </p:sp>
    </p:spTree>
    <p:extLst>
      <p:ext uri="{BB962C8B-B14F-4D97-AF65-F5344CB8AC3E}">
        <p14:creationId xmlns:p14="http://schemas.microsoft.com/office/powerpoint/2010/main" val="3413883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45130" y="447164"/>
            <a:ext cx="9404723" cy="1137543"/>
          </a:xfrm>
        </p:spPr>
        <p:txBody>
          <a:bodyPr/>
          <a:lstStyle/>
          <a:p>
            <a:r>
              <a:rPr lang="it-IT" dirty="0"/>
              <a:t>Implementazione</a:t>
            </a:r>
          </a:p>
        </p:txBody>
      </p:sp>
      <p:sp>
        <p:nvSpPr>
          <p:cNvPr id="3" name="Segnaposto contenuto 2"/>
          <p:cNvSpPr>
            <a:spLocks noGrp="1"/>
          </p:cNvSpPr>
          <p:nvPr>
            <p:ph idx="1"/>
          </p:nvPr>
        </p:nvSpPr>
        <p:spPr>
          <a:xfrm>
            <a:off x="1103312" y="2531165"/>
            <a:ext cx="9670705" cy="3717234"/>
          </a:xfrm>
        </p:spPr>
        <p:txBody>
          <a:bodyPr>
            <a:normAutofit fontScale="85000" lnSpcReduction="20000"/>
          </a:bodyPr>
          <a:lstStyle/>
          <a:p>
            <a:r>
              <a:rPr lang="it-IT" dirty="0"/>
              <a:t>Nella prima fase inizializziamo:</a:t>
            </a:r>
          </a:p>
          <a:p>
            <a:pPr>
              <a:buFontTx/>
              <a:buChar char="-"/>
            </a:pPr>
            <a:r>
              <a:rPr lang="it-IT" dirty="0"/>
              <a:t>l’arco ‘sentinella’</a:t>
            </a:r>
          </a:p>
          <a:p>
            <a:pPr>
              <a:buFontTx/>
              <a:buChar char="-"/>
            </a:pPr>
            <a:r>
              <a:rPr lang="it-IT" dirty="0"/>
              <a:t>la lista di archi sfruttando il metodo </a:t>
            </a:r>
            <a:r>
              <a:rPr lang="it-IT" dirty="0" err="1"/>
              <a:t>listEdge</a:t>
            </a:r>
            <a:r>
              <a:rPr lang="it-IT" dirty="0"/>
              <a:t> descritto in precedenza</a:t>
            </a:r>
          </a:p>
          <a:p>
            <a:pPr>
              <a:buFontTx/>
              <a:buChar char="-"/>
            </a:pPr>
            <a:r>
              <a:rPr lang="it-IT" dirty="0"/>
              <a:t>la variabile </a:t>
            </a:r>
            <a:r>
              <a:rPr lang="it-IT" dirty="0" err="1"/>
              <a:t>mstWeight</a:t>
            </a:r>
            <a:r>
              <a:rPr lang="it-IT" dirty="0"/>
              <a:t>:  mantiene aggiornato il peso totale dell’albero</a:t>
            </a:r>
          </a:p>
          <a:p>
            <a:pPr>
              <a:buFontTx/>
              <a:buChar char="-"/>
            </a:pPr>
            <a:r>
              <a:rPr lang="it-IT" dirty="0"/>
              <a:t>la variabile </a:t>
            </a:r>
            <a:r>
              <a:rPr lang="it-IT" dirty="0" err="1"/>
              <a:t>numTree</a:t>
            </a:r>
            <a:r>
              <a:rPr lang="it-IT" dirty="0"/>
              <a:t>:  inizialmente corrisponde al numero dei nodi, ovvero gli alberi iniziali, successivamente si ridurrà </a:t>
            </a:r>
            <a:r>
              <a:rPr lang="it-IT" dirty="0" err="1"/>
              <a:t>logaritmicamente</a:t>
            </a:r>
            <a:r>
              <a:rPr lang="it-IT" dirty="0"/>
              <a:t> nel corso dell’esecuzione in modo da terminare il programma nel momento in cui il valore sarà uguale a 1, ovvero avremo l’albero finale</a:t>
            </a:r>
          </a:p>
          <a:p>
            <a:pPr>
              <a:buFontTx/>
              <a:buChar char="-"/>
            </a:pPr>
            <a:r>
              <a:rPr lang="it-IT" dirty="0"/>
              <a:t>la lista di archi temporanei (</a:t>
            </a:r>
            <a:r>
              <a:rPr lang="it-IT" dirty="0" err="1"/>
              <a:t>tempMstEdge</a:t>
            </a:r>
            <a:r>
              <a:rPr lang="it-IT" dirty="0"/>
              <a:t>) contenente archi sentinella che saranno aggiornati e rimpiazzati dagli archi di costo minimo uscenti da ogni nodo nel corso dell’esecuzione. </a:t>
            </a:r>
          </a:p>
          <a:p>
            <a:pPr>
              <a:buFontTx/>
              <a:buChar char="-"/>
            </a:pPr>
            <a:r>
              <a:rPr lang="it-IT" dirty="0"/>
              <a:t>una lista vuota </a:t>
            </a:r>
            <a:r>
              <a:rPr lang="it-IT" dirty="0" err="1"/>
              <a:t>mstEdge</a:t>
            </a:r>
            <a:r>
              <a:rPr lang="it-IT" dirty="0"/>
              <a:t> che raccoglie gli archi del minimo albero ricoprente</a:t>
            </a:r>
          </a:p>
          <a:p>
            <a:pPr marL="0" indent="0">
              <a:buNone/>
            </a:pPr>
            <a:r>
              <a:rPr lang="it-IT" dirty="0"/>
              <a:t>  A questo punto eseguiamo n </a:t>
            </a:r>
            <a:r>
              <a:rPr lang="it-IT" dirty="0" err="1"/>
              <a:t>makeSet</a:t>
            </a:r>
            <a:r>
              <a:rPr lang="it-IT" dirty="0"/>
              <a:t> (dove n è il numero di nodi).</a:t>
            </a:r>
          </a:p>
          <a:p>
            <a:pPr marL="0" indent="0">
              <a:buNone/>
            </a:pPr>
            <a:endParaRPr lang="it-IT" dirty="0"/>
          </a:p>
        </p:txBody>
      </p:sp>
      <p:sp>
        <p:nvSpPr>
          <p:cNvPr id="4" name="Titolo 1"/>
          <p:cNvSpPr txBox="1">
            <a:spLocks/>
          </p:cNvSpPr>
          <p:nvPr/>
        </p:nvSpPr>
        <p:spPr>
          <a:xfrm>
            <a:off x="874220" y="1690725"/>
            <a:ext cx="9404723" cy="62840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2400" dirty="0"/>
              <a:t>Il codice di </a:t>
            </a:r>
            <a:r>
              <a:rPr lang="it-IT" sz="2400" dirty="0" err="1"/>
              <a:t>Borůvka</a:t>
            </a:r>
            <a:r>
              <a:rPr lang="it-IT" sz="2400" dirty="0"/>
              <a:t> è strutturato in diverse fasi</a:t>
            </a:r>
          </a:p>
        </p:txBody>
      </p:sp>
    </p:spTree>
    <p:extLst>
      <p:ext uri="{BB962C8B-B14F-4D97-AF65-F5344CB8AC3E}">
        <p14:creationId xmlns:p14="http://schemas.microsoft.com/office/powerpoint/2010/main" val="757299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0" y="1584707"/>
            <a:ext cx="11940209" cy="5273293"/>
          </a:xfrm>
        </p:spPr>
        <p:txBody>
          <a:bodyPr>
            <a:normAutofit fontScale="92500" lnSpcReduction="20000"/>
          </a:bodyPr>
          <a:lstStyle/>
          <a:p>
            <a:r>
              <a:rPr lang="it-IT" dirty="0"/>
              <a:t>Fase di ricerca del minimo albero ricoprente.</a:t>
            </a:r>
          </a:p>
          <a:p>
            <a:pPr marL="0" indent="0">
              <a:spcBef>
                <a:spcPts val="0"/>
              </a:spcBef>
              <a:buNone/>
            </a:pPr>
            <a:r>
              <a:rPr lang="it-IT" dirty="0"/>
              <a:t>     Questa fase è controllata da un ciclo </a:t>
            </a:r>
            <a:r>
              <a:rPr lang="it-IT" dirty="0" err="1"/>
              <a:t>while</a:t>
            </a:r>
            <a:r>
              <a:rPr lang="it-IT" dirty="0"/>
              <a:t> che utilizza la variabile </a:t>
            </a:r>
            <a:r>
              <a:rPr lang="it-IT" dirty="0" err="1"/>
              <a:t>numTree</a:t>
            </a:r>
            <a:r>
              <a:rPr lang="it-IT" dirty="0"/>
              <a:t> come condizione di</a:t>
            </a:r>
            <a:endParaRPr lang="it-IT" dirty="0"/>
          </a:p>
          <a:p>
            <a:pPr marL="0" indent="0">
              <a:spcBef>
                <a:spcPts val="0"/>
              </a:spcBef>
              <a:buNone/>
            </a:pPr>
            <a:r>
              <a:rPr lang="it-IT" dirty="0"/>
              <a:t>     </a:t>
            </a:r>
            <a:r>
              <a:rPr lang="it-IT" dirty="0"/>
              <a:t>uscita. Scorrendo la lista di archi </a:t>
            </a:r>
            <a:r>
              <a:rPr lang="it-IT" dirty="0" err="1"/>
              <a:t>listEdge</a:t>
            </a:r>
            <a:r>
              <a:rPr lang="it-IT" dirty="0"/>
              <a:t> analizziamo il singolo arco, quindi effettuiamo una </a:t>
            </a:r>
            <a:r>
              <a:rPr lang="it-IT" dirty="0" err="1"/>
              <a:t>find</a:t>
            </a:r>
            <a:endParaRPr lang="it-IT" dirty="0"/>
          </a:p>
          <a:p>
            <a:pPr marL="0" indent="0">
              <a:spcBef>
                <a:spcPts val="0"/>
              </a:spcBef>
              <a:buNone/>
            </a:pPr>
            <a:r>
              <a:rPr lang="it-IT" dirty="0"/>
              <a:t>     sulla testa e sulla coda dell’arco e controlliamo se questi due nodi fanno parte dello stesso albero</a:t>
            </a:r>
          </a:p>
          <a:p>
            <a:pPr marL="0" indent="0">
              <a:spcBef>
                <a:spcPts val="0"/>
              </a:spcBef>
              <a:buNone/>
            </a:pPr>
            <a:r>
              <a:rPr lang="it-IT" dirty="0"/>
              <a:t>     o meno. Nelle linee di codice 136-139 si effettua una </a:t>
            </a:r>
            <a:r>
              <a:rPr lang="it-IT" dirty="0" err="1"/>
              <a:t>find</a:t>
            </a:r>
            <a:r>
              <a:rPr lang="it-IT" dirty="0"/>
              <a:t>-root sul nodo testa e nodo coda</a:t>
            </a:r>
          </a:p>
          <a:p>
            <a:pPr marL="0" indent="0">
              <a:spcBef>
                <a:spcPts val="0"/>
              </a:spcBef>
              <a:buNone/>
            </a:pPr>
            <a:r>
              <a:rPr lang="it-IT" dirty="0"/>
              <a:t>     dell’arco restituendoci un oggetto di tipo ‘nodo’. Facendo una </a:t>
            </a:r>
            <a:r>
              <a:rPr lang="it-IT" dirty="0" err="1"/>
              <a:t>find</a:t>
            </a:r>
            <a:r>
              <a:rPr lang="it-IT" dirty="0"/>
              <a:t> su tale oggetto, risaliamo</a:t>
            </a:r>
          </a:p>
          <a:p>
            <a:pPr marL="0" indent="0">
              <a:spcBef>
                <a:spcPts val="0"/>
              </a:spcBef>
              <a:buNone/>
            </a:pPr>
            <a:r>
              <a:rPr lang="it-IT" dirty="0"/>
              <a:t>     all’elemento che possiamo utilizzare come indice nella lista degli archi temporanei.</a:t>
            </a:r>
          </a:p>
          <a:p>
            <a:pPr marL="0" indent="0">
              <a:spcBef>
                <a:spcPts val="0"/>
              </a:spcBef>
              <a:buNone/>
            </a:pPr>
            <a:r>
              <a:rPr lang="it-IT" dirty="0"/>
              <a:t>     Nel caso in cui fanno parte dello stesso albero, gli archi non vengono considerati e non vi è</a:t>
            </a:r>
          </a:p>
          <a:p>
            <a:pPr marL="0" indent="0">
              <a:spcBef>
                <a:spcPts val="0"/>
              </a:spcBef>
              <a:buNone/>
            </a:pPr>
            <a:r>
              <a:rPr lang="it-IT" dirty="0"/>
              <a:t>     alcuna alterazione delle variabili. </a:t>
            </a:r>
            <a:r>
              <a:rPr lang="it-IT" dirty="0"/>
              <a:t>Nel caso in cui non fanno parte dello stesso albero si controlla</a:t>
            </a:r>
          </a:p>
          <a:p>
            <a:pPr marL="0" indent="0">
              <a:spcBef>
                <a:spcPts val="0"/>
              </a:spcBef>
              <a:buNone/>
            </a:pPr>
            <a:r>
              <a:rPr lang="it-IT" dirty="0"/>
              <a:t>     se nelle posizioni relative alla testa e alla coda, nella lista degli archi temporanei, vi è un arco</a:t>
            </a:r>
          </a:p>
          <a:p>
            <a:pPr marL="0" indent="0">
              <a:spcBef>
                <a:spcPts val="0"/>
              </a:spcBef>
              <a:buNone/>
            </a:pPr>
            <a:r>
              <a:rPr lang="it-IT" dirty="0"/>
              <a:t>     sentinella oppure un arco con peso maggiore rispetto a quello analizzato. In tal caso si sostituisce</a:t>
            </a:r>
          </a:p>
          <a:p>
            <a:pPr marL="0" indent="0">
              <a:spcBef>
                <a:spcPts val="0"/>
              </a:spcBef>
              <a:buNone/>
            </a:pPr>
            <a:r>
              <a:rPr lang="it-IT" dirty="0"/>
              <a:t>     l’arco in quelle determinate posizioni con l’arco in analisi, altrimenti si prosegue. Da notare che in</a:t>
            </a:r>
          </a:p>
          <a:p>
            <a:pPr marL="0" indent="0">
              <a:spcBef>
                <a:spcPts val="0"/>
              </a:spcBef>
              <a:buNone/>
            </a:pPr>
            <a:r>
              <a:rPr lang="it-IT" dirty="0"/>
              <a:t>     questa fase l’algoritmo gestisce anche archi con peso uguale avvalendosi dell’indice in </a:t>
            </a:r>
            <a:r>
              <a:rPr lang="it-IT" dirty="0" err="1"/>
              <a:t>listEdge</a:t>
            </a:r>
            <a:r>
              <a:rPr lang="it-IT" dirty="0"/>
              <a:t>.</a:t>
            </a:r>
          </a:p>
          <a:p>
            <a:pPr marL="0" indent="0">
              <a:spcBef>
                <a:spcPts val="0"/>
              </a:spcBef>
              <a:buNone/>
            </a:pPr>
            <a:r>
              <a:rPr lang="it-IT" dirty="0"/>
              <a:t>     In seguito scorriamo la lista degli archi temporanei ed eseguiamo una union nel caso in cui la</a:t>
            </a:r>
          </a:p>
          <a:p>
            <a:pPr marL="0" indent="0">
              <a:spcBef>
                <a:spcPts val="0"/>
              </a:spcBef>
              <a:buNone/>
            </a:pPr>
            <a:r>
              <a:rPr lang="it-IT" dirty="0"/>
              <a:t>     testa e la coda sono differenti, ovvero appartengono a due alberi distinti, in questo modo</a:t>
            </a:r>
          </a:p>
          <a:p>
            <a:pPr marL="0" indent="0">
              <a:spcBef>
                <a:spcPts val="0"/>
              </a:spcBef>
              <a:buNone/>
            </a:pPr>
            <a:r>
              <a:rPr lang="it-IT" dirty="0"/>
              <a:t>     fondiamo i due alberi e non consideriamo tutti gli archi interni ad essi aggiornando la lista finale</a:t>
            </a:r>
          </a:p>
          <a:p>
            <a:pPr marL="0" indent="0">
              <a:spcBef>
                <a:spcPts val="0"/>
              </a:spcBef>
              <a:buNone/>
            </a:pPr>
            <a:r>
              <a:rPr lang="it-IT" dirty="0"/>
              <a:t>     degli archi e il peso complessivo dell’albero.</a:t>
            </a:r>
          </a:p>
          <a:p>
            <a:pPr marL="0" indent="0">
              <a:spcBef>
                <a:spcPts val="0"/>
              </a:spcBef>
              <a:buNone/>
            </a:pPr>
            <a:r>
              <a:rPr lang="it-IT" dirty="0"/>
              <a:t>     Questo procedimento viene ripetuto fino al raggiungimento di</a:t>
            </a:r>
          </a:p>
          <a:p>
            <a:pPr marL="0" indent="0">
              <a:spcBef>
                <a:spcPts val="0"/>
              </a:spcBef>
              <a:buNone/>
            </a:pPr>
            <a:r>
              <a:rPr lang="it-IT" dirty="0"/>
              <a:t>     un unico albero, il minimo albero ricoprente.</a:t>
            </a:r>
          </a:p>
          <a:p>
            <a:pPr marL="0" indent="0">
              <a:spcBef>
                <a:spcPts val="0"/>
              </a:spcBef>
              <a:buNone/>
            </a:pPr>
            <a:r>
              <a:rPr lang="it-IT" dirty="0"/>
              <a:t>     La funzione restituisce il peso totale dell’albero e la lista di archi che ne fanno parte.</a:t>
            </a:r>
          </a:p>
        </p:txBody>
      </p:sp>
      <p:sp>
        <p:nvSpPr>
          <p:cNvPr id="4" name="Titolo 1"/>
          <p:cNvSpPr>
            <a:spLocks noGrp="1"/>
          </p:cNvSpPr>
          <p:nvPr>
            <p:ph type="title"/>
          </p:nvPr>
        </p:nvSpPr>
        <p:spPr>
          <a:xfrm>
            <a:off x="645130" y="447164"/>
            <a:ext cx="9404723" cy="1137543"/>
          </a:xfrm>
        </p:spPr>
        <p:txBody>
          <a:bodyPr/>
          <a:lstStyle/>
          <a:p>
            <a:r>
              <a:rPr lang="it-IT" dirty="0"/>
              <a:t>Implementazione</a:t>
            </a:r>
          </a:p>
        </p:txBody>
      </p:sp>
    </p:spTree>
    <p:extLst>
      <p:ext uri="{BB962C8B-B14F-4D97-AF65-F5344CB8AC3E}">
        <p14:creationId xmlns:p14="http://schemas.microsoft.com/office/powerpoint/2010/main" val="3147461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Fase di test</a:t>
            </a:r>
          </a:p>
        </p:txBody>
      </p:sp>
      <p:sp>
        <p:nvSpPr>
          <p:cNvPr id="3" name="Segnaposto contenuto 2"/>
          <p:cNvSpPr>
            <a:spLocks noGrp="1"/>
          </p:cNvSpPr>
          <p:nvPr>
            <p:ph idx="1"/>
          </p:nvPr>
        </p:nvSpPr>
        <p:spPr>
          <a:xfrm>
            <a:off x="1103312" y="2052918"/>
            <a:ext cx="9365905" cy="4195481"/>
          </a:xfrm>
        </p:spPr>
        <p:txBody>
          <a:bodyPr/>
          <a:lstStyle/>
          <a:p>
            <a:r>
              <a:rPr lang="it-IT" dirty="0"/>
              <a:t>Premessa:</a:t>
            </a:r>
          </a:p>
          <a:p>
            <a:pPr lvl="1"/>
            <a:r>
              <a:rPr lang="it-IT" dirty="0"/>
              <a:t>Facendo un’analisi del nostro codice abbiamo concluso che esso rispetta, in linea di massima, il tempo di esecuzione proprio dell’algoritmo, ovvero O(</a:t>
            </a:r>
            <a:r>
              <a:rPr lang="it-IT" dirty="0" err="1"/>
              <a:t>mlogn</a:t>
            </a:r>
            <a:r>
              <a:rPr lang="it-IT" dirty="0"/>
              <a:t>), poiché il ciclo </a:t>
            </a:r>
            <a:r>
              <a:rPr lang="it-IT" dirty="0" err="1"/>
              <a:t>while</a:t>
            </a:r>
            <a:r>
              <a:rPr lang="it-IT" dirty="0"/>
              <a:t> esterno termina dopo </a:t>
            </a:r>
            <a:r>
              <a:rPr lang="it-IT" dirty="0" err="1"/>
              <a:t>logn</a:t>
            </a:r>
            <a:r>
              <a:rPr lang="it-IT" dirty="0"/>
              <a:t> volte e per ogni ciclo vengono scansionati tutti gli archi.</a:t>
            </a:r>
          </a:p>
          <a:p>
            <a:pPr lvl="1"/>
            <a:r>
              <a:rPr lang="it-IT" dirty="0"/>
              <a:t>Nella restituzione del peso complessivo del </a:t>
            </a:r>
            <a:r>
              <a:rPr lang="it-IT" dirty="0" err="1"/>
              <a:t>mst</a:t>
            </a:r>
            <a:r>
              <a:rPr lang="it-IT" dirty="0"/>
              <a:t>, su grafi con archi perturbati, i tre algoritmi danno risultati che variano di un’approssimazione poco significativa nonostante prendano i medesimi archi.                           Abbiamo commentato le linee di codice che permettono la stampa delle liste di archi ordinate restituite da </a:t>
            </a:r>
            <a:r>
              <a:rPr lang="it-IT" dirty="0" err="1"/>
              <a:t>Kruskal</a:t>
            </a:r>
            <a:r>
              <a:rPr lang="it-IT" dirty="0"/>
              <a:t> e </a:t>
            </a:r>
            <a:r>
              <a:rPr lang="it-IT" dirty="0" err="1"/>
              <a:t>Borůvka</a:t>
            </a:r>
            <a:r>
              <a:rPr lang="it-IT" dirty="0"/>
              <a:t> per dimostrare che restituiscono gli stessi archi anche se la somma dei pesi risulta diversa.</a:t>
            </a:r>
            <a:endParaRPr lang="it-IT" dirty="0"/>
          </a:p>
        </p:txBody>
      </p:sp>
    </p:spTree>
    <p:extLst>
      <p:ext uri="{BB962C8B-B14F-4D97-AF65-F5344CB8AC3E}">
        <p14:creationId xmlns:p14="http://schemas.microsoft.com/office/powerpoint/2010/main" val="282852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Fase di test</a:t>
            </a:r>
          </a:p>
        </p:txBody>
      </p:sp>
      <p:sp>
        <p:nvSpPr>
          <p:cNvPr id="3" name="Segnaposto contenuto 2"/>
          <p:cNvSpPr>
            <a:spLocks noGrp="1"/>
          </p:cNvSpPr>
          <p:nvPr>
            <p:ph idx="1"/>
          </p:nvPr>
        </p:nvSpPr>
        <p:spPr/>
        <p:txBody>
          <a:bodyPr/>
          <a:lstStyle/>
          <a:p>
            <a:r>
              <a:rPr lang="it-IT" dirty="0"/>
              <a:t>Riportiamo di seguito i risultati di alcuni test</a:t>
            </a:r>
          </a:p>
          <a:p>
            <a:pPr marL="0" indent="0">
              <a:buNone/>
            </a:pPr>
            <a:r>
              <a:rPr lang="it-IT" dirty="0"/>
              <a:t> </a:t>
            </a:r>
          </a:p>
        </p:txBody>
      </p:sp>
      <p:pic>
        <p:nvPicPr>
          <p:cNvPr id="4" name="Immagine 3"/>
          <p:cNvPicPr>
            <a:picLocks noChangeAspect="1"/>
          </p:cNvPicPr>
          <p:nvPr/>
        </p:nvPicPr>
        <p:blipFill>
          <a:blip r:embed="rId2"/>
          <a:stretch>
            <a:fillRect/>
          </a:stretch>
        </p:blipFill>
        <p:spPr>
          <a:xfrm>
            <a:off x="1542744" y="2619374"/>
            <a:ext cx="8067675" cy="3629025"/>
          </a:xfrm>
          <a:prstGeom prst="rect">
            <a:avLst/>
          </a:prstGeom>
        </p:spPr>
      </p:pic>
    </p:spTree>
    <p:extLst>
      <p:ext uri="{BB962C8B-B14F-4D97-AF65-F5344CB8AC3E}">
        <p14:creationId xmlns:p14="http://schemas.microsoft.com/office/powerpoint/2010/main" val="25662290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e">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3015</TotalTime>
  <Words>1225</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13</vt:i4>
      </vt:variant>
    </vt:vector>
  </HeadingPairs>
  <TitlesOfParts>
    <vt:vector size="18" baseType="lpstr">
      <vt:lpstr>Arial</vt:lpstr>
      <vt:lpstr>Century Gothic</vt:lpstr>
      <vt:lpstr>Wingdings</vt:lpstr>
      <vt:lpstr>Wingdings 3</vt:lpstr>
      <vt:lpstr>Ione</vt:lpstr>
      <vt:lpstr>Implementazione dell’algoritmo di Borůvka </vt:lpstr>
      <vt:lpstr>Introduzione all’algoritmo</vt:lpstr>
      <vt:lpstr>Progettazione</vt:lpstr>
      <vt:lpstr>Progettazione</vt:lpstr>
      <vt:lpstr>Progettazione</vt:lpstr>
      <vt:lpstr>Implementazione</vt:lpstr>
      <vt:lpstr>Implementazione</vt:lpstr>
      <vt:lpstr>Fase di test</vt:lpstr>
      <vt:lpstr>Fase di test</vt:lpstr>
      <vt:lpstr>Fase di test</vt:lpstr>
      <vt:lpstr>Fase di test</vt:lpstr>
      <vt:lpstr>Conclusione</vt:lpstr>
      <vt:lpstr>Istruzioni per l’uso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Implementazione dell’algoritmo di Borůvka</dc:title>
  <dc:creator>Giuseppe Lasco</dc:creator>
  <cp:lastModifiedBy>Giuseppe Lasco</cp:lastModifiedBy>
  <cp:revision>48</cp:revision>
  <dcterms:created xsi:type="dcterms:W3CDTF">2017-02-07T15:37:46Z</dcterms:created>
  <dcterms:modified xsi:type="dcterms:W3CDTF">2017-02-28T18:36:18Z</dcterms:modified>
</cp:coreProperties>
</file>