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1" r:id="rId9"/>
    <p:sldId id="276" r:id="rId10"/>
    <p:sldId id="262" r:id="rId11"/>
    <p:sldId id="264" r:id="rId12"/>
    <p:sldId id="266" r:id="rId13"/>
    <p:sldId id="265" r:id="rId14"/>
    <p:sldId id="267" r:id="rId15"/>
    <p:sldId id="272" r:id="rId16"/>
    <p:sldId id="273" r:id="rId17"/>
    <p:sldId id="269" r:id="rId18"/>
    <p:sldId id="268" r:id="rId19"/>
    <p:sldId id="274" r:id="rId20"/>
    <p:sldId id="270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18FB1-1DE5-4D7D-8FE6-98251F7E3FBB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7A9A0-4CB7-4465-B7CC-54977423D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0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真的需要后端吗？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黎清</a:t>
            </a:r>
            <a:r>
              <a:rPr lang="zh-CN" altLang="en-US" dirty="0" smtClean="0"/>
              <a:t>龙</a:t>
            </a:r>
            <a:endParaRPr lang="en-US" altLang="zh-CN" dirty="0" smtClean="0"/>
          </a:p>
          <a:p>
            <a:r>
              <a:rPr lang="en-US" altLang="zh-CN" dirty="0" err="1" smtClean="0"/>
              <a:t>IMWeb</a:t>
            </a:r>
            <a:r>
              <a:rPr lang="en-US" altLang="zh-CN" dirty="0" smtClean="0"/>
              <a:t>-lqlongli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7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84191" y="2967335"/>
            <a:ext cx="764824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7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真的需要后端吗？</a:t>
            </a:r>
            <a:endParaRPr lang="zh-CN" altLang="en-US" sz="7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43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行业的解决方案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FRONT-TRENDS </a:t>
            </a:r>
            <a:r>
              <a:rPr lang="en-US" altLang="zh-CN" dirty="0" smtClean="0"/>
              <a:t>2013 </a:t>
            </a:r>
            <a:r>
              <a:rPr lang="zh-CN" altLang="en-US" dirty="0" smtClean="0"/>
              <a:t>（前端趋势大会）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en-US" altLang="zh-CN" b="1" dirty="0"/>
              <a:t>Look ma, no backend</a:t>
            </a:r>
            <a:r>
              <a:rPr lang="en-US" altLang="zh-CN" b="1" dirty="0" smtClean="0"/>
              <a:t>!</a:t>
            </a:r>
            <a:r>
              <a:rPr lang="en-US" altLang="zh-CN" dirty="0" smtClean="0"/>
              <a:t>》</a:t>
            </a:r>
          </a:p>
          <a:p>
            <a:r>
              <a:rPr lang="en-US" altLang="zh-CN" dirty="0" smtClean="0"/>
              <a:t>By </a:t>
            </a:r>
            <a:r>
              <a:rPr lang="en-US" altLang="zh-CN" b="1" dirty="0" err="1" smtClean="0"/>
              <a:t>Gregor</a:t>
            </a:r>
            <a:r>
              <a:rPr lang="en-US" altLang="zh-CN" b="1" dirty="0"/>
              <a:t> </a:t>
            </a:r>
            <a:r>
              <a:rPr lang="en-US" altLang="zh-CN" b="1" dirty="0" err="1"/>
              <a:t>Martynus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09954" y="3861048"/>
            <a:ext cx="49823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nobackend</a:t>
            </a:r>
            <a:endParaRPr lang="zh-CN" altLang="en-US" sz="8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70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3568" y="1539238"/>
            <a:ext cx="4201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基础服务（</a:t>
            </a:r>
            <a:r>
              <a:rPr lang="en-US" altLang="zh-CN" sz="3200" dirty="0"/>
              <a:t>REST API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683568" y="2124013"/>
            <a:ext cx="3631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SDK =&gt; </a:t>
            </a:r>
            <a:r>
              <a:rPr lang="en-US" altLang="zh-CN" sz="3200" dirty="0" err="1"/>
              <a:t>Dreamcode</a:t>
            </a:r>
            <a:endParaRPr lang="en-US" altLang="zh-CN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行业的解决方案 </a:t>
            </a:r>
            <a:r>
              <a:rPr lang="en-US" altLang="zh-CN" dirty="0"/>
              <a:t>—— </a:t>
            </a:r>
            <a:r>
              <a:rPr lang="en-US" altLang="zh-CN" dirty="0" err="1"/>
              <a:t>nobackend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28587"/>
            <a:ext cx="6115050" cy="66008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923928" y="908720"/>
            <a:ext cx="3456384" cy="237626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995936" y="4725144"/>
            <a:ext cx="3384376" cy="158417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55776" y="5803478"/>
            <a:ext cx="936104" cy="36182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555776" y="1059187"/>
            <a:ext cx="936104" cy="2160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555776" y="5517232"/>
            <a:ext cx="936104" cy="216024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555776" y="1340768"/>
            <a:ext cx="936104" cy="361826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59" y="1539238"/>
            <a:ext cx="4897662" cy="38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1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我们的解决方案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36507" y="2145630"/>
            <a:ext cx="527099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altLang="zh-CN" sz="80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IMWeb</a:t>
            </a:r>
            <a:r>
              <a:rPr lang="en-US" altLang="zh-CN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SAS</a:t>
            </a:r>
            <a:endParaRPr lang="zh-CN" altLang="en-US" sz="8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326" y="3585790"/>
            <a:ext cx="7949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IMWeb</a:t>
            </a:r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Schema as </a:t>
            </a:r>
            <a:r>
              <a:rPr lang="en-US" altLang="zh-CN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Service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068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IMWeb</a:t>
            </a:r>
            <a:r>
              <a:rPr lang="en-US" altLang="zh-CN" dirty="0" smtClean="0"/>
              <a:t> SAS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4923692"/>
          </a:xfrm>
          <a:prstGeom prst="rect">
            <a:avLst/>
          </a:prstGeom>
        </p:spPr>
      </p:pic>
      <p:sp>
        <p:nvSpPr>
          <p:cNvPr id="6" name="流程图: 文档 5"/>
          <p:cNvSpPr/>
          <p:nvPr/>
        </p:nvSpPr>
        <p:spPr>
          <a:xfrm>
            <a:off x="1822449" y="4077072"/>
            <a:ext cx="1008112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schema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39552" y="3919591"/>
            <a:ext cx="648072" cy="648072"/>
            <a:chOff x="539552" y="3919591"/>
            <a:chExt cx="648072" cy="648072"/>
          </a:xfrm>
        </p:grpSpPr>
        <p:sp>
          <p:nvSpPr>
            <p:cNvPr id="8" name="椭圆 7"/>
            <p:cNvSpPr/>
            <p:nvPr/>
          </p:nvSpPr>
          <p:spPr>
            <a:xfrm>
              <a:off x="539552" y="3919591"/>
              <a:ext cx="648072" cy="6480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1293" y="40589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前端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9552" y="4869160"/>
            <a:ext cx="648072" cy="648072"/>
            <a:chOff x="539552" y="4869160"/>
            <a:chExt cx="648072" cy="648072"/>
          </a:xfrm>
        </p:grpSpPr>
        <p:sp>
          <p:nvSpPr>
            <p:cNvPr id="11" name="椭圆 10"/>
            <p:cNvSpPr/>
            <p:nvPr/>
          </p:nvSpPr>
          <p:spPr>
            <a:xfrm>
              <a:off x="539552" y="4869160"/>
              <a:ext cx="648072" cy="6480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1293" y="500853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产品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95536" y="2060848"/>
            <a:ext cx="720080" cy="720080"/>
            <a:chOff x="395536" y="2060848"/>
            <a:chExt cx="720080" cy="720080"/>
          </a:xfrm>
        </p:grpSpPr>
        <p:sp>
          <p:nvSpPr>
            <p:cNvPr id="13" name="椭圆 12"/>
            <p:cNvSpPr/>
            <p:nvPr/>
          </p:nvSpPr>
          <p:spPr>
            <a:xfrm>
              <a:off x="395536" y="2060848"/>
              <a:ext cx="720080" cy="7200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2410" y="22362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</a:rPr>
                <a:t>用户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流程图: 文档 14"/>
          <p:cNvSpPr/>
          <p:nvPr/>
        </p:nvSpPr>
        <p:spPr>
          <a:xfrm>
            <a:off x="1822449" y="4725144"/>
            <a:ext cx="1008112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7" name="流程图: 文档 16"/>
          <p:cNvSpPr/>
          <p:nvPr/>
        </p:nvSpPr>
        <p:spPr>
          <a:xfrm>
            <a:off x="4139952" y="2977698"/>
            <a:ext cx="1224136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CGI data</a:t>
            </a:r>
            <a:endParaRPr lang="zh-CN" altLang="en-US" dirty="0"/>
          </a:p>
        </p:txBody>
      </p:sp>
      <p:sp>
        <p:nvSpPr>
          <p:cNvPr id="21" name="流程图: 文档 20"/>
          <p:cNvSpPr/>
          <p:nvPr/>
        </p:nvSpPr>
        <p:spPr>
          <a:xfrm>
            <a:off x="6588224" y="4243627"/>
            <a:ext cx="1008112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schema</a:t>
            </a:r>
            <a:endParaRPr lang="zh-CN" altLang="en-US" dirty="0"/>
          </a:p>
        </p:txBody>
      </p:sp>
      <p:sp>
        <p:nvSpPr>
          <p:cNvPr id="24" name="流程图: 文档 23"/>
          <p:cNvSpPr/>
          <p:nvPr/>
        </p:nvSpPr>
        <p:spPr>
          <a:xfrm>
            <a:off x="1827231" y="4058961"/>
            <a:ext cx="1008112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schema</a:t>
            </a:r>
            <a:endParaRPr lang="zh-CN" altLang="en-US" dirty="0"/>
          </a:p>
        </p:txBody>
      </p:sp>
      <p:sp>
        <p:nvSpPr>
          <p:cNvPr id="25" name="流程图: 文档 24"/>
          <p:cNvSpPr/>
          <p:nvPr/>
        </p:nvSpPr>
        <p:spPr>
          <a:xfrm>
            <a:off x="6588224" y="4905164"/>
            <a:ext cx="1008112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8" name="流程图: 文档 27"/>
          <p:cNvSpPr/>
          <p:nvPr/>
        </p:nvSpPr>
        <p:spPr>
          <a:xfrm>
            <a:off x="7084976" y="2420888"/>
            <a:ext cx="1008112" cy="5760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87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08 -0.00232 0.01302 -0.00394 0.0191 -0.0051 C 0.02587 -0.00625 0.03941 -0.00764 0.03941 -0.00764 C 0.06875 -0.0206 0.10764 -0.01505 0.13455 -0.01551 C 0.15122 -0.01667 0.16702 -0.02107 0.18368 -0.02315 C 0.2125 -0.03426 0.24601 -0.03218 0.27587 -0.03218 " pathEditMode="relative" ptsTypes="fffff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6 -0.03218 C 0.29357 -0.03426 0.29045 -0.03473 0.31527 -0.03334 C 0.32534 -0.0294 0.30868 -0.03658 0.32204 -0.02824 C 0.33229 -0.02199 0.34566 -0.02084 0.35659 -0.01922 C 0.36927 -0.01366 0.38663 -0.0088 0.4 -0.00648 C 0.40607 -0.00394 0.41041 -0.00348 0.41718 -0.00255 C 0.42552 0.00301 0.44722 0.00486 0.45763 0.00764 C 0.46163 0.00856 0.46527 0.01157 0.46909 0.01273 C 0.48107 0.01643 0.49253 0.02083 0.50468 0.02291 C 0.5125 0.02569 0.50711 0.0243 0.521 0.0243 " pathEditMode="relative" rAng="0" ptsTypes="fffffffff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32 -0.05648 C -0.22761 -0.05856 -0.23073 -0.05902 -0.20591 -0.05763 C -0.19584 -0.0537 -0.2125 -0.06088 -0.19914 -0.05254 C -0.18889 -0.04629 -0.17552 -0.04513 -0.16459 -0.04351 C -0.15191 -0.03796 -0.13455 -0.0331 -0.12118 -0.03078 C -0.11511 -0.02824 -0.11077 -0.02777 -0.104 -0.02685 C -0.09566 -0.02129 -0.07396 -0.01944 -0.06355 -0.01666 C -0.05955 -0.01574 -0.05591 -0.01273 -0.05209 -0.01157 C -0.04011 -0.00787 -0.02865 -0.00347 -0.0165 -0.00138 C -0.00868 0.00139 -0.01407 -4.07407E-6 -0.00018 -4.07407E-6 " pathEditMode="relative" rAng="0" ptsTypes="fffffffffA">
                                      <p:cBhvr>
                                        <p:cTn id="3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118 -0.02431 C -0.5151 -0.02662 -0.50816 -0.02824 -0.50208 -0.0294 C -0.49531 -0.03056 -0.48177 -0.03195 -0.48177 -0.03172 C -0.45243 -0.04491 -0.41354 -0.03935 -0.38663 -0.03982 C -0.36996 -0.04097 -0.35416 -0.04537 -0.3375 -0.04746 C -0.30868 -0.05857 -0.27517 -0.05648 -0.24531 -0.05648 " pathEditMode="relative" rAng="0" ptsTypes="fffffA">
                                      <p:cBhvr>
                                        <p:cTn id="40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85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08 -0.00232 0.01302 -0.00394 0.0191 -0.0051 C 0.02587 -0.00625 0.03941 -0.00764 0.03941 -0.00764 C 0.06875 -0.0206 0.10764 -0.01505 0.13455 -0.01551 C 0.15122 -0.01667 0.16702 -0.02107 0.18368 -0.02315 C 0.2125 -0.03426 0.24601 -0.03218 0.27587 -0.03218 " pathEditMode="relative" ptsTypes="fffff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08 -0.00232 0.01302 -0.00394 0.0191 -0.0051 C 0.02587 -0.00625 0.03941 -0.00764 0.03941 -0.00764 C 0.06875 -0.0206 0.10764 -0.01505 0.13455 -0.01551 C 0.15122 -0.01667 0.16702 -0.02107 0.18368 -0.02315 C 0.2125 -0.03426 0.24601 -0.03218 0.27587 -0.03218 " pathEditMode="relative" ptsTypes="fffff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6 -0.03218 C 0.29357 -0.03426 0.29045 -0.03473 0.31527 -0.03334 C 0.32534 -0.0294 0.30868 -0.03658 0.32204 -0.02824 C 0.33229 -0.02199 0.34566 -0.02084 0.35659 -0.01922 C 0.36927 -0.01366 0.38663 -0.0088 0.4 -0.00648 C 0.40607 -0.00394 0.41041 -0.00348 0.41718 -0.00255 C 0.42552 0.00301 0.44722 0.00486 0.45763 0.00764 C 0.46163 0.00856 0.46527 0.01157 0.46909 0.01273 C 0.48107 0.01643 0.49253 0.02083 0.50468 0.02291 C 0.5125 0.02569 0.50711 0.0243 0.521 0.0243 " pathEditMode="relative" rAng="0" ptsTypes="fffffffff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266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86 -0.03218 C 0.29357 -0.03426 0.29045 -0.03473 0.31527 -0.03334 C 0.32534 -0.0294 0.30868 -0.03658 0.32204 -0.02824 C 0.33229 -0.02199 0.34566 -0.02084 0.35659 -0.01922 C 0.36927 -0.01366 0.38663 -0.0088 0.4 -0.00648 C 0.40607 -0.00394 0.41041 -0.00348 0.41718 -0.00255 C 0.42552 0.00301 0.44722 0.00486 0.45763 0.00764 C 0.46163 0.00856 0.46527 0.01157 0.46909 0.01273 C 0.48107 0.01643 0.49253 0.02083 0.50468 0.02291 C 0.5125 0.02569 0.50711 0.0243 0.521 0.0243 " pathEditMode="relative" rAng="0" ptsTypes="fffffffffA">
                                      <p:cBhvr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7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608 -0.00278 -0.01128 -0.0044 -0.01632 -0.00903 C -0.0191 -0.01435 -0.02934 -0.02824 -0.03368 -0.03194 C -0.03594 -0.03403 -0.03889 -0.03403 -0.04132 -0.03588 C -0.04618 -0.03935 -0.05 -0.04421 -0.05486 -0.04745 C -0.0592 -0.05578 -0.06806 -0.05926 -0.07413 -0.06528 C -0.07517 -0.06643 -0.07569 -0.06828 -0.07691 -0.06921 C -0.07899 -0.07083 -0.08142 -0.07083 -0.08368 -0.07176 C -0.08698 -0.07731 -0.09132 -0.08125 -0.09618 -0.08449 C -0.09878 -0.08958 -0.10278 -0.09398 -0.10677 -0.09745 C -0.11476 -0.11227 -0.125 -0.1243 -0.13455 -0.13703 C -0.1375 -0.14815 -0.14583 -0.15717 -0.15191 -0.16528 C -0.15972 -0.17569 -0.16198 -0.1868 -0.17205 -0.19606 C -0.17569 -0.20509 -0.18958 -0.2199 -0.19618 -0.2243 C -0.20434 -0.22986 -0.19583 -0.22338 -0.20295 -0.23078 C -0.20469 -0.23264 -0.20868 -0.23588 -0.20868 -0.23588 C -0.21198 -0.24282 -0.2224 -0.24884 -0.22795 -0.2537 C -0.23038 -0.25879 -0.23281 -0.2618 -0.23663 -0.26528 C -0.23802 -0.27176 -0.24427 -0.27407 -0.24913 -0.27569 C -0.25069 -0.27778 -0.25226 -0.27986 -0.25382 -0.28194 " pathEditMode="relative" ptsTypes="fffffffffffffffffffA">
                                      <p:cBhvr>
                                        <p:cTn id="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587 0.00139 -0.05017 0.00833 -0.07604 0.01042 C -0.07795 0.01088 -0.07986 0.01088 -0.08177 0.01157 C -0.08542 0.01273 -0.08871 0.01458 -0.09236 0.01551 C -0.10955 0.01967 -0.12726 0.0206 -0.14427 0.02569 C -0.15139 0.03194 -0.16024 0.03102 -0.1684 0.03333 C -0.18854 0.03935 -0.21215 0.04467 -0.23281 0.04745 C -0.24253 0.05116 -0.25173 0.05208 -0.26163 0.05509 C -0.27222 0.0581 -0.28298 0.06319 -0.2934 0.06805 C -0.2967 0.07245 -0.29844 0.0743 -0.30295 0.07569 C -0.30382 0.07754 -0.30781 0.08241 -0.30781 0.08333 " pathEditMode="relative" ptsTypes="ffffffffffA">
                                      <p:cBhvr>
                                        <p:cTn id="8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17 0.00209 -0.00799 -0.00278 -0.0125 -0.0037 C -0.02483 -0.00648 -0.03698 -0.00972 -0.04896 -0.01412 C -0.05365 -0.01805 -0.0592 -0.01829 -0.06441 -0.02037 C -0.07066 -0.02268 -0.07049 -0.0243 -0.07882 -0.02685 C -0.08507 -0.03102 -0.08872 -0.03102 -0.09601 -0.03194 C -0.10677 -0.03889 -0.11893 -0.04259 -0.13073 -0.04491 C -0.1349 -0.04861 -0.13924 -0.05 -0.1441 -0.05116 C -0.15486 -0.05671 -0.16563 -0.06088 -0.17691 -0.06412 C -0.1816 -0.06829 -0.18681 -0.06852 -0.19219 -0.07037 C -0.1974 -0.07199 -0.19306 -0.07106 -0.19792 -0.0743 C -0.20347 -0.07778 -0.2092 -0.08055 -0.21528 -0.08194 C -0.21875 -0.08495 -0.22188 -0.08588 -0.22587 -0.08704 C -0.23056 -0.09514 -0.23698 -0.09745 -0.2441 -0.1 C -0.24965 -0.10486 -0.2559 -0.10787 -0.26146 -0.11273 C -0.26389 -0.11759 -0.26806 -0.11875 -0.27205 -0.12176 " pathEditMode="relative" ptsTypes="fffffffffffffffA">
                                      <p:cBhvr>
                                        <p:cTn id="10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15" grpId="0" animBg="1"/>
      <p:bldP spid="15" grpId="1" animBg="1"/>
      <p:bldP spid="15" grpId="2" animBg="1"/>
      <p:bldP spid="15" grpId="3" animBg="1"/>
      <p:bldP spid="17" grpId="0" animBg="1"/>
      <p:bldP spid="17" grpId="1" animBg="1"/>
      <p:bldP spid="17" grpId="2" animBg="1"/>
      <p:bldP spid="21" grpId="0" animBg="1"/>
      <p:bldP spid="21" grpId="1" animBg="1"/>
      <p:bldP spid="21" grpId="2" animBg="1"/>
      <p:bldP spid="21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8" grpId="0" animBg="1"/>
      <p:bldP spid="28" grpId="1" animBg="1"/>
      <p:bldP spid="28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IMWeb</a:t>
            </a:r>
            <a:r>
              <a:rPr lang="en-US" altLang="zh-CN" dirty="0"/>
              <a:t> </a:t>
            </a:r>
            <a:r>
              <a:rPr lang="en-US" altLang="zh-CN" dirty="0" smtClean="0"/>
              <a:t>SAS - </a:t>
            </a:r>
            <a:r>
              <a:rPr lang="zh-CN" altLang="en-US" dirty="0" smtClean="0"/>
              <a:t>持久化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CKV</a:t>
            </a:r>
          </a:p>
          <a:p>
            <a:pPr lvl="1"/>
            <a:r>
              <a:rPr lang="zh-CN" altLang="en-US" dirty="0" smtClean="0"/>
              <a:t>分布式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存储服务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CDB</a:t>
            </a:r>
          </a:p>
          <a:p>
            <a:pPr lvl="1"/>
            <a:r>
              <a:rPr lang="zh-CN" altLang="en-US" dirty="0" smtClean="0"/>
              <a:t>分布式数据库服务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 smtClean="0"/>
              <a:t>Mysql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836712"/>
            <a:ext cx="158417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rgbClr val="FF0000"/>
                </a:solidFill>
              </a:rPr>
              <a:t>X</a:t>
            </a:r>
            <a:endParaRPr lang="zh-CN" altLang="en-US" sz="16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2414934"/>
            <a:ext cx="151355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F0000"/>
                </a:solidFill>
              </a:rPr>
              <a:t>X</a:t>
            </a:r>
            <a:endParaRPr lang="zh-CN" altLang="en-US" sz="199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9940" y="3212976"/>
            <a:ext cx="442941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8000" b="1" cap="none" spc="0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MongoDB</a:t>
            </a:r>
            <a:endParaRPr lang="zh-CN" alt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610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IMWeb</a:t>
            </a:r>
            <a:r>
              <a:rPr lang="en-US" altLang="zh-CN" dirty="0"/>
              <a:t> </a:t>
            </a:r>
            <a:r>
              <a:rPr lang="en-US" altLang="zh-CN" dirty="0" smtClean="0"/>
              <a:t>SAS – </a:t>
            </a:r>
            <a:r>
              <a:rPr lang="zh-CN" altLang="en-US" dirty="0" smtClean="0"/>
              <a:t>扩展服务</a:t>
            </a:r>
            <a:endParaRPr lang="zh-CN" altLang="en-US" dirty="0"/>
          </a:p>
        </p:txBody>
      </p:sp>
      <p:sp>
        <p:nvSpPr>
          <p:cNvPr id="22" name="云形 21"/>
          <p:cNvSpPr/>
          <p:nvPr/>
        </p:nvSpPr>
        <p:spPr>
          <a:xfrm>
            <a:off x="7020272" y="4473116"/>
            <a:ext cx="1595645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后台</a:t>
            </a:r>
            <a:endParaRPr lang="zh-CN" altLang="en-US" sz="3200" dirty="0"/>
          </a:p>
        </p:txBody>
      </p:sp>
      <p:sp>
        <p:nvSpPr>
          <p:cNvPr id="23" name="流程图: 过程 22"/>
          <p:cNvSpPr/>
          <p:nvPr/>
        </p:nvSpPr>
        <p:spPr>
          <a:xfrm>
            <a:off x="4211960" y="4293096"/>
            <a:ext cx="1296144" cy="15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 server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7" y="4324707"/>
            <a:ext cx="2033371" cy="1448947"/>
          </a:xfrm>
          <a:prstGeom prst="rect">
            <a:avLst/>
          </a:prstGeom>
        </p:spPr>
      </p:pic>
      <p:sp>
        <p:nvSpPr>
          <p:cNvPr id="25" name="左右箭头 24"/>
          <p:cNvSpPr/>
          <p:nvPr/>
        </p:nvSpPr>
        <p:spPr>
          <a:xfrm>
            <a:off x="2321948" y="4869160"/>
            <a:ext cx="18900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CGI</a:t>
            </a:r>
            <a:endParaRPr lang="zh-CN" altLang="en-US" dirty="0"/>
          </a:p>
        </p:txBody>
      </p:sp>
      <p:sp>
        <p:nvSpPr>
          <p:cNvPr id="26" name="左右箭头 25"/>
          <p:cNvSpPr/>
          <p:nvPr/>
        </p:nvSpPr>
        <p:spPr>
          <a:xfrm>
            <a:off x="5508104" y="4869160"/>
            <a:ext cx="1512168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PB</a:t>
            </a:r>
            <a:endParaRPr lang="zh-CN" altLang="en-US" dirty="0"/>
          </a:p>
        </p:txBody>
      </p:sp>
      <p:sp>
        <p:nvSpPr>
          <p:cNvPr id="27" name="流程图: 过程 26"/>
          <p:cNvSpPr/>
          <p:nvPr/>
        </p:nvSpPr>
        <p:spPr>
          <a:xfrm>
            <a:off x="4211960" y="1700808"/>
            <a:ext cx="1296144" cy="15121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IMWeb</a:t>
            </a:r>
            <a:r>
              <a:rPr lang="en-US" altLang="zh-CN" dirty="0" smtClean="0"/>
              <a:t> SAS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597780" y="3212976"/>
            <a:ext cx="524503" cy="1080120"/>
            <a:chOff x="4597780" y="3212976"/>
            <a:chExt cx="524503" cy="1080120"/>
          </a:xfrm>
        </p:grpSpPr>
        <p:sp>
          <p:nvSpPr>
            <p:cNvPr id="29" name="上下箭头 28"/>
            <p:cNvSpPr/>
            <p:nvPr/>
          </p:nvSpPr>
          <p:spPr>
            <a:xfrm>
              <a:off x="4680012" y="3212976"/>
              <a:ext cx="360040" cy="108012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97780" y="3558298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CGI</a:t>
              </a:r>
              <a:endParaRPr lang="zh-CN" altLang="en-US" dirty="0"/>
            </a:p>
          </p:txBody>
        </p:sp>
      </p:grpSp>
      <p:sp>
        <p:nvSpPr>
          <p:cNvPr id="31" name="左右箭头 30"/>
          <p:cNvSpPr/>
          <p:nvPr/>
        </p:nvSpPr>
        <p:spPr>
          <a:xfrm rot="1935914">
            <a:off x="5319050" y="3703459"/>
            <a:ext cx="2453150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PB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20" y="1732419"/>
            <a:ext cx="2033371" cy="1448947"/>
          </a:xfrm>
          <a:prstGeom prst="rect">
            <a:avLst/>
          </a:prstGeom>
        </p:spPr>
      </p:pic>
      <p:sp>
        <p:nvSpPr>
          <p:cNvPr id="33" name="左右箭头 32"/>
          <p:cNvSpPr/>
          <p:nvPr/>
        </p:nvSpPr>
        <p:spPr>
          <a:xfrm>
            <a:off x="2289891" y="2276872"/>
            <a:ext cx="1890012" cy="3600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CGI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22974"/>
              </p:ext>
            </p:extLst>
          </p:nvPr>
        </p:nvGraphicFramePr>
        <p:xfrm>
          <a:off x="1547664" y="2276872"/>
          <a:ext cx="609600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CGI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底层传输协议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HTTP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TCP/UDP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json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protobuffer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易用性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快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2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5" grpId="1" animBg="1"/>
      <p:bldP spid="26" grpId="0" animBg="1"/>
      <p:bldP spid="27" grpId="0" animBg="1"/>
      <p:bldP spid="31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IMWeb</a:t>
            </a:r>
            <a:r>
              <a:rPr lang="en-US" altLang="zh-CN" dirty="0" smtClean="0"/>
              <a:t> SAS</a:t>
            </a:r>
            <a:r>
              <a:rPr lang="zh-CN" altLang="en-US" dirty="0" smtClean="0"/>
              <a:t>之后。。。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985148"/>
            <a:ext cx="428835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/>
              <a:t>工作量评估。。。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3068960"/>
            <a:ext cx="19543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前端：</a:t>
            </a:r>
            <a:endParaRPr lang="en-US" altLang="zh-CN" sz="2400" b="1" dirty="0" smtClean="0"/>
          </a:p>
          <a:p>
            <a:r>
              <a:rPr lang="zh-CN" altLang="en-US" dirty="0" smtClean="0"/>
              <a:t>切图 </a:t>
            </a:r>
            <a:r>
              <a:rPr lang="en-US" altLang="zh-CN" dirty="0" smtClean="0"/>
              <a:t>- 2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 smtClean="0"/>
              <a:t>逻辑 </a:t>
            </a:r>
            <a:r>
              <a:rPr lang="en-US" altLang="zh-CN" dirty="0" smtClean="0"/>
              <a:t>– 2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/>
              <a:t>管理后台 </a:t>
            </a:r>
            <a:r>
              <a:rPr lang="en-US" altLang="zh-CN" dirty="0"/>
              <a:t>– 1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 </a:t>
            </a:r>
            <a:r>
              <a:rPr lang="en-US" altLang="zh-CN" dirty="0" smtClean="0"/>
              <a:t>– 1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总计：</a:t>
            </a:r>
            <a:r>
              <a:rPr lang="en-US" altLang="zh-CN" dirty="0"/>
              <a:t>6</a:t>
            </a:r>
            <a:r>
              <a:rPr lang="zh-CN" altLang="en-US" dirty="0" smtClean="0"/>
              <a:t>人天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6964" y="3068960"/>
            <a:ext cx="222849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CGI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zh-CN" altLang="en-US" dirty="0"/>
              <a:t>页面</a:t>
            </a:r>
            <a:r>
              <a:rPr lang="en-US" altLang="zh-CN" dirty="0" err="1"/>
              <a:t>cgi</a:t>
            </a:r>
            <a:r>
              <a:rPr lang="en-US" altLang="zh-CN" dirty="0"/>
              <a:t> – 1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 smtClean="0"/>
              <a:t>管理后台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 – 1</a:t>
            </a:r>
            <a:r>
              <a:rPr lang="zh-CN" altLang="en-US" dirty="0"/>
              <a:t>人天</a:t>
            </a:r>
            <a:endParaRPr lang="en-US" altLang="zh-CN" dirty="0" smtClean="0"/>
          </a:p>
          <a:p>
            <a:r>
              <a:rPr lang="zh-CN" altLang="en-US" dirty="0" smtClean="0"/>
              <a:t>联调 </a:t>
            </a:r>
            <a:r>
              <a:rPr lang="en-US" altLang="zh-CN" dirty="0" smtClean="0"/>
              <a:t>– 1</a:t>
            </a:r>
            <a:r>
              <a:rPr lang="zh-CN" altLang="en-US" dirty="0"/>
              <a:t>人天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总计：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人天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0459" y="3068960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后台：</a:t>
            </a:r>
            <a:endParaRPr lang="en-US" altLang="zh-CN" sz="2400" b="1" dirty="0" smtClean="0"/>
          </a:p>
          <a:p>
            <a:r>
              <a:rPr lang="zh-CN" altLang="en-US" dirty="0"/>
              <a:t>无</a:t>
            </a:r>
          </a:p>
        </p:txBody>
      </p:sp>
      <p:sp>
        <p:nvSpPr>
          <p:cNvPr id="6" name="矩形 5"/>
          <p:cNvSpPr/>
          <p:nvPr/>
        </p:nvSpPr>
        <p:spPr>
          <a:xfrm>
            <a:off x="827583" y="4130789"/>
            <a:ext cx="1954381" cy="902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27582" y="4384803"/>
            <a:ext cx="1954381" cy="902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5437138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开发人力合计：</a:t>
            </a:r>
            <a:r>
              <a:rPr lang="en-US" altLang="zh-CN" sz="3600" b="1" dirty="0" smtClean="0"/>
              <a:t>6 + 3 </a:t>
            </a:r>
            <a:r>
              <a:rPr lang="zh-CN" altLang="en-US" sz="3600" b="1" dirty="0" smtClean="0"/>
              <a:t>人天</a:t>
            </a:r>
            <a:endParaRPr lang="zh-CN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131840" y="2414934"/>
            <a:ext cx="151355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 smtClean="0">
                <a:solidFill>
                  <a:srgbClr val="FF0000"/>
                </a:solidFill>
              </a:rPr>
              <a:t>X</a:t>
            </a:r>
            <a:endParaRPr lang="zh-CN" altLang="en-US" sz="19900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27584" y="5715153"/>
            <a:ext cx="5513048" cy="902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555936" y="3356992"/>
            <a:ext cx="4913996" cy="2932732"/>
            <a:chOff x="4555936" y="3356992"/>
            <a:chExt cx="4913996" cy="2932732"/>
          </a:xfrm>
        </p:grpSpPr>
        <p:sp>
          <p:nvSpPr>
            <p:cNvPr id="18" name="爆炸形 1 17"/>
            <p:cNvSpPr/>
            <p:nvPr/>
          </p:nvSpPr>
          <p:spPr>
            <a:xfrm>
              <a:off x="4555936" y="3356992"/>
              <a:ext cx="4913996" cy="29327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366400" y="3990588"/>
              <a:ext cx="3163727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8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4</a:t>
              </a:r>
              <a:r>
                <a:rPr lang="zh-CN" altLang="en-US" sz="8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人天</a:t>
              </a:r>
              <a:endParaRPr lang="zh-CN" altLang="en-US" sz="8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46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未来与展望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更多的通用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业务通用</a:t>
            </a:r>
            <a:r>
              <a:rPr lang="en-US" altLang="zh-CN" dirty="0" smtClean="0"/>
              <a:t>API</a:t>
            </a:r>
          </a:p>
          <a:p>
            <a:r>
              <a:rPr lang="zh-CN" altLang="en-US" dirty="0" smtClean="0"/>
              <a:t>支持 </a:t>
            </a:r>
            <a:r>
              <a:rPr lang="en-US" altLang="zh-CN" dirty="0" err="1" smtClean="0"/>
              <a:t>dreamcode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SDK</a:t>
            </a:r>
          </a:p>
          <a:p>
            <a:r>
              <a:rPr lang="zh-CN" altLang="en-US" dirty="0" smtClean="0"/>
              <a:t>开放（公司内，公司外）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79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664"/>
          </a:xfrm>
        </p:spPr>
        <p:txBody>
          <a:bodyPr/>
          <a:lstStyle/>
          <a:p>
            <a:r>
              <a:rPr lang="zh-CN" altLang="en-US" dirty="0" smtClean="0"/>
              <a:t>引出问题：重复劳动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2233803"/>
            <a:ext cx="8229600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思考：真的需要后端吗？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867406"/>
            <a:ext cx="8229600" cy="604664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行业内解决方案：</a:t>
            </a:r>
            <a:r>
              <a:rPr lang="en-US" altLang="zh-CN" dirty="0" err="1" smtClean="0"/>
              <a:t>nobackend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backendless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57200" y="3501008"/>
            <a:ext cx="8229600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我们的解决方案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IMWeb</a:t>
            </a:r>
            <a:r>
              <a:rPr lang="en-US" altLang="zh-CN" dirty="0" smtClean="0"/>
              <a:t> SAS</a:t>
            </a:r>
            <a:endParaRPr lang="zh-CN" altLang="en-US" dirty="0"/>
          </a:p>
        </p:txBody>
      </p:sp>
      <p:sp>
        <p:nvSpPr>
          <p:cNvPr id="7" name="动作按钮: 前进或下一项 6">
            <a:hlinkClick r:id="rId2" action="ppaction://hlinksldjump" highlightClick="1"/>
          </p:cNvPr>
          <p:cNvSpPr/>
          <p:nvPr/>
        </p:nvSpPr>
        <p:spPr>
          <a:xfrm>
            <a:off x="8100392" y="6093296"/>
            <a:ext cx="648072" cy="36004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772816"/>
            <a:ext cx="2500000" cy="2500000"/>
          </a:xfrm>
        </p:spPr>
      </p:pic>
      <p:sp>
        <p:nvSpPr>
          <p:cNvPr id="5" name="TextBox 4"/>
          <p:cNvSpPr txBox="1"/>
          <p:nvPr/>
        </p:nvSpPr>
        <p:spPr>
          <a:xfrm>
            <a:off x="4716016" y="1772816"/>
            <a:ext cx="31108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黎清龙</a:t>
            </a:r>
            <a:endParaRPr lang="en-US" altLang="zh-CN" sz="2800" b="1" dirty="0" smtClean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2014</a:t>
            </a:r>
            <a:r>
              <a:rPr lang="zh-CN" altLang="en-US" dirty="0" smtClean="0"/>
              <a:t>加入腾讯 </a:t>
            </a:r>
            <a:r>
              <a:rPr lang="en-US" altLang="zh-CN" dirty="0" err="1" smtClean="0"/>
              <a:t>IMWeb</a:t>
            </a:r>
            <a:r>
              <a:rPr lang="zh-CN" altLang="en-US" dirty="0" smtClean="0"/>
              <a:t>团队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腾讯课堂</a:t>
            </a:r>
          </a:p>
        </p:txBody>
      </p:sp>
    </p:spTree>
    <p:extLst>
      <p:ext uri="{BB962C8B-B14F-4D97-AF65-F5344CB8AC3E}">
        <p14:creationId xmlns:p14="http://schemas.microsoft.com/office/powerpoint/2010/main" val="31366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4621" y="2708920"/>
            <a:ext cx="429476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i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Thanks!</a:t>
            </a:r>
            <a:endParaRPr lang="zh-CN" altLang="en-US" sz="9600" b="1" i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290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提出问题</a:t>
            </a:r>
            <a:endParaRPr lang="en-US" altLang="zh-CN" dirty="0"/>
          </a:p>
          <a:p>
            <a:r>
              <a:rPr lang="zh-CN" altLang="en-US" dirty="0" smtClean="0"/>
              <a:t>行业的解决方案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nobackend</a:t>
            </a:r>
            <a:endParaRPr lang="en-US" altLang="zh-CN" dirty="0" smtClean="0"/>
          </a:p>
          <a:p>
            <a:r>
              <a:rPr lang="zh-CN" altLang="en-US" dirty="0" smtClean="0"/>
              <a:t>我们的解决方案 </a:t>
            </a:r>
            <a:r>
              <a:rPr lang="en-US" altLang="zh-CN" dirty="0" smtClean="0"/>
              <a:t>—— </a:t>
            </a:r>
            <a:r>
              <a:rPr lang="en-US" altLang="zh-CN" dirty="0" err="1" smtClean="0"/>
              <a:t>IMWeb</a:t>
            </a:r>
            <a:r>
              <a:rPr lang="en-US" altLang="zh-CN" dirty="0" smtClean="0"/>
              <a:t> SAS</a:t>
            </a:r>
          </a:p>
          <a:p>
            <a:r>
              <a:rPr lang="zh-CN" altLang="en-US" dirty="0" smtClean="0"/>
              <a:t>未来与展望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5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问题在哪里？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84302" y="1985148"/>
            <a:ext cx="37753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/>
              <a:t>需求来了。。。</a:t>
            </a:r>
            <a:endParaRPr lang="zh-CN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330039" y="3284984"/>
            <a:ext cx="4483920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3200" dirty="0" smtClean="0"/>
              <a:t>产品拉上相关人员：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前端</a:t>
            </a:r>
            <a:r>
              <a:rPr lang="zh-CN" altLang="en-US" sz="3200" dirty="0" smtClean="0"/>
              <a:t>、</a:t>
            </a:r>
            <a:r>
              <a:rPr lang="en-US" altLang="zh-CN" sz="3200" dirty="0" smtClean="0">
                <a:solidFill>
                  <a:srgbClr val="FF0000"/>
                </a:solidFill>
              </a:rPr>
              <a:t>CGI</a:t>
            </a:r>
            <a:r>
              <a:rPr lang="zh-CN" altLang="en-US" sz="3200" dirty="0" smtClean="0"/>
              <a:t>、</a:t>
            </a:r>
            <a:r>
              <a:rPr lang="zh-CN" altLang="en-US" sz="3200" dirty="0" smtClean="0">
                <a:solidFill>
                  <a:srgbClr val="0070C0"/>
                </a:solidFill>
              </a:rPr>
              <a:t>后台</a:t>
            </a:r>
            <a:r>
              <a:rPr lang="zh-CN" altLang="en-US" sz="3200" dirty="0" smtClean="0"/>
              <a:t>、</a:t>
            </a:r>
            <a:r>
              <a:rPr lang="zh-CN" altLang="en-US" sz="3200" dirty="0" smtClean="0">
                <a:solidFill>
                  <a:srgbClr val="00B050"/>
                </a:solidFill>
              </a:rPr>
              <a:t>测试</a:t>
            </a:r>
            <a:endParaRPr lang="en-US" altLang="zh-CN" sz="3200" dirty="0" smtClean="0">
              <a:solidFill>
                <a:srgbClr val="00B050"/>
              </a:solidFill>
            </a:endParaRPr>
          </a:p>
          <a:p>
            <a:r>
              <a:rPr lang="zh-CN" altLang="en-US" sz="3200" dirty="0" smtClean="0"/>
              <a:t>需求宣讲！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077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问题在哪里？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3258324" cy="23218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0" y="4293096"/>
            <a:ext cx="4427984" cy="2144515"/>
          </a:xfrm>
          <a:prstGeom prst="rect">
            <a:avLst/>
          </a:prstGeom>
        </p:spPr>
      </p:pic>
      <p:sp>
        <p:nvSpPr>
          <p:cNvPr id="6" name="云形 5"/>
          <p:cNvSpPr/>
          <p:nvPr/>
        </p:nvSpPr>
        <p:spPr>
          <a:xfrm>
            <a:off x="6660232" y="3356992"/>
            <a:ext cx="2232248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后端</a:t>
            </a:r>
          </a:p>
        </p:txBody>
      </p:sp>
      <p:sp>
        <p:nvSpPr>
          <p:cNvPr id="7" name="左右箭头 6"/>
          <p:cNvSpPr/>
          <p:nvPr/>
        </p:nvSpPr>
        <p:spPr>
          <a:xfrm rot="1482336">
            <a:off x="4924904" y="2837510"/>
            <a:ext cx="20882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CGI</a:t>
            </a:r>
            <a:endParaRPr lang="zh-CN" altLang="en-US" dirty="0"/>
          </a:p>
        </p:txBody>
      </p:sp>
      <p:sp>
        <p:nvSpPr>
          <p:cNvPr id="8" name="左右箭头 7"/>
          <p:cNvSpPr/>
          <p:nvPr/>
        </p:nvSpPr>
        <p:spPr>
          <a:xfrm rot="20180289">
            <a:off x="4911412" y="4693978"/>
            <a:ext cx="20882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管理后台</a:t>
            </a:r>
            <a:r>
              <a:rPr lang="en-US" altLang="zh-CN" dirty="0" smtClean="0"/>
              <a:t>CGI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0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问题在哪里？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1985148"/>
            <a:ext cx="428835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4000" dirty="0" smtClean="0"/>
              <a:t>工作量评估。。。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3" y="3068960"/>
            <a:ext cx="19543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前端：</a:t>
            </a:r>
            <a:endParaRPr lang="en-US" altLang="zh-CN" sz="2400" b="1" dirty="0" smtClean="0"/>
          </a:p>
          <a:p>
            <a:r>
              <a:rPr lang="zh-CN" altLang="en-US" dirty="0" smtClean="0"/>
              <a:t>切图 </a:t>
            </a:r>
            <a:r>
              <a:rPr lang="en-US" altLang="zh-CN" dirty="0" smtClean="0"/>
              <a:t>- 2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 smtClean="0"/>
              <a:t>逻辑 </a:t>
            </a:r>
            <a:r>
              <a:rPr lang="en-US" altLang="zh-CN" dirty="0" smtClean="0"/>
              <a:t>– 2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/>
              <a:t>管理后台 </a:t>
            </a:r>
            <a:r>
              <a:rPr lang="en-US" altLang="zh-CN" dirty="0"/>
              <a:t>– 1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/>
              <a:t>联</a:t>
            </a:r>
            <a:r>
              <a:rPr lang="zh-CN" altLang="en-US" dirty="0" smtClean="0"/>
              <a:t>调 </a:t>
            </a:r>
            <a:r>
              <a:rPr lang="en-US" altLang="zh-CN" dirty="0" smtClean="0"/>
              <a:t>– 1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总计：</a:t>
            </a:r>
            <a:r>
              <a:rPr lang="en-US" altLang="zh-CN" dirty="0"/>
              <a:t>6</a:t>
            </a:r>
            <a:r>
              <a:rPr lang="zh-CN" altLang="en-US" dirty="0" smtClean="0"/>
              <a:t>人天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6964" y="3068960"/>
            <a:ext cx="222849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CGI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r>
              <a:rPr lang="zh-CN" altLang="en-US" dirty="0"/>
              <a:t>页面</a:t>
            </a:r>
            <a:r>
              <a:rPr lang="en-US" altLang="zh-CN" dirty="0" err="1"/>
              <a:t>cgi</a:t>
            </a:r>
            <a:r>
              <a:rPr lang="en-US" altLang="zh-CN" dirty="0"/>
              <a:t> – 1</a:t>
            </a:r>
            <a:r>
              <a:rPr lang="zh-CN" altLang="en-US" dirty="0" smtClean="0"/>
              <a:t>人天</a:t>
            </a:r>
            <a:endParaRPr lang="en-US" altLang="zh-CN" dirty="0" smtClean="0"/>
          </a:p>
          <a:p>
            <a:r>
              <a:rPr lang="zh-CN" altLang="en-US" dirty="0" smtClean="0"/>
              <a:t>管理后台</a:t>
            </a:r>
            <a:r>
              <a:rPr lang="en-US" altLang="zh-CN" dirty="0" err="1" smtClean="0"/>
              <a:t>cgi</a:t>
            </a:r>
            <a:r>
              <a:rPr lang="en-US" altLang="zh-CN" dirty="0" smtClean="0"/>
              <a:t> – 1</a:t>
            </a:r>
            <a:r>
              <a:rPr lang="zh-CN" altLang="en-US" dirty="0"/>
              <a:t>人天</a:t>
            </a:r>
            <a:endParaRPr lang="en-US" altLang="zh-CN" dirty="0" smtClean="0"/>
          </a:p>
          <a:p>
            <a:r>
              <a:rPr lang="zh-CN" altLang="en-US" dirty="0" smtClean="0"/>
              <a:t>联调 </a:t>
            </a:r>
            <a:r>
              <a:rPr lang="en-US" altLang="zh-CN" dirty="0" smtClean="0"/>
              <a:t>– 1</a:t>
            </a:r>
            <a:r>
              <a:rPr lang="zh-CN" altLang="en-US" dirty="0"/>
              <a:t>人天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总计：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人天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60459" y="3068960"/>
            <a:ext cx="11128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后台：</a:t>
            </a:r>
            <a:endParaRPr lang="en-US" altLang="zh-CN" sz="2400" b="1" dirty="0" smtClean="0"/>
          </a:p>
          <a:p>
            <a:r>
              <a:rPr lang="zh-CN" altLang="en-US" dirty="0"/>
              <a:t>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5437138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开发人力合计：</a:t>
            </a:r>
            <a:r>
              <a:rPr lang="en-US" altLang="zh-CN" sz="3600" b="1" dirty="0" smtClean="0"/>
              <a:t>6 + 3 </a:t>
            </a:r>
            <a:r>
              <a:rPr lang="zh-CN" altLang="en-US" sz="3600" b="1" dirty="0" smtClean="0"/>
              <a:t>人天</a:t>
            </a:r>
            <a:endParaRPr lang="zh-CN" altLang="en-US" sz="3600" b="1" dirty="0"/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8364036" y="6165304"/>
            <a:ext cx="456436" cy="28803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9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问题在哪里？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28244" y="2000418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一个类目首页。。。</a:t>
            </a:r>
            <a:r>
              <a:rPr lang="en-US" altLang="zh-CN" sz="2400" b="1" dirty="0" smtClean="0"/>
              <a:t>6+3</a:t>
            </a:r>
            <a:r>
              <a:rPr lang="zh-CN" altLang="en-US" sz="2400" b="1" dirty="0" smtClean="0"/>
              <a:t>天。。。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66442" y="2902079"/>
            <a:ext cx="6673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又</a:t>
            </a:r>
            <a:r>
              <a:rPr lang="zh-CN" altLang="en-US" sz="3200" b="1" dirty="0" smtClean="0"/>
              <a:t>一个类目首页。。。</a:t>
            </a:r>
            <a:r>
              <a:rPr lang="en-US" altLang="zh-CN" sz="3200" b="1" dirty="0" smtClean="0"/>
              <a:t>6+3</a:t>
            </a:r>
            <a:r>
              <a:rPr lang="zh-CN" altLang="en-US" sz="3200" b="1" dirty="0" smtClean="0"/>
              <a:t>天。。。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0050" y="3926850"/>
            <a:ext cx="794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还是一个类目首页。。。</a:t>
            </a:r>
            <a:r>
              <a:rPr lang="en-US" altLang="zh-CN" sz="3600" b="1" dirty="0" smtClean="0"/>
              <a:t>6+3</a:t>
            </a:r>
            <a:r>
              <a:rPr lang="zh-CN" altLang="en-US" sz="3600" b="1" dirty="0" smtClean="0"/>
              <a:t>天。。。</a:t>
            </a:r>
            <a:endParaRPr lang="zh-CN" alt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780818" y="5013176"/>
            <a:ext cx="5844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/>
              <a:t>还有很多类目首页。。。</a:t>
            </a:r>
            <a:endParaRPr lang="zh-CN" altLang="en-US" sz="4000" b="1" dirty="0"/>
          </a:p>
        </p:txBody>
      </p:sp>
      <p:sp>
        <p:nvSpPr>
          <p:cNvPr id="3" name="矩形 2"/>
          <p:cNvSpPr/>
          <p:nvPr/>
        </p:nvSpPr>
        <p:spPr>
          <a:xfrm>
            <a:off x="1902840" y="2967335"/>
            <a:ext cx="533832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重复劳动！</a:t>
            </a:r>
            <a:endParaRPr lang="zh-CN" altLang="en-US" sz="8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7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  <p:bldP spid="7" grpId="1"/>
      <p:bldP spid="8" grpId="0"/>
      <p:bldP spid="8" grpId="1"/>
      <p:bldP spid="9" grpId="0"/>
      <p:bldP spid="9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问题在哪里？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3258324" cy="23218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0" y="4293096"/>
            <a:ext cx="4427984" cy="2144515"/>
          </a:xfrm>
          <a:prstGeom prst="rect">
            <a:avLst/>
          </a:prstGeom>
        </p:spPr>
      </p:pic>
      <p:sp>
        <p:nvSpPr>
          <p:cNvPr id="6" name="云形 5"/>
          <p:cNvSpPr/>
          <p:nvPr/>
        </p:nvSpPr>
        <p:spPr>
          <a:xfrm>
            <a:off x="6660232" y="3356992"/>
            <a:ext cx="2232248" cy="11521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后端</a:t>
            </a:r>
          </a:p>
        </p:txBody>
      </p:sp>
      <p:sp>
        <p:nvSpPr>
          <p:cNvPr id="7" name="左右箭头 6"/>
          <p:cNvSpPr/>
          <p:nvPr/>
        </p:nvSpPr>
        <p:spPr>
          <a:xfrm rot="1482336">
            <a:off x="4924904" y="2837510"/>
            <a:ext cx="20882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</a:t>
            </a:r>
            <a:r>
              <a:rPr lang="en-US" altLang="zh-CN" dirty="0" smtClean="0"/>
              <a:t>CGI</a:t>
            </a:r>
            <a:endParaRPr lang="zh-CN" altLang="en-US" dirty="0"/>
          </a:p>
        </p:txBody>
      </p:sp>
      <p:sp>
        <p:nvSpPr>
          <p:cNvPr id="8" name="左右箭头 7"/>
          <p:cNvSpPr/>
          <p:nvPr/>
        </p:nvSpPr>
        <p:spPr>
          <a:xfrm rot="20180289">
            <a:off x="4911412" y="4693978"/>
            <a:ext cx="208823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管理后台</a:t>
            </a:r>
            <a:r>
              <a:rPr lang="en-US" altLang="zh-CN" dirty="0" smtClean="0"/>
              <a:t>CGI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7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问题在哪里？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0"/>
            <a:ext cx="8229600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UI</a:t>
            </a:r>
            <a:r>
              <a:rPr lang="zh-CN" altLang="en-US" dirty="0" smtClean="0"/>
              <a:t>组件化（提升复用率）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2233803"/>
            <a:ext cx="8229600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管理后台，简单</a:t>
            </a:r>
            <a:r>
              <a:rPr lang="en-US" altLang="zh-CN" dirty="0" err="1" smtClean="0"/>
              <a:t>cgi</a:t>
            </a:r>
            <a:r>
              <a:rPr lang="zh-CN" altLang="en-US" dirty="0" smtClean="0"/>
              <a:t>配置化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446856" y="3429000"/>
            <a:ext cx="8229600" cy="60466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ß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Þ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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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SzPct val="50000"/>
              <a:buFont typeface="Wingdings 2"/>
              <a:buChar char="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？？？？？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3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6226</TotalTime>
  <Words>459</Words>
  <Application>Microsoft Office PowerPoint</Application>
  <PresentationFormat>全屏显示(4:3)</PresentationFormat>
  <Paragraphs>142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暗香扑面</vt:lpstr>
      <vt:lpstr>真的需要后端吗？</vt:lpstr>
      <vt:lpstr>自我介绍</vt:lpstr>
      <vt:lpstr>目录</vt:lpstr>
      <vt:lpstr>问题在哪里？</vt:lpstr>
      <vt:lpstr>问题在哪里？</vt:lpstr>
      <vt:lpstr>问题在哪里？</vt:lpstr>
      <vt:lpstr>问题在哪里？</vt:lpstr>
      <vt:lpstr>问题在哪里？</vt:lpstr>
      <vt:lpstr>问题在哪里？</vt:lpstr>
      <vt:lpstr>PowerPoint 演示文稿</vt:lpstr>
      <vt:lpstr>行业的解决方案</vt:lpstr>
      <vt:lpstr>行业的解决方案 —— nobackend</vt:lpstr>
      <vt:lpstr>我们的解决方案</vt:lpstr>
      <vt:lpstr>IMWeb SAS</vt:lpstr>
      <vt:lpstr>IMWeb SAS - 持久化</vt:lpstr>
      <vt:lpstr>IMWeb SAS – 扩展服务</vt:lpstr>
      <vt:lpstr>使用IMWeb SAS之后。。。</vt:lpstr>
      <vt:lpstr>未来与展望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lqlongli(黎清龙)</dc:creator>
  <cp:lastModifiedBy>lqlongli(黎清龙)</cp:lastModifiedBy>
  <cp:revision>54</cp:revision>
  <dcterms:created xsi:type="dcterms:W3CDTF">2016-08-22T13:35:48Z</dcterms:created>
  <dcterms:modified xsi:type="dcterms:W3CDTF">2016-09-09T15:29:03Z</dcterms:modified>
</cp:coreProperties>
</file>