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9" r:id="rId3"/>
    <p:sldId id="271" r:id="rId4"/>
    <p:sldId id="280" r:id="rId5"/>
    <p:sldId id="260" r:id="rId6"/>
    <p:sldId id="261" r:id="rId7"/>
    <p:sldId id="284" r:id="rId8"/>
    <p:sldId id="272" r:id="rId9"/>
    <p:sldId id="258" r:id="rId10"/>
    <p:sldId id="275" r:id="rId11"/>
    <p:sldId id="262" r:id="rId12"/>
    <p:sldId id="281" r:id="rId13"/>
    <p:sldId id="282" r:id="rId14"/>
    <p:sldId id="263" r:id="rId15"/>
    <p:sldId id="283" r:id="rId16"/>
    <p:sldId id="276" r:id="rId17"/>
    <p:sldId id="266" r:id="rId18"/>
    <p:sldId id="285" r:id="rId19"/>
    <p:sldId id="267" r:id="rId20"/>
    <p:sldId id="286" r:id="rId21"/>
    <p:sldId id="257" r:id="rId22"/>
    <p:sldId id="287" r:id="rId23"/>
    <p:sldId id="288" r:id="rId24"/>
    <p:sldId id="273" r:id="rId25"/>
    <p:sldId id="290" r:id="rId26"/>
    <p:sldId id="274" r:id="rId27"/>
    <p:sldId id="293" r:id="rId28"/>
    <p:sldId id="277" r:id="rId29"/>
    <p:sldId id="270" r:id="rId30"/>
    <p:sldId id="264" r:id="rId31"/>
    <p:sldId id="265" r:id="rId32"/>
    <p:sldId id="269" r:id="rId33"/>
    <p:sldId id="268" r:id="rId34"/>
    <p:sldId id="279" r:id="rId35"/>
    <p:sldId id="291" r:id="rId36"/>
    <p:sldId id="292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712"/>
  </p:normalViewPr>
  <p:slideViewPr>
    <p:cSldViewPr snapToGrid="0" snapToObjects="1">
      <p:cViewPr varScale="1">
        <p:scale>
          <a:sx n="135" d="100"/>
          <a:sy n="135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804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89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763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039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612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511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137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680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820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263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072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3107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951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713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6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97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0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397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96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JavaScript Design Regrets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err="1">
                <a:latin typeface="PingFang SC" charset="-122"/>
                <a:ea typeface="PingFang SC" charset="-122"/>
                <a:cs typeface="PingFang SC" charset="-122"/>
              </a:rPr>
              <a:t>茶少</a:t>
            </a:r>
            <a:r>
              <a:rPr lang="en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from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" dirty="0" err="1" smtClean="0">
                <a:latin typeface="PingFang SC" charset="-122"/>
                <a:ea typeface="PingFang SC" charset="-122"/>
                <a:cs typeface="PingFang SC" charset="-122"/>
              </a:rPr>
              <a:t>阿里巴巴</a:t>
            </a:r>
            <a:endParaRPr lang="en-US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lvl="0">
              <a:spcBef>
                <a:spcPts val="0"/>
              </a:spcBef>
              <a:buNone/>
            </a:pPr>
            <a:endParaRPr lang="en-US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新浪微博 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@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哦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胖茶</a:t>
            </a:r>
            <a:endParaRPr lang="en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endParaRPr kumimoji="1" lang="zh-CN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27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Implicit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Coercion</a:t>
            </a:r>
            <a:endParaRPr dirty="0"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marR="101600">
              <a:lnSpc>
                <a:spcPct val="145000"/>
              </a:lnSpc>
              <a:spcAft>
                <a:spcPts val="1200"/>
              </a:spcAft>
            </a:pPr>
            <a: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altLang="zh-CN" dirty="0" smtClean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altLang="zh-CN" dirty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foo"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"bar"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altLang="zh-C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===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altLang="zh-CN" dirty="0" err="1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fooNaN</a:t>
            </a:r>
            <a:r>
              <a:rPr lang="en" altLang="zh-CN" dirty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dirty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'3'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'31'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dirty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'3'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2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dirty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'222'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'111'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en" altLang="zh-CN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333</a:t>
            </a:r>
            <a:endParaRPr lang="en" altLang="zh-CN" dirty="0">
              <a:solidFill>
                <a:srgbClr val="969896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Equality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8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99" y="108426"/>
            <a:ext cx="6098523" cy="49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Equality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45000"/>
              </a:lnSpc>
              <a:spcAft>
                <a:spcPts val="0"/>
              </a:spcAft>
            </a:pP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[] </a:t>
            </a:r>
            <a:r>
              <a:rPr lang="en" altLang="zh-C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[]           </a:t>
            </a:r>
            <a:r>
              <a:rPr lang="en" altLang="zh-CN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'3'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" altLang="zh-CN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en" altLang="zh-CN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lang="en-US" altLang="zh-CN" dirty="0" smtClean="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lnSpc>
                <a:spcPct val="145000"/>
              </a:lnSpc>
              <a:spcAft>
                <a:spcPts val="0"/>
              </a:spcAft>
            </a:pPr>
            <a: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dirty="0" smtClean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altLang="zh-CN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 smtClean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===</a:t>
            </a:r>
            <a: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 smtClean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altLang="zh-CN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" altLang="zh-CN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 smtClean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 smtClean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altLang="zh-CN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 smtClean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===</a:t>
            </a:r>
            <a: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 smtClean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 smtClean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altLang="zh-CN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altLang="zh-CN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false</a:t>
            </a:r>
            <a: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dirty="0" err="1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NaN</a:t>
            </a:r>
            <a: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 smtClean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===</a:t>
            </a:r>
            <a: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 err="1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NaN</a:t>
            </a:r>
            <a: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altLang="zh-CN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false</a:t>
            </a:r>
            <a:endParaRPr lang="en" altLang="zh-CN" dirty="0">
              <a:solidFill>
                <a:srgbClr val="969896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ES2015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Solution: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Object.is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Object.is</a:t>
            </a:r>
            <a:r>
              <a:rPr lang="en-US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altLang="zh-CN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NaN</a:t>
            </a:r>
            <a:r>
              <a:rPr lang="en-US" altLang="zh-CN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zh-CN" altLang="en-US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NaN</a:t>
            </a:r>
            <a:r>
              <a:rPr lang="en-US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en-US" altLang="zh-CN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true </a:t>
            </a:r>
            <a:r>
              <a:rPr lang="en-US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-US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altLang="zh-CN" dirty="0" err="1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Object.is</a:t>
            </a:r>
            <a:r>
              <a:rPr lang="en-US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altLang="zh-CN" dirty="0" smtClean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altLang="zh-CN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altLang="zh-CN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zh-CN" altLang="en-US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 smtClean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altLang="zh-CN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altLang="zh-CN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en-US" altLang="zh-CN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45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Scope</a:t>
            </a:r>
            <a:endParaRPr kumimoji="1"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4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Functional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Scope</a:t>
            </a:r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The closure in loop problem</a:t>
            </a:r>
            <a:r>
              <a:rPr lang="e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 smtClean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 err="1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!==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en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lang="en-US" dirty="0" smtClean="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lnSpc>
                <a:spcPct val="145000"/>
              </a:lnSpc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en-US" altLang="zh-CN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logs 10 ten times</a:t>
            </a:r>
            <a:r>
              <a:rPr lang="en-US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-US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dirty="0" err="1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setTimeout</a:t>
            </a:r>
            <a:r>
              <a:rPr lang="e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 smtClean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en" dirty="0" err="1">
                <a:solidFill>
                  <a:srgbClr val="795DA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 }, </a:t>
            </a:r>
            <a:r>
              <a:rPr lang="en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Solution: Block Scope (</a:t>
            </a:r>
            <a:r>
              <a:rPr kumimoji="1" lang="en-US" altLang="zh-CN" dirty="0" smtClean="0">
                <a:latin typeface="Roboto Mono" charset="0"/>
                <a:ea typeface="Roboto Mono" charset="0"/>
                <a:cs typeface="Roboto Mono" charset="0"/>
              </a:rPr>
              <a:t>let / </a:t>
            </a:r>
            <a:r>
              <a:rPr kumimoji="1" lang="en-US" altLang="zh-CN" dirty="0" err="1" smtClean="0">
                <a:latin typeface="Roboto Mono" charset="0"/>
                <a:ea typeface="Roboto Mono" charset="0"/>
                <a:cs typeface="Roboto Mono" charset="0"/>
              </a:rPr>
              <a:t>const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45000"/>
              </a:lnSpc>
              <a:spcAft>
                <a:spcPts val="0"/>
              </a:spcAft>
            </a:pPr>
            <a:r>
              <a:rPr lang="en" altLang="zh-CN" dirty="0" smtClean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-US" altLang="zh-CN" dirty="0" smtClean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let </a:t>
            </a:r>
            <a:r>
              <a:rPr lang="en" altLang="zh-CN" dirty="0" err="1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altLang="zh-CN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!==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altLang="zh-C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en" altLang="zh-CN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lang="en-US" altLang="zh-CN" dirty="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lnSpc>
                <a:spcPct val="145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altLang="zh-CN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en-US" altLang="zh-CN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logs </a:t>
            </a:r>
            <a:r>
              <a:rPr lang="en-US" altLang="zh-CN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0, 1, 2, 3, 4, 5, 6, 7, 8, 9</a:t>
            </a:r>
            <a:br>
              <a:rPr lang="en-US" altLang="zh-CN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altLang="zh-CN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setTimeout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altLang="zh-C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en" altLang="zh-CN" dirty="0" err="1">
                <a:solidFill>
                  <a:srgbClr val="795DA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altLang="zh-CN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altLang="zh-CN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altLang="zh-CN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 }, </a:t>
            </a:r>
            <a:r>
              <a:rPr lang="en" altLang="zh-CN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343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Variable Hoisting</a:t>
            </a:r>
            <a:endParaRPr dirty="0"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Aft>
                <a:spcPts val="1500"/>
              </a:spcAft>
            </a:pPr>
            <a:r>
              <a:rPr lang="en" altLang="zh-CN" sz="1600" dirty="0" err="1">
                <a:solidFill>
                  <a:srgbClr val="4D4E53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>bla</a:t>
            </a:r>
            <a:r>
              <a:rPr lang="en" altLang="zh-CN" sz="1600" dirty="0">
                <a:solidFill>
                  <a:srgbClr val="4D4E53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sz="1600" dirty="0">
                <a:solidFill>
                  <a:srgbClr val="A67F59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altLang="zh-CN" sz="1600" dirty="0">
                <a:solidFill>
                  <a:srgbClr val="4D4E53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sz="1600" dirty="0">
                <a:solidFill>
                  <a:srgbClr val="990055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altLang="zh-CN" sz="1600" dirty="0">
                <a:solidFill>
                  <a:srgbClr val="4D4E53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sz="1600" dirty="0">
                <a:solidFill>
                  <a:srgbClr val="4D4E53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sz="1600" dirty="0" err="1">
                <a:solidFill>
                  <a:srgbClr val="0077AA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altLang="zh-CN" sz="1600" dirty="0">
                <a:solidFill>
                  <a:srgbClr val="4D4E53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sz="1600" dirty="0" err="1">
                <a:solidFill>
                  <a:srgbClr val="4D4E53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>bla</a:t>
            </a:r>
            <a:r>
              <a:rPr lang="en" altLang="zh-CN" sz="1600" dirty="0">
                <a:solidFill>
                  <a:srgbClr val="999999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 altLang="zh-CN" sz="1600" dirty="0">
                <a:solidFill>
                  <a:srgbClr val="4D4E53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sz="1600" dirty="0">
                <a:solidFill>
                  <a:srgbClr val="4D4E53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sz="1600" dirty="0">
                <a:solidFill>
                  <a:srgbClr val="708090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en" altLang="zh-CN" sz="1600" dirty="0" smtClean="0">
                <a:solidFill>
                  <a:srgbClr val="708090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lang="en-US" altLang="zh-CN" sz="1600" dirty="0" smtClean="0">
              <a:solidFill>
                <a:srgbClr val="4D4E53"/>
              </a:solidFill>
              <a:highlight>
                <a:srgbClr val="FAFBF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lnSpc>
                <a:spcPct val="150000"/>
              </a:lnSpc>
              <a:spcAft>
                <a:spcPts val="1500"/>
              </a:spcAft>
            </a:pPr>
            <a:r>
              <a:rPr lang="en" altLang="zh-CN" sz="1600" dirty="0">
                <a:solidFill>
                  <a:srgbClr val="4D4E53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sz="1600" dirty="0">
                <a:solidFill>
                  <a:srgbClr val="4D4E53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sz="1600" dirty="0">
                <a:solidFill>
                  <a:srgbClr val="708090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>// is implicitly understood as:</a:t>
            </a:r>
            <a:r>
              <a:rPr lang="en" altLang="zh-CN" sz="1600" dirty="0">
                <a:solidFill>
                  <a:srgbClr val="4D4E53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sz="1600" dirty="0">
                <a:solidFill>
                  <a:srgbClr val="4D4E53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sz="1600" dirty="0" err="1">
                <a:solidFill>
                  <a:srgbClr val="0077AA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altLang="zh-CN" sz="1600" dirty="0">
                <a:solidFill>
                  <a:srgbClr val="4D4E53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sz="1600" dirty="0" err="1">
                <a:solidFill>
                  <a:srgbClr val="4D4E53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>bla</a:t>
            </a:r>
            <a:r>
              <a:rPr lang="en" altLang="zh-CN" sz="1600" dirty="0">
                <a:solidFill>
                  <a:srgbClr val="999999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 altLang="zh-CN" sz="1600" dirty="0">
                <a:solidFill>
                  <a:srgbClr val="4D4E53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sz="1600" dirty="0">
                <a:solidFill>
                  <a:srgbClr val="4D4E53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sz="1600" dirty="0" err="1">
                <a:solidFill>
                  <a:srgbClr val="4D4E53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>bla</a:t>
            </a:r>
            <a:r>
              <a:rPr lang="en" altLang="zh-CN" sz="1600" dirty="0">
                <a:solidFill>
                  <a:srgbClr val="4D4E53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sz="1600" dirty="0">
                <a:solidFill>
                  <a:srgbClr val="A67F59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altLang="zh-CN" sz="1600" dirty="0">
                <a:solidFill>
                  <a:srgbClr val="4D4E53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sz="1600" dirty="0">
                <a:solidFill>
                  <a:srgbClr val="990055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altLang="zh-CN" sz="1600" dirty="0">
                <a:solidFill>
                  <a:srgbClr val="999999"/>
                </a:solidFill>
                <a:highlight>
                  <a:srgbClr val="FAFBF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Java Legacy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The diktat from upper engineering management was that the language must “look like Java</a:t>
            </a:r>
            <a:r>
              <a:rPr lang="en" sz="2400" dirty="0" smtClean="0">
                <a:solidFill>
                  <a:srgbClr val="FFFFFF"/>
                </a:solidFill>
              </a:rPr>
              <a:t>”.</a:t>
            </a:r>
            <a:endParaRPr sz="2400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-- </a:t>
            </a:r>
            <a:r>
              <a:rPr lang="en" sz="2400" dirty="0" err="1" smtClean="0">
                <a:solidFill>
                  <a:srgbClr val="FFFFFF"/>
                </a:solidFill>
              </a:rPr>
              <a:t>Brend</a:t>
            </a:r>
            <a:r>
              <a:rPr lang="en-US" altLang="zh-CN" sz="2400" dirty="0" smtClean="0">
                <a:solidFill>
                  <a:srgbClr val="FFFFFF"/>
                </a:solidFill>
              </a:rPr>
              <a:t>a</a:t>
            </a:r>
            <a:r>
              <a:rPr lang="en" sz="2400" dirty="0" smtClean="0">
                <a:solidFill>
                  <a:srgbClr val="FFFFFF"/>
                </a:solidFill>
              </a:rPr>
              <a:t>n </a:t>
            </a:r>
            <a:r>
              <a:rPr lang="en" sz="2400" dirty="0" err="1">
                <a:solidFill>
                  <a:srgbClr val="FFFFFF"/>
                </a:solidFill>
              </a:rPr>
              <a:t>Eich</a:t>
            </a:r>
            <a:endParaRPr lang="e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Solution: </a:t>
            </a:r>
            <a:r>
              <a:rPr lang="en-US" dirty="0" err="1" smtClean="0"/>
              <a:t>Temporay</a:t>
            </a:r>
            <a:r>
              <a:rPr lang="en-US" dirty="0" smtClean="0"/>
              <a:t> Dead Zone</a:t>
            </a:r>
            <a:endParaRPr dirty="0"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without TDZ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 err="1">
                <a:solidFill>
                  <a:srgbClr val="795DA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(a)  </a:t>
            </a:r>
            <a:r>
              <a:rPr lang="en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undefined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 err="1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a </a:t>
            </a:r>
            <a:r>
              <a:rPr lang="e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lang="en-US" dirty="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with TDZ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 err="1">
                <a:solidFill>
                  <a:srgbClr val="795DA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(b)  </a:t>
            </a:r>
            <a:r>
              <a:rPr lang="en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en" dirty="0" err="1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ReferenceError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b </a:t>
            </a:r>
            <a:r>
              <a:rPr lang="e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754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/>
              <a:t>Naming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Regrets</a:t>
            </a:r>
            <a:endParaRPr lang="en" sz="3600"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There are only two hard things in Computer Science: cache invalidation and naming </a:t>
            </a:r>
            <a:r>
              <a:rPr lang="en-US" sz="2400" dirty="0" smtClean="0"/>
              <a:t>things</a:t>
            </a:r>
            <a:r>
              <a:rPr lang="en-US" altLang="zh-CN" sz="2400" dirty="0" smtClean="0"/>
              <a:t>.</a:t>
            </a:r>
            <a:endParaRPr lang="en-US" sz="2400" dirty="0"/>
          </a:p>
          <a:p>
            <a:pPr lvl="0"/>
            <a:r>
              <a:rPr lang="en-US" altLang="zh-CN" sz="2400" dirty="0" smtClean="0"/>
              <a:t>--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Phil </a:t>
            </a:r>
            <a:r>
              <a:rPr lang="en-US" altLang="zh-CN" sz="2400" dirty="0" err="1"/>
              <a:t>Karlton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Roboto Mono" charset="0"/>
                <a:ea typeface="Roboto Mono" charset="0"/>
                <a:cs typeface="Roboto Mono" charset="0"/>
              </a:rPr>
              <a:t>l</a:t>
            </a:r>
            <a:r>
              <a:rPr kumimoji="1" lang="en-US" altLang="zh-CN" dirty="0" smtClean="0">
                <a:latin typeface="Roboto Mono" charset="0"/>
                <a:ea typeface="Roboto Mono" charset="0"/>
                <a:cs typeface="Roboto Mono" charset="0"/>
              </a:rPr>
              <a:t>et / </a:t>
            </a:r>
            <a:r>
              <a:rPr kumimoji="1" lang="en-US" altLang="zh-CN" dirty="0" err="1" smtClean="0">
                <a:latin typeface="Roboto Mono" charset="0"/>
                <a:ea typeface="Roboto Mono" charset="0"/>
                <a:cs typeface="Roboto Mono" charset="0"/>
              </a:rPr>
              <a:t>const</a:t>
            </a:r>
            <a:endParaRPr kumimoji="1" lang="zh-CN" altLang="en-US" dirty="0"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charset="0"/>
              <a:buChar char="•"/>
            </a:pPr>
            <a:r>
              <a:rPr lang="en-US" altLang="zh-CN" dirty="0"/>
              <a:t>What </a:t>
            </a:r>
            <a:r>
              <a:rPr lang="en-US" altLang="zh-CN" dirty="0" err="1">
                <a:latin typeface="Roboto Mono" charset="0"/>
                <a:ea typeface="Roboto Mono" charset="0"/>
                <a:cs typeface="Roboto Mono" charset="0"/>
              </a:rPr>
              <a:t>const</a:t>
            </a:r>
            <a:r>
              <a:rPr lang="en-US" altLang="zh-CN" dirty="0"/>
              <a:t> defines is not actual </a:t>
            </a:r>
            <a:r>
              <a:rPr lang="en-US" altLang="zh-CN" dirty="0" smtClean="0"/>
              <a:t>constant</a:t>
            </a:r>
            <a:endParaRPr lang="en-US" altLang="zh-CN" dirty="0"/>
          </a:p>
          <a:p>
            <a:pPr marL="285750" lvl="0" indent="-285750">
              <a:buFont typeface="Arial" charset="0"/>
              <a:buChar char="•"/>
            </a:pPr>
            <a:r>
              <a:rPr lang="en" altLang="zh-CN" sz="1200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en" altLang="zh-CN" sz="1200" dirty="0" err="1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altLang="zh-CN" sz="1200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altLang="zh-CN" sz="1200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defines an immutable binding</a:t>
            </a:r>
            <a:r>
              <a:rPr lang="en" altLang="zh-C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sz="1200" dirty="0" err="1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altLang="zh-C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sz="1200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MY_OBJECT</a:t>
            </a:r>
            <a:r>
              <a:rPr lang="en" altLang="zh-C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sz="1200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altLang="zh-C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en" altLang="zh-CN" sz="1200" dirty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"key"</a:t>
            </a:r>
            <a:r>
              <a:rPr lang="en" altLang="zh-CN" sz="1200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altLang="zh-C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sz="1200" dirty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"value"</a:t>
            </a:r>
            <a:r>
              <a:rPr lang="en" altLang="zh-C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};</a:t>
            </a:r>
            <a:br>
              <a:rPr lang="en" altLang="zh-C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sz="1200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Overwriting the object </a:t>
            </a:r>
            <a:r>
              <a:rPr lang="en-US" altLang="zh-CN" sz="1200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will cause </a:t>
            </a:r>
            <a:r>
              <a:rPr lang="en-US" altLang="zh-CN" sz="1200" dirty="0" err="1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TypeError</a:t>
            </a:r>
            <a:r>
              <a:rPr lang="en" altLang="zh-C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sz="1200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MY_OBJECT</a:t>
            </a:r>
            <a:r>
              <a:rPr lang="en" altLang="zh-C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sz="1200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altLang="zh-C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en" altLang="zh-CN" sz="1200" dirty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"OTHER_KEY"</a:t>
            </a:r>
            <a:r>
              <a:rPr lang="en" altLang="zh-CN" sz="1200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altLang="zh-C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sz="1200" dirty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"value"</a:t>
            </a:r>
            <a:r>
              <a:rPr lang="en" altLang="zh-C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};</a:t>
            </a:r>
            <a:br>
              <a:rPr lang="en" altLang="zh-C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sz="1200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However, object keys are not protected,</a:t>
            </a:r>
            <a:r>
              <a:rPr lang="en" altLang="zh-C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sz="1200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so the following statement is executed without problem</a:t>
            </a:r>
            <a:r>
              <a:rPr lang="en" altLang="zh-C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sz="12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MY_OBJECT</a:t>
            </a:r>
            <a:r>
              <a:rPr lang="en" altLang="zh-CN" sz="12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.key</a:t>
            </a:r>
            <a:r>
              <a:rPr lang="en" altLang="zh-C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sz="1200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altLang="zh-C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sz="1200" dirty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altLang="zh-CN" sz="1200" dirty="0" err="1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otherValue</a:t>
            </a:r>
            <a:r>
              <a:rPr lang="en" altLang="zh-CN" sz="1200" dirty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altLang="zh-C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altLang="zh-CN" sz="1200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Use </a:t>
            </a:r>
            <a:r>
              <a:rPr lang="en" altLang="zh-CN" sz="1200" dirty="0" err="1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Object.freeze</a:t>
            </a:r>
            <a:r>
              <a:rPr lang="en" altLang="zh-CN" sz="1200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() to make object immutable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167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Roboto Mono" charset="0"/>
                <a:ea typeface="Roboto Mono" charset="0"/>
                <a:cs typeface="Roboto Mono" charset="0"/>
              </a:rPr>
              <a:t>l</a:t>
            </a:r>
            <a:r>
              <a:rPr kumimoji="1" lang="en-US" altLang="zh-CN" dirty="0" smtClean="0">
                <a:latin typeface="Roboto Mono" charset="0"/>
                <a:ea typeface="Roboto Mono" charset="0"/>
                <a:cs typeface="Roboto Mono" charset="0"/>
              </a:rPr>
              <a:t>et</a:t>
            </a:r>
            <a:r>
              <a:rPr kumimoji="1" lang="zh-CN" altLang="en-US" dirty="0" smtClean="0"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kumimoji="1" lang="en-US" altLang="zh-CN" dirty="0" smtClean="0">
                <a:latin typeface="Roboto Mono" charset="0"/>
                <a:ea typeface="Roboto Mono" charset="0"/>
                <a:cs typeface="Roboto Mono" charset="0"/>
              </a:rPr>
              <a:t>/</a:t>
            </a:r>
            <a:r>
              <a:rPr kumimoji="1" lang="zh-CN" altLang="en-US" dirty="0" smtClean="0"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kumimoji="1" lang="en-US" altLang="zh-CN" dirty="0" err="1" smtClean="0">
                <a:latin typeface="Roboto Mono" charset="0"/>
                <a:ea typeface="Roboto Mono" charset="0"/>
                <a:cs typeface="Roboto Mono" charset="0"/>
              </a:rPr>
              <a:t>const</a:t>
            </a:r>
            <a:endParaRPr kumimoji="1" lang="zh-CN" altLang="en-US" dirty="0"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we had a </a:t>
            </a:r>
            <a:r>
              <a:rPr lang="en-US" altLang="zh-CN" dirty="0" smtClean="0"/>
              <a:t>“do-over”. I‘d </a:t>
            </a:r>
            <a:r>
              <a:rPr lang="en-US" altLang="zh-CN" dirty="0"/>
              <a:t>make let means what </a:t>
            </a:r>
            <a:r>
              <a:rPr lang="en-US" altLang="zh-CN" dirty="0" err="1">
                <a:latin typeface="Roboto Mono" charset="0"/>
                <a:ea typeface="Roboto Mono" charset="0"/>
                <a:cs typeface="Roboto Mono" charset="0"/>
              </a:rPr>
              <a:t>const</a:t>
            </a:r>
            <a:r>
              <a:rPr lang="en-US" altLang="zh-CN" dirty="0"/>
              <a:t> now means and have something different for defining mutable lexical bindings. </a:t>
            </a:r>
            <a:r>
              <a:rPr lang="en-US" altLang="zh-CN" dirty="0" smtClean="0"/>
              <a:t>Maybe</a:t>
            </a:r>
            <a:r>
              <a:rPr lang="zh-CN" altLang="en-US" dirty="0" smtClean="0"/>
              <a:t> </a:t>
            </a:r>
            <a:r>
              <a:rPr lang="en-US" altLang="zh-CN" dirty="0" smtClean="0">
                <a:latin typeface="Roboto Mono" charset="0"/>
                <a:ea typeface="Roboto Mono" charset="0"/>
                <a:cs typeface="Roboto Mono" charset="0"/>
              </a:rPr>
              <a:t>let </a:t>
            </a:r>
            <a:r>
              <a:rPr lang="en-US" altLang="zh-CN" dirty="0" err="1">
                <a:latin typeface="Roboto Mono" charset="0"/>
                <a:ea typeface="Roboto Mono" charset="0"/>
                <a:cs typeface="Roboto Mono" charset="0"/>
              </a:rPr>
              <a:t>var</a:t>
            </a:r>
            <a:r>
              <a:rPr lang="en-US" altLang="zh-CN" dirty="0">
                <a:latin typeface="Roboto Mono" charset="0"/>
                <a:ea typeface="Roboto Mono" charset="0"/>
                <a:cs typeface="Roboto Mono" charset="0"/>
              </a:rPr>
              <a:t> foo=...;</a:t>
            </a:r>
            <a:r>
              <a:rPr lang="en-US" altLang="zh-CN" dirty="0"/>
              <a:t>.</a:t>
            </a:r>
          </a:p>
          <a:p>
            <a:r>
              <a:rPr lang="en-US" altLang="zh-CN" dirty="0" smtClean="0"/>
              <a:t>--</a:t>
            </a:r>
            <a:r>
              <a:rPr lang="zh-CN" altLang="en-US" dirty="0" smtClean="0"/>
              <a:t> </a:t>
            </a:r>
            <a:r>
              <a:rPr lang="en-US" altLang="zh-CN" dirty="0"/>
              <a:t>Allen </a:t>
            </a:r>
            <a:r>
              <a:rPr lang="en-US" altLang="zh-CN" dirty="0" err="1" smtClean="0"/>
              <a:t>Wirfs</a:t>
            </a:r>
            <a:r>
              <a:rPr lang="en-US" altLang="zh-CN" dirty="0" smtClean="0"/>
              <a:t>-Brock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(Project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Editor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author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ES2015)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Roboto Mono" charset="0"/>
                <a:ea typeface="Roboto Mono" charset="0"/>
                <a:cs typeface="Roboto Mono" charset="0"/>
              </a:rPr>
              <a:t>Function.prototype</a:t>
            </a:r>
            <a:endParaRPr kumimoji="1" lang="zh-CN" altLang="en-US" dirty="0"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>
                <a:latin typeface="Roboto Mono" charset="0"/>
                <a:ea typeface="Roboto Mono" charset="0"/>
                <a:cs typeface="Roboto Mono" charset="0"/>
              </a:rPr>
              <a:t>[[</a:t>
            </a:r>
            <a:r>
              <a:rPr kumimoji="1" lang="en-US" altLang="zh-CN" dirty="0" smtClean="0">
                <a:latin typeface="Roboto Mono" charset="0"/>
                <a:ea typeface="Roboto Mono" charset="0"/>
                <a:cs typeface="Roboto Mono" charset="0"/>
              </a:rPr>
              <a:t>Prototype]]</a:t>
            </a:r>
            <a:r>
              <a:rPr kumimoji="1" lang="zh-CN" altLang="en-US" dirty="0" smtClean="0"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kumimoji="1" lang="en-US" altLang="zh-CN" dirty="0" smtClean="0">
                <a:latin typeface="Roboto Mono" charset="0"/>
                <a:ea typeface="Roboto Mono" charset="0"/>
                <a:cs typeface="Roboto Mono" charset="0"/>
              </a:rPr>
              <a:t>!==</a:t>
            </a:r>
            <a:r>
              <a:rPr kumimoji="1" lang="zh-CN" altLang="en-US" dirty="0" smtClean="0"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kumimoji="1" lang="en-US" altLang="zh-CN" dirty="0" smtClean="0">
                <a:latin typeface="Roboto Mono" charset="0"/>
                <a:ea typeface="Roboto Mono" charset="0"/>
                <a:cs typeface="Roboto Mono" charset="0"/>
              </a:rPr>
              <a:t>prototype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 smtClean="0">
                <a:latin typeface="Roboto Mono" charset="0"/>
                <a:ea typeface="Roboto Mono" charset="0"/>
                <a:cs typeface="Roboto Mono" charset="0"/>
              </a:rPr>
              <a:t>fallbackOfObjectsCreatedWithNew</a:t>
            </a:r>
            <a:r>
              <a:rPr kumimoji="1" lang="en-US" altLang="zh-CN" dirty="0" smtClean="0"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dirty="0"/>
              <a:t>would be a better name</a:t>
            </a:r>
          </a:p>
          <a:p>
            <a:pPr marL="285750" indent="-285750">
              <a:buFont typeface="Arial" charset="0"/>
              <a:buChar char="•"/>
            </a:pPr>
            <a:endParaRPr kumimoji="1" lang="zh-CN" altLang="en-US" dirty="0">
              <a:latin typeface="Roboto Mono" charset="0"/>
              <a:ea typeface="Roboto Mono" charset="0"/>
              <a:cs typeface="Roboto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10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Correct Ways to Access </a:t>
            </a:r>
            <a:r>
              <a:rPr kumimoji="1" lang="en-US" altLang="zh-CN" dirty="0" smtClean="0">
                <a:latin typeface="Roboto Mono" charset="0"/>
                <a:ea typeface="Roboto Mono" charset="0"/>
                <a:cs typeface="Roboto Mono" charset="0"/>
              </a:rPr>
              <a:t>[[Prototype]]</a:t>
            </a:r>
            <a:endParaRPr kumimoji="1" lang="zh-CN" altLang="en-US" dirty="0"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 smtClean="0">
                <a:latin typeface="Roboto Mono" charset="0"/>
                <a:ea typeface="Roboto Mono" charset="0"/>
                <a:cs typeface="Roboto Mono" charset="0"/>
              </a:rPr>
              <a:t>Object.getPrototypeOf</a:t>
            </a:r>
            <a:r>
              <a:rPr kumimoji="1" lang="en-US" altLang="zh-CN" dirty="0" smtClean="0">
                <a:latin typeface="Roboto Mono" charset="0"/>
                <a:ea typeface="Roboto Mono" charset="0"/>
                <a:cs typeface="Roboto Mono" charset="0"/>
              </a:rPr>
              <a:t>() </a:t>
            </a:r>
            <a:r>
              <a:rPr kumimoji="1" lang="en-US" altLang="zh-CN" dirty="0" smtClean="0">
                <a:latin typeface="Roboto" charset="0"/>
                <a:ea typeface="Roboto" charset="0"/>
                <a:cs typeface="Roboto" charset="0"/>
              </a:rPr>
              <a:t>(ES5)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latin typeface="Roboto Mono" charset="0"/>
                <a:ea typeface="Roboto Mono" charset="0"/>
                <a:cs typeface="Roboto Mono" charset="0"/>
              </a:rPr>
              <a:t>.__proto__ </a:t>
            </a:r>
            <a:r>
              <a:rPr kumimoji="1" lang="en-US" altLang="zh-CN" dirty="0" smtClean="0">
                <a:latin typeface="Roboto" charset="0"/>
                <a:ea typeface="Roboto" charset="0"/>
                <a:cs typeface="Roboto" charset="0"/>
              </a:rPr>
              <a:t>(non-standard until ES2015, not supported in IE)</a:t>
            </a:r>
            <a:endParaRPr kumimoji="1" lang="zh-CN" altLang="en-US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14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 smtClean="0"/>
              <a:t>API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Design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Failure</a:t>
            </a:r>
            <a:endParaRPr kumimoji="1" lang="zh-CN" alt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95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Roboto Mono" charset="0"/>
                <a:ea typeface="Roboto Mono" charset="0"/>
                <a:cs typeface="Roboto Mono" charset="0"/>
              </a:rPr>
              <a:t>i</a:t>
            </a:r>
            <a:r>
              <a:rPr kumimoji="1" lang="en-US" altLang="zh-CN" dirty="0" smtClean="0">
                <a:latin typeface="Roboto Mono" charset="0"/>
                <a:ea typeface="Roboto Mono" charset="0"/>
                <a:cs typeface="Roboto Mono" charset="0"/>
              </a:rPr>
              <a:t>mport</a:t>
            </a:r>
            <a:r>
              <a:rPr kumimoji="1" lang="en-US" altLang="zh-CN" dirty="0" smtClean="0"/>
              <a:t> syntax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JavaScript: </a:t>
            </a:r>
            <a:r>
              <a:rPr lang="en-US" altLang="zh-CN" dirty="0" err="1" smtClean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impor</a:t>
            </a:r>
            <a:r>
              <a:rPr lang="en" altLang="zh-CN" dirty="0" smtClean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{ x, y } </a:t>
            </a:r>
            <a:r>
              <a:rPr lang="en-US" altLang="zh-CN" dirty="0" smtClean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from </a:t>
            </a:r>
            <a:r>
              <a:rPr lang="en-US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z</a:t>
            </a:r>
            <a:endParaRPr lang="en-US" altLang="zh-CN" dirty="0" smtClean="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ym typeface="Roboto Mono"/>
              </a:rPr>
              <a:t>Python: </a:t>
            </a:r>
            <a:r>
              <a:rPr lang="en-US" altLang="zh-CN" dirty="0" smtClean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z </a:t>
            </a:r>
            <a:r>
              <a:rPr lang="en-US" altLang="zh-CN" dirty="0" err="1" smtClean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impor</a:t>
            </a:r>
            <a:r>
              <a:rPr lang="en" altLang="zh-C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t </a:t>
            </a:r>
            <a:r>
              <a:rPr lang="en-US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-US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, y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ym typeface="Roboto Mono"/>
              </a:rPr>
              <a:t>Actually, JavaScript’s module system was inspired by </a:t>
            </a:r>
            <a:r>
              <a:rPr lang="en-US" altLang="zh-CN" dirty="0" smtClean="0">
                <a:solidFill>
                  <a:srgbClr val="FF0000"/>
                </a:solidFill>
                <a:sym typeface="Roboto Mono"/>
              </a:rPr>
              <a:t>Racket</a:t>
            </a:r>
            <a:r>
              <a:rPr lang="en-US" altLang="zh-CN" dirty="0" smtClean="0">
                <a:sym typeface="Roboto Mono"/>
              </a:rPr>
              <a:t>, not Python.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ym typeface="Roboto Mono"/>
              </a:rPr>
              <a:t>The syntax would be much better if it’s just copied from Python!</a:t>
            </a:r>
          </a:p>
        </p:txBody>
      </p:sp>
    </p:spTree>
    <p:extLst>
      <p:ext uri="{BB962C8B-B14F-4D97-AF65-F5344CB8AC3E}">
        <p14:creationId xmlns:p14="http://schemas.microsoft.com/office/powerpoint/2010/main" val="16119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Roboto Mono" charset="0"/>
                <a:ea typeface="Roboto Mono" charset="0"/>
                <a:cs typeface="Roboto Mono" charset="0"/>
              </a:rPr>
              <a:t>NaN</a:t>
            </a:r>
            <a:endParaRPr kumimoji="1" lang="zh-CN" altLang="en-US" dirty="0"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charset="0"/>
              <a:buChar char="•"/>
            </a:pPr>
            <a:r>
              <a:rPr kumimoji="1" lang="en-US" altLang="zh-CN" dirty="0" err="1" smtClean="0">
                <a:latin typeface="Roboto Mono" charset="0"/>
                <a:ea typeface="Roboto Mono" charset="0"/>
                <a:cs typeface="Roboto Mono" charset="0"/>
              </a:rPr>
              <a:t>isNaN</a:t>
            </a:r>
            <a:r>
              <a:rPr kumimoji="1" lang="en-US" altLang="zh-CN" dirty="0" smtClean="0">
                <a:latin typeface="Roboto Mono" charset="0"/>
                <a:ea typeface="Roboto Mono" charset="0"/>
                <a:cs typeface="Roboto Mono" charset="0"/>
              </a:rPr>
              <a:t/>
            </a:r>
            <a:br>
              <a:rPr kumimoji="1" lang="en-US" altLang="zh-CN" dirty="0" smtClean="0">
                <a:latin typeface="Roboto Mono" charset="0"/>
                <a:ea typeface="Roboto Mono" charset="0"/>
                <a:cs typeface="Roboto Mono" charset="0"/>
              </a:rPr>
            </a:br>
            <a:r>
              <a:rPr lang="en" altLang="zh-CN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isNaN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altLang="zh-CN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123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          </a:t>
            </a:r>
            <a:r>
              <a:rPr lang="en" altLang="zh-CN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false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isNaN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altLang="zh-CN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NaN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          </a:t>
            </a:r>
            <a:r>
              <a:rPr lang="en" altLang="zh-CN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isNaN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(’a string’);  </a:t>
            </a:r>
            <a:r>
              <a:rPr lang="en" altLang="zh-CN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en" altLang="zh-CN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kumimoji="1" lang="en-US" altLang="zh-CN" dirty="0" smtClean="0">
              <a:latin typeface="Roboto Mono" charset="0"/>
              <a:ea typeface="Roboto Mono" charset="0"/>
              <a:cs typeface="Roboto Mono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 smtClean="0">
                <a:latin typeface="Roboto Mono" charset="0"/>
                <a:ea typeface="Roboto Mono" charset="0"/>
                <a:cs typeface="Roboto Mono" charset="0"/>
              </a:rPr>
              <a:t>Number.isNaN</a:t>
            </a:r>
            <a:endParaRPr kumimoji="1" lang="zh-CN" altLang="en-US" dirty="0">
              <a:latin typeface="Roboto Mono" charset="0"/>
              <a:ea typeface="Roboto Mono" charset="0"/>
              <a:cs typeface="Roboto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27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Array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Inconsistency</a:t>
            </a:r>
            <a:endParaRPr dirty="0"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lang="e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lang="en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[1, 2, </a:t>
            </a:r>
            <a:r>
              <a:rPr lang="en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3]</a:t>
            </a:r>
            <a:endParaRPr lang="en-US" dirty="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285750" lvl="0" indent="-28575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lang="e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lang="en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[2, </a:t>
            </a:r>
            <a:r>
              <a:rPr lang="en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3]</a:t>
            </a:r>
            <a:endParaRPr lang="en-US" dirty="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285750" lvl="0" indent="-28575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lang="e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lang="en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en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[,,]</a:t>
            </a:r>
            <a:r>
              <a:rPr lang="en-US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zh-CN" altLang="en-US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黑人问号</a:t>
            </a:r>
            <a:r>
              <a:rPr lang="en-US" altLang="zh-CN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???</a:t>
            </a:r>
            <a:endParaRPr lang="en" dirty="0">
              <a:solidFill>
                <a:srgbClr val="969896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ym typeface="Roboto Mono"/>
              </a:rPr>
              <a:t>JavaScript’s </a:t>
            </a:r>
            <a:r>
              <a:rPr lang="en-US" altLang="zh-CN" dirty="0" smtClean="0">
                <a:latin typeface="Roboto Mono" charset="0"/>
                <a:ea typeface="Roboto Mono" charset="0"/>
                <a:cs typeface="Roboto Mono" charset="0"/>
                <a:sym typeface="Roboto Mono"/>
              </a:rPr>
              <a:t>Math</a:t>
            </a:r>
            <a:r>
              <a:rPr lang="en-US" altLang="zh-CN" dirty="0" smtClean="0">
                <a:sym typeface="Roboto Mono"/>
              </a:rPr>
              <a:t> and </a:t>
            </a:r>
            <a:r>
              <a:rPr lang="en-US" altLang="zh-CN" dirty="0" smtClean="0">
                <a:latin typeface="Roboto Mono" charset="0"/>
                <a:ea typeface="Roboto Mono" charset="0"/>
                <a:cs typeface="Roboto Mono" charset="0"/>
                <a:sym typeface="Roboto Mono"/>
              </a:rPr>
              <a:t>Date</a:t>
            </a:r>
            <a:r>
              <a:rPr lang="en-US" altLang="zh-CN" dirty="0" smtClean="0">
                <a:sym typeface="Roboto Mono"/>
              </a:rPr>
              <a:t> objects are based on classes from Java 1.0</a:t>
            </a:r>
            <a:endParaRPr lang="en-US" dirty="0">
              <a:latin typeface="PingFang SC" charset="-122"/>
              <a:ea typeface="PingFang SC" charset="-122"/>
              <a:cs typeface="PingFang SC" charset="-122"/>
              <a:sym typeface="Roboto Mono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A71D5D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 smtClean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2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795DA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 smtClean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'2016-0</a:t>
            </a:r>
            <a:r>
              <a:rPr lang="en-US" sz="1200" dirty="0" smtClean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200" dirty="0" smtClean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200" dirty="0" smtClean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200" dirty="0" smtClean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2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d.</a:t>
            </a:r>
            <a:r>
              <a:rPr lang="en" sz="12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getDate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()     </a:t>
            </a:r>
            <a:r>
              <a:rPr lang="en" sz="1200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en" sz="1200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200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d.</a:t>
            </a:r>
            <a:r>
              <a:rPr lang="en" sz="12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getYear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()     </a:t>
            </a:r>
            <a:r>
              <a:rPr lang="en" sz="1200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116 (2016 - 1900)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d.</a:t>
            </a:r>
            <a:r>
              <a:rPr lang="en" sz="12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getMonth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()    </a:t>
            </a:r>
            <a:r>
              <a:rPr lang="en" sz="1200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en-US" sz="1200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lang="en-US" sz="1200" dirty="0" smtClean="0">
              <a:solidFill>
                <a:srgbClr val="969896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969896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ym typeface="Roboto Mono"/>
              </a:rPr>
              <a:t>But since JDK 1.1, most methods in </a:t>
            </a:r>
            <a:r>
              <a:rPr lang="en-US" dirty="0" smtClean="0">
                <a:latin typeface="Roboto Mono" charset="0"/>
                <a:ea typeface="Roboto Mono" charset="0"/>
                <a:cs typeface="Roboto Mono" charset="0"/>
                <a:sym typeface="Roboto Mono"/>
              </a:rPr>
              <a:t>Date</a:t>
            </a:r>
            <a:r>
              <a:rPr lang="en-US" dirty="0" smtClean="0">
                <a:sym typeface="Roboto Mono"/>
              </a:rPr>
              <a:t> class have been deprecated…</a:t>
            </a:r>
            <a:endParaRPr lang="en-US" dirty="0"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Array-like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Objects</a:t>
            </a:r>
            <a:endParaRPr dirty="0"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45000"/>
              </a:lnSpc>
              <a:spcAft>
                <a:spcPts val="0"/>
              </a:spcAft>
            </a:pPr>
            <a:r>
              <a:rPr lang="en" altLang="zh-CN" sz="1400" dirty="0" err="1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typeof</a:t>
            </a:r>
            <a:r>
              <a:rPr lang="en" altLang="zh-CN" sz="14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sz="1400" dirty="0" err="1">
                <a:solidFill>
                  <a:srgbClr val="ED6A4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arguments</a:t>
            </a:r>
            <a:r>
              <a:rPr lang="en" altLang="zh-CN" sz="14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altLang="zh-CN" sz="14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n" altLang="zh-CN" sz="14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altLang="zh-CN" sz="1400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number</a:t>
            </a:r>
            <a:r>
              <a:rPr lang="en" altLang="zh-CN" sz="14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sz="14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sz="14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altLang="zh-CN" sz="14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altLang="zh-CN" sz="14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prototype</a:t>
            </a:r>
            <a:r>
              <a:rPr lang="en" altLang="zh-CN" sz="14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.toString.</a:t>
            </a:r>
            <a:r>
              <a:rPr lang="en" altLang="zh-CN" sz="14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call</a:t>
            </a:r>
            <a:r>
              <a:rPr lang="en" altLang="zh-CN" sz="14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altLang="zh-CN" sz="1400" dirty="0">
                <a:solidFill>
                  <a:srgbClr val="ED6A4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arguments</a:t>
            </a:r>
            <a:r>
              <a:rPr lang="en" altLang="zh-CN" sz="14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   </a:t>
            </a:r>
            <a:r>
              <a:rPr lang="en" altLang="zh-CN" sz="1400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[object Arguments]</a:t>
            </a:r>
            <a:r>
              <a:rPr lang="en" altLang="zh-CN" sz="14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sz="14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sz="1400" dirty="0" err="1">
                <a:solidFill>
                  <a:srgbClr val="ED6A4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arguments</a:t>
            </a:r>
            <a:r>
              <a:rPr lang="en" altLang="zh-CN" sz="14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altLang="zh-CN" sz="14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slice</a:t>
            </a:r>
            <a:r>
              <a:rPr lang="en" altLang="zh-CN" sz="14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altLang="zh-CN" sz="1400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altLang="zh-CN" sz="14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altLang="zh-CN" sz="1400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altLang="zh-CN" sz="14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      </a:t>
            </a:r>
            <a:r>
              <a:rPr lang="en" altLang="zh-CN" sz="1400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en" altLang="zh-CN" sz="1400" dirty="0" err="1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TypeError</a:t>
            </a:r>
            <a:r>
              <a:rPr lang="en" altLang="zh-CN" sz="1400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altLang="zh-CN" sz="1400" dirty="0" err="1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arguments.slice</a:t>
            </a:r>
            <a:r>
              <a:rPr lang="en" altLang="zh-CN" sz="1400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is not a </a:t>
            </a:r>
            <a:r>
              <a:rPr lang="en" altLang="zh-CN" sz="1400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endParaRPr lang="en-US" altLang="zh-CN" sz="1400" dirty="0" smtClean="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lnSpc>
                <a:spcPct val="145000"/>
              </a:lnSpc>
              <a:spcAft>
                <a:spcPts val="0"/>
              </a:spcAft>
            </a:pPr>
            <a:r>
              <a:rPr lang="en" altLang="zh-CN" sz="14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sz="14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sz="1400" dirty="0" err="1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altLang="zh-CN" sz="14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sz="14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en" altLang="zh-CN" sz="14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sz="1400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altLang="zh-CN" sz="14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sz="14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lang="en" altLang="zh-CN" sz="14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altLang="zh-CN" sz="14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prototype</a:t>
            </a:r>
            <a:r>
              <a:rPr lang="en" altLang="zh-CN" sz="14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.slice.</a:t>
            </a:r>
            <a:r>
              <a:rPr lang="en" altLang="zh-CN" sz="14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apply</a:t>
            </a:r>
            <a:r>
              <a:rPr lang="en" altLang="zh-CN" sz="14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altLang="zh-CN" sz="1400" dirty="0">
                <a:solidFill>
                  <a:srgbClr val="ED6A4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arguments</a:t>
            </a:r>
            <a:r>
              <a:rPr lang="en" altLang="zh-CN" sz="14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altLang="zh-CN" sz="14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sz="14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altLang="zh-CN" sz="14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altLang="zh-CN" sz="14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prototype</a:t>
            </a:r>
            <a:r>
              <a:rPr lang="en" altLang="zh-CN" sz="14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.toString.</a:t>
            </a:r>
            <a:r>
              <a:rPr lang="en" altLang="zh-CN" sz="14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call</a:t>
            </a:r>
            <a:r>
              <a:rPr lang="en" altLang="zh-CN" sz="14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altLang="zh-CN" sz="1400" dirty="0">
                <a:solidFill>
                  <a:srgbClr val="ED6A4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arguments</a:t>
            </a:r>
            <a:r>
              <a:rPr lang="en" altLang="zh-CN" sz="14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   </a:t>
            </a:r>
            <a:r>
              <a:rPr lang="en" altLang="zh-CN" sz="1400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[object Array]</a:t>
            </a:r>
            <a:r>
              <a:rPr lang="en" altLang="zh-CN" sz="14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sz="14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sz="14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args.</a:t>
            </a:r>
            <a:r>
              <a:rPr lang="en" altLang="zh-CN" sz="14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slice</a:t>
            </a:r>
            <a:r>
              <a:rPr lang="en" altLang="zh-CN" sz="14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altLang="zh-CN" sz="1400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altLang="zh-CN" sz="14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altLang="zh-CN" sz="1400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altLang="zh-CN" sz="14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    </a:t>
            </a:r>
            <a:r>
              <a:rPr lang="en" altLang="zh-CN" sz="1400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no </a:t>
            </a:r>
            <a:r>
              <a:rPr lang="en" altLang="zh-CN" sz="1400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error</a:t>
            </a:r>
            <a:endParaRPr lang="en" altLang="zh-CN" sz="1400" dirty="0">
              <a:solidFill>
                <a:srgbClr val="969896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zh-CN" dirty="0"/>
              <a:t>Array-like</a:t>
            </a:r>
            <a:r>
              <a:rPr lang="zh-CN" altLang="en-US" dirty="0"/>
              <a:t> </a:t>
            </a:r>
            <a:r>
              <a:rPr lang="en-US" altLang="zh-CN" dirty="0" smtClean="0"/>
              <a:t>Objects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ES2015</a:t>
            </a:r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nodeList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lang="en" sz="12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querySelectorAll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'div'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 err="1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nodeArray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en" sz="1200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12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nodeList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b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 err="1">
                <a:solidFill>
                  <a:srgbClr val="795DA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2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sz="12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prototype</a:t>
            </a:r>
            <a:r>
              <a:rPr lang="en" sz="12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.toString.</a:t>
            </a:r>
            <a:r>
              <a:rPr lang="en" sz="12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call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nodeList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))   </a:t>
            </a:r>
            <a:r>
              <a:rPr lang="en" sz="1200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[object </a:t>
            </a:r>
            <a:r>
              <a:rPr lang="en" sz="1200" dirty="0" err="1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NodeList</a:t>
            </a:r>
            <a:r>
              <a:rPr lang="en" sz="1200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 err="1">
                <a:solidFill>
                  <a:srgbClr val="795DA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2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sz="12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prototype</a:t>
            </a:r>
            <a:r>
              <a:rPr lang="en" sz="12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.toString.</a:t>
            </a:r>
            <a:r>
              <a:rPr lang="en" sz="12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call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nodeArray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))   </a:t>
            </a:r>
            <a:r>
              <a:rPr lang="en" sz="1200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[object Array]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zh-CN" dirty="0" smtClean="0"/>
              <a:t>Value </a:t>
            </a:r>
            <a:r>
              <a:rPr lang="en-US" altLang="zh-CN" dirty="0"/>
              <a:t>Properties of the Global Object</a:t>
            </a:r>
            <a:endParaRPr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NaN</a:t>
            </a:r>
            <a:r>
              <a:rPr lang="en-US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zh-CN" altLang="en-US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Infinity,</a:t>
            </a:r>
            <a:r>
              <a:rPr lang="zh-CN" altLang="en-US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zh-CN" altLang="en-US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are</a:t>
            </a:r>
            <a:r>
              <a:rPr lang="zh-CN" altLang="en-US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zh-CN" altLang="en-US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reserved</a:t>
            </a:r>
            <a:r>
              <a:rPr lang="zh-CN" altLang="en-US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keywords</a:t>
            </a:r>
          </a:p>
          <a:p>
            <a:pPr>
              <a:lnSpc>
                <a:spcPct val="145000"/>
              </a:lnSpc>
              <a:spcAft>
                <a:spcPts val="0"/>
              </a:spcAft>
            </a:pPr>
            <a:endParaRPr lang="en-US" altLang="zh-CN" sz="900" dirty="0" smtClean="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45000"/>
              </a:lnSpc>
              <a:spcAft>
                <a:spcPts val="0"/>
              </a:spcAft>
            </a:pPr>
            <a:r>
              <a:rPr lang="en" altLang="zh-CN" sz="9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sz="9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sz="16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;(</a:t>
            </a:r>
            <a:r>
              <a:rPr lang="en" altLang="zh-CN" sz="1600" dirty="0" smtClean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altLang="zh-CN" sz="16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(){</a:t>
            </a:r>
            <a:br>
              <a:rPr lang="en" altLang="zh-CN" sz="16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sz="16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altLang="zh-CN" sz="1600" dirty="0" err="1" smtClean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altLang="zh-CN" sz="16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sz="1600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altLang="zh-CN" sz="16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sz="1600" dirty="0" smtClean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altLang="zh-CN" sz="16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sz="1600" dirty="0" smtClean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‘foo’</a:t>
            </a:r>
            <a:r>
              <a:rPr lang="en" altLang="zh-CN" sz="16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sz="16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sz="16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altLang="zh-CN" sz="1600" dirty="0" err="1" smtClean="0">
                <a:solidFill>
                  <a:srgbClr val="795DA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altLang="zh-CN" sz="1600" dirty="0" err="1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altLang="zh-CN" sz="1600" dirty="0" err="1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altLang="zh-CN" sz="16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altLang="zh-CN" sz="1600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altLang="zh-CN" sz="16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altLang="zh-CN" sz="1600" dirty="0" err="1" smtClean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typeof</a:t>
            </a:r>
            <a:r>
              <a:rPr lang="en" altLang="zh-CN" sz="16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sz="1600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altLang="zh-CN" sz="16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zh-CN" altLang="en-US" sz="16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sz="1600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logs "foo string"</a:t>
            </a:r>
            <a:r>
              <a:rPr lang="en" altLang="zh-CN" sz="16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sz="16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sz="16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})()</a:t>
            </a:r>
            <a:endParaRPr lang="en-US" altLang="zh-CN" sz="1600" dirty="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dirty="0" err="1" smtClean="0"/>
              <a:t>eval</a:t>
            </a:r>
            <a:endParaRPr dirty="0"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45000"/>
              </a:lnSpc>
              <a:spcAft>
                <a:spcPts val="0"/>
              </a:spcAft>
            </a:pPr>
            <a:r>
              <a:rPr lang="en" sz="1200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795DA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test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b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 dirty="0" err="1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en" sz="1200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, y </a:t>
            </a:r>
            <a:r>
              <a:rPr lang="en" sz="1200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-US" sz="1200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-US" sz="1200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CN" altLang="en-US" sz="1200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altLang="zh-CN" sz="1200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-US" altLang="zh-CN" sz="1200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CN" altLang="en-US" sz="1200" dirty="0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altLang="zh-CN" sz="1200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en" altLang="zh-CN" sz="1200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Direct call, uses local scope, result is </a:t>
            </a:r>
            <a:r>
              <a:rPr lang="en" altLang="zh-CN" sz="1200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 dirty="0" err="1">
                <a:solidFill>
                  <a:srgbClr val="795DA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2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r>
              <a:rPr lang="en" sz="12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 smtClean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“x </a:t>
            </a:r>
            <a:r>
              <a:rPr lang="en" sz="1200" dirty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+ </a:t>
            </a:r>
            <a:r>
              <a:rPr lang="en" sz="1200" dirty="0" smtClean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y”</a:t>
            </a:r>
            <a:r>
              <a:rPr lang="en" sz="12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2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-US" sz="12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CN" altLang="en-US" sz="12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 dirty="0" err="1" smtClean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2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geval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r>
              <a:rPr lang="en" sz="12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-US" sz="12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-US" sz="12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CN" altLang="en-US" sz="12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altLang="zh-CN" sz="1200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en" altLang="zh-CN" sz="1200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Indirect call, uses global scope, throws </a:t>
            </a:r>
            <a:r>
              <a:rPr lang="en" altLang="zh-CN" sz="1200" dirty="0" err="1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ReferenceError</a:t>
            </a:r>
            <a:r>
              <a:rPr lang="en" altLang="zh-CN" sz="1200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because `x` is </a:t>
            </a:r>
            <a:r>
              <a:rPr lang="en" altLang="zh-CN" sz="1200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 dirty="0" err="1" smtClean="0">
                <a:solidFill>
                  <a:srgbClr val="795DA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sz="1200" dirty="0" err="1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 dirty="0" err="1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sz="12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altLang="zh-CN" sz="1200" dirty="0" err="1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ge</a:t>
            </a:r>
            <a:r>
              <a:rPr lang="en" sz="1200" dirty="0" err="1" smtClean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" sz="12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"x + y</a:t>
            </a:r>
            <a:r>
              <a:rPr lang="en" sz="1200" dirty="0" smtClean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2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br>
              <a:rPr lang="en" sz="12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lang="en" sz="1200" dirty="0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difference?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>
                <a:latin typeface="Roboto Mono" charset="0"/>
                <a:ea typeface="Roboto Mono" charset="0"/>
                <a:cs typeface="Roboto Mono" charset="0"/>
              </a:rPr>
              <a:t>e</a:t>
            </a:r>
            <a:r>
              <a:rPr kumimoji="1" lang="en-US" altLang="zh-CN" dirty="0" err="1" smtClean="0">
                <a:latin typeface="Roboto Mono" charset="0"/>
                <a:ea typeface="Roboto Mono" charset="0"/>
                <a:cs typeface="Roboto Mono" charset="0"/>
              </a:rPr>
              <a:t>val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scope,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dangerous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ES1,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nobody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cares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ES2,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allowed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breaks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web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So,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browser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vendors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implement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latin typeface="Roboto Mono" charset="0"/>
                <a:ea typeface="Roboto Mono" charset="0"/>
                <a:cs typeface="Roboto Mono" charset="0"/>
              </a:rPr>
              <a:t>new</a:t>
            </a:r>
            <a:r>
              <a:rPr kumimoji="1" lang="zh-CN" altLang="en-US" dirty="0" smtClean="0"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kumimoji="1" lang="en-US" altLang="zh-CN" dirty="0" smtClean="0">
                <a:latin typeface="Roboto Mono" charset="0"/>
                <a:ea typeface="Roboto Mono" charset="0"/>
                <a:cs typeface="Roboto Mono" charset="0"/>
              </a:rPr>
              <a:t>Function()</a:t>
            </a:r>
          </a:p>
          <a:p>
            <a:pPr marL="285750" indent="-285750">
              <a:buFont typeface="Arial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11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27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1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Auto-Semicolon-Insertion</a:t>
            </a:r>
            <a:r>
              <a:rPr lang="zh-CN" altLang="en-US" dirty="0"/>
              <a:t> </a:t>
            </a:r>
            <a:r>
              <a:rPr lang="en-US" altLang="zh-CN" dirty="0"/>
              <a:t>(ASI)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latin typeface="Roboto" charset="0"/>
                <a:ea typeface="Roboto" charset="0"/>
                <a:cs typeface="Roboto" charset="0"/>
              </a:rPr>
              <a:t>A</a:t>
            </a:r>
            <a:r>
              <a:rPr kumimoji="1" lang="zh-CN" altLang="en-US" dirty="0" smtClean="0">
                <a:latin typeface="Roboto" charset="0"/>
                <a:ea typeface="Roboto" charset="0"/>
                <a:cs typeface="Roboto" charset="0"/>
              </a:rPr>
              <a:t> </a:t>
            </a:r>
            <a:r>
              <a:rPr kumimoji="1" lang="en-US" altLang="zh-CN" dirty="0" smtClean="0">
                <a:latin typeface="Roboto" charset="0"/>
                <a:ea typeface="Roboto" charset="0"/>
                <a:cs typeface="Roboto" charset="0"/>
              </a:rPr>
              <a:t>lot</a:t>
            </a:r>
            <a:r>
              <a:rPr kumimoji="1" lang="zh-CN" altLang="en-US" dirty="0" smtClean="0">
                <a:latin typeface="Roboto" charset="0"/>
                <a:ea typeface="Roboto" charset="0"/>
                <a:cs typeface="Roboto" charset="0"/>
              </a:rPr>
              <a:t> </a:t>
            </a:r>
            <a:r>
              <a:rPr kumimoji="1" lang="en-US" altLang="zh-CN" dirty="0" smtClean="0">
                <a:latin typeface="Roboto" charset="0"/>
                <a:ea typeface="Roboto" charset="0"/>
                <a:cs typeface="Roboto" charset="0"/>
              </a:rPr>
              <a:t>of</a:t>
            </a:r>
            <a:r>
              <a:rPr kumimoji="1" lang="zh-CN" altLang="en-US" dirty="0" smtClean="0">
                <a:latin typeface="Roboto" charset="0"/>
                <a:ea typeface="Roboto" charset="0"/>
                <a:cs typeface="Roboto" charset="0"/>
              </a:rPr>
              <a:t> </a:t>
            </a:r>
            <a:r>
              <a:rPr kumimoji="1" lang="en-US" altLang="zh-CN" dirty="0" smtClean="0">
                <a:latin typeface="Roboto" charset="0"/>
                <a:ea typeface="Roboto" charset="0"/>
                <a:cs typeface="Roboto" charset="0"/>
              </a:rPr>
              <a:t>programming</a:t>
            </a:r>
            <a:r>
              <a:rPr kumimoji="1" lang="zh-CN" altLang="en-US" dirty="0" smtClean="0">
                <a:latin typeface="Roboto" charset="0"/>
                <a:ea typeface="Roboto" charset="0"/>
                <a:cs typeface="Roboto" charset="0"/>
              </a:rPr>
              <a:t> </a:t>
            </a:r>
            <a:r>
              <a:rPr kumimoji="1" lang="en-US" altLang="zh-CN" dirty="0" smtClean="0">
                <a:latin typeface="Roboto" charset="0"/>
                <a:ea typeface="Roboto" charset="0"/>
                <a:cs typeface="Roboto" charset="0"/>
              </a:rPr>
              <a:t>languages</a:t>
            </a:r>
            <a:r>
              <a:rPr kumimoji="1" lang="zh-CN" altLang="en-US" dirty="0" smtClean="0">
                <a:latin typeface="Roboto" charset="0"/>
                <a:ea typeface="Roboto" charset="0"/>
                <a:cs typeface="Roboto" charset="0"/>
              </a:rPr>
              <a:t> </a:t>
            </a:r>
            <a:r>
              <a:rPr kumimoji="1" lang="en-US" altLang="zh-CN" dirty="0" smtClean="0">
                <a:latin typeface="Roboto" charset="0"/>
                <a:ea typeface="Roboto" charset="0"/>
                <a:cs typeface="Roboto" charset="0"/>
              </a:rPr>
              <a:t>allows</a:t>
            </a:r>
            <a:r>
              <a:rPr kumimoji="1" lang="zh-CN" altLang="en-US" dirty="0" smtClean="0">
                <a:latin typeface="Roboto" charset="0"/>
                <a:ea typeface="Roboto" charset="0"/>
                <a:cs typeface="Roboto" charset="0"/>
              </a:rPr>
              <a:t> </a:t>
            </a:r>
            <a:r>
              <a:rPr kumimoji="1" lang="en-US" altLang="zh-CN" dirty="0" smtClean="0">
                <a:latin typeface="Roboto" charset="0"/>
                <a:ea typeface="Roboto" charset="0"/>
                <a:cs typeface="Roboto" charset="0"/>
              </a:rPr>
              <a:t>omitting</a:t>
            </a:r>
            <a:r>
              <a:rPr kumimoji="1" lang="zh-CN" altLang="en-US" dirty="0" smtClean="0">
                <a:latin typeface="Roboto" charset="0"/>
                <a:ea typeface="Roboto" charset="0"/>
                <a:cs typeface="Roboto" charset="0"/>
              </a:rPr>
              <a:t> </a:t>
            </a:r>
            <a:r>
              <a:rPr kumimoji="1" lang="en-US" altLang="zh-CN" dirty="0" smtClean="0">
                <a:latin typeface="Roboto" charset="0"/>
                <a:ea typeface="Roboto" charset="0"/>
                <a:cs typeface="Roboto" charset="0"/>
              </a:rPr>
              <a:t>semicolons: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latin typeface="Roboto" charset="0"/>
                <a:ea typeface="Roboto" charset="0"/>
                <a:cs typeface="Roboto" charset="0"/>
              </a:rPr>
              <a:t>Swift,</a:t>
            </a:r>
            <a:r>
              <a:rPr kumimoji="1" lang="zh-CN" altLang="en-US" dirty="0" smtClean="0">
                <a:latin typeface="Roboto" charset="0"/>
                <a:ea typeface="Roboto" charset="0"/>
                <a:cs typeface="Roboto" charset="0"/>
              </a:rPr>
              <a:t> </a:t>
            </a:r>
            <a:r>
              <a:rPr kumimoji="1" lang="en-US" altLang="zh-CN" dirty="0" smtClean="0">
                <a:latin typeface="Roboto" charset="0"/>
                <a:ea typeface="Roboto" charset="0"/>
                <a:cs typeface="Roboto" charset="0"/>
              </a:rPr>
              <a:t>Python,</a:t>
            </a:r>
            <a:r>
              <a:rPr kumimoji="1" lang="zh-CN" altLang="en-US" dirty="0" smtClean="0">
                <a:latin typeface="Roboto" charset="0"/>
                <a:ea typeface="Roboto" charset="0"/>
                <a:cs typeface="Roboto" charset="0"/>
              </a:rPr>
              <a:t> </a:t>
            </a:r>
            <a:r>
              <a:rPr kumimoji="1" lang="en-US" altLang="zh-CN" dirty="0" smtClean="0">
                <a:latin typeface="Roboto" charset="0"/>
                <a:ea typeface="Roboto" charset="0"/>
                <a:cs typeface="Roboto" charset="0"/>
              </a:rPr>
              <a:t>Mathematica,</a:t>
            </a:r>
            <a:r>
              <a:rPr kumimoji="1" lang="zh-CN" altLang="en-US" dirty="0" smtClean="0">
                <a:latin typeface="Roboto" charset="0"/>
                <a:ea typeface="Roboto" charset="0"/>
                <a:cs typeface="Roboto" charset="0"/>
              </a:rPr>
              <a:t> </a:t>
            </a:r>
            <a:r>
              <a:rPr kumimoji="1" lang="en-US" altLang="zh-CN" dirty="0" smtClean="0">
                <a:latin typeface="Roboto" charset="0"/>
                <a:ea typeface="Roboto" charset="0"/>
                <a:cs typeface="Roboto" charset="0"/>
              </a:rPr>
              <a:t>Ruby,</a:t>
            </a:r>
            <a:r>
              <a:rPr kumimoji="1" lang="zh-CN" altLang="en-US" dirty="0" smtClean="0">
                <a:latin typeface="Roboto" charset="0"/>
                <a:ea typeface="Roboto" charset="0"/>
                <a:cs typeface="Roboto" charset="0"/>
              </a:rPr>
              <a:t> </a:t>
            </a:r>
            <a:r>
              <a:rPr kumimoji="1" lang="en-US" altLang="zh-CN" dirty="0" smtClean="0">
                <a:latin typeface="Roboto" charset="0"/>
                <a:ea typeface="Roboto" charset="0"/>
                <a:cs typeface="Roboto" charset="0"/>
              </a:rPr>
              <a:t>Groovy…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b="1" dirty="0" smtClean="0">
                <a:latin typeface="Roboto" charset="0"/>
                <a:ea typeface="Roboto" charset="0"/>
                <a:cs typeface="Roboto" charset="0"/>
              </a:rPr>
              <a:t>Only</a:t>
            </a:r>
            <a:r>
              <a:rPr kumimoji="1" lang="zh-CN" altLang="en-US" b="1" dirty="0" smtClean="0">
                <a:latin typeface="Roboto" charset="0"/>
                <a:ea typeface="Roboto" charset="0"/>
                <a:cs typeface="Roboto" charset="0"/>
              </a:rPr>
              <a:t> </a:t>
            </a:r>
            <a:r>
              <a:rPr kumimoji="1" lang="en-US" altLang="zh-CN" b="1" dirty="0" smtClean="0">
                <a:latin typeface="Roboto" charset="0"/>
                <a:ea typeface="Roboto" charset="0"/>
                <a:cs typeface="Roboto" charset="0"/>
              </a:rPr>
              <a:t>JavaScript</a:t>
            </a:r>
            <a:r>
              <a:rPr kumimoji="1" lang="zh-CN" altLang="en-US" b="1" dirty="0" smtClean="0">
                <a:latin typeface="Roboto" charset="0"/>
                <a:ea typeface="Roboto" charset="0"/>
                <a:cs typeface="Roboto" charset="0"/>
              </a:rPr>
              <a:t> </a:t>
            </a:r>
            <a:r>
              <a:rPr kumimoji="1" lang="en-US" altLang="zh-CN" dirty="0" smtClean="0">
                <a:latin typeface="Roboto" charset="0"/>
                <a:ea typeface="Roboto" charset="0"/>
                <a:cs typeface="Roboto" charset="0"/>
              </a:rPr>
              <a:t>has</a:t>
            </a:r>
            <a:r>
              <a:rPr kumimoji="1" lang="zh-CN" altLang="en-US" dirty="0" smtClean="0">
                <a:latin typeface="Roboto" charset="0"/>
                <a:ea typeface="Roboto" charset="0"/>
                <a:cs typeface="Roboto" charset="0"/>
              </a:rPr>
              <a:t> </a:t>
            </a:r>
            <a:r>
              <a:rPr kumimoji="1" lang="en-US" altLang="zh-CN" dirty="0" smtClean="0">
                <a:latin typeface="Roboto" charset="0"/>
                <a:ea typeface="Roboto" charset="0"/>
                <a:cs typeface="Roboto" charset="0"/>
              </a:rPr>
              <a:t>problems</a:t>
            </a:r>
            <a:r>
              <a:rPr kumimoji="1" lang="zh-CN" altLang="en-US" dirty="0" smtClean="0">
                <a:latin typeface="Roboto" charset="0"/>
                <a:ea typeface="Roboto" charset="0"/>
                <a:cs typeface="Roboto" charset="0"/>
              </a:rPr>
              <a:t> </a:t>
            </a:r>
            <a:r>
              <a:rPr kumimoji="1" lang="en-US" altLang="zh-CN" dirty="0" smtClean="0">
                <a:latin typeface="Roboto" charset="0"/>
                <a:ea typeface="Roboto" charset="0"/>
                <a:cs typeface="Roboto" charset="0"/>
              </a:rPr>
              <a:t>with</a:t>
            </a:r>
            <a:r>
              <a:rPr kumimoji="1" lang="zh-CN" altLang="en-US" dirty="0" smtClean="0">
                <a:latin typeface="Roboto" charset="0"/>
                <a:ea typeface="Roboto" charset="0"/>
                <a:cs typeface="Roboto" charset="0"/>
              </a:rPr>
              <a:t> </a:t>
            </a:r>
            <a:r>
              <a:rPr kumimoji="1" lang="en-US" altLang="zh-CN" dirty="0" smtClean="0">
                <a:latin typeface="Roboto" charset="0"/>
                <a:ea typeface="Roboto" charset="0"/>
                <a:cs typeface="Roboto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05591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Auto-Semicolon-Insertion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(ASI)</a:t>
            </a:r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dirty="0" smtClean="0">
                <a:sym typeface="Roboto Mono"/>
              </a:rPr>
              <a:t>Imperfect</a:t>
            </a:r>
            <a:r>
              <a:rPr lang="zh-CN" altLang="en-US" dirty="0" smtClean="0">
                <a:sym typeface="Roboto Mono"/>
              </a:rPr>
              <a:t> </a:t>
            </a:r>
            <a:r>
              <a:rPr lang="en-US" altLang="zh-CN" dirty="0" smtClean="0">
                <a:sym typeface="Roboto Mono"/>
              </a:rPr>
              <a:t>Grammar</a:t>
            </a:r>
            <a:r>
              <a:rPr lang="zh-CN" altLang="en-US" dirty="0" smtClean="0">
                <a:sym typeface="Roboto Mono"/>
              </a:rPr>
              <a:t> </a:t>
            </a:r>
            <a:r>
              <a:rPr lang="en-US" altLang="zh-CN" dirty="0" smtClean="0">
                <a:sym typeface="Roboto Mono"/>
              </a:rPr>
              <a:t>-&gt;</a:t>
            </a:r>
            <a:r>
              <a:rPr lang="zh-CN" altLang="en-US" dirty="0" smtClean="0">
                <a:sym typeface="Roboto Mono"/>
              </a:rPr>
              <a:t> </a:t>
            </a:r>
            <a:r>
              <a:rPr lang="en-US" altLang="zh-CN" dirty="0" smtClean="0">
                <a:sym typeface="Roboto Mono"/>
              </a:rPr>
              <a:t>Restricted </a:t>
            </a:r>
            <a:r>
              <a:rPr lang="en-US" altLang="zh-CN" dirty="0">
                <a:sym typeface="Roboto Mono"/>
              </a:rPr>
              <a:t>Production</a:t>
            </a:r>
            <a:endParaRPr lang="en-US" dirty="0">
              <a:sym typeface="Roboto Mono"/>
            </a:endParaRPr>
          </a:p>
          <a:p>
            <a:pPr marL="101600" marR="101600" lvl="0" indent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en" sz="1000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returns undefined</a:t>
            </a:r>
            <a:r>
              <a:rPr lang="en" sz="10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0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0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0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status</a:t>
            </a:r>
            <a:r>
              <a:rPr lang="en" sz="1000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0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0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0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};</a:t>
            </a:r>
            <a:br>
              <a:rPr lang="en" sz="10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0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returns { status: true }</a:t>
            </a:r>
            <a:r>
              <a:rPr lang="en" sz="10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0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br>
              <a:rPr lang="en" sz="10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status</a:t>
            </a:r>
            <a:r>
              <a:rPr lang="en" sz="1000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0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0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0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zh-CN" dirty="0"/>
              <a:t>Auto-Semicolon-Insertion</a:t>
            </a:r>
            <a:r>
              <a:rPr lang="zh-CN" altLang="en-US" dirty="0"/>
              <a:t> </a:t>
            </a:r>
            <a:r>
              <a:rPr lang="en-US" altLang="zh-CN" dirty="0"/>
              <a:t>(ASI)</a:t>
            </a: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795DA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(x) { </a:t>
            </a:r>
            <a:r>
              <a:rPr lang="en" dirty="0" err="1">
                <a:solidFill>
                  <a:srgbClr val="795DA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(x) }</a:t>
            </a:r>
            <a:b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b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do something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})()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Solution: semicolon-less style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Prefix a line with</a:t>
            </a:r>
            <a:r>
              <a:rPr kumimoji="1" lang="en-US" altLang="zh-CN" dirty="0" smtClean="0"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Roboto Mono" charset="0"/>
                <a:ea typeface="Roboto Mono" charset="0"/>
                <a:cs typeface="Roboto Mono" charset="0"/>
              </a:rPr>
              <a:t>;</a:t>
            </a:r>
            <a:r>
              <a:rPr kumimoji="1" lang="en-US" altLang="zh-CN" dirty="0" smtClean="0"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lang="en-US" altLang="zh-CN" dirty="0"/>
              <a:t>whenever it starts with</a:t>
            </a:r>
            <a:r>
              <a:rPr kumimoji="1" lang="en-US" altLang="zh-CN" dirty="0" smtClean="0">
                <a:latin typeface="Roboto Mono" charset="0"/>
                <a:ea typeface="Roboto Mono" charset="0"/>
                <a:cs typeface="Roboto Mono" charset="0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Roboto Mono" charset="0"/>
                <a:ea typeface="Roboto Mono" charset="0"/>
                <a:cs typeface="Roboto Mono" charset="0"/>
              </a:rPr>
              <a:t>( [ + - /</a:t>
            </a:r>
          </a:p>
          <a:p>
            <a:pPr marL="285750" indent="-285750">
              <a:buFont typeface="Arial" charset="0"/>
              <a:buChar char="•"/>
            </a:pPr>
            <a:r>
              <a:rPr lang="en" altLang="zh-CN" dirty="0" err="1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>
                <a:solidFill>
                  <a:srgbClr val="795DA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altLang="zh-C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(x) { </a:t>
            </a:r>
            <a:r>
              <a:rPr lang="en" altLang="zh-CN" dirty="0" err="1">
                <a:solidFill>
                  <a:srgbClr val="795DA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altLang="zh-CN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altLang="zh-CN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(x) </a:t>
            </a:r>
            <a: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-US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-US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 altLang="zh-CN" dirty="0" smtClean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altLang="zh-C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b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altLang="zh-CN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do something</a:t>
            </a: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altLang="zh-C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})()</a:t>
            </a:r>
            <a:endParaRPr kumimoji="1" lang="zh-CN" altLang="en-US" dirty="0">
              <a:solidFill>
                <a:srgbClr val="FF0000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3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sz="3600" dirty="0" smtClean="0"/>
              <a:t>Outdated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Features</a:t>
            </a:r>
            <a:endParaRPr lang="en" sz="3600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Hey, it was the 90s!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-- </a:t>
            </a:r>
            <a:r>
              <a:rPr lang="en" sz="2400" dirty="0" err="1" smtClean="0">
                <a:solidFill>
                  <a:srgbClr val="FFFFFF"/>
                </a:solidFill>
              </a:rPr>
              <a:t>Brend</a:t>
            </a:r>
            <a:r>
              <a:rPr lang="en-US" altLang="zh-CN" sz="2400" dirty="0" smtClean="0">
                <a:solidFill>
                  <a:srgbClr val="FFFFFF"/>
                </a:solidFill>
              </a:rPr>
              <a:t>a</a:t>
            </a:r>
            <a:r>
              <a:rPr lang="en" sz="2400" dirty="0" smtClean="0">
                <a:solidFill>
                  <a:srgbClr val="FFFFFF"/>
                </a:solidFill>
              </a:rPr>
              <a:t>n </a:t>
            </a:r>
            <a:r>
              <a:rPr lang="en" sz="2400" dirty="0" err="1">
                <a:solidFill>
                  <a:srgbClr val="FFFFFF"/>
                </a:solidFill>
              </a:rPr>
              <a:t>Eich</a:t>
            </a:r>
            <a:endParaRPr lang="e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Stateful RegExp Functions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re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A71D5D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dirty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 /foo/g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 err="1">
                <a:solidFill>
                  <a:srgbClr val="795DA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re.</a:t>
            </a:r>
            <a:r>
              <a:rPr lang="en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test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'foo bar'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)) </a:t>
            </a:r>
            <a:r>
              <a:rPr lang="en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dirty="0" err="1">
                <a:solidFill>
                  <a:srgbClr val="795DA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n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 err="1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re.</a:t>
            </a:r>
            <a:r>
              <a:rPr lang="en" dirty="0" err="1">
                <a:solidFill>
                  <a:srgbClr val="0086B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test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dirty="0">
                <a:solidFill>
                  <a:srgbClr val="183691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'foo bar'</a:t>
            </a:r>
            <a:r>
              <a:rPr lang="en" dirty="0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)) </a:t>
            </a:r>
            <a:r>
              <a:rPr lang="en" dirty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lang="en" dirty="0" smtClean="0">
                <a:solidFill>
                  <a:srgbClr val="969896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lang="en-US" sz="1200" dirty="0">
              <a:solidFill>
                <a:srgbClr val="969896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273050" marR="101600" lvl="0" indent="-17145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altLang="zh-CN" dirty="0" smtClean="0">
                <a:sym typeface="Roboto Mono"/>
              </a:rPr>
              <a:t>Based</a:t>
            </a:r>
            <a:r>
              <a:rPr lang="zh-CN" altLang="en-US" dirty="0" smtClean="0">
                <a:sym typeface="Roboto Mono"/>
              </a:rPr>
              <a:t> </a:t>
            </a:r>
            <a:r>
              <a:rPr lang="en-US" altLang="zh-CN" dirty="0" smtClean="0">
                <a:sym typeface="Roboto Mono"/>
              </a:rPr>
              <a:t>on</a:t>
            </a:r>
            <a:r>
              <a:rPr lang="zh-CN" altLang="en-US" dirty="0" smtClean="0">
                <a:sym typeface="Roboto Mono"/>
              </a:rPr>
              <a:t> </a:t>
            </a:r>
            <a:r>
              <a:rPr lang="en-US" altLang="zh-CN" dirty="0" smtClean="0">
                <a:sym typeface="Roboto Mono"/>
              </a:rPr>
              <a:t>Perl</a:t>
            </a:r>
            <a:r>
              <a:rPr lang="zh-CN" altLang="en-US" dirty="0" smtClean="0">
                <a:sym typeface="Roboto Mono"/>
              </a:rPr>
              <a:t> </a:t>
            </a:r>
            <a:r>
              <a:rPr lang="en-US" altLang="zh-CN" dirty="0" smtClean="0">
                <a:sym typeface="Roboto Mono"/>
              </a:rPr>
              <a:t>4</a:t>
            </a:r>
          </a:p>
          <a:p>
            <a:pPr marL="273050" marR="101600" lvl="0" indent="-17145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altLang="zh-CN" dirty="0" smtClean="0">
                <a:sym typeface="Roboto Mono"/>
              </a:rPr>
              <a:t>No</a:t>
            </a:r>
            <a:r>
              <a:rPr lang="zh-CN" altLang="en-US" dirty="0" smtClean="0">
                <a:sym typeface="Roboto Mono"/>
              </a:rPr>
              <a:t> </a:t>
            </a:r>
            <a:r>
              <a:rPr lang="en-US" altLang="zh-CN" dirty="0" smtClean="0">
                <a:sym typeface="Roboto Mono"/>
              </a:rPr>
              <a:t>thread</a:t>
            </a:r>
            <a:r>
              <a:rPr lang="zh-CN" altLang="en-US" dirty="0" smtClean="0">
                <a:sym typeface="Roboto Mono"/>
              </a:rPr>
              <a:t> </a:t>
            </a:r>
            <a:r>
              <a:rPr lang="en-US" altLang="zh-CN" dirty="0" smtClean="0">
                <a:sym typeface="Roboto Mono"/>
              </a:rPr>
              <a:t>safety</a:t>
            </a:r>
            <a:endParaRPr lang="en-US" dirty="0"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530</Words>
  <Application>Microsoft Macintosh PowerPoint</Application>
  <PresentationFormat>On-screen Show (16:9)</PresentationFormat>
  <Paragraphs>101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PingFang SC</vt:lpstr>
      <vt:lpstr>Roboto</vt:lpstr>
      <vt:lpstr>Roboto Mono</vt:lpstr>
      <vt:lpstr>material</vt:lpstr>
      <vt:lpstr>JavaScript Design Regrets</vt:lpstr>
      <vt:lpstr>Java Legacy</vt:lpstr>
      <vt:lpstr>Date Class</vt:lpstr>
      <vt:lpstr>Auto-Semicolon-Insertion (ASI)</vt:lpstr>
      <vt:lpstr>Auto-Semicolon-Insertion (ASI)</vt:lpstr>
      <vt:lpstr>Auto-Semicolon-Insertion (ASI)</vt:lpstr>
      <vt:lpstr>Solution: semicolon-less style</vt:lpstr>
      <vt:lpstr>Outdated Features</vt:lpstr>
      <vt:lpstr>Stateful RegExp Functions</vt:lpstr>
      <vt:lpstr>Type System</vt:lpstr>
      <vt:lpstr>Implicit Coercion</vt:lpstr>
      <vt:lpstr>Equality Test</vt:lpstr>
      <vt:lpstr>PowerPoint Presentation</vt:lpstr>
      <vt:lpstr>Equality Test</vt:lpstr>
      <vt:lpstr>ES2015 Solution: Object.is</vt:lpstr>
      <vt:lpstr>Scope</vt:lpstr>
      <vt:lpstr>Functional Scope</vt:lpstr>
      <vt:lpstr>Solution: Block Scope (let / const)</vt:lpstr>
      <vt:lpstr>Variable Hoisting</vt:lpstr>
      <vt:lpstr>Solution: Temporay Dead Zone</vt:lpstr>
      <vt:lpstr>Naming Regrets</vt:lpstr>
      <vt:lpstr>let / const</vt:lpstr>
      <vt:lpstr>let / const</vt:lpstr>
      <vt:lpstr>Function.prototype</vt:lpstr>
      <vt:lpstr>Correct Ways to Access [[Prototype]]</vt:lpstr>
      <vt:lpstr>API Design Failure</vt:lpstr>
      <vt:lpstr>import syntax</vt:lpstr>
      <vt:lpstr>NaN</vt:lpstr>
      <vt:lpstr>Array Constructor Inconsistency</vt:lpstr>
      <vt:lpstr>Array-like Objects</vt:lpstr>
      <vt:lpstr>Array-like Objects in ES2015</vt:lpstr>
      <vt:lpstr>Value Properties of the Global Object</vt:lpstr>
      <vt:lpstr>eval</vt:lpstr>
      <vt:lpstr>Why the difference?</vt:lpstr>
      <vt:lpstr>Q &amp; A</vt:lpstr>
      <vt:lpstr>Thanks!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Design Regrets</dc:title>
  <cp:lastModifiedBy>Haoqun Jiang</cp:lastModifiedBy>
  <cp:revision>50</cp:revision>
  <dcterms:modified xsi:type="dcterms:W3CDTF">2016-09-13T07:00:44Z</dcterms:modified>
</cp:coreProperties>
</file>