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eg" ContentType="image/jpeg"/>
  <Override PartName="/ppt/media/image5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React 的数据流向是单向的， 子组件的数据和方法只能由父级组件赋予，一旦组件嵌套层次变深，传递数据将会变得非常复杂。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没有完善的生命周期，不可控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5.4W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8" name="Shape 2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react-native</a:t>
            </a:r>
          </a:p>
          <a:p>
            <a:pPr/>
            <a:r>
              <a:t>同构</a:t>
            </a:r>
          </a:p>
          <a:p>
            <a:pPr/>
            <a:r>
              <a:t>redux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7" name="Shape 5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src的文件结构作者处理</a:t>
            </a:r>
          </a:p>
          <a:p>
            <a:pPr/>
            <a:r>
              <a:t>测试使用mocha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2" name="Shape 5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页签组件，点击切换样式</a:t>
            </a:r>
          </a:p>
          <a:p>
            <a:pPr/>
            <a:r>
              <a:t>extends方式可修改生命周期与他原来的函数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4" name="Shape 7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1，关闭按钮需要改成now的事件</a:t>
            </a:r>
          </a:p>
          <a:p>
            <a:pPr/>
            <a:r>
              <a:t>2，视频数据源有变更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5" name="Shape 7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组件的引用简单。</a:t>
            </a:r>
          </a:p>
          <a:p>
            <a:pPr/>
            <a:r>
              <a:t>展示组件和数据组件之间的分离实现了低耦合，而连接两者的高阶组件实现了高内聚。</a:t>
            </a:r>
          </a:p>
          <a:p>
            <a:pPr/>
            <a:r>
              <a:t>全部由 tnpm 管理，模块管理方便。</a:t>
            </a:r>
          </a:p>
          <a:p>
            <a:pPr/>
            <a:r>
              <a:t>即使使用了不同了数据管理架构，也可以直接使用展示组件。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72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9" name="Shape 119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3800"/>
              </a:spcBef>
              <a:buSzPct val="82000"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863600" indent="-431800">
              <a:spcBef>
                <a:spcPts val="3800"/>
              </a:spcBef>
              <a:buSzPct val="82000"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295400" indent="-431800">
              <a:spcBef>
                <a:spcPts val="3800"/>
              </a:spcBef>
              <a:buSzPct val="82000"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727200" indent="-431800">
              <a:spcBef>
                <a:spcPts val="3800"/>
              </a:spcBef>
              <a:buSzPct val="82000"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159000" indent="-431800">
              <a:spcBef>
                <a:spcPts val="3800"/>
              </a:spcBef>
              <a:buSzPct val="82000"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8" name="Shape 128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>
            <a:lvl1pPr>
              <a:defRPr sz="72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1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13.png"/><Relationship Id="rId5" Type="http://schemas.openxmlformats.org/officeDocument/2006/relationships/image" Target="../media/image5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13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ctrTitle"/>
          </p:nvPr>
        </p:nvSpPr>
        <p:spPr>
          <a:xfrm>
            <a:off x="1270000" y="23876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React+Redux</a:t>
            </a:r>
          </a:p>
        </p:txBody>
      </p:sp>
      <p:sp>
        <p:nvSpPr>
          <p:cNvPr id="140" name="Shape 140"/>
          <p:cNvSpPr/>
          <p:nvPr>
            <p:ph type="subTitle" sz="quarter" idx="1"/>
          </p:nvPr>
        </p:nvSpPr>
        <p:spPr>
          <a:xfrm>
            <a:off x="1270000" y="63500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IMWEB-willliang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Shape 142"/>
          <p:cNvSpPr/>
          <p:nvPr/>
        </p:nvSpPr>
        <p:spPr>
          <a:xfrm>
            <a:off x="3521405" y="4540250"/>
            <a:ext cx="596199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组件化体系在NOW直播中的实践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单向数据流</a:t>
            </a:r>
          </a:p>
        </p:txBody>
      </p:sp>
      <p:sp>
        <p:nvSpPr>
          <p:cNvPr id="221" name="Shape 221"/>
          <p:cNvSpPr/>
          <p:nvPr/>
        </p:nvSpPr>
        <p:spPr>
          <a:xfrm flipH="1">
            <a:off x="5025578" y="4081049"/>
            <a:ext cx="1454846" cy="103569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6462166" y="4075292"/>
            <a:ext cx="1436275" cy="104743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4604861" y="4171950"/>
            <a:ext cx="9375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props</a:t>
            </a:r>
          </a:p>
        </p:txBody>
      </p:sp>
      <p:sp>
        <p:nvSpPr>
          <p:cNvPr id="224" name="Shape 224"/>
          <p:cNvSpPr/>
          <p:nvPr/>
        </p:nvSpPr>
        <p:spPr>
          <a:xfrm>
            <a:off x="7475061" y="4171950"/>
            <a:ext cx="9375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props</a:t>
            </a:r>
          </a:p>
        </p:txBody>
      </p:sp>
      <p:sp>
        <p:nvSpPr>
          <p:cNvPr id="225" name="Shape 225"/>
          <p:cNvSpPr/>
          <p:nvPr/>
        </p:nvSpPr>
        <p:spPr>
          <a:xfrm flipH="1">
            <a:off x="1752550" y="5914847"/>
            <a:ext cx="2606626" cy="1204672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4390994" y="5901087"/>
            <a:ext cx="1" cy="1227236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8483550" y="5907506"/>
            <a:ext cx="1" cy="121201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8540700" y="5912447"/>
            <a:ext cx="2437932" cy="1213482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2052161" y="6089377"/>
            <a:ext cx="9375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props</a:t>
            </a:r>
          </a:p>
        </p:txBody>
      </p:sp>
      <p:sp>
        <p:nvSpPr>
          <p:cNvPr id="230" name="Shape 230"/>
          <p:cNvSpPr/>
          <p:nvPr/>
        </p:nvSpPr>
        <p:spPr>
          <a:xfrm>
            <a:off x="4477861" y="6089377"/>
            <a:ext cx="9375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props</a:t>
            </a:r>
          </a:p>
        </p:txBody>
      </p:sp>
      <p:sp>
        <p:nvSpPr>
          <p:cNvPr id="231" name="Shape 231"/>
          <p:cNvSpPr/>
          <p:nvPr/>
        </p:nvSpPr>
        <p:spPr>
          <a:xfrm>
            <a:off x="9799161" y="6089377"/>
            <a:ext cx="9375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props</a:t>
            </a:r>
          </a:p>
        </p:txBody>
      </p:sp>
      <p:sp>
        <p:nvSpPr>
          <p:cNvPr id="232" name="Shape 232"/>
          <p:cNvSpPr/>
          <p:nvPr/>
        </p:nvSpPr>
        <p:spPr>
          <a:xfrm>
            <a:off x="7475061" y="6089377"/>
            <a:ext cx="9375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props</a:t>
            </a:r>
          </a:p>
        </p:txBody>
      </p:sp>
      <p:sp>
        <p:nvSpPr>
          <p:cNvPr id="233" name="Shape 233"/>
          <p:cNvSpPr/>
          <p:nvPr/>
        </p:nvSpPr>
        <p:spPr>
          <a:xfrm>
            <a:off x="5280587" y="3291476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34" name="Shape 234"/>
          <p:cNvSpPr/>
          <p:nvPr/>
        </p:nvSpPr>
        <p:spPr>
          <a:xfrm>
            <a:off x="3293037" y="5146472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35" name="Shape 235"/>
          <p:cNvSpPr/>
          <p:nvPr/>
        </p:nvSpPr>
        <p:spPr>
          <a:xfrm>
            <a:off x="7261737" y="5159872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36" name="Shape 236"/>
          <p:cNvSpPr/>
          <p:nvPr/>
        </p:nvSpPr>
        <p:spPr>
          <a:xfrm>
            <a:off x="3169181" y="7182693"/>
            <a:ext cx="2443627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37" name="Shape 237"/>
          <p:cNvSpPr/>
          <p:nvPr/>
        </p:nvSpPr>
        <p:spPr>
          <a:xfrm>
            <a:off x="245037" y="7182693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38" name="Shape 238"/>
          <p:cNvSpPr/>
          <p:nvPr/>
        </p:nvSpPr>
        <p:spPr>
          <a:xfrm>
            <a:off x="10125637" y="7182693"/>
            <a:ext cx="2443627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39" name="Shape 239"/>
          <p:cNvSpPr/>
          <p:nvPr/>
        </p:nvSpPr>
        <p:spPr>
          <a:xfrm>
            <a:off x="7261737" y="7182693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40" name="Shape 2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数据交互</a:t>
            </a: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数据交互</a:t>
            </a:r>
          </a:p>
        </p:txBody>
      </p:sp>
      <p:sp>
        <p:nvSpPr>
          <p:cNvPr id="248" name="Shape 24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通过observer做数据的监听交互？</a:t>
            </a:r>
          </a:p>
          <a:p>
            <a:pPr/>
            <a:r>
              <a:t>父controller定义model传给子controller，互相监听交互？</a:t>
            </a:r>
          </a:p>
          <a:p>
            <a:pPr/>
            <a:r>
              <a:t>定义model后，DI注入到controller中？</a:t>
            </a:r>
          </a:p>
        </p:txBody>
      </p:sp>
      <p:sp>
        <p:nvSpPr>
          <p:cNvPr id="249" name="Shape 2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Shape 250"/>
          <p:cNvSpPr/>
          <p:nvPr/>
        </p:nvSpPr>
        <p:spPr>
          <a:xfrm>
            <a:off x="6718299" y="2590799"/>
            <a:ext cx="5334001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81000" indent="-381000" algn="l">
              <a:spcBef>
                <a:spcPts val="3800"/>
              </a:spcBef>
              <a:buSzPct val="75000"/>
              <a:buChar char="•"/>
              <a:defRPr sz="2800"/>
            </a:pPr>
            <a:r>
              <a:t>通过observer做数据的监听交互？</a:t>
            </a:r>
          </a:p>
          <a:p>
            <a:pPr marL="381000" indent="-381000" algn="l">
              <a:spcBef>
                <a:spcPts val="3800"/>
              </a:spcBef>
              <a:buSzPct val="75000"/>
              <a:buChar char="•"/>
              <a:defRPr sz="2800"/>
            </a:pPr>
            <a:r>
              <a:t>子component调用父component，由父component交互数据</a:t>
            </a:r>
          </a:p>
          <a:p>
            <a:pPr marL="381000" indent="-381000" algn="l">
              <a:spcBef>
                <a:spcPts val="3800"/>
              </a:spcBef>
              <a:buSzPct val="75000"/>
              <a:buChar char="•"/>
              <a:defRPr sz="2800"/>
            </a:pPr>
            <a:r>
              <a:t>使用context上下文</a:t>
            </a:r>
          </a:p>
        </p:txBody>
      </p:sp>
      <p:sp>
        <p:nvSpPr>
          <p:cNvPr id="251" name="Shape 251"/>
          <p:cNvSpPr/>
          <p:nvPr/>
        </p:nvSpPr>
        <p:spPr>
          <a:xfrm>
            <a:off x="2587749" y="2469766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angular</a:t>
            </a:r>
          </a:p>
        </p:txBody>
      </p:sp>
      <p:sp>
        <p:nvSpPr>
          <p:cNvPr id="252" name="Shape 252"/>
          <p:cNvSpPr/>
          <p:nvPr/>
        </p:nvSpPr>
        <p:spPr>
          <a:xfrm>
            <a:off x="8567143" y="2469766"/>
            <a:ext cx="120545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2"/>
      <p:bldP build="whole" bldLvl="1" animBg="1" rev="0" advAuto="0" spid="2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671237" y="412749"/>
            <a:ext cx="3662326" cy="2120901"/>
          </a:xfrm>
          <a:prstGeom prst="rect">
            <a:avLst/>
          </a:prstGeom>
        </p:spPr>
        <p:txBody>
          <a:bodyPr/>
          <a:lstStyle/>
          <a:p>
            <a:pPr/>
            <a:r>
              <a:t>组件化       </a:t>
            </a:r>
          </a:p>
        </p:txBody>
      </p:sp>
      <p:sp>
        <p:nvSpPr>
          <p:cNvPr id="255" name="Shape 255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800"/>
            </a:lvl1pPr>
          </a:lstStyle>
          <a:p>
            <a:pPr/>
            <a:r>
              <a:t>directive实现？</a:t>
            </a:r>
          </a:p>
        </p:txBody>
      </p:sp>
      <p:sp>
        <p:nvSpPr>
          <p:cNvPr id="256" name="Shape 256"/>
          <p:cNvSpPr/>
          <p:nvPr/>
        </p:nvSpPr>
        <p:spPr>
          <a:xfrm>
            <a:off x="6500686" y="2590799"/>
            <a:ext cx="5334001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80999" indent="-380999" algn="l">
              <a:spcBef>
                <a:spcPts val="3800"/>
              </a:spcBef>
              <a:buSzPct val="75000"/>
              <a:buChar char="•"/>
            </a:lvl1pPr>
          </a:lstStyle>
          <a:p>
            <a:pPr/>
            <a:r>
              <a:t>天生组件化</a:t>
            </a:r>
          </a:p>
        </p:txBody>
      </p:sp>
      <p:sp>
        <p:nvSpPr>
          <p:cNvPr id="257" name="Shape 2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Shape 258"/>
          <p:cNvSpPr/>
          <p:nvPr/>
        </p:nvSpPr>
        <p:spPr>
          <a:xfrm>
            <a:off x="2066044" y="2265620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angular</a:t>
            </a:r>
          </a:p>
        </p:txBody>
      </p:sp>
      <p:sp>
        <p:nvSpPr>
          <p:cNvPr id="259" name="Shape 259"/>
          <p:cNvSpPr/>
          <p:nvPr/>
        </p:nvSpPr>
        <p:spPr>
          <a:xfrm>
            <a:off x="8564957" y="2265620"/>
            <a:ext cx="12054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1"/>
      <p:bldP build="whole" bldLvl="1" animBg="1" rev="0" advAuto="0" spid="256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671237" y="412749"/>
            <a:ext cx="3662326" cy="2120901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生命周期       </a:t>
            </a:r>
          </a:p>
        </p:txBody>
      </p:sp>
      <p:sp>
        <p:nvSpPr>
          <p:cNvPr id="262" name="Shape 26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800"/>
            </a:lvl1pPr>
          </a:lstStyle>
          <a:p>
            <a:pPr/>
            <a:r>
              <a:t>没有完善的生命周期</a:t>
            </a:r>
          </a:p>
        </p:txBody>
      </p:sp>
      <p:sp>
        <p:nvSpPr>
          <p:cNvPr id="263" name="Shape 263"/>
          <p:cNvSpPr/>
          <p:nvPr/>
        </p:nvSpPr>
        <p:spPr>
          <a:xfrm>
            <a:off x="6500686" y="2590800"/>
            <a:ext cx="5334001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80999" indent="-380999" algn="l">
              <a:spcBef>
                <a:spcPts val="3800"/>
              </a:spcBef>
              <a:buSzPct val="75000"/>
              <a:buChar char="•"/>
            </a:pPr>
            <a:r>
              <a:t>componentWillMount</a:t>
            </a:r>
          </a:p>
          <a:p>
            <a:pPr marL="380999" indent="-380999" algn="l">
              <a:spcBef>
                <a:spcPts val="3800"/>
              </a:spcBef>
              <a:buSzPct val="75000"/>
              <a:buChar char="•"/>
            </a:pPr>
            <a:r>
              <a:t>componentDidMount</a:t>
            </a:r>
          </a:p>
          <a:p>
            <a:pPr marL="380999" indent="-380999" algn="l">
              <a:spcBef>
                <a:spcPts val="3800"/>
              </a:spcBef>
              <a:buSzPct val="75000"/>
              <a:buChar char="•"/>
            </a:pPr>
            <a:r>
              <a:t>componentWillUpdate</a:t>
            </a:r>
          </a:p>
          <a:p>
            <a:pPr marL="380999" indent="-380999" algn="l">
              <a:spcBef>
                <a:spcPts val="3800"/>
              </a:spcBef>
              <a:buSzPct val="75000"/>
              <a:buChar char="•"/>
            </a:pPr>
            <a:r>
              <a:t>componentDidUpdate</a:t>
            </a:r>
          </a:p>
          <a:p>
            <a:pPr marL="380999" indent="-380999" algn="l">
              <a:spcBef>
                <a:spcPts val="3800"/>
              </a:spcBef>
              <a:buSzPct val="75000"/>
              <a:buChar char="•"/>
            </a:pPr>
            <a:r>
              <a:t>。。。</a:t>
            </a:r>
          </a:p>
        </p:txBody>
      </p:sp>
      <p:sp>
        <p:nvSpPr>
          <p:cNvPr id="264" name="Shape 2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Shape 265"/>
          <p:cNvSpPr/>
          <p:nvPr/>
        </p:nvSpPr>
        <p:spPr>
          <a:xfrm>
            <a:off x="2365117" y="2401717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angular</a:t>
            </a:r>
          </a:p>
        </p:txBody>
      </p:sp>
      <p:sp>
        <p:nvSpPr>
          <p:cNvPr id="266" name="Shape 266"/>
          <p:cNvSpPr/>
          <p:nvPr/>
        </p:nvSpPr>
        <p:spPr>
          <a:xfrm>
            <a:off x="8889367" y="2401717"/>
            <a:ext cx="12054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2"/>
      <p:bldP build="whole" bldLvl="1" animBg="1" rev="0" advAuto="0" spid="26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React？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4340" indent="-434340" defTabSz="554990">
              <a:spcBef>
                <a:spcPts val="3900"/>
              </a:spcBef>
              <a:defRPr sz="3609"/>
            </a:pP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非常完整的生命周期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天生组件化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单向数据流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Virtual DOM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JSX（同构）</a:t>
            </a:r>
          </a:p>
        </p:txBody>
      </p:sp>
      <p:sp>
        <p:nvSpPr>
          <p:cNvPr id="272" name="Shape 2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1028700" y="13462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强大的生态圈</a:t>
            </a:r>
          </a:p>
        </p:txBody>
      </p:sp>
      <p:pic>
        <p:nvPicPr>
          <p:cNvPr id="27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679950"/>
            <a:ext cx="10490200" cy="154940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reactp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9599" y="2155859"/>
            <a:ext cx="6036216" cy="5441882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/>
          <p:nvPr/>
        </p:nvSpPr>
        <p:spPr>
          <a:xfrm>
            <a:off x="419383" y="7234067"/>
            <a:ext cx="381439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FB8EC"/>
                </a:solidFill>
              </a:defRPr>
            </a:lvl1pPr>
          </a:lstStyle>
          <a:p>
            <a:pPr/>
            <a:r>
              <a:t>同构(Isomorphic)</a:t>
            </a:r>
          </a:p>
        </p:txBody>
      </p:sp>
      <p:sp>
        <p:nvSpPr>
          <p:cNvPr id="282" name="Shape 282"/>
          <p:cNvSpPr/>
          <p:nvPr/>
        </p:nvSpPr>
        <p:spPr>
          <a:xfrm>
            <a:off x="8271261" y="7278517"/>
            <a:ext cx="25910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CBDA7"/>
                </a:solidFill>
              </a:defRPr>
            </a:lvl1pPr>
          </a:lstStyle>
          <a:p>
            <a:pPr/>
            <a:r>
              <a:t>react-redux</a:t>
            </a:r>
          </a:p>
        </p:txBody>
      </p:sp>
      <p:sp>
        <p:nvSpPr>
          <p:cNvPr id="283" name="Shape 283"/>
          <p:cNvSpPr/>
          <p:nvPr/>
        </p:nvSpPr>
        <p:spPr>
          <a:xfrm>
            <a:off x="162632" y="4375120"/>
            <a:ext cx="265374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1C73C"/>
                </a:solidFill>
              </a:defRPr>
            </a:lvl1pPr>
          </a:lstStyle>
          <a:p>
            <a:pPr/>
            <a:r>
              <a:t>react-native</a:t>
            </a:r>
          </a:p>
        </p:txBody>
      </p:sp>
      <p:sp>
        <p:nvSpPr>
          <p:cNvPr id="284" name="Shape 284"/>
          <p:cNvSpPr/>
          <p:nvPr/>
        </p:nvSpPr>
        <p:spPr>
          <a:xfrm>
            <a:off x="5606439" y="4375120"/>
            <a:ext cx="12054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</a:t>
            </a:r>
          </a:p>
        </p:txBody>
      </p:sp>
      <p:sp>
        <p:nvSpPr>
          <p:cNvPr id="285" name="Shape 285"/>
          <p:cNvSpPr/>
          <p:nvPr>
            <p:ph type="title"/>
          </p:nvPr>
        </p:nvSpPr>
        <p:spPr>
          <a:xfrm>
            <a:off x="976768" y="-627203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丰富的周边</a:t>
            </a:r>
          </a:p>
        </p:txBody>
      </p:sp>
      <p:sp>
        <p:nvSpPr>
          <p:cNvPr id="286" name="Shape 2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react缺点</a:t>
            </a:r>
          </a:p>
        </p:txBody>
      </p:sp>
      <p:sp>
        <p:nvSpPr>
          <p:cNvPr id="291" name="Shape 2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component依然很重</a:t>
            </a:r>
          </a:p>
          <a:p>
            <a:pPr/>
            <a:r>
              <a:t>单向数据流，一旦组件层次变深，传递数据会变得异常复杂</a:t>
            </a:r>
          </a:p>
          <a:p>
            <a:pPr/>
            <a:r>
              <a:t>依然没解决数据交互问题</a:t>
            </a:r>
          </a:p>
        </p:txBody>
      </p:sp>
      <p:sp>
        <p:nvSpPr>
          <p:cNvPr id="292" name="Shape 2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 idx="4294967295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72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295" name="Shape 295"/>
          <p:cNvSpPr/>
          <p:nvPr/>
        </p:nvSpPr>
        <p:spPr>
          <a:xfrm>
            <a:off x="6255" y="5293435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778525" y="434761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532511" y="4022977"/>
            <a:ext cx="2382054" cy="1331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7096796" y="430019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6848551" y="4050067"/>
            <a:ext cx="2394754" cy="1268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3955030" y="4300197"/>
            <a:ext cx="1890026" cy="1891638"/>
          </a:xfrm>
          <a:prstGeom prst="ellipse">
            <a:avLst/>
          </a:prstGeom>
          <a:solidFill>
            <a:srgbClr val="AB18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1" name="Shape 301"/>
          <p:cNvSpPr/>
          <p:nvPr/>
        </p:nvSpPr>
        <p:spPr>
          <a:xfrm rot="10800000">
            <a:off x="3670461" y="5202387"/>
            <a:ext cx="2382054" cy="126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2848112" y="5293435"/>
            <a:ext cx="888202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6063772" y="5269172"/>
            <a:ext cx="84346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4" name="Shape 304"/>
          <p:cNvSpPr/>
          <p:nvPr/>
        </p:nvSpPr>
        <p:spPr>
          <a:xfrm flipV="1">
            <a:off x="9179083" y="5269172"/>
            <a:ext cx="912098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789603" y="6686850"/>
            <a:ext cx="18678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react</a:t>
            </a:r>
          </a:p>
        </p:txBody>
      </p:sp>
      <p:sp>
        <p:nvSpPr>
          <p:cNvPr id="306" name="Shape 306"/>
          <p:cNvSpPr/>
          <p:nvPr/>
        </p:nvSpPr>
        <p:spPr>
          <a:xfrm>
            <a:off x="1431766" y="4684972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7" name="Shape 307"/>
          <p:cNvSpPr/>
          <p:nvPr/>
        </p:nvSpPr>
        <p:spPr>
          <a:xfrm>
            <a:off x="4608271" y="4684972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8" name="Shape 308"/>
          <p:cNvSpPr/>
          <p:nvPr/>
        </p:nvSpPr>
        <p:spPr>
          <a:xfrm>
            <a:off x="7741446" y="4661816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9" name="Shape 309"/>
          <p:cNvSpPr/>
          <p:nvPr/>
        </p:nvSpPr>
        <p:spPr>
          <a:xfrm>
            <a:off x="3851318" y="3415636"/>
            <a:ext cx="20203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redux</a:t>
            </a:r>
          </a:p>
        </p:txBody>
      </p:sp>
      <p:sp>
        <p:nvSpPr>
          <p:cNvPr id="310" name="Shape 310"/>
          <p:cNvSpPr/>
          <p:nvPr/>
        </p:nvSpPr>
        <p:spPr>
          <a:xfrm>
            <a:off x="6845775" y="661723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组件化方案</a:t>
            </a:r>
          </a:p>
        </p:txBody>
      </p:sp>
      <p:sp>
        <p:nvSpPr>
          <p:cNvPr id="311" name="Shape 311"/>
          <p:cNvSpPr/>
          <p:nvPr/>
        </p:nvSpPr>
        <p:spPr>
          <a:xfrm>
            <a:off x="10272655" y="4323354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12" name="Shape 312"/>
          <p:cNvSpPr/>
          <p:nvPr/>
        </p:nvSpPr>
        <p:spPr>
          <a:xfrm rot="10800000">
            <a:off x="10026639" y="5202529"/>
            <a:ext cx="2382054" cy="1255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10874620" y="4661816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4" name="Shape 314"/>
          <p:cNvSpPr/>
          <p:nvPr/>
        </p:nvSpPr>
        <p:spPr>
          <a:xfrm>
            <a:off x="10017518" y="3358486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组件化实践</a:t>
            </a:r>
          </a:p>
        </p:txBody>
      </p:sp>
      <p:sp>
        <p:nvSpPr>
          <p:cNvPr id="315" name="Shape 315"/>
          <p:cNvSpPr/>
          <p:nvPr/>
        </p:nvSpPr>
        <p:spPr>
          <a:xfrm>
            <a:off x="12410149" y="5269172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16" name="Shape 3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介绍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xfrm>
            <a:off x="952500" y="262890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腾讯高级工程师—梁伟盛（大圣）</a:t>
            </a:r>
          </a:p>
          <a:p>
            <a:pPr/>
            <a:r>
              <a:t>IMWeb团队成员</a:t>
            </a:r>
          </a:p>
          <a:p>
            <a:pPr/>
            <a:r>
              <a:t>先后参与花样，交友，NOW直播等业务的核心开发和架构设计</a:t>
            </a:r>
          </a:p>
          <a:p>
            <a:pPr/>
            <a:r>
              <a:t>现在负责互动视频业务前端架构设计与开发</a:t>
            </a:r>
          </a:p>
        </p:txBody>
      </p:sp>
      <p:pic>
        <p:nvPicPr>
          <p:cNvPr id="1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1800" y="3149600"/>
            <a:ext cx="5461000" cy="546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Redux?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单一数据源store</a:t>
            </a:r>
          </a:p>
          <a:p>
            <a:pPr/>
            <a:r>
              <a:t>action解耦</a:t>
            </a:r>
          </a:p>
          <a:p>
            <a:pPr/>
            <a:r>
              <a:t>react-redux提供了Provider和connect</a:t>
            </a:r>
          </a:p>
        </p:txBody>
      </p:sp>
      <p:sp>
        <p:nvSpPr>
          <p:cNvPr id="320" name="Shape 3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单一数据源store</a:t>
            </a:r>
          </a:p>
        </p:txBody>
      </p:sp>
      <p:sp>
        <p:nvSpPr>
          <p:cNvPr id="323" name="Shape 323"/>
          <p:cNvSpPr/>
          <p:nvPr/>
        </p:nvSpPr>
        <p:spPr>
          <a:xfrm>
            <a:off x="3543159" y="4939295"/>
            <a:ext cx="1" cy="42644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3543159" y="6139445"/>
            <a:ext cx="1" cy="42644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2038767" y="5752591"/>
            <a:ext cx="476450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2323737" y="3928081"/>
            <a:ext cx="2935983" cy="3649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17"/>
                </a:moveTo>
                <a:lnTo>
                  <a:pt x="21600" y="0"/>
                </a:lnTo>
                <a:lnTo>
                  <a:pt x="21499" y="21522"/>
                </a:lnTo>
                <a:lnTo>
                  <a:pt x="0" y="21600"/>
                </a:lnTo>
                <a:lnTo>
                  <a:pt x="119" y="17"/>
                </a:lnTo>
                <a:close/>
              </a:path>
            </a:pathLst>
          </a:cu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6248037" y="3903698"/>
            <a:ext cx="2438845" cy="3649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17"/>
                </a:moveTo>
                <a:lnTo>
                  <a:pt x="21600" y="0"/>
                </a:lnTo>
                <a:lnTo>
                  <a:pt x="21499" y="21522"/>
                </a:lnTo>
                <a:lnTo>
                  <a:pt x="0" y="21600"/>
                </a:lnTo>
                <a:lnTo>
                  <a:pt x="119" y="17"/>
                </a:lnTo>
                <a:close/>
              </a:path>
            </a:pathLst>
          </a:cu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9355035" y="5728208"/>
            <a:ext cx="1395314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9294580" y="5147224"/>
            <a:ext cx="13157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newState</a:t>
            </a:r>
          </a:p>
        </p:txBody>
      </p:sp>
      <p:sp>
        <p:nvSpPr>
          <p:cNvPr id="330" name="Shape 330"/>
          <p:cNvSpPr/>
          <p:nvPr/>
        </p:nvSpPr>
        <p:spPr>
          <a:xfrm>
            <a:off x="4847455" y="5728208"/>
            <a:ext cx="796794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1" name="Shape 331"/>
          <p:cNvSpPr/>
          <p:nvPr/>
        </p:nvSpPr>
        <p:spPr>
          <a:xfrm flipV="1">
            <a:off x="5627638" y="4532374"/>
            <a:ext cx="1" cy="124028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2" name="Shape 332"/>
          <p:cNvSpPr/>
          <p:nvPr/>
        </p:nvSpPr>
        <p:spPr>
          <a:xfrm flipV="1">
            <a:off x="5627638" y="5726174"/>
            <a:ext cx="1" cy="125298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5618848" y="4528058"/>
            <a:ext cx="796795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5576602" y="5728208"/>
            <a:ext cx="881287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5614938" y="6952741"/>
            <a:ext cx="839041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1156427" y="3317829"/>
            <a:ext cx="10689118" cy="2108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82" y="21600"/>
                </a:moveTo>
                <a:lnTo>
                  <a:pt x="21600" y="522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7" name="Shape 337"/>
          <p:cNvSpPr/>
          <p:nvPr/>
        </p:nvSpPr>
        <p:spPr>
          <a:xfrm flipH="1">
            <a:off x="1157816" y="3325700"/>
            <a:ext cx="1" cy="2079758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315995" y="5417058"/>
            <a:ext cx="1683644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339" name="Shape 339"/>
          <p:cNvSpPr/>
          <p:nvPr/>
        </p:nvSpPr>
        <p:spPr>
          <a:xfrm>
            <a:off x="2487043" y="4239272"/>
            <a:ext cx="2474767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middleware 1</a:t>
            </a:r>
          </a:p>
        </p:txBody>
      </p:sp>
      <p:sp>
        <p:nvSpPr>
          <p:cNvPr id="340" name="Shape 340"/>
          <p:cNvSpPr/>
          <p:nvPr/>
        </p:nvSpPr>
        <p:spPr>
          <a:xfrm>
            <a:off x="2554345" y="5392675"/>
            <a:ext cx="2474767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middleware 2</a:t>
            </a:r>
          </a:p>
        </p:txBody>
      </p:sp>
      <p:sp>
        <p:nvSpPr>
          <p:cNvPr id="341" name="Shape 341"/>
          <p:cNvSpPr/>
          <p:nvPr/>
        </p:nvSpPr>
        <p:spPr>
          <a:xfrm>
            <a:off x="2487043" y="6641591"/>
            <a:ext cx="2474767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middleware n</a:t>
            </a:r>
          </a:p>
        </p:txBody>
      </p:sp>
      <p:sp>
        <p:nvSpPr>
          <p:cNvPr id="342" name="Shape 342"/>
          <p:cNvSpPr/>
          <p:nvPr/>
        </p:nvSpPr>
        <p:spPr>
          <a:xfrm>
            <a:off x="6625456" y="4192525"/>
            <a:ext cx="2474766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reducer 1</a:t>
            </a:r>
          </a:p>
        </p:txBody>
      </p:sp>
      <p:sp>
        <p:nvSpPr>
          <p:cNvPr id="343" name="Shape 343"/>
          <p:cNvSpPr/>
          <p:nvPr/>
        </p:nvSpPr>
        <p:spPr>
          <a:xfrm>
            <a:off x="6625456" y="6592826"/>
            <a:ext cx="2474766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reducer n</a:t>
            </a:r>
          </a:p>
        </p:txBody>
      </p:sp>
      <p:sp>
        <p:nvSpPr>
          <p:cNvPr id="344" name="Shape 344"/>
          <p:cNvSpPr/>
          <p:nvPr/>
        </p:nvSpPr>
        <p:spPr>
          <a:xfrm>
            <a:off x="6625456" y="5404866"/>
            <a:ext cx="2474766" cy="671068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reducer 2</a:t>
            </a:r>
          </a:p>
        </p:txBody>
      </p:sp>
      <p:sp>
        <p:nvSpPr>
          <p:cNvPr id="345" name="Shape 345"/>
          <p:cNvSpPr/>
          <p:nvPr/>
        </p:nvSpPr>
        <p:spPr>
          <a:xfrm>
            <a:off x="11005161" y="5417058"/>
            <a:ext cx="1683644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store</a:t>
            </a:r>
          </a:p>
        </p:txBody>
      </p:sp>
      <p:sp>
        <p:nvSpPr>
          <p:cNvPr id="346" name="Shape 3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React+Redux</a:t>
            </a:r>
          </a:p>
        </p:txBody>
      </p:sp>
      <p:sp>
        <p:nvSpPr>
          <p:cNvPr id="349" name="Shape 349"/>
          <p:cNvSpPr/>
          <p:nvPr/>
        </p:nvSpPr>
        <p:spPr>
          <a:xfrm>
            <a:off x="3543159" y="4939295"/>
            <a:ext cx="1" cy="42644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3543159" y="6139445"/>
            <a:ext cx="1" cy="42644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2038767" y="5752591"/>
            <a:ext cx="476450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2323737" y="3928081"/>
            <a:ext cx="2935983" cy="3649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17"/>
                </a:moveTo>
                <a:lnTo>
                  <a:pt x="21600" y="0"/>
                </a:lnTo>
                <a:lnTo>
                  <a:pt x="21499" y="21522"/>
                </a:lnTo>
                <a:lnTo>
                  <a:pt x="0" y="21600"/>
                </a:lnTo>
                <a:lnTo>
                  <a:pt x="119" y="17"/>
                </a:lnTo>
                <a:close/>
              </a:path>
            </a:pathLst>
          </a:cu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6248037" y="3903698"/>
            <a:ext cx="2438845" cy="3649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17"/>
                </a:moveTo>
                <a:lnTo>
                  <a:pt x="21600" y="0"/>
                </a:lnTo>
                <a:lnTo>
                  <a:pt x="21499" y="21522"/>
                </a:lnTo>
                <a:lnTo>
                  <a:pt x="0" y="21600"/>
                </a:lnTo>
                <a:lnTo>
                  <a:pt x="119" y="17"/>
                </a:lnTo>
                <a:close/>
              </a:path>
            </a:pathLst>
          </a:cu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9355035" y="5728208"/>
            <a:ext cx="1395314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9294580" y="5147224"/>
            <a:ext cx="13157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newState</a:t>
            </a:r>
          </a:p>
        </p:txBody>
      </p:sp>
      <p:sp>
        <p:nvSpPr>
          <p:cNvPr id="356" name="Shape 356"/>
          <p:cNvSpPr/>
          <p:nvPr/>
        </p:nvSpPr>
        <p:spPr>
          <a:xfrm>
            <a:off x="4847455" y="5728208"/>
            <a:ext cx="796794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7" name="Shape 357"/>
          <p:cNvSpPr/>
          <p:nvPr/>
        </p:nvSpPr>
        <p:spPr>
          <a:xfrm flipV="1">
            <a:off x="5627638" y="4532374"/>
            <a:ext cx="1" cy="124028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8" name="Shape 358"/>
          <p:cNvSpPr/>
          <p:nvPr/>
        </p:nvSpPr>
        <p:spPr>
          <a:xfrm flipV="1">
            <a:off x="5627638" y="5726174"/>
            <a:ext cx="1" cy="125298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5618848" y="4528058"/>
            <a:ext cx="796795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5576602" y="5728208"/>
            <a:ext cx="881287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5614938" y="6952741"/>
            <a:ext cx="839041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1156427" y="3317829"/>
            <a:ext cx="10689118" cy="2108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82" y="21600"/>
                </a:moveTo>
                <a:lnTo>
                  <a:pt x="21600" y="522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63" name="Shape 363"/>
          <p:cNvSpPr/>
          <p:nvPr/>
        </p:nvSpPr>
        <p:spPr>
          <a:xfrm flipH="1">
            <a:off x="1157816" y="3325700"/>
            <a:ext cx="1" cy="2079758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315995" y="5417058"/>
            <a:ext cx="1683644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365" name="Shape 365"/>
          <p:cNvSpPr/>
          <p:nvPr/>
        </p:nvSpPr>
        <p:spPr>
          <a:xfrm>
            <a:off x="2487043" y="4239272"/>
            <a:ext cx="2474767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middleware 1</a:t>
            </a:r>
          </a:p>
        </p:txBody>
      </p:sp>
      <p:sp>
        <p:nvSpPr>
          <p:cNvPr id="366" name="Shape 366"/>
          <p:cNvSpPr/>
          <p:nvPr/>
        </p:nvSpPr>
        <p:spPr>
          <a:xfrm>
            <a:off x="2554345" y="5392675"/>
            <a:ext cx="2474767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middleware 2</a:t>
            </a:r>
          </a:p>
        </p:txBody>
      </p:sp>
      <p:sp>
        <p:nvSpPr>
          <p:cNvPr id="367" name="Shape 367"/>
          <p:cNvSpPr/>
          <p:nvPr/>
        </p:nvSpPr>
        <p:spPr>
          <a:xfrm>
            <a:off x="2487043" y="6641591"/>
            <a:ext cx="2474767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middleware n</a:t>
            </a:r>
          </a:p>
        </p:txBody>
      </p:sp>
      <p:sp>
        <p:nvSpPr>
          <p:cNvPr id="368" name="Shape 368"/>
          <p:cNvSpPr/>
          <p:nvPr/>
        </p:nvSpPr>
        <p:spPr>
          <a:xfrm>
            <a:off x="6625456" y="4192525"/>
            <a:ext cx="2474766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reducer 1</a:t>
            </a:r>
          </a:p>
        </p:txBody>
      </p:sp>
      <p:sp>
        <p:nvSpPr>
          <p:cNvPr id="369" name="Shape 369"/>
          <p:cNvSpPr/>
          <p:nvPr/>
        </p:nvSpPr>
        <p:spPr>
          <a:xfrm>
            <a:off x="6625456" y="6592826"/>
            <a:ext cx="2474766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reducer n</a:t>
            </a:r>
          </a:p>
        </p:txBody>
      </p:sp>
      <p:sp>
        <p:nvSpPr>
          <p:cNvPr id="370" name="Shape 370"/>
          <p:cNvSpPr/>
          <p:nvPr/>
        </p:nvSpPr>
        <p:spPr>
          <a:xfrm>
            <a:off x="6625456" y="5404866"/>
            <a:ext cx="2474766" cy="671068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reducer 2</a:t>
            </a:r>
          </a:p>
        </p:txBody>
      </p:sp>
      <p:sp>
        <p:nvSpPr>
          <p:cNvPr id="371" name="Shape 371"/>
          <p:cNvSpPr/>
          <p:nvPr/>
        </p:nvSpPr>
        <p:spPr>
          <a:xfrm>
            <a:off x="5280587" y="2901883"/>
            <a:ext cx="2443626" cy="749368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372" name="Shape 372"/>
          <p:cNvSpPr/>
          <p:nvPr/>
        </p:nvSpPr>
        <p:spPr>
          <a:xfrm>
            <a:off x="11005161" y="5417058"/>
            <a:ext cx="1683644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store</a:t>
            </a:r>
          </a:p>
        </p:txBody>
      </p:sp>
      <p:sp>
        <p:nvSpPr>
          <p:cNvPr id="373" name="Shape 3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xfrm>
            <a:off x="952500" y="3057525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单向数据流?</a:t>
            </a:r>
          </a:p>
        </p:txBody>
      </p:sp>
      <p:sp>
        <p:nvSpPr>
          <p:cNvPr id="376" name="Shape 376"/>
          <p:cNvSpPr/>
          <p:nvPr/>
        </p:nvSpPr>
        <p:spPr>
          <a:xfrm>
            <a:off x="2408783" y="5649048"/>
            <a:ext cx="8187234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react-redux提供了Provider和connect</a:t>
            </a:r>
          </a:p>
        </p:txBody>
      </p:sp>
      <p:sp>
        <p:nvSpPr>
          <p:cNvPr id="377" name="Shape 3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920" y="2387481"/>
            <a:ext cx="10409549" cy="6178026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Shape 380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Provider</a:t>
            </a:r>
          </a:p>
        </p:txBody>
      </p:sp>
      <p:sp>
        <p:nvSpPr>
          <p:cNvPr id="381" name="Shape 3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 idx="4294967295"/>
          </p:nvPr>
        </p:nvSpPr>
        <p:spPr>
          <a:xfrm>
            <a:off x="952499" y="383717"/>
            <a:ext cx="11099801" cy="2120901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connect</a:t>
            </a:r>
          </a:p>
        </p:txBody>
      </p:sp>
      <p:sp>
        <p:nvSpPr>
          <p:cNvPr id="384" name="Shape 3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084" y="1431437"/>
            <a:ext cx="8491916" cy="8282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948174" y="4502116"/>
            <a:ext cx="2443626" cy="749368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388" name="Shape 388"/>
          <p:cNvSpPr/>
          <p:nvPr/>
        </p:nvSpPr>
        <p:spPr>
          <a:xfrm>
            <a:off x="7849701" y="3367977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info</a:t>
            </a:r>
          </a:p>
        </p:txBody>
      </p:sp>
      <p:sp>
        <p:nvSpPr>
          <p:cNvPr id="389" name="Shape 389"/>
          <p:cNvSpPr/>
          <p:nvPr/>
        </p:nvSpPr>
        <p:spPr>
          <a:xfrm>
            <a:off x="7404859" y="3097655"/>
            <a:ext cx="3333310" cy="4792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17"/>
                </a:moveTo>
                <a:lnTo>
                  <a:pt x="21600" y="0"/>
                </a:lnTo>
                <a:lnTo>
                  <a:pt x="21499" y="21522"/>
                </a:lnTo>
                <a:lnTo>
                  <a:pt x="0" y="21600"/>
                </a:lnTo>
                <a:lnTo>
                  <a:pt x="119" y="17"/>
                </a:lnTo>
                <a:close/>
              </a:path>
            </a:pathLst>
          </a:cu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7849701" y="4502116"/>
            <a:ext cx="2443626" cy="749368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userInfo</a:t>
            </a:r>
          </a:p>
        </p:txBody>
      </p:sp>
      <p:sp>
        <p:nvSpPr>
          <p:cNvPr id="391" name="Shape 391"/>
          <p:cNvSpPr/>
          <p:nvPr/>
        </p:nvSpPr>
        <p:spPr>
          <a:xfrm>
            <a:off x="7849701" y="5636256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message</a:t>
            </a:r>
          </a:p>
        </p:txBody>
      </p:sp>
      <p:sp>
        <p:nvSpPr>
          <p:cNvPr id="392" name="Shape 392"/>
          <p:cNvSpPr/>
          <p:nvPr/>
        </p:nvSpPr>
        <p:spPr>
          <a:xfrm>
            <a:off x="7849701" y="6770396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charm</a:t>
            </a:r>
          </a:p>
        </p:txBody>
      </p:sp>
      <p:sp>
        <p:nvSpPr>
          <p:cNvPr id="393" name="Shape 393"/>
          <p:cNvSpPr/>
          <p:nvPr/>
        </p:nvSpPr>
        <p:spPr>
          <a:xfrm>
            <a:off x="8482297" y="2038793"/>
            <a:ext cx="11784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store</a:t>
            </a:r>
          </a:p>
        </p:txBody>
      </p:sp>
      <p:sp>
        <p:nvSpPr>
          <p:cNvPr id="394" name="Shape 394"/>
          <p:cNvSpPr/>
          <p:nvPr/>
        </p:nvSpPr>
        <p:spPr>
          <a:xfrm flipV="1">
            <a:off x="3939362" y="3797713"/>
            <a:ext cx="3812246" cy="1033604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95" name="Shape 395"/>
          <p:cNvSpPr/>
          <p:nvPr/>
        </p:nvSpPr>
        <p:spPr>
          <a:xfrm>
            <a:off x="5098206" y="3525221"/>
            <a:ext cx="149123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connect</a:t>
            </a:r>
          </a:p>
        </p:txBody>
      </p:sp>
      <p:sp>
        <p:nvSpPr>
          <p:cNvPr id="396" name="Shape 396"/>
          <p:cNvSpPr/>
          <p:nvPr/>
        </p:nvSpPr>
        <p:spPr>
          <a:xfrm>
            <a:off x="3939362" y="5117095"/>
            <a:ext cx="3811988" cy="736534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5098206" y="5540980"/>
            <a:ext cx="149123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connect</a:t>
            </a:r>
          </a:p>
        </p:txBody>
      </p:sp>
      <p:sp>
        <p:nvSpPr>
          <p:cNvPr id="398" name="Shape 398"/>
          <p:cNvSpPr/>
          <p:nvPr>
            <p:ph type="title" idx="4294967295"/>
          </p:nvPr>
        </p:nvSpPr>
        <p:spPr>
          <a:xfrm>
            <a:off x="952500" y="383717"/>
            <a:ext cx="11099800" cy="2120901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connect</a:t>
            </a:r>
          </a:p>
        </p:txBody>
      </p:sp>
      <p:sp>
        <p:nvSpPr>
          <p:cNvPr id="399" name="Shape 3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3972811" y="2995088"/>
            <a:ext cx="5059179" cy="4988295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info</a:t>
            </a:r>
          </a:p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message</a:t>
            </a:r>
          </a:p>
        </p:txBody>
      </p:sp>
      <p:sp>
        <p:nvSpPr>
          <p:cNvPr id="402" name="Shape 402"/>
          <p:cNvSpPr/>
          <p:nvPr>
            <p:ph type="title"/>
          </p:nvPr>
        </p:nvSpPr>
        <p:spPr>
          <a:xfrm>
            <a:off x="952500" y="383717"/>
            <a:ext cx="11099800" cy="2120901"/>
          </a:xfrm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this.props拥有</a:t>
            </a:r>
          </a:p>
        </p:txBody>
      </p:sp>
      <p:sp>
        <p:nvSpPr>
          <p:cNvPr id="403" name="Shape 4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1787" t="9325" r="11295" b="7202"/>
          <a:stretch>
            <a:fillRect/>
          </a:stretch>
        </p:blipFill>
        <p:spPr>
          <a:xfrm>
            <a:off x="3748910" y="2592305"/>
            <a:ext cx="5506980" cy="6474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7" h="21586" fill="norm" stroke="1" extrusionOk="0">
                <a:moveTo>
                  <a:pt x="11113" y="0"/>
                </a:moveTo>
                <a:cubicBezTo>
                  <a:pt x="10500" y="-4"/>
                  <a:pt x="10094" y="59"/>
                  <a:pt x="9204" y="252"/>
                </a:cubicBezTo>
                <a:cubicBezTo>
                  <a:pt x="6968" y="736"/>
                  <a:pt x="5258" y="1390"/>
                  <a:pt x="4290" y="2133"/>
                </a:cubicBezTo>
                <a:cubicBezTo>
                  <a:pt x="2993" y="3129"/>
                  <a:pt x="2386" y="3858"/>
                  <a:pt x="1310" y="5717"/>
                </a:cubicBezTo>
                <a:cubicBezTo>
                  <a:pt x="541" y="7045"/>
                  <a:pt x="-21" y="9098"/>
                  <a:pt x="0" y="10496"/>
                </a:cubicBezTo>
                <a:cubicBezTo>
                  <a:pt x="21" y="11817"/>
                  <a:pt x="823" y="13623"/>
                  <a:pt x="1852" y="14668"/>
                </a:cubicBezTo>
                <a:lnTo>
                  <a:pt x="2396" y="15219"/>
                </a:lnTo>
                <a:lnTo>
                  <a:pt x="2096" y="15979"/>
                </a:lnTo>
                <a:cubicBezTo>
                  <a:pt x="1646" y="17121"/>
                  <a:pt x="1707" y="17675"/>
                  <a:pt x="2307" y="17943"/>
                </a:cubicBezTo>
                <a:cubicBezTo>
                  <a:pt x="2657" y="18099"/>
                  <a:pt x="2661" y="18118"/>
                  <a:pt x="2589" y="18786"/>
                </a:cubicBezTo>
                <a:cubicBezTo>
                  <a:pt x="2503" y="19589"/>
                  <a:pt x="2569" y="19668"/>
                  <a:pt x="3493" y="19831"/>
                </a:cubicBezTo>
                <a:cubicBezTo>
                  <a:pt x="3840" y="19893"/>
                  <a:pt x="4324" y="19993"/>
                  <a:pt x="4567" y="20055"/>
                </a:cubicBezTo>
                <a:cubicBezTo>
                  <a:pt x="4810" y="20117"/>
                  <a:pt x="6342" y="20485"/>
                  <a:pt x="7973" y="20873"/>
                </a:cubicBezTo>
                <a:cubicBezTo>
                  <a:pt x="9604" y="21261"/>
                  <a:pt x="11005" y="21582"/>
                  <a:pt x="11087" y="21586"/>
                </a:cubicBezTo>
                <a:cubicBezTo>
                  <a:pt x="11287" y="21596"/>
                  <a:pt x="11404" y="21250"/>
                  <a:pt x="11326" y="20878"/>
                </a:cubicBezTo>
                <a:cubicBezTo>
                  <a:pt x="11273" y="20626"/>
                  <a:pt x="11374" y="20480"/>
                  <a:pt x="11928" y="19997"/>
                </a:cubicBezTo>
                <a:cubicBezTo>
                  <a:pt x="12377" y="19605"/>
                  <a:pt x="12664" y="19234"/>
                  <a:pt x="12823" y="18843"/>
                </a:cubicBezTo>
                <a:cubicBezTo>
                  <a:pt x="12951" y="18526"/>
                  <a:pt x="13091" y="18232"/>
                  <a:pt x="13134" y="18192"/>
                </a:cubicBezTo>
                <a:cubicBezTo>
                  <a:pt x="13176" y="18151"/>
                  <a:pt x="13807" y="18063"/>
                  <a:pt x="14535" y="17996"/>
                </a:cubicBezTo>
                <a:cubicBezTo>
                  <a:pt x="15664" y="17892"/>
                  <a:pt x="16010" y="17810"/>
                  <a:pt x="16870" y="17442"/>
                </a:cubicBezTo>
                <a:cubicBezTo>
                  <a:pt x="18314" y="16823"/>
                  <a:pt x="19420" y="15868"/>
                  <a:pt x="19963" y="14773"/>
                </a:cubicBezTo>
                <a:cubicBezTo>
                  <a:pt x="20257" y="14179"/>
                  <a:pt x="20714" y="12781"/>
                  <a:pt x="21035" y="11500"/>
                </a:cubicBezTo>
                <a:cubicBezTo>
                  <a:pt x="21579" y="9336"/>
                  <a:pt x="21118" y="6898"/>
                  <a:pt x="19689" y="4395"/>
                </a:cubicBezTo>
                <a:cubicBezTo>
                  <a:pt x="19089" y="3343"/>
                  <a:pt x="17908" y="2183"/>
                  <a:pt x="16873" y="1626"/>
                </a:cubicBezTo>
                <a:cubicBezTo>
                  <a:pt x="16483" y="1416"/>
                  <a:pt x="15887" y="1085"/>
                  <a:pt x="15546" y="891"/>
                </a:cubicBezTo>
                <a:cubicBezTo>
                  <a:pt x="14720" y="420"/>
                  <a:pt x="13359" y="105"/>
                  <a:pt x="11821" y="25"/>
                </a:cubicBezTo>
                <a:cubicBezTo>
                  <a:pt x="11544" y="11"/>
                  <a:pt x="11318" y="2"/>
                  <a:pt x="11113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06" name="Shape 406"/>
          <p:cNvSpPr/>
          <p:nvPr>
            <p:ph type="title" idx="4294967295"/>
          </p:nvPr>
        </p:nvSpPr>
        <p:spPr>
          <a:xfrm>
            <a:off x="952500" y="383717"/>
            <a:ext cx="11099800" cy="2120901"/>
          </a:xfrm>
          <a:prstGeom prst="rect">
            <a:avLst/>
          </a:prstGeom>
        </p:spPr>
        <p:txBody>
          <a:bodyPr/>
          <a:lstStyle>
            <a:lvl1pPr defTabSz="426466">
              <a:defRPr sz="5767"/>
            </a:lvl1pPr>
          </a:lstStyle>
          <a:p>
            <a:pPr/>
            <a:r>
              <a:t>妈妈不用担心我的数据从哪获取了</a:t>
            </a:r>
          </a:p>
        </p:txBody>
      </p:sp>
      <p:sp>
        <p:nvSpPr>
          <p:cNvPr id="407" name="Shape 4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27500" y="-50971"/>
            <a:ext cx="14859800" cy="9855542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Shape 4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NOW直播</a:t>
            </a:r>
          </a:p>
        </p:txBody>
      </p:sp>
      <p:pic>
        <p:nvPicPr>
          <p:cNvPr id="150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7989" y="472694"/>
            <a:ext cx="4954621" cy="880821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2292350" y="5209591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素人直播</a:t>
            </a:r>
          </a:p>
        </p:txBody>
      </p:sp>
      <p:sp>
        <p:nvSpPr>
          <p:cNvPr id="152" name="Shape 152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1066800" y="-1613344"/>
            <a:ext cx="5334001" cy="4000501"/>
          </a:xfrm>
          <a:prstGeom prst="rect">
            <a:avLst/>
          </a:prstGeom>
        </p:spPr>
        <p:txBody>
          <a:bodyPr/>
          <a:lstStyle/>
          <a:p>
            <a:pPr/>
            <a:r>
              <a:t>NOW直播</a:t>
            </a:r>
          </a:p>
        </p:txBody>
      </p:sp>
      <p:pic>
        <p:nvPicPr>
          <p:cNvPr id="41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5293" y="681233"/>
            <a:ext cx="4631113" cy="8233089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Shape 4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5" name="shejizhou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8243" y="3443370"/>
            <a:ext cx="4631114" cy="4631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title" idx="4294967295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72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418" name="Shape 418"/>
          <p:cNvSpPr/>
          <p:nvPr/>
        </p:nvSpPr>
        <p:spPr>
          <a:xfrm>
            <a:off x="6255" y="5293435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778525" y="434761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532511" y="4022977"/>
            <a:ext cx="2382054" cy="1331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7096796" y="4300197"/>
            <a:ext cx="1890026" cy="1891638"/>
          </a:xfrm>
          <a:prstGeom prst="ellipse">
            <a:avLst/>
          </a:prstGeom>
          <a:solidFill>
            <a:srgbClr val="AB18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6848551" y="4050067"/>
            <a:ext cx="2394754" cy="1268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3" name="Shape 423"/>
          <p:cNvSpPr/>
          <p:nvPr/>
        </p:nvSpPr>
        <p:spPr>
          <a:xfrm>
            <a:off x="3955030" y="430019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4" name="Shape 424"/>
          <p:cNvSpPr/>
          <p:nvPr/>
        </p:nvSpPr>
        <p:spPr>
          <a:xfrm rot="10800000">
            <a:off x="3670461" y="5202387"/>
            <a:ext cx="2382054" cy="126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5" name="Shape 425"/>
          <p:cNvSpPr/>
          <p:nvPr/>
        </p:nvSpPr>
        <p:spPr>
          <a:xfrm>
            <a:off x="2848112" y="5293435"/>
            <a:ext cx="888202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6063772" y="5269172"/>
            <a:ext cx="84346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7" name="Shape 427"/>
          <p:cNvSpPr/>
          <p:nvPr/>
        </p:nvSpPr>
        <p:spPr>
          <a:xfrm flipV="1">
            <a:off x="9179083" y="5269172"/>
            <a:ext cx="912098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8" name="Shape 428"/>
          <p:cNvSpPr/>
          <p:nvPr/>
        </p:nvSpPr>
        <p:spPr>
          <a:xfrm>
            <a:off x="789603" y="6686850"/>
            <a:ext cx="18678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react</a:t>
            </a:r>
          </a:p>
        </p:txBody>
      </p:sp>
      <p:sp>
        <p:nvSpPr>
          <p:cNvPr id="429" name="Shape 429"/>
          <p:cNvSpPr/>
          <p:nvPr/>
        </p:nvSpPr>
        <p:spPr>
          <a:xfrm>
            <a:off x="1431766" y="4684972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0" name="Shape 430"/>
          <p:cNvSpPr/>
          <p:nvPr/>
        </p:nvSpPr>
        <p:spPr>
          <a:xfrm>
            <a:off x="4608271" y="4684972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1" name="Shape 431"/>
          <p:cNvSpPr/>
          <p:nvPr/>
        </p:nvSpPr>
        <p:spPr>
          <a:xfrm>
            <a:off x="7741446" y="4661816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2" name="Shape 432"/>
          <p:cNvSpPr/>
          <p:nvPr/>
        </p:nvSpPr>
        <p:spPr>
          <a:xfrm>
            <a:off x="3851318" y="3415636"/>
            <a:ext cx="20203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redux</a:t>
            </a:r>
          </a:p>
        </p:txBody>
      </p:sp>
      <p:sp>
        <p:nvSpPr>
          <p:cNvPr id="433" name="Shape 433"/>
          <p:cNvSpPr/>
          <p:nvPr/>
        </p:nvSpPr>
        <p:spPr>
          <a:xfrm>
            <a:off x="6845775" y="661723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组件化方案</a:t>
            </a:r>
          </a:p>
        </p:txBody>
      </p:sp>
      <p:sp>
        <p:nvSpPr>
          <p:cNvPr id="434" name="Shape 434"/>
          <p:cNvSpPr/>
          <p:nvPr/>
        </p:nvSpPr>
        <p:spPr>
          <a:xfrm>
            <a:off x="10272655" y="4323354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35" name="Shape 435"/>
          <p:cNvSpPr/>
          <p:nvPr/>
        </p:nvSpPr>
        <p:spPr>
          <a:xfrm rot="10800000">
            <a:off x="10026639" y="5202529"/>
            <a:ext cx="2382054" cy="1255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10874620" y="4661816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7" name="Shape 437"/>
          <p:cNvSpPr/>
          <p:nvPr/>
        </p:nvSpPr>
        <p:spPr>
          <a:xfrm>
            <a:off x="10017518" y="3358486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组件化实践</a:t>
            </a:r>
          </a:p>
        </p:txBody>
      </p:sp>
      <p:sp>
        <p:nvSpPr>
          <p:cNvPr id="438" name="Shape 438"/>
          <p:cNvSpPr/>
          <p:nvPr/>
        </p:nvSpPr>
        <p:spPr>
          <a:xfrm>
            <a:off x="12410149" y="5269172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39" name="Shape 4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056" y="1405385"/>
            <a:ext cx="3974593" cy="7065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8490" y="182804"/>
            <a:ext cx="2444310" cy="4345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3546" y="5227395"/>
            <a:ext cx="2454198" cy="4343401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 rot="20401827">
            <a:off x="6480655" y="2715571"/>
            <a:ext cx="1638336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45" name="Shape 445"/>
          <p:cNvSpPr/>
          <p:nvPr/>
        </p:nvSpPr>
        <p:spPr>
          <a:xfrm rot="1200000">
            <a:off x="6480608" y="5632555"/>
            <a:ext cx="1638336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46" name="Shape 4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ctrl+c、ctrl+v大法好</a:t>
            </a:r>
          </a:p>
        </p:txBody>
      </p:sp>
      <p:pic>
        <p:nvPicPr>
          <p:cNvPr id="4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2717799"/>
            <a:ext cx="7518400" cy="6045201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/>
          </p:nvPr>
        </p:nvSpPr>
        <p:spPr>
          <a:xfrm>
            <a:off x="249333" y="1465166"/>
            <a:ext cx="6254072" cy="4000501"/>
          </a:xfrm>
          <a:prstGeom prst="rect">
            <a:avLst/>
          </a:prstGeom>
        </p:spPr>
        <p:txBody>
          <a:bodyPr/>
          <a:lstStyle/>
          <a:p>
            <a:pPr/>
            <a:r>
              <a:t>但这真的OK了么</a:t>
            </a:r>
          </a:p>
        </p:txBody>
      </p:sp>
      <p:pic>
        <p:nvPicPr>
          <p:cNvPr id="45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3323" t="5312" r="22263" b="8357"/>
          <a:stretch>
            <a:fillRect/>
          </a:stretch>
        </p:blipFill>
        <p:spPr>
          <a:xfrm>
            <a:off x="6753249" y="1318370"/>
            <a:ext cx="5264102" cy="7116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75" fill="norm" stroke="1" extrusionOk="0">
                <a:moveTo>
                  <a:pt x="10828" y="1"/>
                </a:moveTo>
                <a:cubicBezTo>
                  <a:pt x="10650" y="5"/>
                  <a:pt x="10494" y="16"/>
                  <a:pt x="10364" y="35"/>
                </a:cubicBezTo>
                <a:cubicBezTo>
                  <a:pt x="10120" y="70"/>
                  <a:pt x="9714" y="115"/>
                  <a:pt x="9461" y="136"/>
                </a:cubicBezTo>
                <a:cubicBezTo>
                  <a:pt x="8935" y="179"/>
                  <a:pt x="8242" y="284"/>
                  <a:pt x="7996" y="357"/>
                </a:cubicBezTo>
                <a:cubicBezTo>
                  <a:pt x="7904" y="385"/>
                  <a:pt x="7732" y="422"/>
                  <a:pt x="7617" y="440"/>
                </a:cubicBezTo>
                <a:cubicBezTo>
                  <a:pt x="7153" y="514"/>
                  <a:pt x="6055" y="1027"/>
                  <a:pt x="5440" y="1457"/>
                </a:cubicBezTo>
                <a:cubicBezTo>
                  <a:pt x="4204" y="2321"/>
                  <a:pt x="3195" y="3745"/>
                  <a:pt x="2841" y="5123"/>
                </a:cubicBezTo>
                <a:cubicBezTo>
                  <a:pt x="2698" y="5679"/>
                  <a:pt x="2648" y="7294"/>
                  <a:pt x="2758" y="7802"/>
                </a:cubicBezTo>
                <a:cubicBezTo>
                  <a:pt x="2924" y="8567"/>
                  <a:pt x="2950" y="8508"/>
                  <a:pt x="2300" y="8840"/>
                </a:cubicBezTo>
                <a:cubicBezTo>
                  <a:pt x="1201" y="9400"/>
                  <a:pt x="498" y="10156"/>
                  <a:pt x="253" y="11043"/>
                </a:cubicBezTo>
                <a:cubicBezTo>
                  <a:pt x="196" y="11248"/>
                  <a:pt x="115" y="11481"/>
                  <a:pt x="73" y="11560"/>
                </a:cubicBezTo>
                <a:cubicBezTo>
                  <a:pt x="23" y="11655"/>
                  <a:pt x="-1" y="11937"/>
                  <a:pt x="0" y="12236"/>
                </a:cubicBezTo>
                <a:cubicBezTo>
                  <a:pt x="1" y="12536"/>
                  <a:pt x="27" y="12853"/>
                  <a:pt x="78" y="13021"/>
                </a:cubicBezTo>
                <a:cubicBezTo>
                  <a:pt x="122" y="13167"/>
                  <a:pt x="201" y="13497"/>
                  <a:pt x="254" y="13754"/>
                </a:cubicBezTo>
                <a:cubicBezTo>
                  <a:pt x="349" y="14219"/>
                  <a:pt x="530" y="14794"/>
                  <a:pt x="656" y="15032"/>
                </a:cubicBezTo>
                <a:cubicBezTo>
                  <a:pt x="1032" y="15748"/>
                  <a:pt x="1700" y="16439"/>
                  <a:pt x="2345" y="16784"/>
                </a:cubicBezTo>
                <a:cubicBezTo>
                  <a:pt x="2574" y="16906"/>
                  <a:pt x="2761" y="17039"/>
                  <a:pt x="2761" y="17079"/>
                </a:cubicBezTo>
                <a:cubicBezTo>
                  <a:pt x="2763" y="17240"/>
                  <a:pt x="3184" y="17808"/>
                  <a:pt x="3483" y="18055"/>
                </a:cubicBezTo>
                <a:cubicBezTo>
                  <a:pt x="3780" y="18299"/>
                  <a:pt x="4683" y="18803"/>
                  <a:pt x="4825" y="18803"/>
                </a:cubicBezTo>
                <a:cubicBezTo>
                  <a:pt x="4926" y="18803"/>
                  <a:pt x="5358" y="19131"/>
                  <a:pt x="5358" y="19207"/>
                </a:cubicBezTo>
                <a:cubicBezTo>
                  <a:pt x="5358" y="19245"/>
                  <a:pt x="5221" y="19373"/>
                  <a:pt x="5056" y="19491"/>
                </a:cubicBezTo>
                <a:cubicBezTo>
                  <a:pt x="4382" y="19974"/>
                  <a:pt x="4488" y="20125"/>
                  <a:pt x="5754" y="20492"/>
                </a:cubicBezTo>
                <a:cubicBezTo>
                  <a:pt x="6089" y="20589"/>
                  <a:pt x="7577" y="20890"/>
                  <a:pt x="8163" y="20979"/>
                </a:cubicBezTo>
                <a:cubicBezTo>
                  <a:pt x="8745" y="21068"/>
                  <a:pt x="9231" y="21146"/>
                  <a:pt x="9733" y="21231"/>
                </a:cubicBezTo>
                <a:cubicBezTo>
                  <a:pt x="9928" y="21264"/>
                  <a:pt x="10353" y="21308"/>
                  <a:pt x="10676" y="21329"/>
                </a:cubicBezTo>
                <a:cubicBezTo>
                  <a:pt x="11000" y="21351"/>
                  <a:pt x="11509" y="21421"/>
                  <a:pt x="11808" y="21486"/>
                </a:cubicBezTo>
                <a:cubicBezTo>
                  <a:pt x="12080" y="21545"/>
                  <a:pt x="12416" y="21575"/>
                  <a:pt x="12724" y="21575"/>
                </a:cubicBezTo>
                <a:cubicBezTo>
                  <a:pt x="13031" y="21575"/>
                  <a:pt x="13309" y="21545"/>
                  <a:pt x="13468" y="21486"/>
                </a:cubicBezTo>
                <a:cubicBezTo>
                  <a:pt x="13544" y="21458"/>
                  <a:pt x="13812" y="21367"/>
                  <a:pt x="14066" y="21286"/>
                </a:cubicBezTo>
                <a:cubicBezTo>
                  <a:pt x="14764" y="21063"/>
                  <a:pt x="15406" y="20573"/>
                  <a:pt x="15406" y="20265"/>
                </a:cubicBezTo>
                <a:cubicBezTo>
                  <a:pt x="15406" y="20223"/>
                  <a:pt x="15460" y="20156"/>
                  <a:pt x="15525" y="20115"/>
                </a:cubicBezTo>
                <a:cubicBezTo>
                  <a:pt x="15619" y="20057"/>
                  <a:pt x="15738" y="20082"/>
                  <a:pt x="16097" y="20232"/>
                </a:cubicBezTo>
                <a:cubicBezTo>
                  <a:pt x="16494" y="20399"/>
                  <a:pt x="16631" y="20422"/>
                  <a:pt x="17197" y="20422"/>
                </a:cubicBezTo>
                <a:cubicBezTo>
                  <a:pt x="17872" y="20422"/>
                  <a:pt x="18129" y="20360"/>
                  <a:pt x="18651" y="20070"/>
                </a:cubicBezTo>
                <a:cubicBezTo>
                  <a:pt x="19036" y="19855"/>
                  <a:pt x="19169" y="19624"/>
                  <a:pt x="19227" y="19069"/>
                </a:cubicBezTo>
                <a:cubicBezTo>
                  <a:pt x="19255" y="18802"/>
                  <a:pt x="19330" y="18521"/>
                  <a:pt x="19394" y="18446"/>
                </a:cubicBezTo>
                <a:cubicBezTo>
                  <a:pt x="19563" y="18244"/>
                  <a:pt x="19536" y="17990"/>
                  <a:pt x="19329" y="17826"/>
                </a:cubicBezTo>
                <a:lnTo>
                  <a:pt x="19148" y="17682"/>
                </a:lnTo>
                <a:lnTo>
                  <a:pt x="19336" y="17410"/>
                </a:lnTo>
                <a:cubicBezTo>
                  <a:pt x="19439" y="17260"/>
                  <a:pt x="19511" y="17060"/>
                  <a:pt x="19496" y="16964"/>
                </a:cubicBezTo>
                <a:cubicBezTo>
                  <a:pt x="19471" y="16807"/>
                  <a:pt x="19417" y="16780"/>
                  <a:pt x="18939" y="16690"/>
                </a:cubicBezTo>
                <a:cubicBezTo>
                  <a:pt x="18348" y="16578"/>
                  <a:pt x="18252" y="16496"/>
                  <a:pt x="18096" y="15967"/>
                </a:cubicBezTo>
                <a:cubicBezTo>
                  <a:pt x="17860" y="15166"/>
                  <a:pt x="17864" y="15144"/>
                  <a:pt x="18235" y="14889"/>
                </a:cubicBezTo>
                <a:cubicBezTo>
                  <a:pt x="18649" y="14604"/>
                  <a:pt x="18737" y="14291"/>
                  <a:pt x="18591" y="13619"/>
                </a:cubicBezTo>
                <a:cubicBezTo>
                  <a:pt x="18475" y="13087"/>
                  <a:pt x="18413" y="12926"/>
                  <a:pt x="18026" y="12151"/>
                </a:cubicBezTo>
                <a:cubicBezTo>
                  <a:pt x="17868" y="11834"/>
                  <a:pt x="17751" y="11513"/>
                  <a:pt x="17766" y="11437"/>
                </a:cubicBezTo>
                <a:cubicBezTo>
                  <a:pt x="17785" y="11339"/>
                  <a:pt x="17959" y="11235"/>
                  <a:pt x="18366" y="11075"/>
                </a:cubicBezTo>
                <a:cubicBezTo>
                  <a:pt x="19064" y="10801"/>
                  <a:pt x="20005" y="10178"/>
                  <a:pt x="20376" y="9744"/>
                </a:cubicBezTo>
                <a:cubicBezTo>
                  <a:pt x="20696" y="9371"/>
                  <a:pt x="21204" y="8447"/>
                  <a:pt x="21351" y="7972"/>
                </a:cubicBezTo>
                <a:cubicBezTo>
                  <a:pt x="21599" y="7169"/>
                  <a:pt x="21441" y="5610"/>
                  <a:pt x="21009" y="4599"/>
                </a:cubicBezTo>
                <a:cubicBezTo>
                  <a:pt x="20299" y="2935"/>
                  <a:pt x="18371" y="1507"/>
                  <a:pt x="15783" y="726"/>
                </a:cubicBezTo>
                <a:cubicBezTo>
                  <a:pt x="14365" y="298"/>
                  <a:pt x="12075" y="-25"/>
                  <a:pt x="10828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54" name="Shape 4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业务越来越多，迭代越来越快</a:t>
            </a:r>
          </a:p>
        </p:txBody>
      </p:sp>
      <p:sp>
        <p:nvSpPr>
          <p:cNvPr id="457" name="Shape 4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771" y="1343818"/>
            <a:ext cx="3974594" cy="7065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7045" y="182804"/>
            <a:ext cx="2444311" cy="4345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62101" y="5227395"/>
            <a:ext cx="2454199" cy="4343401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Shape 462"/>
          <p:cNvSpPr/>
          <p:nvPr/>
        </p:nvSpPr>
        <p:spPr>
          <a:xfrm rot="20401827">
            <a:off x="4748048" y="2976371"/>
            <a:ext cx="1173724" cy="1270001"/>
          </a:xfrm>
          <a:prstGeom prst="rightArrow">
            <a:avLst>
              <a:gd name="adj1" fmla="val 32000"/>
              <a:gd name="adj2" fmla="val 6925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63" name="Shape 463"/>
          <p:cNvSpPr/>
          <p:nvPr/>
        </p:nvSpPr>
        <p:spPr>
          <a:xfrm rot="1200000">
            <a:off x="4747427" y="5557151"/>
            <a:ext cx="1197403" cy="1270001"/>
          </a:xfrm>
          <a:prstGeom prst="rightArrow">
            <a:avLst>
              <a:gd name="adj1" fmla="val 32000"/>
              <a:gd name="adj2" fmla="val 6788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8903070" y="6387317"/>
            <a:ext cx="1197403" cy="1270001"/>
          </a:xfrm>
          <a:prstGeom prst="rightArrow">
            <a:avLst>
              <a:gd name="adj1" fmla="val 32000"/>
              <a:gd name="adj2" fmla="val 6788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465" name="pasted-image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44926" y="5227395"/>
            <a:ext cx="2443164" cy="4343401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Shape 4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defRPr sz="6000"/>
            </a:pPr>
            <a:r>
              <a:t>你的代码真的符合规范？</a:t>
            </a:r>
          </a:p>
          <a:p>
            <a:pPr defTabSz="438150">
              <a:defRPr sz="6000"/>
            </a:pPr>
            <a:r>
              <a:t>能快速切换不同的场景？</a:t>
            </a:r>
          </a:p>
          <a:p>
            <a:pPr defTabSz="438150">
              <a:defRPr sz="6000"/>
            </a:pPr>
            <a:r>
              <a:t>不同的业务？</a:t>
            </a:r>
          </a:p>
        </p:txBody>
      </p:sp>
      <p:sp>
        <p:nvSpPr>
          <p:cNvPr id="469" name="Shape 4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title"/>
          </p:nvPr>
        </p:nvSpPr>
        <p:spPr>
          <a:xfrm>
            <a:off x="249333" y="1465166"/>
            <a:ext cx="6254072" cy="4000501"/>
          </a:xfrm>
          <a:prstGeom prst="rect">
            <a:avLst/>
          </a:prstGeom>
        </p:spPr>
        <p:txBody>
          <a:bodyPr/>
          <a:lstStyle/>
          <a:p>
            <a:pPr/>
            <a:r>
              <a:t>无规矩不成方圆</a:t>
            </a:r>
          </a:p>
        </p:txBody>
      </p:sp>
      <p:pic>
        <p:nvPicPr>
          <p:cNvPr id="472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3323" t="5312" r="22263" b="8357"/>
          <a:stretch>
            <a:fillRect/>
          </a:stretch>
        </p:blipFill>
        <p:spPr>
          <a:xfrm>
            <a:off x="6753249" y="1318370"/>
            <a:ext cx="5264102" cy="7116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75" fill="norm" stroke="1" extrusionOk="0">
                <a:moveTo>
                  <a:pt x="10828" y="1"/>
                </a:moveTo>
                <a:cubicBezTo>
                  <a:pt x="10650" y="5"/>
                  <a:pt x="10494" y="16"/>
                  <a:pt x="10364" y="35"/>
                </a:cubicBezTo>
                <a:cubicBezTo>
                  <a:pt x="10120" y="70"/>
                  <a:pt x="9714" y="115"/>
                  <a:pt x="9461" y="136"/>
                </a:cubicBezTo>
                <a:cubicBezTo>
                  <a:pt x="8935" y="179"/>
                  <a:pt x="8242" y="284"/>
                  <a:pt x="7996" y="357"/>
                </a:cubicBezTo>
                <a:cubicBezTo>
                  <a:pt x="7904" y="385"/>
                  <a:pt x="7732" y="422"/>
                  <a:pt x="7617" y="440"/>
                </a:cubicBezTo>
                <a:cubicBezTo>
                  <a:pt x="7153" y="514"/>
                  <a:pt x="6055" y="1027"/>
                  <a:pt x="5440" y="1457"/>
                </a:cubicBezTo>
                <a:cubicBezTo>
                  <a:pt x="4204" y="2321"/>
                  <a:pt x="3195" y="3745"/>
                  <a:pt x="2841" y="5123"/>
                </a:cubicBezTo>
                <a:cubicBezTo>
                  <a:pt x="2698" y="5679"/>
                  <a:pt x="2648" y="7294"/>
                  <a:pt x="2758" y="7802"/>
                </a:cubicBezTo>
                <a:cubicBezTo>
                  <a:pt x="2924" y="8567"/>
                  <a:pt x="2950" y="8508"/>
                  <a:pt x="2300" y="8840"/>
                </a:cubicBezTo>
                <a:cubicBezTo>
                  <a:pt x="1201" y="9400"/>
                  <a:pt x="498" y="10156"/>
                  <a:pt x="253" y="11043"/>
                </a:cubicBezTo>
                <a:cubicBezTo>
                  <a:pt x="196" y="11248"/>
                  <a:pt x="115" y="11481"/>
                  <a:pt x="73" y="11560"/>
                </a:cubicBezTo>
                <a:cubicBezTo>
                  <a:pt x="23" y="11655"/>
                  <a:pt x="-1" y="11937"/>
                  <a:pt x="0" y="12236"/>
                </a:cubicBezTo>
                <a:cubicBezTo>
                  <a:pt x="1" y="12536"/>
                  <a:pt x="27" y="12853"/>
                  <a:pt x="78" y="13021"/>
                </a:cubicBezTo>
                <a:cubicBezTo>
                  <a:pt x="122" y="13167"/>
                  <a:pt x="201" y="13497"/>
                  <a:pt x="254" y="13754"/>
                </a:cubicBezTo>
                <a:cubicBezTo>
                  <a:pt x="349" y="14219"/>
                  <a:pt x="530" y="14794"/>
                  <a:pt x="656" y="15032"/>
                </a:cubicBezTo>
                <a:cubicBezTo>
                  <a:pt x="1032" y="15748"/>
                  <a:pt x="1700" y="16439"/>
                  <a:pt x="2345" y="16784"/>
                </a:cubicBezTo>
                <a:cubicBezTo>
                  <a:pt x="2574" y="16906"/>
                  <a:pt x="2761" y="17039"/>
                  <a:pt x="2761" y="17079"/>
                </a:cubicBezTo>
                <a:cubicBezTo>
                  <a:pt x="2763" y="17240"/>
                  <a:pt x="3184" y="17808"/>
                  <a:pt x="3483" y="18055"/>
                </a:cubicBezTo>
                <a:cubicBezTo>
                  <a:pt x="3780" y="18299"/>
                  <a:pt x="4683" y="18803"/>
                  <a:pt x="4825" y="18803"/>
                </a:cubicBezTo>
                <a:cubicBezTo>
                  <a:pt x="4926" y="18803"/>
                  <a:pt x="5358" y="19131"/>
                  <a:pt x="5358" y="19207"/>
                </a:cubicBezTo>
                <a:cubicBezTo>
                  <a:pt x="5358" y="19245"/>
                  <a:pt x="5221" y="19373"/>
                  <a:pt x="5056" y="19491"/>
                </a:cubicBezTo>
                <a:cubicBezTo>
                  <a:pt x="4382" y="19974"/>
                  <a:pt x="4488" y="20125"/>
                  <a:pt x="5754" y="20492"/>
                </a:cubicBezTo>
                <a:cubicBezTo>
                  <a:pt x="6089" y="20589"/>
                  <a:pt x="7577" y="20890"/>
                  <a:pt x="8163" y="20979"/>
                </a:cubicBezTo>
                <a:cubicBezTo>
                  <a:pt x="8745" y="21068"/>
                  <a:pt x="9231" y="21146"/>
                  <a:pt x="9733" y="21231"/>
                </a:cubicBezTo>
                <a:cubicBezTo>
                  <a:pt x="9928" y="21264"/>
                  <a:pt x="10353" y="21308"/>
                  <a:pt x="10676" y="21329"/>
                </a:cubicBezTo>
                <a:cubicBezTo>
                  <a:pt x="11000" y="21351"/>
                  <a:pt x="11509" y="21421"/>
                  <a:pt x="11808" y="21486"/>
                </a:cubicBezTo>
                <a:cubicBezTo>
                  <a:pt x="12080" y="21545"/>
                  <a:pt x="12416" y="21575"/>
                  <a:pt x="12724" y="21575"/>
                </a:cubicBezTo>
                <a:cubicBezTo>
                  <a:pt x="13031" y="21575"/>
                  <a:pt x="13309" y="21545"/>
                  <a:pt x="13468" y="21486"/>
                </a:cubicBezTo>
                <a:cubicBezTo>
                  <a:pt x="13544" y="21458"/>
                  <a:pt x="13812" y="21367"/>
                  <a:pt x="14066" y="21286"/>
                </a:cubicBezTo>
                <a:cubicBezTo>
                  <a:pt x="14764" y="21063"/>
                  <a:pt x="15406" y="20573"/>
                  <a:pt x="15406" y="20265"/>
                </a:cubicBezTo>
                <a:cubicBezTo>
                  <a:pt x="15406" y="20223"/>
                  <a:pt x="15460" y="20156"/>
                  <a:pt x="15525" y="20115"/>
                </a:cubicBezTo>
                <a:cubicBezTo>
                  <a:pt x="15619" y="20057"/>
                  <a:pt x="15738" y="20082"/>
                  <a:pt x="16097" y="20232"/>
                </a:cubicBezTo>
                <a:cubicBezTo>
                  <a:pt x="16494" y="20399"/>
                  <a:pt x="16631" y="20422"/>
                  <a:pt x="17197" y="20422"/>
                </a:cubicBezTo>
                <a:cubicBezTo>
                  <a:pt x="17872" y="20422"/>
                  <a:pt x="18129" y="20360"/>
                  <a:pt x="18651" y="20070"/>
                </a:cubicBezTo>
                <a:cubicBezTo>
                  <a:pt x="19036" y="19855"/>
                  <a:pt x="19169" y="19624"/>
                  <a:pt x="19227" y="19069"/>
                </a:cubicBezTo>
                <a:cubicBezTo>
                  <a:pt x="19255" y="18802"/>
                  <a:pt x="19330" y="18521"/>
                  <a:pt x="19394" y="18446"/>
                </a:cubicBezTo>
                <a:cubicBezTo>
                  <a:pt x="19563" y="18244"/>
                  <a:pt x="19536" y="17990"/>
                  <a:pt x="19329" y="17826"/>
                </a:cubicBezTo>
                <a:lnTo>
                  <a:pt x="19148" y="17682"/>
                </a:lnTo>
                <a:lnTo>
                  <a:pt x="19336" y="17410"/>
                </a:lnTo>
                <a:cubicBezTo>
                  <a:pt x="19439" y="17260"/>
                  <a:pt x="19511" y="17060"/>
                  <a:pt x="19496" y="16964"/>
                </a:cubicBezTo>
                <a:cubicBezTo>
                  <a:pt x="19471" y="16807"/>
                  <a:pt x="19417" y="16780"/>
                  <a:pt x="18939" y="16690"/>
                </a:cubicBezTo>
                <a:cubicBezTo>
                  <a:pt x="18348" y="16578"/>
                  <a:pt x="18252" y="16496"/>
                  <a:pt x="18096" y="15967"/>
                </a:cubicBezTo>
                <a:cubicBezTo>
                  <a:pt x="17860" y="15166"/>
                  <a:pt x="17864" y="15144"/>
                  <a:pt x="18235" y="14889"/>
                </a:cubicBezTo>
                <a:cubicBezTo>
                  <a:pt x="18649" y="14604"/>
                  <a:pt x="18737" y="14291"/>
                  <a:pt x="18591" y="13619"/>
                </a:cubicBezTo>
                <a:cubicBezTo>
                  <a:pt x="18475" y="13087"/>
                  <a:pt x="18413" y="12926"/>
                  <a:pt x="18026" y="12151"/>
                </a:cubicBezTo>
                <a:cubicBezTo>
                  <a:pt x="17868" y="11834"/>
                  <a:pt x="17751" y="11513"/>
                  <a:pt x="17766" y="11437"/>
                </a:cubicBezTo>
                <a:cubicBezTo>
                  <a:pt x="17785" y="11339"/>
                  <a:pt x="17959" y="11235"/>
                  <a:pt x="18366" y="11075"/>
                </a:cubicBezTo>
                <a:cubicBezTo>
                  <a:pt x="19064" y="10801"/>
                  <a:pt x="20005" y="10178"/>
                  <a:pt x="20376" y="9744"/>
                </a:cubicBezTo>
                <a:cubicBezTo>
                  <a:pt x="20696" y="9371"/>
                  <a:pt x="21204" y="8447"/>
                  <a:pt x="21351" y="7972"/>
                </a:cubicBezTo>
                <a:cubicBezTo>
                  <a:pt x="21599" y="7169"/>
                  <a:pt x="21441" y="5610"/>
                  <a:pt x="21009" y="4599"/>
                </a:cubicBezTo>
                <a:cubicBezTo>
                  <a:pt x="20299" y="2935"/>
                  <a:pt x="18371" y="1507"/>
                  <a:pt x="15783" y="726"/>
                </a:cubicBezTo>
                <a:cubicBezTo>
                  <a:pt x="14365" y="298"/>
                  <a:pt x="12075" y="-25"/>
                  <a:pt x="10828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73" name="Shape 4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图片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845" y="2339079"/>
            <a:ext cx="12279110" cy="4821934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Shape 476"/>
          <p:cNvSpPr/>
          <p:nvPr/>
        </p:nvSpPr>
        <p:spPr>
          <a:xfrm>
            <a:off x="8442398" y="1953579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展示组件</a:t>
            </a:r>
          </a:p>
        </p:txBody>
      </p:sp>
      <p:sp>
        <p:nvSpPr>
          <p:cNvPr id="477" name="Shape 477"/>
          <p:cNvSpPr/>
          <p:nvPr/>
        </p:nvSpPr>
        <p:spPr>
          <a:xfrm>
            <a:off x="8442398" y="6866648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数据组件</a:t>
            </a:r>
          </a:p>
        </p:txBody>
      </p:sp>
      <p:sp>
        <p:nvSpPr>
          <p:cNvPr id="478" name="Shape 478"/>
          <p:cNvSpPr/>
          <p:nvPr/>
        </p:nvSpPr>
        <p:spPr>
          <a:xfrm>
            <a:off x="2762604" y="1953579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数据中心</a:t>
            </a:r>
          </a:p>
        </p:txBody>
      </p:sp>
      <p:sp>
        <p:nvSpPr>
          <p:cNvPr id="479" name="Shape 479"/>
          <p:cNvSpPr/>
          <p:nvPr/>
        </p:nvSpPr>
        <p:spPr>
          <a:xfrm>
            <a:off x="2762604" y="6866648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高阶组件</a:t>
            </a:r>
          </a:p>
        </p:txBody>
      </p:sp>
      <p:sp>
        <p:nvSpPr>
          <p:cNvPr id="480" name="Shape 480"/>
          <p:cNvSpPr/>
          <p:nvPr/>
        </p:nvSpPr>
        <p:spPr>
          <a:xfrm>
            <a:off x="5238749" y="4362696"/>
            <a:ext cx="2527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组件化方案</a:t>
            </a:r>
          </a:p>
        </p:txBody>
      </p:sp>
      <p:sp>
        <p:nvSpPr>
          <p:cNvPr id="481" name="Shape 4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9735" y="491500"/>
            <a:ext cx="4975867" cy="880821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花样直播</a:t>
            </a:r>
          </a:p>
        </p:txBody>
      </p:sp>
      <p:sp>
        <p:nvSpPr>
          <p:cNvPr id="156" name="Shape 156"/>
          <p:cNvSpPr/>
          <p:nvPr/>
        </p:nvSpPr>
        <p:spPr>
          <a:xfrm>
            <a:off x="2292350" y="5254956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秀场直播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NPM(包管理器)</a:t>
            </a:r>
          </a:p>
        </p:txBody>
      </p:sp>
      <p:sp>
        <p:nvSpPr>
          <p:cNvPr id="484" name="Shape 484"/>
          <p:cNvSpPr/>
          <p:nvPr/>
        </p:nvSpPr>
        <p:spPr>
          <a:xfrm>
            <a:off x="2213386" y="2668376"/>
            <a:ext cx="1669548" cy="6609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9" y="21600"/>
                </a:lnTo>
                <a:lnTo>
                  <a:pt x="21600" y="2159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5" name="Shape 485"/>
          <p:cNvSpPr/>
          <p:nvPr/>
        </p:nvSpPr>
        <p:spPr>
          <a:xfrm flipV="1">
            <a:off x="2200278" y="3114620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6" name="Shape 486"/>
          <p:cNvSpPr/>
          <p:nvPr/>
        </p:nvSpPr>
        <p:spPr>
          <a:xfrm flipV="1">
            <a:off x="2200278" y="6895286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7" name="Shape 487"/>
          <p:cNvSpPr/>
          <p:nvPr/>
        </p:nvSpPr>
        <p:spPr>
          <a:xfrm flipV="1">
            <a:off x="3284011" y="4571853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8" name="Shape 488"/>
          <p:cNvSpPr/>
          <p:nvPr/>
        </p:nvSpPr>
        <p:spPr>
          <a:xfrm flipV="1">
            <a:off x="2200278" y="3864960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9" name="Shape 489"/>
          <p:cNvSpPr/>
          <p:nvPr/>
        </p:nvSpPr>
        <p:spPr>
          <a:xfrm>
            <a:off x="4000491" y="2841050"/>
            <a:ext cx="263385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node_modules</a:t>
            </a:r>
          </a:p>
        </p:txBody>
      </p:sp>
      <p:sp>
        <p:nvSpPr>
          <p:cNvPr id="490" name="Shape 490"/>
          <p:cNvSpPr/>
          <p:nvPr/>
        </p:nvSpPr>
        <p:spPr>
          <a:xfrm>
            <a:off x="3957819" y="3553290"/>
            <a:ext cx="203339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src(源文件)</a:t>
            </a:r>
          </a:p>
        </p:txBody>
      </p:sp>
      <p:sp>
        <p:nvSpPr>
          <p:cNvPr id="491" name="Shape 491"/>
          <p:cNvSpPr/>
          <p:nvPr/>
        </p:nvSpPr>
        <p:spPr>
          <a:xfrm>
            <a:off x="4030633" y="6547409"/>
            <a:ext cx="288683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dist(编辑后文件)</a:t>
            </a:r>
          </a:p>
        </p:txBody>
      </p:sp>
      <p:sp>
        <p:nvSpPr>
          <p:cNvPr id="492" name="Shape 492"/>
          <p:cNvSpPr/>
          <p:nvPr/>
        </p:nvSpPr>
        <p:spPr>
          <a:xfrm>
            <a:off x="4081657" y="7415503"/>
            <a:ext cx="72847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test</a:t>
            </a:r>
          </a:p>
        </p:txBody>
      </p:sp>
      <p:sp>
        <p:nvSpPr>
          <p:cNvPr id="493" name="Shape 493"/>
          <p:cNvSpPr/>
          <p:nvPr/>
        </p:nvSpPr>
        <p:spPr>
          <a:xfrm flipV="1">
            <a:off x="2200278" y="7689073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94" name="Shape 494"/>
          <p:cNvSpPr/>
          <p:nvPr/>
        </p:nvSpPr>
        <p:spPr>
          <a:xfrm>
            <a:off x="4085073" y="8930853"/>
            <a:ext cx="246469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pageage.json</a:t>
            </a:r>
          </a:p>
        </p:txBody>
      </p:sp>
      <p:sp>
        <p:nvSpPr>
          <p:cNvPr id="495" name="Shape 495"/>
          <p:cNvSpPr/>
          <p:nvPr/>
        </p:nvSpPr>
        <p:spPr>
          <a:xfrm flipH="1" flipV="1">
            <a:off x="3284978" y="3852260"/>
            <a:ext cx="1" cy="74395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96" name="Shape 496"/>
          <p:cNvSpPr/>
          <p:nvPr/>
        </p:nvSpPr>
        <p:spPr>
          <a:xfrm>
            <a:off x="5217829" y="4298283"/>
            <a:ext cx="142684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index.js</a:t>
            </a:r>
          </a:p>
        </p:txBody>
      </p:sp>
      <p:sp>
        <p:nvSpPr>
          <p:cNvPr id="497" name="Shape 497"/>
          <p:cNvSpPr/>
          <p:nvPr/>
        </p:nvSpPr>
        <p:spPr>
          <a:xfrm flipH="1" flipV="1">
            <a:off x="3284978" y="4596212"/>
            <a:ext cx="1" cy="74395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98" name="Shape 498"/>
          <p:cNvSpPr/>
          <p:nvPr/>
        </p:nvSpPr>
        <p:spPr>
          <a:xfrm flipV="1">
            <a:off x="3284011" y="5315805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99" name="Shape 499"/>
          <p:cNvSpPr/>
          <p:nvPr/>
        </p:nvSpPr>
        <p:spPr>
          <a:xfrm>
            <a:off x="5211352" y="4968188"/>
            <a:ext cx="17446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index.css</a:t>
            </a:r>
          </a:p>
        </p:txBody>
      </p:sp>
      <p:sp>
        <p:nvSpPr>
          <p:cNvPr id="500" name="Shape 500"/>
          <p:cNvSpPr/>
          <p:nvPr/>
        </p:nvSpPr>
        <p:spPr>
          <a:xfrm flipH="1" flipV="1">
            <a:off x="3284978" y="5303106"/>
            <a:ext cx="1" cy="74395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01" name="Shape 501"/>
          <p:cNvSpPr/>
          <p:nvPr/>
        </p:nvSpPr>
        <p:spPr>
          <a:xfrm flipV="1">
            <a:off x="3284011" y="6029086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02" name="Shape 502"/>
          <p:cNvSpPr/>
          <p:nvPr/>
        </p:nvSpPr>
        <p:spPr>
          <a:xfrm>
            <a:off x="5226401" y="5636982"/>
            <a:ext cx="495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…</a:t>
            </a:r>
          </a:p>
        </p:txBody>
      </p:sp>
      <p:sp>
        <p:nvSpPr>
          <p:cNvPr id="503" name="Shape 503"/>
          <p:cNvSpPr/>
          <p:nvPr/>
        </p:nvSpPr>
        <p:spPr>
          <a:xfrm flipV="1">
            <a:off x="2200278" y="8482859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04" name="Shape 504"/>
          <p:cNvSpPr/>
          <p:nvPr/>
        </p:nvSpPr>
        <p:spPr>
          <a:xfrm>
            <a:off x="4081657" y="8173177"/>
            <a:ext cx="157505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example</a:t>
            </a:r>
          </a:p>
        </p:txBody>
      </p:sp>
      <p:sp>
        <p:nvSpPr>
          <p:cNvPr id="505" name="Shape 5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数据中心</a:t>
            </a:r>
          </a:p>
        </p:txBody>
      </p:sp>
      <p:sp>
        <p:nvSpPr>
          <p:cNvPr id="510" name="Shape 5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单一数据源store</a:t>
            </a:r>
          </a:p>
          <a:p>
            <a:pPr/>
            <a:r>
              <a:t>暴露注入reducer与middleware的函数</a:t>
            </a:r>
          </a:p>
          <a:p>
            <a:pPr/>
            <a:r>
              <a:t>暴露Provider与connect函数</a:t>
            </a:r>
          </a:p>
        </p:txBody>
      </p:sp>
      <p:sp>
        <p:nvSpPr>
          <p:cNvPr id="511" name="Shape 5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静态写入</a:t>
            </a:r>
          </a:p>
        </p:txBody>
      </p:sp>
      <p:sp>
        <p:nvSpPr>
          <p:cNvPr id="514" name="Shape 51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380999" indent="-380999">
              <a:defRPr sz="3500"/>
            </a:lvl1pPr>
          </a:lstStyle>
          <a:p>
            <a:pPr/>
            <a:r>
              <a:t>store静态写入middleware与reducer</a:t>
            </a:r>
          </a:p>
        </p:txBody>
      </p:sp>
      <p:sp>
        <p:nvSpPr>
          <p:cNvPr id="515" name="Shape 5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6" name="Shape 516"/>
          <p:cNvSpPr/>
          <p:nvPr/>
        </p:nvSpPr>
        <p:spPr>
          <a:xfrm>
            <a:off x="7336097" y="3737388"/>
            <a:ext cx="4098407" cy="3993324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store</a:t>
            </a:r>
          </a:p>
          <a:p>
            <a:pPr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middleware</a:t>
            </a:r>
          </a:p>
          <a:p>
            <a:pPr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reducer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动态注入</a:t>
            </a:r>
          </a:p>
        </p:txBody>
      </p:sp>
      <p:sp>
        <p:nvSpPr>
          <p:cNvPr id="519" name="Shape 519"/>
          <p:cNvSpPr/>
          <p:nvPr>
            <p:ph type="body" sz="half" idx="1"/>
          </p:nvPr>
        </p:nvSpPr>
        <p:spPr>
          <a:xfrm>
            <a:off x="135919" y="2597150"/>
            <a:ext cx="5334001" cy="6286501"/>
          </a:xfrm>
          <a:prstGeom prst="rect">
            <a:avLst/>
          </a:prstGeom>
        </p:spPr>
        <p:txBody>
          <a:bodyPr/>
          <a:lstStyle/>
          <a:p>
            <a:pPr/>
            <a:r>
              <a:t>新增addMiddleware函数负责动态注入middleware</a:t>
            </a:r>
          </a:p>
          <a:p>
            <a:pPr/>
          </a:p>
          <a:p>
            <a:pPr/>
          </a:p>
          <a:p>
            <a:pPr/>
            <a:r>
              <a:t>新增addReducer函数负责动态注入reducer</a:t>
            </a:r>
          </a:p>
        </p:txBody>
      </p:sp>
      <p:sp>
        <p:nvSpPr>
          <p:cNvPr id="520" name="Shape 5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1" name="Shape 521"/>
          <p:cNvSpPr/>
          <p:nvPr/>
        </p:nvSpPr>
        <p:spPr>
          <a:xfrm>
            <a:off x="10109081" y="4508086"/>
            <a:ext cx="2443627" cy="2464628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store</a:t>
            </a:r>
          </a:p>
        </p:txBody>
      </p:sp>
      <p:sp>
        <p:nvSpPr>
          <p:cNvPr id="522" name="Shape 522"/>
          <p:cNvSpPr/>
          <p:nvPr/>
        </p:nvSpPr>
        <p:spPr>
          <a:xfrm flipV="1">
            <a:off x="8754790" y="6002789"/>
            <a:ext cx="1270001" cy="127000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23" name="Shape 523"/>
          <p:cNvSpPr/>
          <p:nvPr/>
        </p:nvSpPr>
        <p:spPr>
          <a:xfrm>
            <a:off x="8754943" y="4074260"/>
            <a:ext cx="1269695" cy="126969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24" name="Shape 524"/>
          <p:cNvSpPr/>
          <p:nvPr/>
        </p:nvSpPr>
        <p:spPr>
          <a:xfrm>
            <a:off x="5820041" y="3595485"/>
            <a:ext cx="2575647" cy="866591"/>
          </a:xfrm>
          <a:prstGeom prst="roundRect">
            <a:avLst>
              <a:gd name="adj" fmla="val 2317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addMiddleware</a:t>
            </a:r>
          </a:p>
        </p:txBody>
      </p:sp>
      <p:sp>
        <p:nvSpPr>
          <p:cNvPr id="525" name="Shape 525"/>
          <p:cNvSpPr/>
          <p:nvPr/>
        </p:nvSpPr>
        <p:spPr>
          <a:xfrm>
            <a:off x="5818814" y="6927287"/>
            <a:ext cx="2578101" cy="863601"/>
          </a:xfrm>
          <a:prstGeom prst="roundRect">
            <a:avLst>
              <a:gd name="adj" fmla="val 22059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addReducer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以下哪些是业务代码？</a:t>
            </a:r>
          </a:p>
        </p:txBody>
      </p:sp>
      <p:sp>
        <p:nvSpPr>
          <p:cNvPr id="528" name="Shape 5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799" indent="-685799">
              <a:buSzPct val="100000"/>
              <a:buAutoNum type="alphaUcPeriod" startAt="1"/>
            </a:pPr>
            <a:r>
              <a:t>用户点击关注主播，修改数据变更关注状态</a:t>
            </a:r>
          </a:p>
          <a:p>
            <a:pPr marL="685799" indent="-685799">
              <a:buSzPct val="100000"/>
              <a:buAutoNum type="alphaUcPeriod" startAt="1"/>
            </a:pPr>
            <a:r>
              <a:t>用户点击头像，调用资料卡组件展示用户资料卡</a:t>
            </a:r>
          </a:p>
          <a:p>
            <a:pPr marL="685799" indent="-685799">
              <a:buSzPct val="100000"/>
              <a:buAutoNum type="alphaUcPeriod" startAt="1"/>
            </a:pPr>
            <a:r>
              <a:t>用户点击资料卡关闭按钮，关闭资料卡</a:t>
            </a:r>
          </a:p>
        </p:txBody>
      </p:sp>
      <p:sp>
        <p:nvSpPr>
          <p:cNvPr id="529" name="Shape 5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以下哪些是业务代码？</a:t>
            </a:r>
          </a:p>
        </p:txBody>
      </p:sp>
      <p:sp>
        <p:nvSpPr>
          <p:cNvPr id="532" name="Shape 5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799" indent="-685799">
              <a:buSzPct val="100000"/>
              <a:buAutoNum type="alphaUcPeriod" startAt="1"/>
              <a:defRPr>
                <a:solidFill>
                  <a:srgbClr val="FF2600"/>
                </a:solidFill>
              </a:defRPr>
            </a:pPr>
            <a:r>
              <a:t>用户点击关注主播，修改数据变更关注状态</a:t>
            </a:r>
          </a:p>
          <a:p>
            <a:pPr marL="685799" indent="-685799">
              <a:buSzPct val="100000"/>
              <a:buAutoNum type="alphaUcPeriod" startAt="1"/>
              <a:defRPr>
                <a:solidFill>
                  <a:srgbClr val="FF2600"/>
                </a:solidFill>
              </a:defRPr>
            </a:pPr>
            <a:r>
              <a:t>用户点击头像，调用资料卡组件展示用户资料卡</a:t>
            </a:r>
          </a:p>
          <a:p>
            <a:pPr marL="685799" indent="-685799">
              <a:buSzPct val="100000"/>
              <a:buAutoNum type="alphaUcPeriod" startAt="1"/>
            </a:pPr>
            <a:r>
              <a:t>用户点击资料卡关闭按钮，关闭资料卡</a:t>
            </a:r>
          </a:p>
        </p:txBody>
      </p:sp>
      <p:sp>
        <p:nvSpPr>
          <p:cNvPr id="533" name="Shape 5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展示组件</a:t>
            </a:r>
          </a:p>
        </p:txBody>
      </p:sp>
      <p:sp>
        <p:nvSpPr>
          <p:cNvPr id="536" name="Shape 5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1217427" y="5271341"/>
            <a:ext cx="3194583" cy="1093589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539" name="Shape 539"/>
          <p:cNvSpPr/>
          <p:nvPr/>
        </p:nvSpPr>
        <p:spPr>
          <a:xfrm flipV="1">
            <a:off x="4846674" y="3818889"/>
            <a:ext cx="1840350" cy="184035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7113043" y="3242295"/>
            <a:ext cx="3194582" cy="1093589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传入数据</a:t>
            </a:r>
          </a:p>
        </p:txBody>
      </p:sp>
      <p:sp>
        <p:nvSpPr>
          <p:cNvPr id="541" name="Shape 541"/>
          <p:cNvSpPr/>
          <p:nvPr/>
        </p:nvSpPr>
        <p:spPr>
          <a:xfrm>
            <a:off x="7112936" y="4830681"/>
            <a:ext cx="3194582" cy="1093589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处理数据?</a:t>
            </a:r>
          </a:p>
        </p:txBody>
      </p:sp>
      <p:sp>
        <p:nvSpPr>
          <p:cNvPr id="542" name="Shape 542"/>
          <p:cNvSpPr/>
          <p:nvPr/>
        </p:nvSpPr>
        <p:spPr>
          <a:xfrm flipV="1">
            <a:off x="4856854" y="5263924"/>
            <a:ext cx="1815093" cy="64043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43" name="Shape 543"/>
          <p:cNvSpPr/>
          <p:nvPr/>
        </p:nvSpPr>
        <p:spPr>
          <a:xfrm>
            <a:off x="4846674" y="6149163"/>
            <a:ext cx="1840801" cy="2119394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44" name="Shape 544"/>
          <p:cNvSpPr/>
          <p:nvPr/>
        </p:nvSpPr>
        <p:spPr>
          <a:xfrm>
            <a:off x="7113043" y="7793621"/>
            <a:ext cx="3194582" cy="1093589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UI逻辑</a:t>
            </a:r>
          </a:p>
        </p:txBody>
      </p:sp>
      <p:sp>
        <p:nvSpPr>
          <p:cNvPr id="545" name="Shape 545"/>
          <p:cNvSpPr/>
          <p:nvPr/>
        </p:nvSpPr>
        <p:spPr>
          <a:xfrm>
            <a:off x="4835293" y="5985013"/>
            <a:ext cx="1860005" cy="91998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46" name="Shape 546"/>
          <p:cNvSpPr/>
          <p:nvPr/>
        </p:nvSpPr>
        <p:spPr>
          <a:xfrm>
            <a:off x="7112145" y="6419067"/>
            <a:ext cx="3194583" cy="1093589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业务逻辑?</a:t>
            </a:r>
          </a:p>
        </p:txBody>
      </p:sp>
      <p:sp>
        <p:nvSpPr>
          <p:cNvPr id="547" name="Shape 5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</a:t>
            </a:r>
          </a:p>
        </p:txBody>
      </p:sp>
      <p:sp>
        <p:nvSpPr>
          <p:cNvPr id="548" name="Shape 5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9969" y="4830681"/>
            <a:ext cx="2526921" cy="2526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96" y="2002766"/>
            <a:ext cx="8412624" cy="5748068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Shape 553"/>
          <p:cNvSpPr/>
          <p:nvPr>
            <p:ph type="title" idx="4294967295"/>
          </p:nvPr>
        </p:nvSpPr>
        <p:spPr>
          <a:xfrm>
            <a:off x="521526" y="-47256"/>
            <a:ext cx="11099801" cy="2120901"/>
          </a:xfrm>
          <a:prstGeom prst="rect">
            <a:avLst/>
          </a:prstGeom>
        </p:spPr>
        <p:txBody>
          <a:bodyPr/>
          <a:lstStyle/>
          <a:p>
            <a:pPr/>
            <a:r>
              <a:t>展示组件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6" name="Shape 556"/>
          <p:cNvSpPr/>
          <p:nvPr/>
        </p:nvSpPr>
        <p:spPr>
          <a:xfrm>
            <a:off x="358421" y="4524799"/>
            <a:ext cx="2443627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557" name="Shape 557"/>
          <p:cNvSpPr/>
          <p:nvPr/>
        </p:nvSpPr>
        <p:spPr>
          <a:xfrm>
            <a:off x="3054733" y="4899364"/>
            <a:ext cx="2153013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58" name="Shape 558"/>
          <p:cNvSpPr/>
          <p:nvPr/>
        </p:nvSpPr>
        <p:spPr>
          <a:xfrm>
            <a:off x="5460432" y="4524799"/>
            <a:ext cx="2835702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new component</a:t>
            </a:r>
          </a:p>
        </p:txBody>
      </p:sp>
      <p:sp>
        <p:nvSpPr>
          <p:cNvPr id="559" name="Shape 559"/>
          <p:cNvSpPr/>
          <p:nvPr/>
        </p:nvSpPr>
        <p:spPr>
          <a:xfrm>
            <a:off x="3396481" y="4166426"/>
            <a:ext cx="146951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extends</a:t>
            </a:r>
          </a:p>
        </p:txBody>
      </p:sp>
      <p:sp>
        <p:nvSpPr>
          <p:cNvPr id="560" name="Shape 560"/>
          <p:cNvSpPr/>
          <p:nvPr/>
        </p:nvSpPr>
        <p:spPr>
          <a:xfrm flipV="1">
            <a:off x="8557799" y="3402536"/>
            <a:ext cx="1270001" cy="127000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61" name="Shape 561"/>
          <p:cNvSpPr/>
          <p:nvPr/>
        </p:nvSpPr>
        <p:spPr>
          <a:xfrm>
            <a:off x="10080486" y="2995956"/>
            <a:ext cx="2443627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生命周期</a:t>
            </a:r>
          </a:p>
        </p:txBody>
      </p:sp>
      <p:sp>
        <p:nvSpPr>
          <p:cNvPr id="562" name="Shape 562"/>
          <p:cNvSpPr/>
          <p:nvPr/>
        </p:nvSpPr>
        <p:spPr>
          <a:xfrm flipV="1">
            <a:off x="8557799" y="4912950"/>
            <a:ext cx="1261021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63" name="Shape 563"/>
          <p:cNvSpPr/>
          <p:nvPr/>
        </p:nvSpPr>
        <p:spPr>
          <a:xfrm>
            <a:off x="10080486" y="4538267"/>
            <a:ext cx="2443627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UI逻辑函数</a:t>
            </a:r>
          </a:p>
        </p:txBody>
      </p:sp>
      <p:sp>
        <p:nvSpPr>
          <p:cNvPr id="564" name="Shape 564"/>
          <p:cNvSpPr/>
          <p:nvPr/>
        </p:nvSpPr>
        <p:spPr>
          <a:xfrm>
            <a:off x="10080486" y="6080579"/>
            <a:ext cx="2443627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。。。</a:t>
            </a:r>
          </a:p>
        </p:txBody>
      </p:sp>
      <p:sp>
        <p:nvSpPr>
          <p:cNvPr id="565" name="Shape 565"/>
          <p:cNvSpPr/>
          <p:nvPr/>
        </p:nvSpPr>
        <p:spPr>
          <a:xfrm>
            <a:off x="8548819" y="5076336"/>
            <a:ext cx="1287962" cy="1287962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66" name="Shape 566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复用展示组件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 idx="4294967295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72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60" name="Shape 160"/>
          <p:cNvSpPr/>
          <p:nvPr/>
        </p:nvSpPr>
        <p:spPr>
          <a:xfrm>
            <a:off x="6255" y="5293435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778525" y="4347617"/>
            <a:ext cx="1890026" cy="1891638"/>
          </a:xfrm>
          <a:prstGeom prst="ellipse">
            <a:avLst/>
          </a:prstGeom>
          <a:solidFill>
            <a:srgbClr val="AB18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532511" y="4022977"/>
            <a:ext cx="2382054" cy="1331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7096796" y="430019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6848551" y="4050067"/>
            <a:ext cx="2394754" cy="1268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3955030" y="430019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6" name="Shape 166"/>
          <p:cNvSpPr/>
          <p:nvPr/>
        </p:nvSpPr>
        <p:spPr>
          <a:xfrm rot="10800000">
            <a:off x="3670461" y="5202387"/>
            <a:ext cx="2382054" cy="126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2848112" y="5293435"/>
            <a:ext cx="888202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6063772" y="5269172"/>
            <a:ext cx="84346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9" name="Shape 169"/>
          <p:cNvSpPr/>
          <p:nvPr/>
        </p:nvSpPr>
        <p:spPr>
          <a:xfrm flipV="1">
            <a:off x="9179083" y="5269172"/>
            <a:ext cx="912098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789603" y="6686850"/>
            <a:ext cx="18678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react</a:t>
            </a:r>
          </a:p>
        </p:txBody>
      </p:sp>
      <p:sp>
        <p:nvSpPr>
          <p:cNvPr id="171" name="Shape 171"/>
          <p:cNvSpPr/>
          <p:nvPr/>
        </p:nvSpPr>
        <p:spPr>
          <a:xfrm>
            <a:off x="1431766" y="4684972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2" name="Shape 172"/>
          <p:cNvSpPr/>
          <p:nvPr/>
        </p:nvSpPr>
        <p:spPr>
          <a:xfrm>
            <a:off x="4608271" y="4684972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" name="Shape 173"/>
          <p:cNvSpPr/>
          <p:nvPr/>
        </p:nvSpPr>
        <p:spPr>
          <a:xfrm>
            <a:off x="7741446" y="4661816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4" name="Shape 174"/>
          <p:cNvSpPr/>
          <p:nvPr/>
        </p:nvSpPr>
        <p:spPr>
          <a:xfrm>
            <a:off x="3851318" y="3415636"/>
            <a:ext cx="20203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redux</a:t>
            </a:r>
          </a:p>
        </p:txBody>
      </p:sp>
      <p:sp>
        <p:nvSpPr>
          <p:cNvPr id="175" name="Shape 175"/>
          <p:cNvSpPr/>
          <p:nvPr/>
        </p:nvSpPr>
        <p:spPr>
          <a:xfrm>
            <a:off x="7035755" y="6674380"/>
            <a:ext cx="2020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redux</a:t>
            </a:r>
          </a:p>
        </p:txBody>
      </p:sp>
      <p:sp>
        <p:nvSpPr>
          <p:cNvPr id="176" name="Shape 176"/>
          <p:cNvSpPr/>
          <p:nvPr/>
        </p:nvSpPr>
        <p:spPr>
          <a:xfrm>
            <a:off x="10272655" y="4323354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7" name="Shape 177"/>
          <p:cNvSpPr/>
          <p:nvPr/>
        </p:nvSpPr>
        <p:spPr>
          <a:xfrm rot="10800000">
            <a:off x="10026639" y="5202529"/>
            <a:ext cx="2382054" cy="1255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10874620" y="4661816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9" name="Shape 179"/>
          <p:cNvSpPr/>
          <p:nvPr/>
        </p:nvSpPr>
        <p:spPr>
          <a:xfrm>
            <a:off x="10017518" y="3358486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组件化方案</a:t>
            </a:r>
          </a:p>
        </p:txBody>
      </p:sp>
      <p:sp>
        <p:nvSpPr>
          <p:cNvPr id="180" name="Shape 180"/>
          <p:cNvSpPr/>
          <p:nvPr/>
        </p:nvSpPr>
        <p:spPr>
          <a:xfrm>
            <a:off x="12410149" y="5269172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展示组件</a:t>
            </a:r>
          </a:p>
        </p:txBody>
      </p:sp>
      <p:sp>
        <p:nvSpPr>
          <p:cNvPr id="569" name="Shape 5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和正常react组件写法完全一致</a:t>
            </a:r>
          </a:p>
          <a:p>
            <a:pPr/>
            <a:r>
              <a:t>不包含业务逻辑，只包含展示和交互逻辑</a:t>
            </a:r>
          </a:p>
          <a:p>
            <a:pPr/>
            <a:r>
              <a:t>必须使用PropTypes校验字段</a:t>
            </a:r>
          </a:p>
          <a:p>
            <a:pPr/>
            <a:r>
              <a:t>复用方式extends</a:t>
            </a:r>
          </a:p>
          <a:p>
            <a:pPr/>
            <a:r>
              <a:t>不与数据组件耦合</a:t>
            </a:r>
          </a:p>
        </p:txBody>
      </p:sp>
      <p:sp>
        <p:nvSpPr>
          <p:cNvPr id="570" name="Shape 5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9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数组组件</a:t>
            </a:r>
          </a:p>
        </p:txBody>
      </p:sp>
      <p:sp>
        <p:nvSpPr>
          <p:cNvPr id="575" name="Shape 5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356" y="1924050"/>
            <a:ext cx="9510507" cy="6997445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Shape 579"/>
          <p:cNvSpPr/>
          <p:nvPr>
            <p:ph type="title" idx="4294967295"/>
          </p:nvPr>
        </p:nvSpPr>
        <p:spPr>
          <a:xfrm>
            <a:off x="952500" y="66158"/>
            <a:ext cx="11099801" cy="2120901"/>
          </a:xfrm>
          <a:prstGeom prst="rect">
            <a:avLst/>
          </a:prstGeom>
        </p:spPr>
        <p:txBody>
          <a:bodyPr/>
          <a:lstStyle/>
          <a:p>
            <a:pPr/>
            <a:r>
              <a:t>action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Shape 582"/>
          <p:cNvSpPr/>
          <p:nvPr>
            <p:ph type="title" idx="4294967295"/>
          </p:nvPr>
        </p:nvSpPr>
        <p:spPr>
          <a:xfrm>
            <a:off x="952499" y="-92622"/>
            <a:ext cx="11099801" cy="2120901"/>
          </a:xfrm>
          <a:prstGeom prst="rect">
            <a:avLst/>
          </a:prstGeom>
        </p:spPr>
        <p:txBody>
          <a:bodyPr/>
          <a:lstStyle/>
          <a:p>
            <a:pPr/>
            <a:r>
              <a:t>reducer</a:t>
            </a:r>
          </a:p>
        </p:txBody>
      </p:sp>
      <p:pic>
        <p:nvPicPr>
          <p:cNvPr id="58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863" y="1776109"/>
            <a:ext cx="10276432" cy="6621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数据组件</a:t>
            </a:r>
          </a:p>
        </p:txBody>
      </p:sp>
      <p:sp>
        <p:nvSpPr>
          <p:cNvPr id="586" name="Shape 5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redux为基础框架，包含action与reducer</a:t>
            </a:r>
          </a:p>
          <a:p>
            <a:pPr/>
            <a:r>
              <a:t>依赖数据源组件，使用时，将reducer注入到数据源组件中</a:t>
            </a:r>
          </a:p>
          <a:p>
            <a:pPr/>
            <a:r>
              <a:t>不与展示组件耦合</a:t>
            </a:r>
          </a:p>
        </p:txBody>
      </p:sp>
      <p:sp>
        <p:nvSpPr>
          <p:cNvPr id="587" name="Shape 5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6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高阶组件</a:t>
            </a:r>
          </a:p>
        </p:txBody>
      </p:sp>
      <p:sp>
        <p:nvSpPr>
          <p:cNvPr id="590" name="Shape 5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3" name="Shape 593"/>
          <p:cNvSpPr/>
          <p:nvPr>
            <p:ph type="title" idx="4294967295"/>
          </p:nvPr>
        </p:nvSpPr>
        <p:spPr>
          <a:xfrm>
            <a:off x="952500" y="66158"/>
            <a:ext cx="11099800" cy="2120901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展示组件connect数据组件</a:t>
            </a:r>
          </a:p>
        </p:txBody>
      </p:sp>
      <p:pic>
        <p:nvPicPr>
          <p:cNvPr id="5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933" y="1663670"/>
            <a:ext cx="9299729" cy="8299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7" name="Shape 597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</a:t>
            </a:r>
          </a:p>
        </p:txBody>
      </p:sp>
      <p:sp>
        <p:nvSpPr>
          <p:cNvPr id="598" name="Shape 598"/>
          <p:cNvSpPr/>
          <p:nvPr/>
        </p:nvSpPr>
        <p:spPr>
          <a:xfrm>
            <a:off x="877008" y="3454399"/>
            <a:ext cx="4114801" cy="4114801"/>
          </a:xfrm>
          <a:prstGeom prst="ellipse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99" name="Shape 599"/>
          <p:cNvSpPr/>
          <p:nvPr/>
        </p:nvSpPr>
        <p:spPr>
          <a:xfrm>
            <a:off x="1298885" y="3454399"/>
            <a:ext cx="4114801" cy="4108894"/>
          </a:xfrm>
          <a:prstGeom prst="ellipse">
            <a:avLst/>
          </a:prstGeom>
          <a:ln w="635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00" name="Shape 600"/>
          <p:cNvSpPr/>
          <p:nvPr/>
        </p:nvSpPr>
        <p:spPr>
          <a:xfrm>
            <a:off x="2071805" y="4787900"/>
            <a:ext cx="2178864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展示组件</a:t>
            </a:r>
          </a:p>
          <a:p>
            <a:pPr/>
            <a:r>
              <a:t>数据组件</a:t>
            </a:r>
          </a:p>
        </p:txBody>
      </p:sp>
      <p:sp>
        <p:nvSpPr>
          <p:cNvPr id="601" name="Shape 601"/>
          <p:cNvSpPr/>
          <p:nvPr/>
        </p:nvSpPr>
        <p:spPr>
          <a:xfrm>
            <a:off x="5867400" y="5511800"/>
            <a:ext cx="1397967" cy="0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02" name="Shape 602"/>
          <p:cNvSpPr/>
          <p:nvPr/>
        </p:nvSpPr>
        <p:spPr>
          <a:xfrm>
            <a:off x="7719081" y="3454399"/>
            <a:ext cx="4114801" cy="4114801"/>
          </a:xfrm>
          <a:prstGeom prst="ellipse">
            <a:avLst/>
          </a:prstGeom>
          <a:ln w="63500">
            <a:solidFill>
              <a:srgbClr val="9411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03" name="Shape 603"/>
          <p:cNvSpPr/>
          <p:nvPr/>
        </p:nvSpPr>
        <p:spPr>
          <a:xfrm>
            <a:off x="8754131" y="5124449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高阶组件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组件关系(N对N)</a:t>
            </a:r>
          </a:p>
        </p:txBody>
      </p:sp>
      <p:sp>
        <p:nvSpPr>
          <p:cNvPr id="606" name="Shape 606"/>
          <p:cNvSpPr/>
          <p:nvPr/>
        </p:nvSpPr>
        <p:spPr>
          <a:xfrm>
            <a:off x="1803400" y="2937933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展示组件 1</a:t>
            </a:r>
          </a:p>
        </p:txBody>
      </p:sp>
      <p:sp>
        <p:nvSpPr>
          <p:cNvPr id="607" name="Shape 607"/>
          <p:cNvSpPr/>
          <p:nvPr/>
        </p:nvSpPr>
        <p:spPr>
          <a:xfrm>
            <a:off x="1803400" y="4507574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展示组件 2</a:t>
            </a:r>
          </a:p>
        </p:txBody>
      </p:sp>
      <p:sp>
        <p:nvSpPr>
          <p:cNvPr id="608" name="Shape 608"/>
          <p:cNvSpPr/>
          <p:nvPr/>
        </p:nvSpPr>
        <p:spPr>
          <a:xfrm>
            <a:off x="1803400" y="6077214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展示组件 n</a:t>
            </a:r>
          </a:p>
        </p:txBody>
      </p:sp>
      <p:sp>
        <p:nvSpPr>
          <p:cNvPr id="609" name="Shape 609"/>
          <p:cNvSpPr/>
          <p:nvPr/>
        </p:nvSpPr>
        <p:spPr>
          <a:xfrm>
            <a:off x="5313230" y="2937933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数据组件 1</a:t>
            </a:r>
          </a:p>
        </p:txBody>
      </p:sp>
      <p:sp>
        <p:nvSpPr>
          <p:cNvPr id="610" name="Shape 610"/>
          <p:cNvSpPr/>
          <p:nvPr/>
        </p:nvSpPr>
        <p:spPr>
          <a:xfrm>
            <a:off x="5313230" y="6077214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数据组件 n</a:t>
            </a:r>
          </a:p>
        </p:txBody>
      </p:sp>
      <p:sp>
        <p:nvSpPr>
          <p:cNvPr id="611" name="Shape 611"/>
          <p:cNvSpPr/>
          <p:nvPr/>
        </p:nvSpPr>
        <p:spPr>
          <a:xfrm>
            <a:off x="5313230" y="4507574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数据组件 2</a:t>
            </a:r>
          </a:p>
        </p:txBody>
      </p:sp>
      <p:sp>
        <p:nvSpPr>
          <p:cNvPr id="612" name="Shape 612"/>
          <p:cNvSpPr/>
          <p:nvPr/>
        </p:nvSpPr>
        <p:spPr>
          <a:xfrm>
            <a:off x="4326466" y="3351757"/>
            <a:ext cx="842037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13" name="Shape 613"/>
          <p:cNvSpPr/>
          <p:nvPr/>
        </p:nvSpPr>
        <p:spPr>
          <a:xfrm>
            <a:off x="2211519" y="7646854"/>
            <a:ext cx="1562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。。。</a:t>
            </a:r>
          </a:p>
        </p:txBody>
      </p:sp>
      <p:sp>
        <p:nvSpPr>
          <p:cNvPr id="614" name="Shape 614"/>
          <p:cNvSpPr/>
          <p:nvPr/>
        </p:nvSpPr>
        <p:spPr>
          <a:xfrm>
            <a:off x="8823060" y="2887133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 1</a:t>
            </a:r>
          </a:p>
        </p:txBody>
      </p:sp>
      <p:sp>
        <p:nvSpPr>
          <p:cNvPr id="615" name="Shape 615"/>
          <p:cNvSpPr/>
          <p:nvPr/>
        </p:nvSpPr>
        <p:spPr>
          <a:xfrm>
            <a:off x="8823060" y="6026414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 3</a:t>
            </a:r>
          </a:p>
        </p:txBody>
      </p:sp>
      <p:sp>
        <p:nvSpPr>
          <p:cNvPr id="616" name="Shape 616"/>
          <p:cNvSpPr/>
          <p:nvPr/>
        </p:nvSpPr>
        <p:spPr>
          <a:xfrm>
            <a:off x="8823060" y="4456774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 2</a:t>
            </a:r>
          </a:p>
        </p:txBody>
      </p:sp>
      <p:sp>
        <p:nvSpPr>
          <p:cNvPr id="617" name="Shape 617"/>
          <p:cNvSpPr/>
          <p:nvPr/>
        </p:nvSpPr>
        <p:spPr>
          <a:xfrm>
            <a:off x="8823060" y="7596054"/>
            <a:ext cx="2378340" cy="738454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 n</a:t>
            </a:r>
          </a:p>
        </p:txBody>
      </p:sp>
      <p:sp>
        <p:nvSpPr>
          <p:cNvPr id="618" name="Shape 618"/>
          <p:cNvSpPr/>
          <p:nvPr/>
        </p:nvSpPr>
        <p:spPr>
          <a:xfrm>
            <a:off x="7836296" y="3351757"/>
            <a:ext cx="842038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4326466" y="3351756"/>
            <a:ext cx="852670" cy="1477369"/>
          </a:xfrm>
          <a:prstGeom prst="line">
            <a:avLst/>
          </a:prstGeom>
          <a:ln w="25400">
            <a:solidFill>
              <a:srgbClr val="AD610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0" name="Shape 620"/>
          <p:cNvSpPr/>
          <p:nvPr/>
        </p:nvSpPr>
        <p:spPr>
          <a:xfrm>
            <a:off x="7836296" y="4826000"/>
            <a:ext cx="842038" cy="0"/>
          </a:xfrm>
          <a:prstGeom prst="line">
            <a:avLst/>
          </a:prstGeom>
          <a:ln w="25400">
            <a:solidFill>
              <a:srgbClr val="AD610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1" name="Shape 621"/>
          <p:cNvSpPr/>
          <p:nvPr/>
        </p:nvSpPr>
        <p:spPr>
          <a:xfrm>
            <a:off x="4326466" y="4826000"/>
            <a:ext cx="842037" cy="0"/>
          </a:xfrm>
          <a:prstGeom prst="line">
            <a:avLst/>
          </a:prstGeom>
          <a:ln w="25400">
            <a:solidFill>
              <a:srgbClr val="3245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2" name="Shape 622"/>
          <p:cNvSpPr/>
          <p:nvPr/>
        </p:nvSpPr>
        <p:spPr>
          <a:xfrm>
            <a:off x="7825664" y="4886357"/>
            <a:ext cx="874097" cy="1477368"/>
          </a:xfrm>
          <a:prstGeom prst="line">
            <a:avLst/>
          </a:prstGeom>
          <a:ln w="25400">
            <a:solidFill>
              <a:srgbClr val="3245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3" name="Shape 623"/>
          <p:cNvSpPr/>
          <p:nvPr/>
        </p:nvSpPr>
        <p:spPr>
          <a:xfrm>
            <a:off x="4315834" y="4886297"/>
            <a:ext cx="852669" cy="1477369"/>
          </a:xfrm>
          <a:prstGeom prst="line">
            <a:avLst/>
          </a:prstGeom>
          <a:ln w="25400">
            <a:solidFill>
              <a:srgbClr val="AE2D9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4" name="Shape 624"/>
          <p:cNvSpPr/>
          <p:nvPr/>
        </p:nvSpPr>
        <p:spPr>
          <a:xfrm flipV="1">
            <a:off x="7825733" y="3341866"/>
            <a:ext cx="850475" cy="3066358"/>
          </a:xfrm>
          <a:prstGeom prst="line">
            <a:avLst/>
          </a:prstGeom>
          <a:ln w="25400">
            <a:solidFill>
              <a:srgbClr val="AE2D9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5" name="Shape 625"/>
          <p:cNvSpPr/>
          <p:nvPr/>
        </p:nvSpPr>
        <p:spPr>
          <a:xfrm>
            <a:off x="4326466" y="6395640"/>
            <a:ext cx="842037" cy="1"/>
          </a:xfrm>
          <a:prstGeom prst="line">
            <a:avLst/>
          </a:prstGeom>
          <a:ln w="25400">
            <a:solidFill>
              <a:srgbClr val="FFE42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6" name="Shape 626"/>
          <p:cNvSpPr/>
          <p:nvPr/>
        </p:nvSpPr>
        <p:spPr>
          <a:xfrm>
            <a:off x="7824426" y="6486556"/>
            <a:ext cx="874096" cy="1477369"/>
          </a:xfrm>
          <a:prstGeom prst="line">
            <a:avLst/>
          </a:prstGeom>
          <a:ln w="25400">
            <a:solidFill>
              <a:srgbClr val="FFE42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7" name="Shape 6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0" name="Shape 630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extends+connect</a:t>
            </a:r>
          </a:p>
        </p:txBody>
      </p:sp>
      <p:sp>
        <p:nvSpPr>
          <p:cNvPr id="631" name="Shape 631"/>
          <p:cNvSpPr/>
          <p:nvPr/>
        </p:nvSpPr>
        <p:spPr>
          <a:xfrm>
            <a:off x="309939" y="4432979"/>
            <a:ext cx="2959101" cy="296409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32" name="Shape 632"/>
          <p:cNvSpPr/>
          <p:nvPr/>
        </p:nvSpPr>
        <p:spPr>
          <a:xfrm>
            <a:off x="616289" y="5235574"/>
            <a:ext cx="2313026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extends</a:t>
            </a:r>
          </a:p>
          <a:p>
            <a:pPr/>
            <a:r>
              <a:t>高阶组价1</a:t>
            </a:r>
          </a:p>
        </p:txBody>
      </p:sp>
      <p:sp>
        <p:nvSpPr>
          <p:cNvPr id="633" name="Shape 633"/>
          <p:cNvSpPr/>
          <p:nvPr/>
        </p:nvSpPr>
        <p:spPr>
          <a:xfrm>
            <a:off x="3531072" y="5855379"/>
            <a:ext cx="1397968" cy="1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34" name="Shape 634"/>
          <p:cNvSpPr/>
          <p:nvPr/>
        </p:nvSpPr>
        <p:spPr>
          <a:xfrm>
            <a:off x="5191073" y="4375829"/>
            <a:ext cx="2959101" cy="2959101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35" name="Shape 635"/>
          <p:cNvSpPr/>
          <p:nvPr/>
        </p:nvSpPr>
        <p:spPr>
          <a:xfrm>
            <a:off x="5514110" y="5410879"/>
            <a:ext cx="231302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高阶组件2</a:t>
            </a:r>
          </a:p>
        </p:txBody>
      </p:sp>
      <p:sp>
        <p:nvSpPr>
          <p:cNvPr id="636" name="Shape 636"/>
          <p:cNvSpPr/>
          <p:nvPr/>
        </p:nvSpPr>
        <p:spPr>
          <a:xfrm>
            <a:off x="3292504" y="4919507"/>
            <a:ext cx="185841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connect</a:t>
            </a:r>
          </a:p>
        </p:txBody>
      </p:sp>
      <p:sp>
        <p:nvSpPr>
          <p:cNvPr id="637" name="Shape 637"/>
          <p:cNvSpPr/>
          <p:nvPr/>
        </p:nvSpPr>
        <p:spPr>
          <a:xfrm flipV="1">
            <a:off x="8276109" y="4318527"/>
            <a:ext cx="1094096" cy="1094095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38" name="Shape 638"/>
          <p:cNvSpPr/>
          <p:nvPr/>
        </p:nvSpPr>
        <p:spPr>
          <a:xfrm>
            <a:off x="8276109" y="6152057"/>
            <a:ext cx="1091897" cy="1062012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39" name="Shape 639"/>
          <p:cNvSpPr/>
          <p:nvPr/>
        </p:nvSpPr>
        <p:spPr>
          <a:xfrm>
            <a:off x="9797041" y="3688109"/>
            <a:ext cx="2476796" cy="939063"/>
          </a:xfrm>
          <a:prstGeom prst="roundRect">
            <a:avLst>
              <a:gd name="adj" fmla="val 2005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</a:t>
            </a:r>
          </a:p>
        </p:txBody>
      </p:sp>
      <p:sp>
        <p:nvSpPr>
          <p:cNvPr id="640" name="Shape 640"/>
          <p:cNvSpPr/>
          <p:nvPr/>
        </p:nvSpPr>
        <p:spPr>
          <a:xfrm>
            <a:off x="9797041" y="6899968"/>
            <a:ext cx="2476796" cy="939063"/>
          </a:xfrm>
          <a:prstGeom prst="roundRect">
            <a:avLst>
              <a:gd name="adj" fmla="val 2005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业务逻辑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4463" t="915" r="3594" b="871"/>
          <a:stretch>
            <a:fillRect/>
          </a:stretch>
        </p:blipFill>
        <p:spPr>
          <a:xfrm>
            <a:off x="20323" y="2825935"/>
            <a:ext cx="3839819" cy="4101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9" h="21591" fill="norm" stroke="1" extrusionOk="0">
                <a:moveTo>
                  <a:pt x="10759" y="0"/>
                </a:moveTo>
                <a:lnTo>
                  <a:pt x="5413" y="1767"/>
                </a:lnTo>
                <a:cubicBezTo>
                  <a:pt x="2473" y="2739"/>
                  <a:pt x="38" y="3563"/>
                  <a:pt x="3" y="3597"/>
                </a:cubicBezTo>
                <a:cubicBezTo>
                  <a:pt x="-84" y="3684"/>
                  <a:pt x="1621" y="16910"/>
                  <a:pt x="1723" y="16945"/>
                </a:cubicBezTo>
                <a:cubicBezTo>
                  <a:pt x="1769" y="16961"/>
                  <a:pt x="3739" y="18011"/>
                  <a:pt x="6101" y="19278"/>
                </a:cubicBezTo>
                <a:cubicBezTo>
                  <a:pt x="8464" y="20546"/>
                  <a:pt x="10421" y="21586"/>
                  <a:pt x="10450" y="21591"/>
                </a:cubicBezTo>
                <a:cubicBezTo>
                  <a:pt x="10500" y="21600"/>
                  <a:pt x="11309" y="21192"/>
                  <a:pt x="17395" y="18088"/>
                </a:cubicBezTo>
                <a:lnTo>
                  <a:pt x="19857" y="16832"/>
                </a:lnTo>
                <a:lnTo>
                  <a:pt x="19972" y="15923"/>
                </a:lnTo>
                <a:cubicBezTo>
                  <a:pt x="20036" y="15424"/>
                  <a:pt x="20416" y="12443"/>
                  <a:pt x="20818" y="9299"/>
                </a:cubicBezTo>
                <a:cubicBezTo>
                  <a:pt x="21220" y="6154"/>
                  <a:pt x="21516" y="3554"/>
                  <a:pt x="21475" y="3520"/>
                </a:cubicBezTo>
                <a:cubicBezTo>
                  <a:pt x="21435" y="3487"/>
                  <a:pt x="19007" y="2681"/>
                  <a:pt x="16081" y="1730"/>
                </a:cubicBezTo>
                <a:lnTo>
                  <a:pt x="10759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84" name="Shape 184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4364" t="9089" r="1977" b="9975"/>
          <a:stretch>
            <a:fillRect/>
          </a:stretch>
        </p:blipFill>
        <p:spPr>
          <a:xfrm>
            <a:off x="4710392" y="3365112"/>
            <a:ext cx="7984477" cy="3023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6" h="21538" fill="norm" stroke="1" extrusionOk="0">
                <a:moveTo>
                  <a:pt x="6174" y="0"/>
                </a:moveTo>
                <a:cubicBezTo>
                  <a:pt x="5758" y="0"/>
                  <a:pt x="5445" y="316"/>
                  <a:pt x="4896" y="1297"/>
                </a:cubicBezTo>
                <a:lnTo>
                  <a:pt x="4472" y="2055"/>
                </a:lnTo>
                <a:lnTo>
                  <a:pt x="4262" y="1583"/>
                </a:lnTo>
                <a:cubicBezTo>
                  <a:pt x="4146" y="1322"/>
                  <a:pt x="3852" y="851"/>
                  <a:pt x="3609" y="537"/>
                </a:cubicBezTo>
                <a:cubicBezTo>
                  <a:pt x="3208" y="19"/>
                  <a:pt x="3128" y="-28"/>
                  <a:pt x="2758" y="28"/>
                </a:cubicBezTo>
                <a:cubicBezTo>
                  <a:pt x="2259" y="103"/>
                  <a:pt x="1997" y="557"/>
                  <a:pt x="1782" y="1724"/>
                </a:cubicBezTo>
                <a:cubicBezTo>
                  <a:pt x="1657" y="2405"/>
                  <a:pt x="1639" y="2731"/>
                  <a:pt x="1637" y="4433"/>
                </a:cubicBezTo>
                <a:lnTo>
                  <a:pt x="1635" y="6369"/>
                </a:lnTo>
                <a:lnTo>
                  <a:pt x="1311" y="6793"/>
                </a:lnTo>
                <a:cubicBezTo>
                  <a:pt x="96" y="8378"/>
                  <a:pt x="-292" y="10399"/>
                  <a:pt x="222" y="12470"/>
                </a:cubicBezTo>
                <a:cubicBezTo>
                  <a:pt x="410" y="13230"/>
                  <a:pt x="691" y="13804"/>
                  <a:pt x="1268" y="14611"/>
                </a:cubicBezTo>
                <a:lnTo>
                  <a:pt x="1626" y="15105"/>
                </a:lnTo>
                <a:lnTo>
                  <a:pt x="1632" y="17028"/>
                </a:lnTo>
                <a:cubicBezTo>
                  <a:pt x="1638" y="18799"/>
                  <a:pt x="1652" y="19020"/>
                  <a:pt x="1806" y="19807"/>
                </a:cubicBezTo>
                <a:cubicBezTo>
                  <a:pt x="1920" y="20385"/>
                  <a:pt x="2058" y="20803"/>
                  <a:pt x="2237" y="21105"/>
                </a:cubicBezTo>
                <a:cubicBezTo>
                  <a:pt x="2463" y="21489"/>
                  <a:pt x="2555" y="21545"/>
                  <a:pt x="2899" y="21518"/>
                </a:cubicBezTo>
                <a:cubicBezTo>
                  <a:pt x="3119" y="21500"/>
                  <a:pt x="3335" y="21406"/>
                  <a:pt x="3379" y="21308"/>
                </a:cubicBezTo>
                <a:cubicBezTo>
                  <a:pt x="3423" y="21210"/>
                  <a:pt x="3470" y="21162"/>
                  <a:pt x="3485" y="21201"/>
                </a:cubicBezTo>
                <a:cubicBezTo>
                  <a:pt x="3516" y="21285"/>
                  <a:pt x="3843" y="20770"/>
                  <a:pt x="4228" y="20030"/>
                </a:cubicBezTo>
                <a:lnTo>
                  <a:pt x="4504" y="19502"/>
                </a:lnTo>
                <a:lnTo>
                  <a:pt x="4872" y="20169"/>
                </a:lnTo>
                <a:cubicBezTo>
                  <a:pt x="5453" y="21223"/>
                  <a:pt x="5804" y="21572"/>
                  <a:pt x="6240" y="21535"/>
                </a:cubicBezTo>
                <a:cubicBezTo>
                  <a:pt x="6538" y="21509"/>
                  <a:pt x="6663" y="21412"/>
                  <a:pt x="6854" y="21060"/>
                </a:cubicBezTo>
                <a:cubicBezTo>
                  <a:pt x="7058" y="20681"/>
                  <a:pt x="7161" y="20355"/>
                  <a:pt x="7188" y="19999"/>
                </a:cubicBezTo>
                <a:cubicBezTo>
                  <a:pt x="7191" y="19955"/>
                  <a:pt x="7218" y="19816"/>
                  <a:pt x="7248" y="19691"/>
                </a:cubicBezTo>
                <a:cubicBezTo>
                  <a:pt x="7338" y="19311"/>
                  <a:pt x="7365" y="18701"/>
                  <a:pt x="7370" y="16901"/>
                </a:cubicBezTo>
                <a:cubicBezTo>
                  <a:pt x="7373" y="15750"/>
                  <a:pt x="7397" y="15110"/>
                  <a:pt x="7448" y="14975"/>
                </a:cubicBezTo>
                <a:cubicBezTo>
                  <a:pt x="7489" y="14864"/>
                  <a:pt x="7524" y="14824"/>
                  <a:pt x="7524" y="14888"/>
                </a:cubicBezTo>
                <a:cubicBezTo>
                  <a:pt x="7524" y="15096"/>
                  <a:pt x="8152" y="14163"/>
                  <a:pt x="8430" y="13542"/>
                </a:cubicBezTo>
                <a:cubicBezTo>
                  <a:pt x="8579" y="13208"/>
                  <a:pt x="8781" y="12537"/>
                  <a:pt x="8879" y="12052"/>
                </a:cubicBezTo>
                <a:cubicBezTo>
                  <a:pt x="9051" y="11196"/>
                  <a:pt x="9055" y="11146"/>
                  <a:pt x="8981" y="10262"/>
                </a:cubicBezTo>
                <a:cubicBezTo>
                  <a:pt x="8873" y="8983"/>
                  <a:pt x="8503" y="7945"/>
                  <a:pt x="7826" y="7025"/>
                </a:cubicBezTo>
                <a:cubicBezTo>
                  <a:pt x="7500" y="6583"/>
                  <a:pt x="7321" y="6246"/>
                  <a:pt x="7335" y="6106"/>
                </a:cubicBezTo>
                <a:cubicBezTo>
                  <a:pt x="7401" y="5449"/>
                  <a:pt x="7408" y="3666"/>
                  <a:pt x="7347" y="2881"/>
                </a:cubicBezTo>
                <a:cubicBezTo>
                  <a:pt x="7203" y="1019"/>
                  <a:pt x="6788" y="0"/>
                  <a:pt x="6174" y="0"/>
                </a:cubicBezTo>
                <a:close/>
                <a:moveTo>
                  <a:pt x="2872" y="1289"/>
                </a:moveTo>
                <a:cubicBezTo>
                  <a:pt x="3027" y="1289"/>
                  <a:pt x="3699" y="2154"/>
                  <a:pt x="3935" y="2657"/>
                </a:cubicBezTo>
                <a:lnTo>
                  <a:pt x="4110" y="3030"/>
                </a:lnTo>
                <a:lnTo>
                  <a:pt x="3870" y="3734"/>
                </a:lnTo>
                <a:cubicBezTo>
                  <a:pt x="3737" y="4123"/>
                  <a:pt x="3562" y="4672"/>
                  <a:pt x="3479" y="4956"/>
                </a:cubicBezTo>
                <a:cubicBezTo>
                  <a:pt x="3346" y="5408"/>
                  <a:pt x="3276" y="5489"/>
                  <a:pt x="2905" y="5623"/>
                </a:cubicBezTo>
                <a:cubicBezTo>
                  <a:pt x="2672" y="5707"/>
                  <a:pt x="2436" y="5824"/>
                  <a:pt x="2380" y="5883"/>
                </a:cubicBezTo>
                <a:cubicBezTo>
                  <a:pt x="2214" y="6061"/>
                  <a:pt x="2137" y="5434"/>
                  <a:pt x="2167" y="4141"/>
                </a:cubicBezTo>
                <a:cubicBezTo>
                  <a:pt x="2196" y="2868"/>
                  <a:pt x="2211" y="2671"/>
                  <a:pt x="2320" y="2140"/>
                </a:cubicBezTo>
                <a:cubicBezTo>
                  <a:pt x="2405" y="1726"/>
                  <a:pt x="2688" y="1289"/>
                  <a:pt x="2872" y="1289"/>
                </a:cubicBezTo>
                <a:close/>
                <a:moveTo>
                  <a:pt x="6288" y="1314"/>
                </a:moveTo>
                <a:cubicBezTo>
                  <a:pt x="6346" y="1325"/>
                  <a:pt x="6394" y="1386"/>
                  <a:pt x="6462" y="1504"/>
                </a:cubicBezTo>
                <a:cubicBezTo>
                  <a:pt x="6737" y="1985"/>
                  <a:pt x="6820" y="2518"/>
                  <a:pt x="6848" y="3944"/>
                </a:cubicBezTo>
                <a:cubicBezTo>
                  <a:pt x="6865" y="4771"/>
                  <a:pt x="6847" y="5404"/>
                  <a:pt x="6804" y="5620"/>
                </a:cubicBezTo>
                <a:cubicBezTo>
                  <a:pt x="6737" y="5956"/>
                  <a:pt x="6669" y="6048"/>
                  <a:pt x="6610" y="5889"/>
                </a:cubicBezTo>
                <a:cubicBezTo>
                  <a:pt x="6594" y="5846"/>
                  <a:pt x="6370" y="5731"/>
                  <a:pt x="6114" y="5629"/>
                </a:cubicBezTo>
                <a:lnTo>
                  <a:pt x="5648" y="5442"/>
                </a:lnTo>
                <a:lnTo>
                  <a:pt x="5278" y="4235"/>
                </a:lnTo>
                <a:lnTo>
                  <a:pt x="4908" y="3025"/>
                </a:lnTo>
                <a:lnTo>
                  <a:pt x="5054" y="2728"/>
                </a:lnTo>
                <a:cubicBezTo>
                  <a:pt x="5134" y="2565"/>
                  <a:pt x="5268" y="2344"/>
                  <a:pt x="5351" y="2233"/>
                </a:cubicBezTo>
                <a:cubicBezTo>
                  <a:pt x="5434" y="2122"/>
                  <a:pt x="5538" y="1960"/>
                  <a:pt x="5583" y="1871"/>
                </a:cubicBezTo>
                <a:cubicBezTo>
                  <a:pt x="5628" y="1783"/>
                  <a:pt x="5695" y="1688"/>
                  <a:pt x="5733" y="1665"/>
                </a:cubicBezTo>
                <a:cubicBezTo>
                  <a:pt x="5771" y="1641"/>
                  <a:pt x="5916" y="1535"/>
                  <a:pt x="6054" y="1427"/>
                </a:cubicBezTo>
                <a:cubicBezTo>
                  <a:pt x="6161" y="1344"/>
                  <a:pt x="6230" y="1303"/>
                  <a:pt x="6288" y="1314"/>
                </a:cubicBezTo>
                <a:close/>
                <a:moveTo>
                  <a:pt x="9457" y="6426"/>
                </a:moveTo>
                <a:lnTo>
                  <a:pt x="9457" y="10766"/>
                </a:lnTo>
                <a:cubicBezTo>
                  <a:pt x="9457" y="13153"/>
                  <a:pt x="9476" y="15158"/>
                  <a:pt x="9500" y="15221"/>
                </a:cubicBezTo>
                <a:cubicBezTo>
                  <a:pt x="9523" y="15284"/>
                  <a:pt x="9694" y="15315"/>
                  <a:pt x="9878" y="15289"/>
                </a:cubicBezTo>
                <a:lnTo>
                  <a:pt x="10212" y="15241"/>
                </a:lnTo>
                <a:lnTo>
                  <a:pt x="10242" y="13788"/>
                </a:lnTo>
                <a:cubicBezTo>
                  <a:pt x="10270" y="12423"/>
                  <a:pt x="10281" y="12333"/>
                  <a:pt x="10412" y="12284"/>
                </a:cubicBezTo>
                <a:cubicBezTo>
                  <a:pt x="10606" y="12210"/>
                  <a:pt x="10685" y="12433"/>
                  <a:pt x="10970" y="13845"/>
                </a:cubicBezTo>
                <a:cubicBezTo>
                  <a:pt x="11107" y="14524"/>
                  <a:pt x="11251" y="15131"/>
                  <a:pt x="11289" y="15196"/>
                </a:cubicBezTo>
                <a:cubicBezTo>
                  <a:pt x="11399" y="15383"/>
                  <a:pt x="12114" y="15343"/>
                  <a:pt x="12114" y="15151"/>
                </a:cubicBezTo>
                <a:cubicBezTo>
                  <a:pt x="12114" y="15058"/>
                  <a:pt x="11977" y="14381"/>
                  <a:pt x="11811" y="13644"/>
                </a:cubicBezTo>
                <a:cubicBezTo>
                  <a:pt x="11645" y="12907"/>
                  <a:pt x="11509" y="12231"/>
                  <a:pt x="11509" y="12140"/>
                </a:cubicBezTo>
                <a:cubicBezTo>
                  <a:pt x="11509" y="12048"/>
                  <a:pt x="11572" y="11859"/>
                  <a:pt x="11646" y="11718"/>
                </a:cubicBezTo>
                <a:cubicBezTo>
                  <a:pt x="11917" y="11210"/>
                  <a:pt x="12002" y="10991"/>
                  <a:pt x="12014" y="10780"/>
                </a:cubicBezTo>
                <a:cubicBezTo>
                  <a:pt x="12021" y="10661"/>
                  <a:pt x="12043" y="10492"/>
                  <a:pt x="12062" y="10404"/>
                </a:cubicBezTo>
                <a:cubicBezTo>
                  <a:pt x="12081" y="10315"/>
                  <a:pt x="12092" y="9800"/>
                  <a:pt x="12086" y="9259"/>
                </a:cubicBezTo>
                <a:cubicBezTo>
                  <a:pt x="12074" y="8162"/>
                  <a:pt x="11948" y="7540"/>
                  <a:pt x="11613" y="6901"/>
                </a:cubicBezTo>
                <a:cubicBezTo>
                  <a:pt x="11433" y="6559"/>
                  <a:pt x="11347" y="6527"/>
                  <a:pt x="10438" y="6477"/>
                </a:cubicBezTo>
                <a:lnTo>
                  <a:pt x="9457" y="6426"/>
                </a:lnTo>
                <a:close/>
                <a:moveTo>
                  <a:pt x="3668" y="6451"/>
                </a:moveTo>
                <a:lnTo>
                  <a:pt x="4507" y="6451"/>
                </a:lnTo>
                <a:lnTo>
                  <a:pt x="5345" y="6451"/>
                </a:lnTo>
                <a:lnTo>
                  <a:pt x="5509" y="6997"/>
                </a:lnTo>
                <a:cubicBezTo>
                  <a:pt x="5829" y="8068"/>
                  <a:pt x="6318" y="10534"/>
                  <a:pt x="6280" y="10879"/>
                </a:cubicBezTo>
                <a:cubicBezTo>
                  <a:pt x="6223" y="11383"/>
                  <a:pt x="5659" y="13983"/>
                  <a:pt x="5490" y="14520"/>
                </a:cubicBezTo>
                <a:lnTo>
                  <a:pt x="5340" y="14998"/>
                </a:lnTo>
                <a:lnTo>
                  <a:pt x="4468" y="14998"/>
                </a:lnTo>
                <a:lnTo>
                  <a:pt x="3597" y="14998"/>
                </a:lnTo>
                <a:lnTo>
                  <a:pt x="3333" y="13910"/>
                </a:lnTo>
                <a:cubicBezTo>
                  <a:pt x="3188" y="13311"/>
                  <a:pt x="2980" y="12339"/>
                  <a:pt x="2871" y="11750"/>
                </a:cubicBezTo>
                <a:lnTo>
                  <a:pt x="2673" y="10678"/>
                </a:lnTo>
                <a:lnTo>
                  <a:pt x="2991" y="9148"/>
                </a:lnTo>
                <a:cubicBezTo>
                  <a:pt x="3166" y="8307"/>
                  <a:pt x="3390" y="7357"/>
                  <a:pt x="3489" y="7037"/>
                </a:cubicBezTo>
                <a:lnTo>
                  <a:pt x="3668" y="6451"/>
                </a:lnTo>
                <a:close/>
                <a:moveTo>
                  <a:pt x="2865" y="6994"/>
                </a:moveTo>
                <a:cubicBezTo>
                  <a:pt x="2988" y="7016"/>
                  <a:pt x="2994" y="7218"/>
                  <a:pt x="2884" y="7602"/>
                </a:cubicBezTo>
                <a:cubicBezTo>
                  <a:pt x="2825" y="7812"/>
                  <a:pt x="2729" y="8256"/>
                  <a:pt x="2671" y="8589"/>
                </a:cubicBezTo>
                <a:cubicBezTo>
                  <a:pt x="2613" y="8921"/>
                  <a:pt x="2555" y="9191"/>
                  <a:pt x="2541" y="9191"/>
                </a:cubicBezTo>
                <a:cubicBezTo>
                  <a:pt x="2485" y="9191"/>
                  <a:pt x="2341" y="8440"/>
                  <a:pt x="2303" y="7953"/>
                </a:cubicBezTo>
                <a:cubicBezTo>
                  <a:pt x="2258" y="7371"/>
                  <a:pt x="2326" y="7212"/>
                  <a:pt x="2703" y="7031"/>
                </a:cubicBezTo>
                <a:cubicBezTo>
                  <a:pt x="2770" y="6999"/>
                  <a:pt x="2825" y="6987"/>
                  <a:pt x="2865" y="6994"/>
                </a:cubicBezTo>
                <a:close/>
                <a:moveTo>
                  <a:pt x="20342" y="7130"/>
                </a:moveTo>
                <a:lnTo>
                  <a:pt x="19995" y="7178"/>
                </a:lnTo>
                <a:lnTo>
                  <a:pt x="19975" y="7873"/>
                </a:lnTo>
                <a:cubicBezTo>
                  <a:pt x="19959" y="8474"/>
                  <a:pt x="19933" y="8592"/>
                  <a:pt x="19786" y="8730"/>
                </a:cubicBezTo>
                <a:cubicBezTo>
                  <a:pt x="19691" y="8818"/>
                  <a:pt x="19599" y="9037"/>
                  <a:pt x="19582" y="9216"/>
                </a:cubicBezTo>
                <a:cubicBezTo>
                  <a:pt x="19551" y="9535"/>
                  <a:pt x="19544" y="9533"/>
                  <a:pt x="19284" y="9126"/>
                </a:cubicBezTo>
                <a:cubicBezTo>
                  <a:pt x="18796" y="8362"/>
                  <a:pt x="18063" y="8626"/>
                  <a:pt x="17687" y="9703"/>
                </a:cubicBezTo>
                <a:cubicBezTo>
                  <a:pt x="17282" y="10864"/>
                  <a:pt x="17267" y="13080"/>
                  <a:pt x="17657" y="14246"/>
                </a:cubicBezTo>
                <a:cubicBezTo>
                  <a:pt x="17782" y="14620"/>
                  <a:pt x="18145" y="15251"/>
                  <a:pt x="18307" y="15374"/>
                </a:cubicBezTo>
                <a:cubicBezTo>
                  <a:pt x="18534" y="15548"/>
                  <a:pt x="19177" y="15339"/>
                  <a:pt x="19325" y="15043"/>
                </a:cubicBezTo>
                <a:cubicBezTo>
                  <a:pt x="19623" y="14449"/>
                  <a:pt x="19635" y="14206"/>
                  <a:pt x="19396" y="13567"/>
                </a:cubicBezTo>
                <a:cubicBezTo>
                  <a:pt x="19209" y="13070"/>
                  <a:pt x="19163" y="13017"/>
                  <a:pt x="19073" y="13189"/>
                </a:cubicBezTo>
                <a:cubicBezTo>
                  <a:pt x="18621" y="14050"/>
                  <a:pt x="18170" y="13541"/>
                  <a:pt x="18119" y="12117"/>
                </a:cubicBezTo>
                <a:cubicBezTo>
                  <a:pt x="18099" y="11561"/>
                  <a:pt x="18123" y="11394"/>
                  <a:pt x="18280" y="10975"/>
                </a:cubicBezTo>
                <a:cubicBezTo>
                  <a:pt x="18501" y="10386"/>
                  <a:pt x="18783" y="10323"/>
                  <a:pt x="19014" y="10808"/>
                </a:cubicBezTo>
                <a:cubicBezTo>
                  <a:pt x="19213" y="11227"/>
                  <a:pt x="19267" y="11212"/>
                  <a:pt x="19402" y="10718"/>
                </a:cubicBezTo>
                <a:cubicBezTo>
                  <a:pt x="19512" y="10316"/>
                  <a:pt x="19519" y="10313"/>
                  <a:pt x="19739" y="10559"/>
                </a:cubicBezTo>
                <a:lnTo>
                  <a:pt x="19965" y="10811"/>
                </a:lnTo>
                <a:lnTo>
                  <a:pt x="19965" y="12256"/>
                </a:lnTo>
                <a:cubicBezTo>
                  <a:pt x="19965" y="14071"/>
                  <a:pt x="20067" y="14838"/>
                  <a:pt x="20361" y="15213"/>
                </a:cubicBezTo>
                <a:cubicBezTo>
                  <a:pt x="20624" y="15549"/>
                  <a:pt x="20884" y="15556"/>
                  <a:pt x="21119" y="15233"/>
                </a:cubicBezTo>
                <a:cubicBezTo>
                  <a:pt x="21307" y="14972"/>
                  <a:pt x="21308" y="14927"/>
                  <a:pt x="21163" y="13893"/>
                </a:cubicBezTo>
                <a:cubicBezTo>
                  <a:pt x="21121" y="13590"/>
                  <a:pt x="21080" y="13534"/>
                  <a:pt x="20962" y="13613"/>
                </a:cubicBezTo>
                <a:cubicBezTo>
                  <a:pt x="20750" y="13755"/>
                  <a:pt x="20680" y="13291"/>
                  <a:pt x="20701" y="11891"/>
                </a:cubicBezTo>
                <a:lnTo>
                  <a:pt x="20720" y="10723"/>
                </a:lnTo>
                <a:lnTo>
                  <a:pt x="20929" y="10644"/>
                </a:lnTo>
                <a:lnTo>
                  <a:pt x="21142" y="10565"/>
                </a:lnTo>
                <a:lnTo>
                  <a:pt x="21142" y="9674"/>
                </a:lnTo>
                <a:lnTo>
                  <a:pt x="21142" y="8789"/>
                </a:lnTo>
                <a:lnTo>
                  <a:pt x="20929" y="8710"/>
                </a:lnTo>
                <a:cubicBezTo>
                  <a:pt x="20736" y="8637"/>
                  <a:pt x="20719" y="8578"/>
                  <a:pt x="20710" y="8063"/>
                </a:cubicBezTo>
                <a:cubicBezTo>
                  <a:pt x="20704" y="7752"/>
                  <a:pt x="20697" y="7406"/>
                  <a:pt x="20694" y="7291"/>
                </a:cubicBezTo>
                <a:cubicBezTo>
                  <a:pt x="20690" y="7139"/>
                  <a:pt x="20594" y="7095"/>
                  <a:pt x="20342" y="7130"/>
                </a:cubicBezTo>
                <a:close/>
                <a:moveTo>
                  <a:pt x="2256" y="7164"/>
                </a:moveTo>
                <a:cubicBezTo>
                  <a:pt x="2272" y="7174"/>
                  <a:pt x="2288" y="7201"/>
                  <a:pt x="2298" y="7243"/>
                </a:cubicBezTo>
                <a:cubicBezTo>
                  <a:pt x="2317" y="7327"/>
                  <a:pt x="2307" y="7440"/>
                  <a:pt x="2276" y="7492"/>
                </a:cubicBezTo>
                <a:cubicBezTo>
                  <a:pt x="2244" y="7544"/>
                  <a:pt x="2203" y="7516"/>
                  <a:pt x="2184" y="7432"/>
                </a:cubicBezTo>
                <a:cubicBezTo>
                  <a:pt x="2164" y="7348"/>
                  <a:pt x="2173" y="7236"/>
                  <a:pt x="2205" y="7184"/>
                </a:cubicBezTo>
                <a:cubicBezTo>
                  <a:pt x="2221" y="7158"/>
                  <a:pt x="2239" y="7153"/>
                  <a:pt x="2256" y="7164"/>
                </a:cubicBezTo>
                <a:close/>
                <a:moveTo>
                  <a:pt x="6268" y="7167"/>
                </a:moveTo>
                <a:cubicBezTo>
                  <a:pt x="6316" y="7178"/>
                  <a:pt x="6378" y="7231"/>
                  <a:pt x="6457" y="7319"/>
                </a:cubicBezTo>
                <a:cubicBezTo>
                  <a:pt x="6666" y="7552"/>
                  <a:pt x="6672" y="7580"/>
                  <a:pt x="6611" y="8054"/>
                </a:cubicBezTo>
                <a:cubicBezTo>
                  <a:pt x="6515" y="8788"/>
                  <a:pt x="6460" y="8789"/>
                  <a:pt x="6280" y="8063"/>
                </a:cubicBezTo>
                <a:cubicBezTo>
                  <a:pt x="6126" y="7444"/>
                  <a:pt x="6125" y="7133"/>
                  <a:pt x="6268" y="7167"/>
                </a:cubicBezTo>
                <a:close/>
                <a:moveTo>
                  <a:pt x="7295" y="7981"/>
                </a:moveTo>
                <a:cubicBezTo>
                  <a:pt x="7427" y="7974"/>
                  <a:pt x="7632" y="8235"/>
                  <a:pt x="7916" y="8767"/>
                </a:cubicBezTo>
                <a:cubicBezTo>
                  <a:pt x="8528" y="9912"/>
                  <a:pt x="8624" y="10846"/>
                  <a:pt x="8248" y="11990"/>
                </a:cubicBezTo>
                <a:cubicBezTo>
                  <a:pt x="8149" y="12291"/>
                  <a:pt x="7880" y="12805"/>
                  <a:pt x="7649" y="13129"/>
                </a:cubicBezTo>
                <a:cubicBezTo>
                  <a:pt x="7164" y="13809"/>
                  <a:pt x="7225" y="13914"/>
                  <a:pt x="6954" y="11891"/>
                </a:cubicBezTo>
                <a:cubicBezTo>
                  <a:pt x="6825" y="10928"/>
                  <a:pt x="6803" y="10589"/>
                  <a:pt x="6856" y="10418"/>
                </a:cubicBezTo>
                <a:cubicBezTo>
                  <a:pt x="6894" y="10295"/>
                  <a:pt x="6935" y="10053"/>
                  <a:pt x="6948" y="9881"/>
                </a:cubicBezTo>
                <a:cubicBezTo>
                  <a:pt x="6999" y="9165"/>
                  <a:pt x="7125" y="8212"/>
                  <a:pt x="7187" y="8077"/>
                </a:cubicBezTo>
                <a:cubicBezTo>
                  <a:pt x="7214" y="8016"/>
                  <a:pt x="7250" y="7983"/>
                  <a:pt x="7295" y="7981"/>
                </a:cubicBezTo>
                <a:close/>
                <a:moveTo>
                  <a:pt x="1745" y="8018"/>
                </a:moveTo>
                <a:cubicBezTo>
                  <a:pt x="1786" y="8020"/>
                  <a:pt x="1814" y="8049"/>
                  <a:pt x="1828" y="8111"/>
                </a:cubicBezTo>
                <a:cubicBezTo>
                  <a:pt x="1853" y="8216"/>
                  <a:pt x="1943" y="8847"/>
                  <a:pt x="2029" y="9513"/>
                </a:cubicBezTo>
                <a:lnTo>
                  <a:pt x="2186" y="10723"/>
                </a:lnTo>
                <a:lnTo>
                  <a:pt x="2011" y="12097"/>
                </a:lnTo>
                <a:cubicBezTo>
                  <a:pt x="1916" y="12851"/>
                  <a:pt x="1820" y="13513"/>
                  <a:pt x="1798" y="13570"/>
                </a:cubicBezTo>
                <a:cubicBezTo>
                  <a:pt x="1721" y="13768"/>
                  <a:pt x="1093" y="12829"/>
                  <a:pt x="801" y="12077"/>
                </a:cubicBezTo>
                <a:cubicBezTo>
                  <a:pt x="550" y="11432"/>
                  <a:pt x="511" y="11246"/>
                  <a:pt x="526" y="10783"/>
                </a:cubicBezTo>
                <a:cubicBezTo>
                  <a:pt x="544" y="10244"/>
                  <a:pt x="838" y="9030"/>
                  <a:pt x="951" y="9030"/>
                </a:cubicBezTo>
                <a:cubicBezTo>
                  <a:pt x="984" y="9030"/>
                  <a:pt x="1097" y="8860"/>
                  <a:pt x="1203" y="8651"/>
                </a:cubicBezTo>
                <a:cubicBezTo>
                  <a:pt x="1402" y="8257"/>
                  <a:pt x="1623" y="8011"/>
                  <a:pt x="1745" y="8018"/>
                </a:cubicBezTo>
                <a:close/>
                <a:moveTo>
                  <a:pt x="10624" y="8419"/>
                </a:moveTo>
                <a:cubicBezTo>
                  <a:pt x="11082" y="8356"/>
                  <a:pt x="11268" y="8650"/>
                  <a:pt x="11268" y="9434"/>
                </a:cubicBezTo>
                <a:cubicBezTo>
                  <a:pt x="11268" y="9818"/>
                  <a:pt x="11232" y="10040"/>
                  <a:pt x="11152" y="10155"/>
                </a:cubicBezTo>
                <a:cubicBezTo>
                  <a:pt x="11087" y="10247"/>
                  <a:pt x="10869" y="10319"/>
                  <a:pt x="10667" y="10319"/>
                </a:cubicBezTo>
                <a:cubicBezTo>
                  <a:pt x="10250" y="10319"/>
                  <a:pt x="10224" y="10250"/>
                  <a:pt x="10253" y="9171"/>
                </a:cubicBezTo>
                <a:lnTo>
                  <a:pt x="10272" y="8467"/>
                </a:lnTo>
                <a:lnTo>
                  <a:pt x="10624" y="8419"/>
                </a:lnTo>
                <a:close/>
                <a:moveTo>
                  <a:pt x="4543" y="8589"/>
                </a:moveTo>
                <a:cubicBezTo>
                  <a:pt x="4493" y="8577"/>
                  <a:pt x="4441" y="8577"/>
                  <a:pt x="4391" y="8592"/>
                </a:cubicBezTo>
                <a:cubicBezTo>
                  <a:pt x="4149" y="8663"/>
                  <a:pt x="3918" y="9041"/>
                  <a:pt x="3802" y="9785"/>
                </a:cubicBezTo>
                <a:cubicBezTo>
                  <a:pt x="3650" y="10759"/>
                  <a:pt x="3828" y="12058"/>
                  <a:pt x="4166" y="12422"/>
                </a:cubicBezTo>
                <a:cubicBezTo>
                  <a:pt x="4697" y="12996"/>
                  <a:pt x="5229" y="12058"/>
                  <a:pt x="5229" y="10554"/>
                </a:cubicBezTo>
                <a:cubicBezTo>
                  <a:pt x="5229" y="9377"/>
                  <a:pt x="4896" y="8669"/>
                  <a:pt x="4543" y="8589"/>
                </a:cubicBezTo>
                <a:close/>
                <a:moveTo>
                  <a:pt x="13413" y="8710"/>
                </a:moveTo>
                <a:cubicBezTo>
                  <a:pt x="12692" y="8710"/>
                  <a:pt x="12174" y="10117"/>
                  <a:pt x="12174" y="12080"/>
                </a:cubicBezTo>
                <a:cubicBezTo>
                  <a:pt x="12174" y="13404"/>
                  <a:pt x="12607" y="15028"/>
                  <a:pt x="13016" y="15238"/>
                </a:cubicBezTo>
                <a:cubicBezTo>
                  <a:pt x="13094" y="15278"/>
                  <a:pt x="13174" y="15358"/>
                  <a:pt x="13194" y="15414"/>
                </a:cubicBezTo>
                <a:cubicBezTo>
                  <a:pt x="13226" y="15501"/>
                  <a:pt x="13717" y="15413"/>
                  <a:pt x="13987" y="15269"/>
                </a:cubicBezTo>
                <a:cubicBezTo>
                  <a:pt x="14162" y="15176"/>
                  <a:pt x="14469" y="14666"/>
                  <a:pt x="14469" y="14469"/>
                </a:cubicBezTo>
                <a:cubicBezTo>
                  <a:pt x="14469" y="14252"/>
                  <a:pt x="14188" y="13383"/>
                  <a:pt x="14119" y="13386"/>
                </a:cubicBezTo>
                <a:cubicBezTo>
                  <a:pt x="14095" y="13388"/>
                  <a:pt x="13956" y="13504"/>
                  <a:pt x="13808" y="13641"/>
                </a:cubicBezTo>
                <a:cubicBezTo>
                  <a:pt x="13659" y="13779"/>
                  <a:pt x="13471" y="13845"/>
                  <a:pt x="13385" y="13788"/>
                </a:cubicBezTo>
                <a:cubicBezTo>
                  <a:pt x="13203" y="13667"/>
                  <a:pt x="12949" y="13075"/>
                  <a:pt x="12994" y="12878"/>
                </a:cubicBezTo>
                <a:cubicBezTo>
                  <a:pt x="13012" y="12802"/>
                  <a:pt x="13391" y="12742"/>
                  <a:pt x="13838" y="12742"/>
                </a:cubicBezTo>
                <a:lnTo>
                  <a:pt x="14649" y="12742"/>
                </a:lnTo>
                <a:lnTo>
                  <a:pt x="14649" y="12219"/>
                </a:lnTo>
                <a:cubicBezTo>
                  <a:pt x="14648" y="10151"/>
                  <a:pt x="14141" y="8710"/>
                  <a:pt x="13413" y="8710"/>
                </a:cubicBezTo>
                <a:close/>
                <a:moveTo>
                  <a:pt x="15966" y="8713"/>
                </a:moveTo>
                <a:cubicBezTo>
                  <a:pt x="15598" y="8717"/>
                  <a:pt x="15248" y="9013"/>
                  <a:pt x="14999" y="9536"/>
                </a:cubicBezTo>
                <a:cubicBezTo>
                  <a:pt x="14902" y="9740"/>
                  <a:pt x="14905" y="9806"/>
                  <a:pt x="15066" y="10483"/>
                </a:cubicBezTo>
                <a:lnTo>
                  <a:pt x="15239" y="11207"/>
                </a:lnTo>
                <a:lnTo>
                  <a:pt x="15041" y="11704"/>
                </a:lnTo>
                <a:cubicBezTo>
                  <a:pt x="14779" y="12354"/>
                  <a:pt x="14717" y="13174"/>
                  <a:pt x="14865" y="14051"/>
                </a:cubicBezTo>
                <a:cubicBezTo>
                  <a:pt x="14976" y="14705"/>
                  <a:pt x="15186" y="15219"/>
                  <a:pt x="15405" y="15366"/>
                </a:cubicBezTo>
                <a:cubicBezTo>
                  <a:pt x="15635" y="15519"/>
                  <a:pt x="15862" y="15483"/>
                  <a:pt x="16061" y="15261"/>
                </a:cubicBezTo>
                <a:cubicBezTo>
                  <a:pt x="16193" y="15113"/>
                  <a:pt x="16295" y="15090"/>
                  <a:pt x="16362" y="15190"/>
                </a:cubicBezTo>
                <a:cubicBezTo>
                  <a:pt x="16417" y="15273"/>
                  <a:pt x="16591" y="15316"/>
                  <a:pt x="16749" y="15289"/>
                </a:cubicBezTo>
                <a:lnTo>
                  <a:pt x="17035" y="15241"/>
                </a:lnTo>
                <a:lnTo>
                  <a:pt x="17035" y="12742"/>
                </a:lnTo>
                <a:cubicBezTo>
                  <a:pt x="17035" y="10362"/>
                  <a:pt x="17028" y="10216"/>
                  <a:pt x="16890" y="9700"/>
                </a:cubicBezTo>
                <a:cubicBezTo>
                  <a:pt x="16702" y="8995"/>
                  <a:pt x="16434" y="8709"/>
                  <a:pt x="15966" y="8713"/>
                </a:cubicBezTo>
                <a:close/>
                <a:moveTo>
                  <a:pt x="13438" y="10344"/>
                </a:moveTo>
                <a:cubicBezTo>
                  <a:pt x="13571" y="10337"/>
                  <a:pt x="13703" y="10432"/>
                  <a:pt x="13770" y="10630"/>
                </a:cubicBezTo>
                <a:cubicBezTo>
                  <a:pt x="13829" y="10804"/>
                  <a:pt x="13858" y="11022"/>
                  <a:pt x="13837" y="11116"/>
                </a:cubicBezTo>
                <a:cubicBezTo>
                  <a:pt x="13815" y="11211"/>
                  <a:pt x="13638" y="11289"/>
                  <a:pt x="13442" y="11289"/>
                </a:cubicBezTo>
                <a:cubicBezTo>
                  <a:pt x="13056" y="11289"/>
                  <a:pt x="12955" y="11104"/>
                  <a:pt x="13103" y="10667"/>
                </a:cubicBezTo>
                <a:cubicBezTo>
                  <a:pt x="13173" y="10461"/>
                  <a:pt x="13306" y="10352"/>
                  <a:pt x="13438" y="10344"/>
                </a:cubicBezTo>
                <a:close/>
                <a:moveTo>
                  <a:pt x="15936" y="12581"/>
                </a:moveTo>
                <a:cubicBezTo>
                  <a:pt x="16316" y="12581"/>
                  <a:pt x="16474" y="13283"/>
                  <a:pt x="16207" y="13782"/>
                </a:cubicBezTo>
                <a:cubicBezTo>
                  <a:pt x="16133" y="13920"/>
                  <a:pt x="15998" y="14031"/>
                  <a:pt x="15905" y="14031"/>
                </a:cubicBezTo>
                <a:cubicBezTo>
                  <a:pt x="15744" y="14031"/>
                  <a:pt x="15496" y="13548"/>
                  <a:pt x="15496" y="13234"/>
                </a:cubicBezTo>
                <a:cubicBezTo>
                  <a:pt x="15496" y="12969"/>
                  <a:pt x="15758" y="12581"/>
                  <a:pt x="15936" y="12581"/>
                </a:cubicBezTo>
                <a:close/>
                <a:moveTo>
                  <a:pt x="6436" y="12985"/>
                </a:moveTo>
                <a:cubicBezTo>
                  <a:pt x="6547" y="12985"/>
                  <a:pt x="6712" y="13846"/>
                  <a:pt x="6638" y="14042"/>
                </a:cubicBezTo>
                <a:cubicBezTo>
                  <a:pt x="6562" y="14246"/>
                  <a:pt x="6234" y="14400"/>
                  <a:pt x="6180" y="14257"/>
                </a:cubicBezTo>
                <a:cubicBezTo>
                  <a:pt x="6156" y="14191"/>
                  <a:pt x="6173" y="14022"/>
                  <a:pt x="6219" y="13881"/>
                </a:cubicBezTo>
                <a:cubicBezTo>
                  <a:pt x="6266" y="13741"/>
                  <a:pt x="6314" y="13482"/>
                  <a:pt x="6326" y="13305"/>
                </a:cubicBezTo>
                <a:cubicBezTo>
                  <a:pt x="6338" y="13127"/>
                  <a:pt x="6387" y="12985"/>
                  <a:pt x="6436" y="12985"/>
                </a:cubicBezTo>
                <a:close/>
                <a:moveTo>
                  <a:pt x="2374" y="13446"/>
                </a:moveTo>
                <a:cubicBezTo>
                  <a:pt x="2391" y="13451"/>
                  <a:pt x="2407" y="13485"/>
                  <a:pt x="2422" y="13548"/>
                </a:cubicBezTo>
                <a:cubicBezTo>
                  <a:pt x="2446" y="13652"/>
                  <a:pt x="2438" y="13810"/>
                  <a:pt x="2405" y="13898"/>
                </a:cubicBezTo>
                <a:cubicBezTo>
                  <a:pt x="2364" y="14006"/>
                  <a:pt x="2330" y="13996"/>
                  <a:pt x="2301" y="13870"/>
                </a:cubicBezTo>
                <a:cubicBezTo>
                  <a:pt x="2277" y="13766"/>
                  <a:pt x="2284" y="13608"/>
                  <a:pt x="2317" y="13519"/>
                </a:cubicBezTo>
                <a:cubicBezTo>
                  <a:pt x="2337" y="13466"/>
                  <a:pt x="2357" y="13441"/>
                  <a:pt x="2374" y="13446"/>
                </a:cubicBezTo>
                <a:close/>
                <a:moveTo>
                  <a:pt x="6704" y="15558"/>
                </a:moveTo>
                <a:cubicBezTo>
                  <a:pt x="6797" y="15565"/>
                  <a:pt x="6860" y="16166"/>
                  <a:pt x="6860" y="17124"/>
                </a:cubicBezTo>
                <a:cubicBezTo>
                  <a:pt x="6860" y="18503"/>
                  <a:pt x="6771" y="19254"/>
                  <a:pt x="6551" y="19748"/>
                </a:cubicBezTo>
                <a:cubicBezTo>
                  <a:pt x="6277" y="20365"/>
                  <a:pt x="5931" y="20238"/>
                  <a:pt x="5336" y="19307"/>
                </a:cubicBezTo>
                <a:cubicBezTo>
                  <a:pt x="4900" y="18625"/>
                  <a:pt x="4872" y="18452"/>
                  <a:pt x="5096" y="17851"/>
                </a:cubicBezTo>
                <a:cubicBezTo>
                  <a:pt x="5201" y="17569"/>
                  <a:pt x="5382" y="17049"/>
                  <a:pt x="5499" y="16694"/>
                </a:cubicBezTo>
                <a:cubicBezTo>
                  <a:pt x="5615" y="16340"/>
                  <a:pt x="5772" y="16030"/>
                  <a:pt x="5847" y="16010"/>
                </a:cubicBezTo>
                <a:cubicBezTo>
                  <a:pt x="5923" y="15991"/>
                  <a:pt x="6066" y="15940"/>
                  <a:pt x="6166" y="15894"/>
                </a:cubicBezTo>
                <a:cubicBezTo>
                  <a:pt x="6265" y="15848"/>
                  <a:pt x="6402" y="15786"/>
                  <a:pt x="6469" y="15759"/>
                </a:cubicBezTo>
                <a:cubicBezTo>
                  <a:pt x="6536" y="15731"/>
                  <a:pt x="6622" y="15657"/>
                  <a:pt x="6661" y="15592"/>
                </a:cubicBezTo>
                <a:cubicBezTo>
                  <a:pt x="6676" y="15568"/>
                  <a:pt x="6690" y="15557"/>
                  <a:pt x="6704" y="15558"/>
                </a:cubicBezTo>
                <a:close/>
                <a:moveTo>
                  <a:pt x="2354" y="15592"/>
                </a:moveTo>
                <a:cubicBezTo>
                  <a:pt x="2393" y="15571"/>
                  <a:pt x="2437" y="15600"/>
                  <a:pt x="2503" y="15668"/>
                </a:cubicBezTo>
                <a:cubicBezTo>
                  <a:pt x="2591" y="15759"/>
                  <a:pt x="2799" y="15872"/>
                  <a:pt x="2965" y="15917"/>
                </a:cubicBezTo>
                <a:cubicBezTo>
                  <a:pt x="3131" y="15962"/>
                  <a:pt x="3297" y="16046"/>
                  <a:pt x="3333" y="16103"/>
                </a:cubicBezTo>
                <a:cubicBezTo>
                  <a:pt x="3369" y="16161"/>
                  <a:pt x="3557" y="16712"/>
                  <a:pt x="3750" y="17325"/>
                </a:cubicBezTo>
                <a:lnTo>
                  <a:pt x="4101" y="18439"/>
                </a:lnTo>
                <a:lnTo>
                  <a:pt x="3926" y="18820"/>
                </a:lnTo>
                <a:cubicBezTo>
                  <a:pt x="3829" y="19030"/>
                  <a:pt x="3610" y="19385"/>
                  <a:pt x="3437" y="19612"/>
                </a:cubicBezTo>
                <a:cubicBezTo>
                  <a:pt x="2865" y="20368"/>
                  <a:pt x="2450" y="20238"/>
                  <a:pt x="2274" y="19244"/>
                </a:cubicBezTo>
                <a:cubicBezTo>
                  <a:pt x="2229" y="18994"/>
                  <a:pt x="2180" y="18187"/>
                  <a:pt x="2164" y="17452"/>
                </a:cubicBezTo>
                <a:cubicBezTo>
                  <a:pt x="2139" y="16341"/>
                  <a:pt x="2152" y="16065"/>
                  <a:pt x="2239" y="15809"/>
                </a:cubicBezTo>
                <a:cubicBezTo>
                  <a:pt x="2281" y="15683"/>
                  <a:pt x="2315" y="15613"/>
                  <a:pt x="2354" y="1559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高阶组件</a:t>
            </a:r>
          </a:p>
        </p:txBody>
      </p:sp>
      <p:sp>
        <p:nvSpPr>
          <p:cNvPr id="643" name="Shape 6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展示组件与数据组件组成高阶组件</a:t>
            </a:r>
          </a:p>
          <a:p>
            <a:pPr/>
            <a:r>
              <a:t>在connect编写业务逻辑</a:t>
            </a:r>
          </a:p>
          <a:p>
            <a:pPr/>
            <a:r>
              <a:t>复用使用extends+connect</a:t>
            </a:r>
          </a:p>
          <a:p>
            <a:pPr/>
            <a:r>
              <a:t>展示组件与数据组件是多对多关系</a:t>
            </a:r>
          </a:p>
          <a:p>
            <a:pPr/>
            <a:r>
              <a:t>高阶组件高度聚合，而展示组件和数据组件间又充分解耦</a:t>
            </a:r>
          </a:p>
        </p:txBody>
      </p:sp>
      <p:sp>
        <p:nvSpPr>
          <p:cNvPr id="644" name="Shape 6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3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/>
        </p:nvSpPr>
        <p:spPr>
          <a:xfrm>
            <a:off x="394080" y="4097866"/>
            <a:ext cx="1521487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store</a:t>
            </a:r>
          </a:p>
        </p:txBody>
      </p:sp>
      <p:sp>
        <p:nvSpPr>
          <p:cNvPr id="647" name="Shape 647"/>
          <p:cNvSpPr/>
          <p:nvPr/>
        </p:nvSpPr>
        <p:spPr>
          <a:xfrm>
            <a:off x="5181600" y="2206889"/>
            <a:ext cx="1825956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</a:t>
            </a:r>
          </a:p>
        </p:txBody>
      </p:sp>
      <p:sp>
        <p:nvSpPr>
          <p:cNvPr id="648" name="Shape 648"/>
          <p:cNvSpPr/>
          <p:nvPr/>
        </p:nvSpPr>
        <p:spPr>
          <a:xfrm>
            <a:off x="6350000" y="872066"/>
            <a:ext cx="1825956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数据组件</a:t>
            </a:r>
          </a:p>
        </p:txBody>
      </p:sp>
      <p:sp>
        <p:nvSpPr>
          <p:cNvPr id="649" name="Shape 649"/>
          <p:cNvSpPr/>
          <p:nvPr/>
        </p:nvSpPr>
        <p:spPr>
          <a:xfrm>
            <a:off x="3867844" y="872066"/>
            <a:ext cx="2116668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展示组件</a:t>
            </a:r>
          </a:p>
        </p:txBody>
      </p:sp>
      <p:sp>
        <p:nvSpPr>
          <p:cNvPr id="650" name="Shape 650"/>
          <p:cNvSpPr/>
          <p:nvPr/>
        </p:nvSpPr>
        <p:spPr>
          <a:xfrm>
            <a:off x="10346266" y="4097866"/>
            <a:ext cx="1825957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页面</a:t>
            </a:r>
          </a:p>
        </p:txBody>
      </p:sp>
      <p:sp>
        <p:nvSpPr>
          <p:cNvPr id="651" name="Shape 651"/>
          <p:cNvSpPr/>
          <p:nvPr/>
        </p:nvSpPr>
        <p:spPr>
          <a:xfrm>
            <a:off x="5254277" y="5466556"/>
            <a:ext cx="1825957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</a:t>
            </a:r>
          </a:p>
        </p:txBody>
      </p:sp>
      <p:sp>
        <p:nvSpPr>
          <p:cNvPr id="652" name="Shape 652"/>
          <p:cNvSpPr/>
          <p:nvPr/>
        </p:nvSpPr>
        <p:spPr>
          <a:xfrm>
            <a:off x="6422677" y="4131733"/>
            <a:ext cx="1825957" cy="666221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数据组件</a:t>
            </a:r>
          </a:p>
        </p:txBody>
      </p:sp>
      <p:sp>
        <p:nvSpPr>
          <p:cNvPr id="653" name="Shape 653"/>
          <p:cNvSpPr/>
          <p:nvPr/>
        </p:nvSpPr>
        <p:spPr>
          <a:xfrm>
            <a:off x="3940522" y="4131733"/>
            <a:ext cx="2116667" cy="666221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展示组件</a:t>
            </a:r>
          </a:p>
        </p:txBody>
      </p:sp>
      <p:sp>
        <p:nvSpPr>
          <p:cNvPr id="654" name="Shape 654"/>
          <p:cNvSpPr/>
          <p:nvPr/>
        </p:nvSpPr>
        <p:spPr>
          <a:xfrm>
            <a:off x="5254277" y="8311356"/>
            <a:ext cx="1825957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</a:t>
            </a:r>
          </a:p>
        </p:txBody>
      </p:sp>
      <p:sp>
        <p:nvSpPr>
          <p:cNvPr id="655" name="Shape 655"/>
          <p:cNvSpPr/>
          <p:nvPr/>
        </p:nvSpPr>
        <p:spPr>
          <a:xfrm>
            <a:off x="6422677" y="6976533"/>
            <a:ext cx="1825957" cy="666221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数据组件</a:t>
            </a:r>
          </a:p>
        </p:txBody>
      </p:sp>
      <p:sp>
        <p:nvSpPr>
          <p:cNvPr id="656" name="Shape 656"/>
          <p:cNvSpPr/>
          <p:nvPr/>
        </p:nvSpPr>
        <p:spPr>
          <a:xfrm>
            <a:off x="3940522" y="6976533"/>
            <a:ext cx="2116667" cy="666221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展示组件</a:t>
            </a:r>
          </a:p>
        </p:txBody>
      </p:sp>
      <p:sp>
        <p:nvSpPr>
          <p:cNvPr id="657" name="Shape 657"/>
          <p:cNvSpPr/>
          <p:nvPr/>
        </p:nvSpPr>
        <p:spPr>
          <a:xfrm>
            <a:off x="2170761" y="4430976"/>
            <a:ext cx="1514567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58" name="Shape 658"/>
          <p:cNvSpPr/>
          <p:nvPr/>
        </p:nvSpPr>
        <p:spPr>
          <a:xfrm>
            <a:off x="8472434" y="4430976"/>
            <a:ext cx="1650033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59" name="Shape 659"/>
          <p:cNvSpPr/>
          <p:nvPr/>
        </p:nvSpPr>
        <p:spPr>
          <a:xfrm>
            <a:off x="2826808" y="143901"/>
            <a:ext cx="6608203" cy="9465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" y="25"/>
                </a:moveTo>
                <a:lnTo>
                  <a:pt x="0" y="21600"/>
                </a:lnTo>
                <a:lnTo>
                  <a:pt x="21600" y="21575"/>
                </a:lnTo>
                <a:lnTo>
                  <a:pt x="21528" y="0"/>
                </a:lnTo>
                <a:lnTo>
                  <a:pt x="53" y="25"/>
                </a:lnTo>
                <a:close/>
              </a:path>
            </a:pathLst>
          </a:cu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0" name="Shape 660"/>
          <p:cNvSpPr/>
          <p:nvPr/>
        </p:nvSpPr>
        <p:spPr>
          <a:xfrm>
            <a:off x="4906697" y="1602386"/>
            <a:ext cx="1034721" cy="52509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1" name="Shape 661"/>
          <p:cNvSpPr/>
          <p:nvPr/>
        </p:nvSpPr>
        <p:spPr>
          <a:xfrm flipH="1">
            <a:off x="6084992" y="1602469"/>
            <a:ext cx="997237" cy="525007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2" name="Shape 662"/>
          <p:cNvSpPr/>
          <p:nvPr/>
        </p:nvSpPr>
        <p:spPr>
          <a:xfrm>
            <a:off x="6225050" y="6182188"/>
            <a:ext cx="3049589" cy="63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" y="19767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3" name="Shape 663"/>
          <p:cNvSpPr/>
          <p:nvPr/>
        </p:nvSpPr>
        <p:spPr>
          <a:xfrm flipV="1">
            <a:off x="9254066" y="4464843"/>
            <a:ext cx="1" cy="2350824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4" name="Shape 664"/>
          <p:cNvSpPr/>
          <p:nvPr/>
        </p:nvSpPr>
        <p:spPr>
          <a:xfrm>
            <a:off x="6225096" y="9030978"/>
            <a:ext cx="2747007" cy="501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" y="19767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5" name="Shape 665"/>
          <p:cNvSpPr/>
          <p:nvPr/>
        </p:nvSpPr>
        <p:spPr>
          <a:xfrm flipV="1">
            <a:off x="8970603" y="4412254"/>
            <a:ext cx="1" cy="5135522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6" name="Shape 666"/>
          <p:cNvSpPr/>
          <p:nvPr/>
        </p:nvSpPr>
        <p:spPr>
          <a:xfrm>
            <a:off x="6073792" y="2926508"/>
            <a:ext cx="3049589" cy="63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" y="19767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7" name="Shape 667"/>
          <p:cNvSpPr/>
          <p:nvPr/>
        </p:nvSpPr>
        <p:spPr>
          <a:xfrm>
            <a:off x="9118588" y="3557277"/>
            <a:ext cx="1" cy="872958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8" name="Shape 668"/>
          <p:cNvSpPr/>
          <p:nvPr/>
        </p:nvSpPr>
        <p:spPr>
          <a:xfrm>
            <a:off x="5006727" y="4875373"/>
            <a:ext cx="1034721" cy="52509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9" name="Shape 669"/>
          <p:cNvSpPr/>
          <p:nvPr/>
        </p:nvSpPr>
        <p:spPr>
          <a:xfrm flipH="1">
            <a:off x="6185022" y="4875455"/>
            <a:ext cx="997237" cy="525007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0" name="Shape 670"/>
          <p:cNvSpPr/>
          <p:nvPr/>
        </p:nvSpPr>
        <p:spPr>
          <a:xfrm>
            <a:off x="5079405" y="7733492"/>
            <a:ext cx="1034721" cy="52509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1" name="Shape 671"/>
          <p:cNvSpPr/>
          <p:nvPr/>
        </p:nvSpPr>
        <p:spPr>
          <a:xfrm flipH="1">
            <a:off x="6257700" y="7733575"/>
            <a:ext cx="997237" cy="525007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2" name="Shape 672"/>
          <p:cNvSpPr/>
          <p:nvPr/>
        </p:nvSpPr>
        <p:spPr>
          <a:xfrm>
            <a:off x="1171834" y="246338"/>
            <a:ext cx="6084629" cy="632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35" y="21600"/>
                </a:moveTo>
                <a:lnTo>
                  <a:pt x="21600" y="0"/>
                </a:lnTo>
                <a:lnTo>
                  <a:pt x="0" y="860"/>
                </a:lnTo>
              </a:path>
            </a:pathLst>
          </a:cu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3" name="Shape 673"/>
          <p:cNvSpPr/>
          <p:nvPr/>
        </p:nvSpPr>
        <p:spPr>
          <a:xfrm flipH="1">
            <a:off x="1154823" y="257704"/>
            <a:ext cx="1" cy="3848443"/>
          </a:xfrm>
          <a:prstGeom prst="line">
            <a:avLst/>
          </a:prstGeom>
          <a:ln w="254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4" name="Shape 674"/>
          <p:cNvSpPr/>
          <p:nvPr/>
        </p:nvSpPr>
        <p:spPr>
          <a:xfrm>
            <a:off x="1330584" y="3617813"/>
            <a:ext cx="5938579" cy="484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35" y="21600"/>
                </a:moveTo>
                <a:lnTo>
                  <a:pt x="21600" y="0"/>
                </a:lnTo>
                <a:lnTo>
                  <a:pt x="0" y="860"/>
                </a:lnTo>
              </a:path>
            </a:pathLst>
          </a:cu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5" name="Shape 675"/>
          <p:cNvSpPr/>
          <p:nvPr/>
        </p:nvSpPr>
        <p:spPr>
          <a:xfrm>
            <a:off x="1342231" y="3645337"/>
            <a:ext cx="1" cy="462965"/>
          </a:xfrm>
          <a:prstGeom prst="line">
            <a:avLst/>
          </a:prstGeom>
          <a:ln w="254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6" name="Shape 676"/>
          <p:cNvSpPr/>
          <p:nvPr/>
        </p:nvSpPr>
        <p:spPr>
          <a:xfrm>
            <a:off x="1141701" y="6326358"/>
            <a:ext cx="6170721" cy="653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540" y="0"/>
                </a:lnTo>
                <a:lnTo>
                  <a:pt x="0" y="1615"/>
                </a:lnTo>
              </a:path>
            </a:pathLst>
          </a:cu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7" name="Shape 677"/>
          <p:cNvSpPr/>
          <p:nvPr/>
        </p:nvSpPr>
        <p:spPr>
          <a:xfrm flipV="1">
            <a:off x="1154823" y="4767661"/>
            <a:ext cx="1" cy="1618188"/>
          </a:xfrm>
          <a:prstGeom prst="line">
            <a:avLst/>
          </a:prstGeom>
          <a:ln w="254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8" name="Shape 6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title" idx="4294967295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72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681" name="Shape 681"/>
          <p:cNvSpPr/>
          <p:nvPr/>
        </p:nvSpPr>
        <p:spPr>
          <a:xfrm>
            <a:off x="6255" y="5293435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2" name="Shape 682"/>
          <p:cNvSpPr/>
          <p:nvPr/>
        </p:nvSpPr>
        <p:spPr>
          <a:xfrm>
            <a:off x="778525" y="434761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83" name="Shape 683"/>
          <p:cNvSpPr/>
          <p:nvPr/>
        </p:nvSpPr>
        <p:spPr>
          <a:xfrm>
            <a:off x="532511" y="4022977"/>
            <a:ext cx="2382054" cy="1331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4" name="Shape 684"/>
          <p:cNvSpPr/>
          <p:nvPr/>
        </p:nvSpPr>
        <p:spPr>
          <a:xfrm>
            <a:off x="7096796" y="430019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5" name="Shape 685"/>
          <p:cNvSpPr/>
          <p:nvPr/>
        </p:nvSpPr>
        <p:spPr>
          <a:xfrm>
            <a:off x="6848551" y="4050067"/>
            <a:ext cx="2394754" cy="1268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6" name="Shape 686"/>
          <p:cNvSpPr/>
          <p:nvPr/>
        </p:nvSpPr>
        <p:spPr>
          <a:xfrm>
            <a:off x="3955030" y="430019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7" name="Shape 687"/>
          <p:cNvSpPr/>
          <p:nvPr/>
        </p:nvSpPr>
        <p:spPr>
          <a:xfrm rot="10800000">
            <a:off x="3670461" y="5202387"/>
            <a:ext cx="2382054" cy="126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8" name="Shape 688"/>
          <p:cNvSpPr/>
          <p:nvPr/>
        </p:nvSpPr>
        <p:spPr>
          <a:xfrm>
            <a:off x="2848112" y="5293435"/>
            <a:ext cx="888202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6063772" y="5269172"/>
            <a:ext cx="84346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90" name="Shape 690"/>
          <p:cNvSpPr/>
          <p:nvPr/>
        </p:nvSpPr>
        <p:spPr>
          <a:xfrm flipV="1">
            <a:off x="9179083" y="5269172"/>
            <a:ext cx="912098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789603" y="6686850"/>
            <a:ext cx="18678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react</a:t>
            </a:r>
          </a:p>
        </p:txBody>
      </p:sp>
      <p:sp>
        <p:nvSpPr>
          <p:cNvPr id="692" name="Shape 692"/>
          <p:cNvSpPr/>
          <p:nvPr/>
        </p:nvSpPr>
        <p:spPr>
          <a:xfrm>
            <a:off x="1431766" y="4684972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3" name="Shape 693"/>
          <p:cNvSpPr/>
          <p:nvPr/>
        </p:nvSpPr>
        <p:spPr>
          <a:xfrm>
            <a:off x="4608271" y="4684972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94" name="Shape 694"/>
          <p:cNvSpPr/>
          <p:nvPr/>
        </p:nvSpPr>
        <p:spPr>
          <a:xfrm>
            <a:off x="7741446" y="4661816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95" name="Shape 695"/>
          <p:cNvSpPr/>
          <p:nvPr/>
        </p:nvSpPr>
        <p:spPr>
          <a:xfrm>
            <a:off x="3851318" y="3415636"/>
            <a:ext cx="20203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redux</a:t>
            </a:r>
          </a:p>
        </p:txBody>
      </p:sp>
      <p:sp>
        <p:nvSpPr>
          <p:cNvPr id="696" name="Shape 696"/>
          <p:cNvSpPr/>
          <p:nvPr/>
        </p:nvSpPr>
        <p:spPr>
          <a:xfrm>
            <a:off x="6845775" y="661723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组件化方案</a:t>
            </a:r>
          </a:p>
        </p:txBody>
      </p:sp>
      <p:sp>
        <p:nvSpPr>
          <p:cNvPr id="697" name="Shape 697"/>
          <p:cNvSpPr/>
          <p:nvPr/>
        </p:nvSpPr>
        <p:spPr>
          <a:xfrm>
            <a:off x="10272655" y="4323354"/>
            <a:ext cx="1890026" cy="1891638"/>
          </a:xfrm>
          <a:prstGeom prst="ellipse">
            <a:avLst/>
          </a:prstGeom>
          <a:solidFill>
            <a:srgbClr val="AB18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98" name="Shape 698"/>
          <p:cNvSpPr/>
          <p:nvPr/>
        </p:nvSpPr>
        <p:spPr>
          <a:xfrm rot="10800000">
            <a:off x="10026639" y="5202529"/>
            <a:ext cx="2382054" cy="1255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99" name="Shape 699"/>
          <p:cNvSpPr/>
          <p:nvPr/>
        </p:nvSpPr>
        <p:spPr>
          <a:xfrm>
            <a:off x="10874620" y="4661816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00" name="Shape 700"/>
          <p:cNvSpPr/>
          <p:nvPr/>
        </p:nvSpPr>
        <p:spPr>
          <a:xfrm>
            <a:off x="10017518" y="3358486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组件化实践</a:t>
            </a:r>
          </a:p>
        </p:txBody>
      </p:sp>
      <p:sp>
        <p:nvSpPr>
          <p:cNvPr id="701" name="Shape 701"/>
          <p:cNvSpPr/>
          <p:nvPr/>
        </p:nvSpPr>
        <p:spPr>
          <a:xfrm>
            <a:off x="12410149" y="5269172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02" name="Shape 7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title"/>
          </p:nvPr>
        </p:nvSpPr>
        <p:spPr>
          <a:xfrm>
            <a:off x="811889" y="762000"/>
            <a:ext cx="5334001" cy="1605624"/>
          </a:xfrm>
          <a:prstGeom prst="rect">
            <a:avLst/>
          </a:prstGeom>
        </p:spPr>
        <p:txBody>
          <a:bodyPr/>
          <a:lstStyle/>
          <a:p>
            <a:pPr/>
            <a:r>
              <a:t>组件分解</a:t>
            </a:r>
          </a:p>
        </p:txBody>
      </p:sp>
      <p:sp>
        <p:nvSpPr>
          <p:cNvPr id="705" name="Shape 705"/>
          <p:cNvSpPr/>
          <p:nvPr>
            <p:ph type="body" sz="half" idx="1"/>
          </p:nvPr>
        </p:nvSpPr>
        <p:spPr>
          <a:xfrm>
            <a:off x="253154" y="3261983"/>
            <a:ext cx="7132222" cy="6175575"/>
          </a:xfrm>
          <a:prstGeom prst="rect">
            <a:avLst/>
          </a:prstGeom>
        </p:spPr>
        <p:txBody>
          <a:bodyPr/>
          <a:lstStyle/>
          <a:p>
            <a:pPr marL="385010" indent="-385010" algn="l">
              <a:buSzPct val="75000"/>
              <a:buChar char="•"/>
            </a:pPr>
            <a:r>
              <a:t>头部展示(highorder-header)</a:t>
            </a:r>
          </a:p>
          <a:p>
            <a:pPr marL="385010" indent="-385010" algn="l">
              <a:buSzPct val="75000"/>
              <a:buChar char="•"/>
            </a:pPr>
            <a:r>
              <a:t>聊天展示(highorder-message)</a:t>
            </a:r>
          </a:p>
          <a:p>
            <a:pPr marL="385010" indent="-385010" algn="l">
              <a:buSzPct val="75000"/>
              <a:buChar char="•"/>
            </a:pPr>
            <a:r>
              <a:t>礼物展示(highorder-giftmsg)</a:t>
            </a:r>
          </a:p>
          <a:p>
            <a:pPr marL="385010" indent="-385010" algn="l">
              <a:buSzPct val="75000"/>
              <a:buChar char="•"/>
            </a:pPr>
            <a:r>
              <a:t>点赞飘心(highorder-bubble)</a:t>
            </a:r>
          </a:p>
          <a:p>
            <a:pPr marL="385010" indent="-385010" algn="l">
              <a:buSzPct val="75000"/>
              <a:buChar char="•"/>
            </a:pPr>
            <a:r>
              <a:t>视频(highorder-video)</a:t>
            </a:r>
          </a:p>
          <a:p>
            <a:pPr marL="385010" indent="-385010" algn="l">
              <a:buSzPct val="75000"/>
              <a:buChar char="•"/>
            </a:pPr>
            <a:r>
              <a:t>。。。</a:t>
            </a:r>
          </a:p>
        </p:txBody>
      </p:sp>
      <p:pic>
        <p:nvPicPr>
          <p:cNvPr id="70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5046" y="760214"/>
            <a:ext cx="4631113" cy="8233089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Shape 7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type="title" idx="4294967295"/>
          </p:nvPr>
        </p:nvSpPr>
        <p:spPr>
          <a:xfrm>
            <a:off x="811889" y="762000"/>
            <a:ext cx="5334001" cy="1605624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组件分解</a:t>
            </a:r>
          </a:p>
        </p:txBody>
      </p:sp>
      <p:sp>
        <p:nvSpPr>
          <p:cNvPr id="710" name="Shape 710"/>
          <p:cNvSpPr/>
          <p:nvPr>
            <p:ph type="body" sz="half" idx="4294967295"/>
          </p:nvPr>
        </p:nvSpPr>
        <p:spPr>
          <a:xfrm>
            <a:off x="253154" y="3261983"/>
            <a:ext cx="7132222" cy="6175575"/>
          </a:xfrm>
          <a:prstGeom prst="rect">
            <a:avLst/>
          </a:prstGeom>
        </p:spPr>
        <p:txBody>
          <a:bodyPr anchor="t"/>
          <a:lstStyle/>
          <a:p>
            <a:pPr marL="385010" indent="-385010">
              <a:spcBef>
                <a:spcPts val="0"/>
              </a:spcBef>
              <a:defRPr sz="3200"/>
            </a:pPr>
            <a:r>
              <a:t>头部展示(nowjs-highorder-header)</a:t>
            </a:r>
          </a:p>
          <a:p>
            <a:pPr marL="385010" indent="-385010">
              <a:spcBef>
                <a:spcPts val="0"/>
              </a:spcBef>
              <a:defRPr sz="3200"/>
            </a:pPr>
            <a:r>
              <a:t>聊天展示(nowjs-highorder-message)</a:t>
            </a:r>
          </a:p>
          <a:p>
            <a:pPr marL="385010" indent="-385010">
              <a:spcBef>
                <a:spcPts val="0"/>
              </a:spcBef>
              <a:defRPr sz="3200"/>
            </a:pPr>
            <a:r>
              <a:t>视频(nowjs-highorder-video)</a:t>
            </a:r>
          </a:p>
        </p:txBody>
      </p:sp>
      <p:sp>
        <p:nvSpPr>
          <p:cNvPr id="711" name="Shape 7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4531" y="762000"/>
            <a:ext cx="4650060" cy="822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/>
        </p:nvSpPr>
        <p:spPr>
          <a:xfrm>
            <a:off x="1103832" y="4944966"/>
            <a:ext cx="1079713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npm install highorder-header highorder-message highorder-video</a:t>
            </a:r>
          </a:p>
        </p:txBody>
      </p:sp>
      <p:sp>
        <p:nvSpPr>
          <p:cNvPr id="717" name="Shape 7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8" name="Shape 718"/>
          <p:cNvSpPr/>
          <p:nvPr>
            <p:ph type="title" idx="4294967295"/>
          </p:nvPr>
        </p:nvSpPr>
        <p:spPr>
          <a:xfrm>
            <a:off x="952500" y="2649234"/>
            <a:ext cx="11099801" cy="2120901"/>
          </a:xfrm>
          <a:prstGeom prst="rect">
            <a:avLst/>
          </a:prstGeom>
        </p:spPr>
        <p:txBody>
          <a:bodyPr/>
          <a:lstStyle/>
          <a:p>
            <a:pPr/>
            <a:r>
              <a:t>可复用的高阶组件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搭建高阶组件</a:t>
            </a:r>
          </a:p>
        </p:txBody>
      </p:sp>
      <p:sp>
        <p:nvSpPr>
          <p:cNvPr id="721" name="Shape 7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26" y="120520"/>
            <a:ext cx="10439503" cy="9512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843" y="760214"/>
            <a:ext cx="4631113" cy="8233089"/>
          </a:xfrm>
          <a:prstGeom prst="rect">
            <a:avLst/>
          </a:prstGeom>
          <a:ln w="12700">
            <a:miter lim="400000"/>
          </a:ln>
        </p:spPr>
      </p:pic>
      <p:sp>
        <p:nvSpPr>
          <p:cNvPr id="727" name="Shape 727"/>
          <p:cNvSpPr/>
          <p:nvPr/>
        </p:nvSpPr>
        <p:spPr>
          <a:xfrm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28" name="Shape 7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4531" y="762000"/>
            <a:ext cx="4650060" cy="822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架构的优势</a:t>
            </a:r>
          </a:p>
        </p:txBody>
      </p:sp>
      <p:sp>
        <p:nvSpPr>
          <p:cNvPr id="732" name="Shape 7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组件的引用简单(npm install)</a:t>
            </a:r>
          </a:p>
          <a:p>
            <a:pPr/>
            <a:r>
              <a:t>快速搭建项目与快速切换不同的场景</a:t>
            </a:r>
          </a:p>
          <a:p>
            <a:pPr/>
            <a:r>
              <a:t>展示组件与数据组件之间实现的低耦合，而连接两者的高阶组件实现了高内聚</a:t>
            </a:r>
          </a:p>
        </p:txBody>
      </p:sp>
      <p:sp>
        <p:nvSpPr>
          <p:cNvPr id="733" name="Shape 7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3323" t="5312" r="22263" b="8357"/>
          <a:stretch>
            <a:fillRect/>
          </a:stretch>
        </p:blipFill>
        <p:spPr>
          <a:xfrm>
            <a:off x="3870349" y="1318370"/>
            <a:ext cx="5264102" cy="7116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75" fill="norm" stroke="1" extrusionOk="0">
                <a:moveTo>
                  <a:pt x="10828" y="1"/>
                </a:moveTo>
                <a:cubicBezTo>
                  <a:pt x="10650" y="5"/>
                  <a:pt x="10494" y="16"/>
                  <a:pt x="10364" y="35"/>
                </a:cubicBezTo>
                <a:cubicBezTo>
                  <a:pt x="10120" y="70"/>
                  <a:pt x="9714" y="115"/>
                  <a:pt x="9461" y="136"/>
                </a:cubicBezTo>
                <a:cubicBezTo>
                  <a:pt x="8935" y="179"/>
                  <a:pt x="8242" y="284"/>
                  <a:pt x="7996" y="357"/>
                </a:cubicBezTo>
                <a:cubicBezTo>
                  <a:pt x="7904" y="385"/>
                  <a:pt x="7732" y="422"/>
                  <a:pt x="7617" y="440"/>
                </a:cubicBezTo>
                <a:cubicBezTo>
                  <a:pt x="7153" y="514"/>
                  <a:pt x="6055" y="1027"/>
                  <a:pt x="5440" y="1457"/>
                </a:cubicBezTo>
                <a:cubicBezTo>
                  <a:pt x="4204" y="2321"/>
                  <a:pt x="3195" y="3745"/>
                  <a:pt x="2841" y="5123"/>
                </a:cubicBezTo>
                <a:cubicBezTo>
                  <a:pt x="2698" y="5679"/>
                  <a:pt x="2648" y="7294"/>
                  <a:pt x="2758" y="7802"/>
                </a:cubicBezTo>
                <a:cubicBezTo>
                  <a:pt x="2924" y="8567"/>
                  <a:pt x="2950" y="8508"/>
                  <a:pt x="2300" y="8840"/>
                </a:cubicBezTo>
                <a:cubicBezTo>
                  <a:pt x="1201" y="9400"/>
                  <a:pt x="498" y="10156"/>
                  <a:pt x="253" y="11043"/>
                </a:cubicBezTo>
                <a:cubicBezTo>
                  <a:pt x="196" y="11248"/>
                  <a:pt x="115" y="11481"/>
                  <a:pt x="73" y="11560"/>
                </a:cubicBezTo>
                <a:cubicBezTo>
                  <a:pt x="23" y="11655"/>
                  <a:pt x="-1" y="11937"/>
                  <a:pt x="0" y="12236"/>
                </a:cubicBezTo>
                <a:cubicBezTo>
                  <a:pt x="1" y="12536"/>
                  <a:pt x="27" y="12853"/>
                  <a:pt x="78" y="13021"/>
                </a:cubicBezTo>
                <a:cubicBezTo>
                  <a:pt x="122" y="13167"/>
                  <a:pt x="201" y="13497"/>
                  <a:pt x="254" y="13754"/>
                </a:cubicBezTo>
                <a:cubicBezTo>
                  <a:pt x="349" y="14219"/>
                  <a:pt x="530" y="14794"/>
                  <a:pt x="656" y="15032"/>
                </a:cubicBezTo>
                <a:cubicBezTo>
                  <a:pt x="1032" y="15748"/>
                  <a:pt x="1700" y="16439"/>
                  <a:pt x="2345" y="16784"/>
                </a:cubicBezTo>
                <a:cubicBezTo>
                  <a:pt x="2574" y="16906"/>
                  <a:pt x="2761" y="17039"/>
                  <a:pt x="2761" y="17079"/>
                </a:cubicBezTo>
                <a:cubicBezTo>
                  <a:pt x="2763" y="17240"/>
                  <a:pt x="3184" y="17808"/>
                  <a:pt x="3483" y="18055"/>
                </a:cubicBezTo>
                <a:cubicBezTo>
                  <a:pt x="3780" y="18299"/>
                  <a:pt x="4683" y="18803"/>
                  <a:pt x="4825" y="18803"/>
                </a:cubicBezTo>
                <a:cubicBezTo>
                  <a:pt x="4926" y="18803"/>
                  <a:pt x="5358" y="19131"/>
                  <a:pt x="5358" y="19207"/>
                </a:cubicBezTo>
                <a:cubicBezTo>
                  <a:pt x="5358" y="19245"/>
                  <a:pt x="5221" y="19373"/>
                  <a:pt x="5056" y="19491"/>
                </a:cubicBezTo>
                <a:cubicBezTo>
                  <a:pt x="4382" y="19974"/>
                  <a:pt x="4488" y="20125"/>
                  <a:pt x="5754" y="20492"/>
                </a:cubicBezTo>
                <a:cubicBezTo>
                  <a:pt x="6089" y="20589"/>
                  <a:pt x="7577" y="20890"/>
                  <a:pt x="8163" y="20979"/>
                </a:cubicBezTo>
                <a:cubicBezTo>
                  <a:pt x="8745" y="21068"/>
                  <a:pt x="9231" y="21146"/>
                  <a:pt x="9733" y="21231"/>
                </a:cubicBezTo>
                <a:cubicBezTo>
                  <a:pt x="9928" y="21264"/>
                  <a:pt x="10353" y="21308"/>
                  <a:pt x="10676" y="21329"/>
                </a:cubicBezTo>
                <a:cubicBezTo>
                  <a:pt x="11000" y="21351"/>
                  <a:pt x="11509" y="21421"/>
                  <a:pt x="11808" y="21486"/>
                </a:cubicBezTo>
                <a:cubicBezTo>
                  <a:pt x="12080" y="21545"/>
                  <a:pt x="12416" y="21575"/>
                  <a:pt x="12724" y="21575"/>
                </a:cubicBezTo>
                <a:cubicBezTo>
                  <a:pt x="13031" y="21575"/>
                  <a:pt x="13309" y="21545"/>
                  <a:pt x="13468" y="21486"/>
                </a:cubicBezTo>
                <a:cubicBezTo>
                  <a:pt x="13544" y="21458"/>
                  <a:pt x="13812" y="21367"/>
                  <a:pt x="14066" y="21286"/>
                </a:cubicBezTo>
                <a:cubicBezTo>
                  <a:pt x="14764" y="21063"/>
                  <a:pt x="15406" y="20573"/>
                  <a:pt x="15406" y="20265"/>
                </a:cubicBezTo>
                <a:cubicBezTo>
                  <a:pt x="15406" y="20223"/>
                  <a:pt x="15460" y="20156"/>
                  <a:pt x="15525" y="20115"/>
                </a:cubicBezTo>
                <a:cubicBezTo>
                  <a:pt x="15619" y="20057"/>
                  <a:pt x="15738" y="20082"/>
                  <a:pt x="16097" y="20232"/>
                </a:cubicBezTo>
                <a:cubicBezTo>
                  <a:pt x="16494" y="20399"/>
                  <a:pt x="16631" y="20422"/>
                  <a:pt x="17197" y="20422"/>
                </a:cubicBezTo>
                <a:cubicBezTo>
                  <a:pt x="17872" y="20422"/>
                  <a:pt x="18129" y="20360"/>
                  <a:pt x="18651" y="20070"/>
                </a:cubicBezTo>
                <a:cubicBezTo>
                  <a:pt x="19036" y="19855"/>
                  <a:pt x="19169" y="19624"/>
                  <a:pt x="19227" y="19069"/>
                </a:cubicBezTo>
                <a:cubicBezTo>
                  <a:pt x="19255" y="18802"/>
                  <a:pt x="19330" y="18521"/>
                  <a:pt x="19394" y="18446"/>
                </a:cubicBezTo>
                <a:cubicBezTo>
                  <a:pt x="19563" y="18244"/>
                  <a:pt x="19536" y="17990"/>
                  <a:pt x="19329" y="17826"/>
                </a:cubicBezTo>
                <a:lnTo>
                  <a:pt x="19148" y="17682"/>
                </a:lnTo>
                <a:lnTo>
                  <a:pt x="19336" y="17410"/>
                </a:lnTo>
                <a:cubicBezTo>
                  <a:pt x="19439" y="17260"/>
                  <a:pt x="19511" y="17060"/>
                  <a:pt x="19496" y="16964"/>
                </a:cubicBezTo>
                <a:cubicBezTo>
                  <a:pt x="19471" y="16807"/>
                  <a:pt x="19417" y="16780"/>
                  <a:pt x="18939" y="16690"/>
                </a:cubicBezTo>
                <a:cubicBezTo>
                  <a:pt x="18348" y="16578"/>
                  <a:pt x="18252" y="16496"/>
                  <a:pt x="18096" y="15967"/>
                </a:cubicBezTo>
                <a:cubicBezTo>
                  <a:pt x="17860" y="15166"/>
                  <a:pt x="17864" y="15144"/>
                  <a:pt x="18235" y="14889"/>
                </a:cubicBezTo>
                <a:cubicBezTo>
                  <a:pt x="18649" y="14604"/>
                  <a:pt x="18737" y="14291"/>
                  <a:pt x="18591" y="13619"/>
                </a:cubicBezTo>
                <a:cubicBezTo>
                  <a:pt x="18475" y="13087"/>
                  <a:pt x="18413" y="12926"/>
                  <a:pt x="18026" y="12151"/>
                </a:cubicBezTo>
                <a:cubicBezTo>
                  <a:pt x="17868" y="11834"/>
                  <a:pt x="17751" y="11513"/>
                  <a:pt x="17766" y="11437"/>
                </a:cubicBezTo>
                <a:cubicBezTo>
                  <a:pt x="17785" y="11339"/>
                  <a:pt x="17959" y="11235"/>
                  <a:pt x="18366" y="11075"/>
                </a:cubicBezTo>
                <a:cubicBezTo>
                  <a:pt x="19064" y="10801"/>
                  <a:pt x="20005" y="10178"/>
                  <a:pt x="20376" y="9744"/>
                </a:cubicBezTo>
                <a:cubicBezTo>
                  <a:pt x="20696" y="9371"/>
                  <a:pt x="21204" y="8447"/>
                  <a:pt x="21351" y="7972"/>
                </a:cubicBezTo>
                <a:cubicBezTo>
                  <a:pt x="21599" y="7169"/>
                  <a:pt x="21441" y="5610"/>
                  <a:pt x="21009" y="4599"/>
                </a:cubicBezTo>
                <a:cubicBezTo>
                  <a:pt x="20299" y="2935"/>
                  <a:pt x="18371" y="1507"/>
                  <a:pt x="15783" y="726"/>
                </a:cubicBezTo>
                <a:cubicBezTo>
                  <a:pt x="14365" y="298"/>
                  <a:pt x="12075" y="-25"/>
                  <a:pt x="10828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88" name="Shape 188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</a:t>
            </a:r>
          </a:p>
        </p:txBody>
      </p:sp>
      <p:sp>
        <p:nvSpPr>
          <p:cNvPr id="738" name="Shape 7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react+redux开源组件化平台</a:t>
            </a:r>
          </a:p>
          <a:p>
            <a:pPr/>
            <a:r>
              <a:t>组件平台可视化编辑组件</a:t>
            </a:r>
          </a:p>
          <a:p>
            <a:pPr/>
            <a:r>
              <a:t>。。。</a:t>
            </a:r>
          </a:p>
        </p:txBody>
      </p:sp>
      <p:sp>
        <p:nvSpPr>
          <p:cNvPr id="739" name="Shape 7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2" name="pp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106" y="6113"/>
            <a:ext cx="10986631" cy="9741374"/>
          </a:xfrm>
          <a:prstGeom prst="rect">
            <a:avLst/>
          </a:prstGeom>
          <a:ln w="12700">
            <a:miter lim="400000"/>
          </a:ln>
        </p:spPr>
      </p:pic>
      <p:sp>
        <p:nvSpPr>
          <p:cNvPr id="743" name="Shape 743"/>
          <p:cNvSpPr/>
          <p:nvPr/>
        </p:nvSpPr>
        <p:spPr>
          <a:xfrm>
            <a:off x="3974361" y="179719"/>
            <a:ext cx="6870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明天有个活动，全部人都排下期</a:t>
            </a:r>
          </a:p>
        </p:txBody>
      </p:sp>
      <p:sp>
        <p:nvSpPr>
          <p:cNvPr id="744" name="Shape 744"/>
          <p:cNvSpPr/>
          <p:nvPr/>
        </p:nvSpPr>
        <p:spPr>
          <a:xfrm>
            <a:off x="7957435" y="5954734"/>
            <a:ext cx="195571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不行</a:t>
            </a:r>
          </a:p>
        </p:txBody>
      </p:sp>
      <p:sp>
        <p:nvSpPr>
          <p:cNvPr id="745" name="Shape 745"/>
          <p:cNvSpPr/>
          <p:nvPr/>
        </p:nvSpPr>
        <p:spPr>
          <a:xfrm>
            <a:off x="1234233" y="5577249"/>
            <a:ext cx="19557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没问题</a:t>
            </a:r>
          </a:p>
        </p:txBody>
      </p:sp>
      <p:sp>
        <p:nvSpPr>
          <p:cNvPr id="746" name="Shape 746"/>
          <p:cNvSpPr/>
          <p:nvPr/>
        </p:nvSpPr>
        <p:spPr>
          <a:xfrm>
            <a:off x="3888119" y="5736028"/>
            <a:ext cx="195571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没问题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9" name="ppt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697" y="2215404"/>
            <a:ext cx="12811406" cy="5322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  <p:sp>
        <p:nvSpPr>
          <p:cNvPr id="752" name="Shape 7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264750" y="5345828"/>
            <a:ext cx="2249969" cy="789144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Shape 192"/>
          <p:cNvSpPr/>
          <p:nvPr/>
        </p:nvSpPr>
        <p:spPr>
          <a:xfrm>
            <a:off x="3338603" y="3397131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</a:t>
            </a:r>
          </a:p>
        </p:txBody>
      </p:sp>
      <p:sp>
        <p:nvSpPr>
          <p:cNvPr id="193" name="Shape 193"/>
          <p:cNvSpPr/>
          <p:nvPr/>
        </p:nvSpPr>
        <p:spPr>
          <a:xfrm>
            <a:off x="3338603" y="4696843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处理数据</a:t>
            </a:r>
          </a:p>
        </p:txBody>
      </p:sp>
      <p:sp>
        <p:nvSpPr>
          <p:cNvPr id="194" name="Shape 194"/>
          <p:cNvSpPr/>
          <p:nvPr/>
        </p:nvSpPr>
        <p:spPr>
          <a:xfrm>
            <a:off x="3338603" y="5996556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业务逻辑</a:t>
            </a:r>
          </a:p>
        </p:txBody>
      </p:sp>
      <p:sp>
        <p:nvSpPr>
          <p:cNvPr id="195" name="Shape 195"/>
          <p:cNvSpPr/>
          <p:nvPr/>
        </p:nvSpPr>
        <p:spPr>
          <a:xfrm>
            <a:off x="3338603" y="7296268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UI逻辑</a:t>
            </a:r>
          </a:p>
        </p:txBody>
      </p:sp>
      <p:sp>
        <p:nvSpPr>
          <p:cNvPr id="196" name="Shape 196"/>
          <p:cNvSpPr/>
          <p:nvPr/>
        </p:nvSpPr>
        <p:spPr>
          <a:xfrm flipV="1">
            <a:off x="2623760" y="4029046"/>
            <a:ext cx="593009" cy="1692008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7" name="Shape 197"/>
          <p:cNvSpPr/>
          <p:nvPr/>
        </p:nvSpPr>
        <p:spPr>
          <a:xfrm flipV="1">
            <a:off x="2647740" y="4993325"/>
            <a:ext cx="593806" cy="78234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2640472" y="5934447"/>
            <a:ext cx="557346" cy="1572366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2648895" y="5775667"/>
            <a:ext cx="590360" cy="59036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6947077" y="5345828"/>
            <a:ext cx="2249968" cy="789144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01" name="Shape 201"/>
          <p:cNvSpPr/>
          <p:nvPr/>
        </p:nvSpPr>
        <p:spPr>
          <a:xfrm>
            <a:off x="10020929" y="3397131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传入数据</a:t>
            </a:r>
          </a:p>
        </p:txBody>
      </p:sp>
      <p:sp>
        <p:nvSpPr>
          <p:cNvPr id="202" name="Shape 202"/>
          <p:cNvSpPr/>
          <p:nvPr/>
        </p:nvSpPr>
        <p:spPr>
          <a:xfrm>
            <a:off x="10020929" y="4696844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处理数据</a:t>
            </a:r>
          </a:p>
        </p:txBody>
      </p:sp>
      <p:sp>
        <p:nvSpPr>
          <p:cNvPr id="203" name="Shape 203"/>
          <p:cNvSpPr/>
          <p:nvPr/>
        </p:nvSpPr>
        <p:spPr>
          <a:xfrm>
            <a:off x="10020929" y="5996556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业务逻辑</a:t>
            </a:r>
          </a:p>
        </p:txBody>
      </p:sp>
      <p:sp>
        <p:nvSpPr>
          <p:cNvPr id="204" name="Shape 204"/>
          <p:cNvSpPr/>
          <p:nvPr/>
        </p:nvSpPr>
        <p:spPr>
          <a:xfrm>
            <a:off x="10020929" y="7296268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UI逻辑</a:t>
            </a:r>
          </a:p>
        </p:txBody>
      </p:sp>
      <p:sp>
        <p:nvSpPr>
          <p:cNvPr id="205" name="Shape 205"/>
          <p:cNvSpPr/>
          <p:nvPr/>
        </p:nvSpPr>
        <p:spPr>
          <a:xfrm flipV="1">
            <a:off x="9306087" y="4029046"/>
            <a:ext cx="593008" cy="1692009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6" name="Shape 206"/>
          <p:cNvSpPr/>
          <p:nvPr/>
        </p:nvSpPr>
        <p:spPr>
          <a:xfrm flipV="1">
            <a:off x="9330066" y="4993325"/>
            <a:ext cx="593807" cy="78234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9322798" y="5934447"/>
            <a:ext cx="557347" cy="1572366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9331222" y="5775668"/>
            <a:ext cx="590360" cy="590359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2587749" y="2199019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angular</a:t>
            </a:r>
          </a:p>
        </p:txBody>
      </p:sp>
      <p:sp>
        <p:nvSpPr>
          <p:cNvPr id="210" name="Shape 210"/>
          <p:cNvSpPr/>
          <p:nvPr/>
        </p:nvSpPr>
        <p:spPr>
          <a:xfrm>
            <a:off x="8567143" y="2199019"/>
            <a:ext cx="12054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</a:t>
            </a:r>
          </a:p>
        </p:txBody>
      </p:sp>
      <p:sp>
        <p:nvSpPr>
          <p:cNvPr id="211" name="Shape 211"/>
          <p:cNvSpPr/>
          <p:nvPr>
            <p:ph type="title"/>
          </p:nvPr>
        </p:nvSpPr>
        <p:spPr>
          <a:xfrm>
            <a:off x="952500" y="27142"/>
            <a:ext cx="11099800" cy="2120901"/>
          </a:xfrm>
          <a:prstGeom prst="rect">
            <a:avLst/>
          </a:prstGeom>
        </p:spPr>
        <p:txBody>
          <a:bodyPr/>
          <a:lstStyle/>
          <a:p>
            <a:pPr/>
            <a:r>
              <a:t>组件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数据流向</a:t>
            </a:r>
          </a:p>
        </p:txBody>
      </p:sp>
      <p:sp>
        <p:nvSpPr>
          <p:cNvPr id="214" name="Shape 21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没有规范数据流向</a:t>
            </a:r>
          </a:p>
        </p:txBody>
      </p:sp>
      <p:sp>
        <p:nvSpPr>
          <p:cNvPr id="215" name="Shape 215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Shape 216"/>
          <p:cNvSpPr/>
          <p:nvPr/>
        </p:nvSpPr>
        <p:spPr>
          <a:xfrm>
            <a:off x="6718299" y="2590799"/>
            <a:ext cx="5334001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81000" indent="-381000" algn="l">
              <a:spcBef>
                <a:spcPts val="3800"/>
              </a:spcBef>
              <a:buSzPct val="75000"/>
              <a:buChar char="•"/>
              <a:defRPr sz="2800"/>
            </a:lvl1pPr>
          </a:lstStyle>
          <a:p>
            <a:pPr/>
            <a:r>
              <a:t>规范单向数据流</a:t>
            </a:r>
          </a:p>
        </p:txBody>
      </p:sp>
      <p:sp>
        <p:nvSpPr>
          <p:cNvPr id="217" name="Shape 217"/>
          <p:cNvSpPr/>
          <p:nvPr/>
        </p:nvSpPr>
        <p:spPr>
          <a:xfrm>
            <a:off x="1793851" y="2492448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angular</a:t>
            </a:r>
          </a:p>
        </p:txBody>
      </p:sp>
      <p:sp>
        <p:nvSpPr>
          <p:cNvPr id="218" name="Shape 218"/>
          <p:cNvSpPr/>
          <p:nvPr/>
        </p:nvSpPr>
        <p:spPr>
          <a:xfrm>
            <a:off x="8385681" y="2492448"/>
            <a:ext cx="120545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2"/>
      <p:bldP build="whole" bldLvl="1" animBg="1" rev="0" advAuto="0" spid="21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