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92" r:id="rId5"/>
    <p:sldId id="261" r:id="rId6"/>
    <p:sldId id="528" r:id="rId7"/>
    <p:sldId id="306" r:id="rId8"/>
    <p:sldId id="307" r:id="rId9"/>
    <p:sldId id="561" r:id="rId10"/>
    <p:sldId id="562" r:id="rId11"/>
    <p:sldId id="563" r:id="rId12"/>
    <p:sldId id="564" r:id="rId13"/>
    <p:sldId id="565" r:id="rId14"/>
    <p:sldId id="308" r:id="rId15"/>
    <p:sldId id="484" r:id="rId16"/>
    <p:sldId id="486" r:id="rId17"/>
    <p:sldId id="488" r:id="rId18"/>
    <p:sldId id="487" r:id="rId19"/>
    <p:sldId id="489" r:id="rId20"/>
    <p:sldId id="490" r:id="rId21"/>
    <p:sldId id="566" r:id="rId22"/>
    <p:sldId id="491" r:id="rId23"/>
    <p:sldId id="485" r:id="rId24"/>
    <p:sldId id="530" r:id="rId25"/>
    <p:sldId id="567" r:id="rId26"/>
    <p:sldId id="569" r:id="rId27"/>
    <p:sldId id="571" r:id="rId28"/>
    <p:sldId id="360" r:id="rId29"/>
    <p:sldId id="386" r:id="rId30"/>
    <p:sldId id="387" r:id="rId31"/>
    <p:sldId id="570" r:id="rId32"/>
    <p:sldId id="483" r:id="rId33"/>
    <p:sldId id="257" r:id="rId34"/>
    <p:sldId id="590" r:id="rId35"/>
    <p:sldId id="594" r:id="rId36"/>
  </p:sldIdLst>
  <p:sldSz cx="13716000" cy="8570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0DC"/>
    <a:srgbClr val="CC3300"/>
    <a:srgbClr val="FF9933"/>
    <a:srgbClr val="FF6600"/>
    <a:srgbClr val="3366CC"/>
    <a:srgbClr val="2D65B4"/>
    <a:srgbClr val="0070C0"/>
    <a:srgbClr val="1F447D"/>
    <a:srgbClr val="66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84606" autoAdjust="0"/>
  </p:normalViewPr>
  <p:slideViewPr>
    <p:cSldViewPr snapToGrid="0" snapToObjects="1">
      <p:cViewPr>
        <p:scale>
          <a:sx n="100" d="100"/>
          <a:sy n="100" d="100"/>
        </p:scale>
        <p:origin x="-804" y="-36"/>
      </p:cViewPr>
      <p:guideLst>
        <p:guide orient="horz" pos="2844"/>
        <p:guide pos="4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>
                <a:latin typeface="Arial" pitchFamily="34" charset="0"/>
                <a:ea typeface="宋体" pitchFamily="2" charset="-122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noProof="1" dirty="0">
                <a:latin typeface="Arial" pitchFamily="34" charset="0"/>
                <a:ea typeface="宋体" pitchFamily="2" charset="-122"/>
                <a:cs typeface="+mn-ea"/>
              </a:defRPr>
            </a:lvl1pPr>
          </a:lstStyle>
          <a:p>
            <a:fld id="{144FA923-29DE-4311-A96F-D3F2D1DB9B53}" type="slidenum">
              <a:rPr lang="zh-CN" altLang="en-US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各位评委早上好，我是来自</a:t>
            </a:r>
            <a:r>
              <a:rPr lang="en-US" altLang="zh-CN" dirty="0" smtClean="0"/>
              <a:t>CDG </a:t>
            </a:r>
            <a:r>
              <a:rPr lang="zh-CN" altLang="en-US" dirty="0" smtClean="0"/>
              <a:t>通讯充值与彩票业务部的 </a:t>
            </a:r>
            <a:r>
              <a:rPr lang="en-US" altLang="zh-CN" dirty="0" err="1" smtClean="0"/>
              <a:t>linchuang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今天在这里给各位做前端开发通道的面试陈述；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下面陈述正式开始；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如果说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的升级，那么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可以说是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架构的精简。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我们可以看到屏幕上的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架构图。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dirty="0" smtClean="0"/>
              <a:t>通过内部拓展actions的行为，移除了单例的dispatcher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/>
              <a:t>stores可以监听actions的行为，无需进行冗杂的switch判断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、同时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进行升级，让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具备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钩子特性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如果说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的升级，那么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可以说是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架构的精简。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我们可以看到屏幕上的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架构图。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dirty="0" smtClean="0"/>
              <a:t>通过内部拓展actions的行为，移除了单例的dispatcher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/>
              <a:t>stores可以监听actions的行为，无需进行冗杂的switch判断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、同时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进行升级，让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具备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钩子特性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在这么一个大背景下，我们引入了Reflux设计模式。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reflux 本质上是一种单向数据流的设计模式；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它的基本思想就是，由store驱动view层的渲染，view层交互抛出 actions 事件，数据中心再通过监听事件来改变自己的内部数据；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这里我们也有我们自己的思考和规范：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在原有的流程上，我们引入了消息广播机制和独立的Business业务逻辑处理模块，同时要求消息广播发起只能是由view层发起。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这样使得我们业务层与视图层之间更加独立，view层React组件专注渲染交互，同时业务模块职责明确，逻辑可以快速复用。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==========================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引入Reflux设计模式之后，这么一套第二阶段的开发模式给我们带来了许多好处；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第一，开发模式固化，把开发模式固化下来之后，流程清晰，给我们带来学习门槛更低的编码模式；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第二，业务/视图职责分离，模块复用性大大提高；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第三，数据流流向清晰，简单可预测，维护更加轻松；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第四，代码量减少，在滚球项目试用，代码量减少了2</a:t>
            </a:r>
            <a:r>
              <a:rPr lang="en-US" altLang="zh-CN" dirty="0" smtClean="0"/>
              <a:t>3</a:t>
            </a:r>
            <a:r>
              <a:rPr lang="zh-CN" altLang="en-US" dirty="0" smtClean="0"/>
              <a:t>%；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在总结出第二阶段的开发模式之后，我开始在回过头来，去研究React组件的性能优化。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在这么一个大背景下，我们引入了Reflux设计模式。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reflux 本质上是一种单向数据流的设计模式；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它的基本思想就是，由store驱动view层的渲染，view层交互抛出 actions 事件，数据中心再通过监听事件来改变自己的内部数据；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这里我们也有我们自己的思考和规范：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在原有的流程上，我们引入了消息广播机制和独立的Business业务逻辑处理模块，同时要求消息广播发起只能是由view层发起。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这样使得我们业务层与视图层之间更加独立，view层React组件专注渲染交互，同时业务模块职责明确，逻辑可以快速复用。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==========================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引入Reflux设计模式之后，这么一套第二阶段的开发模式给我们带来了许多好处；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第一，开发模式固化，把开发模式固化下来之后，流程清晰，给我们带来学习门槛更低的编码模式；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第二，业务/视图职责分离，模块复用性大大提高；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第三，数据流流向清晰，简单可预测，维护更加轻松；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第四，代码量减少，在滚球项目试用，代码量减少了2</a:t>
            </a:r>
            <a:r>
              <a:rPr lang="en-US" altLang="zh-CN" dirty="0" smtClean="0"/>
              <a:t>3</a:t>
            </a:r>
            <a:r>
              <a:rPr lang="zh-CN" altLang="en-US" dirty="0" smtClean="0"/>
              <a:t>%；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在总结出第二阶段的开发模式之后，我开始在回过头来，去研究React组件的性能优化。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在这么一个大背景下，我们引入了Reflux设计模式。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reflux 本质上是一种单向数据流的设计模式；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它的基本思想就是，由store驱动view层的渲染，view层交互抛出 actions 事件，数据中心再通过监听事件来改变自己的内部数据；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这里我们也有我们自己的思考和规范：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在原有的流程上，我们引入了消息广播机制和独立的Business业务逻辑处理模块，同时要求消息广播发起只能是由view层发起。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这样使得我们业务层与视图层之间更加独立，view层React组件专注渲染交互，同时业务模块职责明确，逻辑可以快速复用。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==========================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引入Reflux设计模式之后，这么一套第二阶段的开发模式给我们带来了许多好处；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第一，开发模式固化，把开发模式固化下来之后，流程清晰，给我们带来学习门槛更低的编码模式；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第二，业务/视图职责分离，模块复用性大大提高；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第三，数据流流向清晰，简单可预测，维护更加轻松；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第四，代码量减少，在滚球项目试用，代码量减少了2</a:t>
            </a:r>
            <a:r>
              <a:rPr lang="en-US" altLang="zh-CN" dirty="0" smtClean="0"/>
              <a:t>3</a:t>
            </a:r>
            <a:r>
              <a:rPr lang="zh-CN" altLang="en-US" dirty="0" smtClean="0"/>
              <a:t>%；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在总结出第二阶段的开发模式之后，我开始在回过头来，去研究React组件的性能优化。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在这么一个大背景下，我们引入了Reflux设计模式。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reflux 本质上是一种单向数据流的设计模式；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它的基本思想就是，由store驱动view层的渲染，view层交互抛出 actions 事件，数据中心再通过监听事件来改变自己的内部数据；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这里我们也有我们自己的思考和规范：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在原有的流程上，我们引入了消息广播机制和独立的Business业务逻辑处理模块，同时要求消息广播发起只能是由view层发起。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这样使得我们业务层与视图层之间更加独立，view层React组件专注渲染交互，同时业务模块职责明确，逻辑可以快速复用。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==========================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引入Reflux设计模式之后，这么一套第二阶段的开发模式给我们带来了许多好处；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第一，开发模式固化，把开发模式固化下来之后，流程清晰，给我们带来学习门槛更低的编码模式；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第二，业务/视图职责分离，模块复用性大大提高；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第三，数据流流向清晰，简单可预测，维护更加轻松；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第四，代码量减少，在滚球项目试用，代码量减少了2</a:t>
            </a:r>
            <a:r>
              <a:rPr lang="en-US" altLang="zh-CN" dirty="0" smtClean="0"/>
              <a:t>3</a:t>
            </a:r>
            <a:r>
              <a:rPr lang="zh-CN" altLang="en-US" dirty="0" smtClean="0"/>
              <a:t>%；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在总结出第二阶段的开发模式之后，我开始在回过头来，去研究React组件的性能优化。</a:t>
            </a:r>
            <a:endParaRPr lang="zh-CN" altLang="en-US" dirty="0" smtClean="0"/>
          </a:p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这样做的好处，业务模块封装的更加合理了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altLang="zh-CN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外界使用这个业务模块，只需要知道它提供的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，不用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care 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什么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和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action. 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知道的越少越好！</a:t>
            </a:r>
            <a:endParaRPr lang="zh-CN" altLang="en-US" sz="18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这个业务模块要换个实现，只要遵循一致的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输出，别的模块就不会有影响了</a:t>
            </a:r>
            <a:r>
              <a:rPr lang="en-US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这也可以叫做是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面向接口（抽象）编程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，嘿嘿！</a:t>
            </a:r>
            <a:endParaRPr lang="zh-CN" altLang="en-US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这样做的好处，业务模块封装的更加合理了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altLang="zh-CN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外界使用这个业务模块，只需要知道它提供的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，不用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care 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什么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和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action. 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知道的越少越好！</a:t>
            </a:r>
            <a:endParaRPr lang="zh-CN" altLang="en-US" sz="18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这个业务模块要换个实现，只要遵循一致的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输出，别的模块就不会有影响了</a:t>
            </a:r>
            <a:r>
              <a:rPr lang="en-US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这也可以叫做是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面向接口（抽象）编程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，嘿嘿！</a:t>
            </a:r>
            <a:endParaRPr lang="zh-CN" altLang="en-US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这样做的好处，业务模块封装的更加合理了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altLang="zh-CN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外界使用这个业务模块，只需要知道它提供的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，不用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care 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什么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和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action. 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知道的越少越好！</a:t>
            </a:r>
            <a:endParaRPr lang="zh-CN" altLang="en-US" sz="18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这个业务模块要换个实现，只要遵循一致的</a:t>
            </a:r>
            <a:r>
              <a:rPr lang="en-US" altLang="zh-CN" sz="180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输出，别的模块就不会有影响了</a:t>
            </a:r>
            <a:r>
              <a:rPr lang="en-US" sz="1800"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sz="1800"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这也可以叫做是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面向接口（抽象）编程</a:t>
            </a:r>
            <a:r>
              <a:rPr lang="zh-CN" altLang="en-US" sz="1800">
                <a:latin typeface="微软雅黑" charset="-122"/>
                <a:ea typeface="微软雅黑" charset="-122"/>
                <a:sym typeface="+mn-ea"/>
              </a:rPr>
              <a:t>，嘿嘿！</a:t>
            </a:r>
            <a:endParaRPr lang="zh-CN" altLang="en-US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首先介绍一下自己的经历；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月加入腾讯，负责</a:t>
            </a:r>
            <a:r>
              <a:rPr lang="en-US" altLang="zh-CN" dirty="0" smtClean="0"/>
              <a:t>QQ</a:t>
            </a:r>
            <a:r>
              <a:rPr lang="zh-CN" altLang="en-US" dirty="0" smtClean="0"/>
              <a:t>彩票微信手</a:t>
            </a:r>
            <a:r>
              <a:rPr lang="en-US" altLang="zh-CN" dirty="0" smtClean="0"/>
              <a:t>Q</a:t>
            </a:r>
            <a:r>
              <a:rPr lang="zh-CN" altLang="en-US" dirty="0" smtClean="0"/>
              <a:t>渠道的前端开发工作；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后来在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年，大家都知道的，互联网彩票停售之后，彩票部门慢慢摸索出新的业务方向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可以看到图中所示的一些概率游戏、事件竞猜就是我们的主要产品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最后我讲一下平台能力集成方面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React性能优化主要取决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状态改变引起的渲染。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</a:t>
            </a:r>
            <a:r>
              <a:rPr lang="zh-CN" altLang="en-US" dirty="0" smtClean="0">
                <a:sym typeface="+mn-ea"/>
              </a:rPr>
              <a:t>没做任何处理的</a:t>
            </a:r>
            <a:r>
              <a:rPr lang="en-US" altLang="zh-CN" dirty="0" smtClean="0">
                <a:sym typeface="+mn-ea"/>
              </a:rPr>
              <a:t>React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里，一次状态变化会造成所有组件重新渲染。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渲染问题怎么解决呢？</a:t>
            </a:r>
            <a:r>
              <a:rPr lang="zh-CN" altLang="en-US" dirty="0" smtClean="0">
                <a:sym typeface="+mn-ea"/>
              </a:rPr>
              <a:t>有</a:t>
            </a:r>
            <a:r>
              <a:rPr lang="en-US" altLang="zh-CN" dirty="0" smtClean="0">
                <a:sym typeface="+mn-ea"/>
              </a:rPr>
              <a:t>研究</a:t>
            </a:r>
            <a:r>
              <a:rPr lang="zh-CN" altLang="en-US" dirty="0" smtClean="0">
                <a:sym typeface="+mn-ea"/>
              </a:rPr>
              <a:t>过</a:t>
            </a:r>
            <a:r>
              <a:rPr lang="en-US" altLang="zh-CN" dirty="0" smtClean="0">
                <a:sym typeface="+mn-ea"/>
              </a:rPr>
              <a:t>React的生命周期</a:t>
            </a:r>
            <a:r>
              <a:rPr lang="zh-CN" altLang="en-US" dirty="0" smtClean="0">
                <a:sym typeface="+mn-ea"/>
              </a:rPr>
              <a:t>的同学都知道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可以看到React 提供了生命周期函数 `shouldComponentUpdate()`，它会接收新老数据来进行判断，当数据发生变化才去执行render方法。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我们可以在 它内部 做相应的操作。譬如 deepCompare 数据比较 来避免无必要的 `render()`，但是 对JS的数据结构进行 数据比较 是非常耗性能的。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并且由于JS可变数据结构特性，发生组件数据引用的时候，会导致deepCompare失效的问题。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为了解决这个痛点，综合性能、兼容性、内存管理，我们引入了immutable.js 来为我们解决问题。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immutable有几个特点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它的持久化数据结构可以解决我们的数据引用、deepCopy的痛点。  （怎么实现持久化数据结构的？）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结构共享则给我们带来了更好的内存管理。我们看看他的结构共享机制。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在具备这两个特点的同时，Immutable 还提供了简洁高效的deepCompare方案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 `===` 和 `is` 来实现比较高效的数据比较。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结合immutable，下面我们来看看实际的具体方案：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React性能优化主要取决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状态改变引起的渲染。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</a:t>
            </a:r>
            <a:r>
              <a:rPr lang="zh-CN" altLang="en-US" dirty="0" smtClean="0">
                <a:sym typeface="+mn-ea"/>
              </a:rPr>
              <a:t>没做任何处理的</a:t>
            </a:r>
            <a:r>
              <a:rPr lang="en-US" altLang="zh-CN" dirty="0" smtClean="0">
                <a:sym typeface="+mn-ea"/>
              </a:rPr>
              <a:t>React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里，一次状态变化会造成所有组件重新渲染。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渲染问题怎么解决呢？</a:t>
            </a:r>
            <a:r>
              <a:rPr lang="zh-CN" altLang="en-US" dirty="0" smtClean="0">
                <a:sym typeface="+mn-ea"/>
              </a:rPr>
              <a:t>有</a:t>
            </a:r>
            <a:r>
              <a:rPr lang="en-US" altLang="zh-CN" dirty="0" smtClean="0">
                <a:sym typeface="+mn-ea"/>
              </a:rPr>
              <a:t>研究</a:t>
            </a:r>
            <a:r>
              <a:rPr lang="zh-CN" altLang="en-US" dirty="0" smtClean="0">
                <a:sym typeface="+mn-ea"/>
              </a:rPr>
              <a:t>过</a:t>
            </a:r>
            <a:r>
              <a:rPr lang="en-US" altLang="zh-CN" dirty="0" smtClean="0">
                <a:sym typeface="+mn-ea"/>
              </a:rPr>
              <a:t>React的生命周期</a:t>
            </a:r>
            <a:r>
              <a:rPr lang="zh-CN" altLang="en-US" dirty="0" smtClean="0">
                <a:sym typeface="+mn-ea"/>
              </a:rPr>
              <a:t>的同学都知道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可以看到React 提供了生命周期函数 `shouldComponentUpdate()`，它会接收新老数据来进行判断，当数据发生变化才去执行render方法。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我们可以在 它内部 做相应的操作。譬如 deepCompare 数据比较 来避免无必要的 `render()`，但是 对JS的数据结构进行 数据比较 是非常耗性能的。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并且由于JS可变数据结构特性，发生组件数据引用的时候，会导致deepCompare失效的问题。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为了解决这个痛点，综合性能、兼容性、内存管理，我们引入了immutable.js 来为我们解决问题。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immutable有几个特点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它的持久化数据结构可以解决我们的数据引用、deepCopy的痛点。  （怎么实现持久化数据结构的？）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结构共享则给我们带来了更好的内存管理。我们看看他的结构共享机制。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在具备这两个特点的同时，Immutable 还提供了简洁高效的deepCompare方案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 `===` 和 `is` 来实现比较高效的数据比较。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结合immutable，下面我们来看看实际的具体方案：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React性能优化主要取决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状态改变引起的渲染。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</a:t>
            </a:r>
            <a:r>
              <a:rPr lang="zh-CN" altLang="en-US" dirty="0" smtClean="0">
                <a:sym typeface="+mn-ea"/>
              </a:rPr>
              <a:t>没做任何处理的</a:t>
            </a:r>
            <a:r>
              <a:rPr lang="en-US" altLang="zh-CN" dirty="0" smtClean="0">
                <a:sym typeface="+mn-ea"/>
              </a:rPr>
              <a:t>React</a:t>
            </a:r>
            <a:r>
              <a:rPr lang="zh-CN" altLang="en-US" dirty="0" smtClean="0">
                <a:sym typeface="+mn-ea"/>
              </a:rPr>
              <a:t>应用</a:t>
            </a:r>
            <a:r>
              <a:rPr lang="en-US" altLang="zh-CN" dirty="0" smtClean="0">
                <a:sym typeface="+mn-ea"/>
              </a:rPr>
              <a:t>里，一次状态变化会造成所有组件重新渲染。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渲染问题怎么解决呢？</a:t>
            </a:r>
            <a:r>
              <a:rPr lang="zh-CN" altLang="en-US" dirty="0" smtClean="0">
                <a:sym typeface="+mn-ea"/>
              </a:rPr>
              <a:t>有</a:t>
            </a:r>
            <a:r>
              <a:rPr lang="en-US" altLang="zh-CN" dirty="0" smtClean="0">
                <a:sym typeface="+mn-ea"/>
              </a:rPr>
              <a:t>研究</a:t>
            </a:r>
            <a:r>
              <a:rPr lang="zh-CN" altLang="en-US" dirty="0" smtClean="0">
                <a:sym typeface="+mn-ea"/>
              </a:rPr>
              <a:t>过</a:t>
            </a:r>
            <a:r>
              <a:rPr lang="en-US" altLang="zh-CN" dirty="0" smtClean="0">
                <a:sym typeface="+mn-ea"/>
              </a:rPr>
              <a:t>React的生命周期</a:t>
            </a:r>
            <a:r>
              <a:rPr lang="zh-CN" altLang="en-US" dirty="0" smtClean="0">
                <a:sym typeface="+mn-ea"/>
              </a:rPr>
              <a:t>的同学都知道</a:t>
            </a:r>
            <a:r>
              <a:rPr lang="en-US" altLang="zh-CN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可以看到React 提供了生命周期函数 `shouldComponentUpdate()`，它会接收新老数据来进行判断，当数据发生变化才去执行render方法。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我们可以在 它内部 做相应的操作。譬如 deepCompare 数据比较 来避免无必要的 `render()`，但是 对JS的数据结构进行 数据比较 是非常耗性能的。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并且由于JS可变数据结构特性，发生组件数据引用的时候，会导致deepCompare失效的问题。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为了解决这个痛点，综合性能、兼容性、内存管理，我们引入了immutable.js 来为我们解决问题。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immutable有几个特点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它的持久化数据结构可以解决我们的数据引用、deepCopy的痛点。  （怎么实现持久化数据结构的？）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结构共享则给我们带来了更好的内存管理。我们看看他的结构共享机制。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在具备这两个特点的同时，Immutable 还提供了简洁高效的deepCompare方案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 `===` 和 `is` 来实现比较高效的数据比较。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结合immutable，下面我们来看看实际的具体方案：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React性能优化主要取决两个因素：组件数据流向、状态改变引起的渲染。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在我们的滚球足球场景里，一次状态变化会造成所有组件重新渲染。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Reflux解决了React数据流的痛点。那么渲染问题怎么解决呢？我开始深入去研究React的生命周期。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可以看到React 提供了生命周期函数 `shouldComponentUpdate()`，它会接收新老数据来进行判断，当数据发生变化才去执行render方法。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我们可以在 它内部 做相应的操作。譬如 deepCompare 数据比较 来避免无必要的 `render()`，但是 对JS的数据结构进行 数据比较 是非常耗性能的。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并且由于JS可变数据结构特性，发生组件数据引用的时候，会导致deepCompare失效的问题。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为了解决这个痛点，综合性能、兼容性、内存管理，我们引入了immutable.js 来为我们解决问题。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immutable有几个特点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它的持久化数据结构可以解决我们的数据引用、deepCopy的痛点。  （怎么实现持久化数据结构的？）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结构共享则给我们带来了更好的内存管理。我们看看他的结构共享机制。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在具备这两个特点的同时，Immutable 还提供了简洁高效的deepCompare方案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 `===` 和 `is` 来实现比较高效的数据比较。</a:t>
            </a:r>
            <a:endParaRPr lang="en-US" altLang="zh-CN" dirty="0" smtClean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smtClean="0">
                <a:sym typeface="+mn-ea"/>
              </a:rPr>
              <a:t>结合immutable，下面我们来看看实际的具体方案：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我们可以看到图中是我们原来的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设计模式</a:t>
            </a:r>
            <a:r>
              <a:rPr lang="zh-CN" dirty="0" smtClean="0"/>
              <a:t>。</a:t>
            </a:r>
            <a:endParaRPr 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，我们开始对内部数据流进行升级。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首先我对原有的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层进行升级，在这过程中我抽象出了</a:t>
            </a:r>
            <a:r>
              <a:rPr lang="en-US" altLang="zh-CN" dirty="0" smtClean="0"/>
              <a:t>immutable.storeMixin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可以快速对让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具备不可变数据结构、结构共享的能力，并且收敛了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storeMixin</a:t>
            </a:r>
            <a:r>
              <a:rPr lang="zh-CN" altLang="en-US" dirty="0" smtClean="0"/>
              <a:t>内部还集成了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pureTrigger</a:t>
            </a:r>
            <a:r>
              <a:rPr lang="zh-CN" altLang="en-US" dirty="0" smtClean="0"/>
              <a:t>逻辑判断，减少无效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利用不可变数据结构的特性，还提供了还原</a:t>
            </a:r>
            <a:r>
              <a:rPr lang="en-US" altLang="zh-CN" dirty="0" smtClean="0"/>
              <a:t>/</a:t>
            </a:r>
            <a:r>
              <a:rPr lang="zh-CN" altLang="en-US" dirty="0" smtClean="0"/>
              <a:t>撤销能力。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=======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对数据流进行升级之后，我开始在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层做</a:t>
            </a:r>
            <a:r>
              <a:rPr lang="en-US" altLang="zh-CN" dirty="0" smtClean="0"/>
              <a:t>pureRender</a:t>
            </a:r>
            <a:r>
              <a:rPr lang="zh-CN" altLang="en-US" dirty="0" smtClean="0"/>
              <a:t>处理。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结合浅比较、</a:t>
            </a:r>
            <a:r>
              <a:rPr lang="en-US" altLang="zh-CN" dirty="0" smtClean="0"/>
              <a:t>Immutable.is</a:t>
            </a:r>
            <a:r>
              <a:rPr lang="zh-CN" altLang="en-US" dirty="0" smtClean="0"/>
              <a:t>，抽象出</a:t>
            </a:r>
            <a:r>
              <a:rPr lang="en-US" altLang="zh-CN" dirty="0" smtClean="0"/>
              <a:t>Immutable.pureRender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使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层组件做到按需渲染。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这是我们第三阶段的开发模式，</a:t>
            </a:r>
            <a:r>
              <a:rPr lang="zh-CN" dirty="0" smtClean="0"/>
              <a:t>结合第三阶段的开发模式我们来讲一下例子。</a:t>
            </a:r>
            <a:endParaRPr 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首先在</a:t>
            </a:r>
            <a:r>
              <a:rPr lang="en-US" altLang="zh-CN" dirty="0" smtClean="0"/>
              <a:t>fifa</a:t>
            </a:r>
            <a:r>
              <a:rPr lang="zh-CN" altLang="en-US" dirty="0" smtClean="0"/>
              <a:t>滚球项目下试用。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可以看到左边的开发实例，对原有的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层做简单升级之后。</a:t>
            </a:r>
            <a:endParaRPr lang="zh-CN" alt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三十秒渲染次数  降低</a:t>
            </a:r>
            <a:r>
              <a:rPr lang="en-US" altLang="zh-CN" dirty="0" smtClean="0"/>
              <a:t>82%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首屏渲染</a:t>
            </a:r>
            <a:r>
              <a:rPr lang="en-US" altLang="zh-CN" dirty="0" smtClean="0"/>
              <a:t>Scripting </a:t>
            </a:r>
            <a:r>
              <a:rPr lang="zh-CN" altLang="en-US" dirty="0" smtClean="0"/>
              <a:t>降低</a:t>
            </a:r>
            <a:r>
              <a:rPr lang="en-US" altLang="zh-CN" dirty="0" smtClean="0"/>
              <a:t>14%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可以说真正做到了按需渲染，也满足了我们性能优化的需求。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首先介绍一下自己的经历；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月加入腾讯，负责</a:t>
            </a:r>
            <a:r>
              <a:rPr lang="en-US" altLang="zh-CN" dirty="0" smtClean="0"/>
              <a:t>QQ</a:t>
            </a:r>
            <a:r>
              <a:rPr lang="zh-CN" altLang="en-US" dirty="0" smtClean="0"/>
              <a:t>彩票微信手</a:t>
            </a:r>
            <a:r>
              <a:rPr lang="en-US" altLang="zh-CN" dirty="0" smtClean="0"/>
              <a:t>Q</a:t>
            </a:r>
            <a:r>
              <a:rPr lang="zh-CN" altLang="en-US" dirty="0" smtClean="0"/>
              <a:t>渠道的前端开发工作；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后来在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年，大家都知道的，互联网彩票停售之后，彩票部门慢慢摸索出新的业务方向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可以看到图中所示的一些概率游戏、事件竞猜就是我们的主要产品</a:t>
            </a:r>
            <a:endParaRPr lang="zh-CN" altLang="en-US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最后我讲一下平台能力集成方面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FA923-29DE-4311-A96F-D3F2D1DB9B53}" type="slidenum">
              <a:rPr lang="zh-CN" altLang="en-US" smtClean="0"/>
            </a:fld>
            <a:endParaRPr lang="en-US" altLang="x-none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2015</a:t>
            </a:r>
            <a:r>
              <a:rPr lang="zh-CN" altLang="en-US" dirty="0" smtClean="0"/>
              <a:t>年业务的大幅度变化，从原来的简单选号到复杂的游戏场景。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原有的的开发模式显然满足不了我们的业务要求。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>
                <a:sym typeface="+mn-ea"/>
              </a:rPr>
              <a:t>我们可以</a:t>
            </a:r>
            <a:r>
              <a:rPr lang="zh-CN" altLang="en-US" dirty="0" smtClean="0"/>
              <a:t>从这张图上可以看到，不管是页面渲染还是事件交互，开发者都需要跟大量的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操作纠缠；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本质上来说就是逻辑层跟视图层耦合在一起；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面向竞猜平台的游戏化场景，这样的一种开发模式效率非常低，同时模块很难复用，维护成本高；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基于上面这些考虑，在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年我们前端开始从原有的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框架，向 </a:t>
            </a:r>
            <a:r>
              <a:rPr lang="en-US" altLang="zh-CN" dirty="0" err="1" smtClean="0"/>
              <a:t>mvvvm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框架演变；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在众多 </a:t>
            </a:r>
            <a:r>
              <a:rPr lang="en-US" altLang="zh-CN" dirty="0" err="1" smtClean="0"/>
              <a:t>mvvvm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框架中，综合渲染性能、项目侵入性、</a:t>
            </a:r>
            <a:r>
              <a:rPr lang="zh-CN" altLang="en-US" dirty="0" smtClean="0">
                <a:sym typeface="+mn-ea"/>
              </a:rPr>
              <a:t>兼容性、</a:t>
            </a:r>
            <a:r>
              <a:rPr lang="zh-CN" altLang="en-US" dirty="0" smtClean="0"/>
              <a:t>开发者社区成熟度的考虑，我们选择了 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经过一段时间的应用开发，在review代码的时候，我们发现了一些问题；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我们从屏幕上可以看到，这是我们第一阶段的React开发模式。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我们的React组件内部内聚了许多逻辑，像数据操作、数据通讯、消息监听广播。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业务操作会非常依赖视图层抛出的 React 句柄，并且跨层级组件之间的交互也非常困难，各种广播消息也会被滥用；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这里我们可以看一个实际的例子。这是我们其中一个滚球项目的例子。可以看到React组件内部内聚了许多消息监听、数据操作、还有业务逻辑。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总结一下就是两点：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第一，组件抽象程度不够，React组件中间内聚了大量的视图层不应该承担的逻辑；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第二，组件通信混乱，句柄操作、消息广播，导致视图层内部的数据流开始变得很难预测；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这个时候，我们急需一种设计模式来支撑我们的开发；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flux</a:t>
            </a:r>
            <a:r>
              <a:rPr lang="zh-CN" altLang="en-US" dirty="0" smtClean="0"/>
              <a:t>架构其实</a:t>
            </a:r>
            <a:r>
              <a:rPr lang="zh-CN" altLang="en-US" dirty="0" smtClean="0">
                <a:sym typeface="+mn-ea"/>
              </a:rPr>
              <a:t>本质上是一种单向数据流的设计模式；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>
                <a:sym typeface="+mn-ea"/>
              </a:rPr>
              <a:t>由store驱动view层的渲染，view层交互抛出 actions 事件，Actions 则会被提交到一个集中的 Dispatcher 当中，当</a:t>
            </a:r>
            <a:r>
              <a:rPr lang="en-US" altLang="zh-CN" dirty="0" smtClean="0">
                <a:sym typeface="+mn-ea"/>
              </a:rPr>
              <a:t>Action</a:t>
            </a:r>
            <a:r>
              <a:rPr lang="zh-CN" altLang="en-US" dirty="0" smtClean="0">
                <a:sym typeface="+mn-ea"/>
              </a:rPr>
              <a:t>被派发之后，</a:t>
            </a:r>
            <a:r>
              <a:rPr lang="en-US" altLang="zh-CN" dirty="0" smtClean="0">
                <a:sym typeface="+mn-ea"/>
              </a:rPr>
              <a:t>Store</a:t>
            </a:r>
            <a:r>
              <a:rPr lang="zh-CN" altLang="en-US" dirty="0" smtClean="0">
                <a:sym typeface="+mn-ea"/>
              </a:rPr>
              <a:t>修改自己的内部数据之后，通知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层更新；</a:t>
            </a:r>
            <a:endParaRPr lang="zh-CN" altLang="en-US" dirty="0" smtClean="0">
              <a:sym typeface="+mn-ea"/>
            </a:endParaRP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可以看到，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架构有很明显的</a:t>
            </a:r>
            <a:r>
              <a:rPr lang="en-US" altLang="zh-CN" dirty="0" smtClean="0"/>
              <a:t>CQRS</a:t>
            </a:r>
            <a:r>
              <a:rPr lang="zh-CN" altLang="en-US" dirty="0" smtClean="0"/>
              <a:t>模式，把命令查询职责分离。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做查询渲染。命令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收归，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做具体数据处理。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通过了解，可以发现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架构有几个好处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、单向数据流带来的行为简单可预测，我们可以很清晰看到应用内部数据的流向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2</a:t>
            </a:r>
            <a:r>
              <a:rPr lang="zh-CN" altLang="en-US" dirty="0" smtClean="0"/>
              <a:t>、命令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查询职责分离，可以让模块、代码复用性大幅度提高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、职责分离之后，也让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层更加纯粹，完全与业务逻辑解耦，更好做组件化处理。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业界有很多</a:t>
            </a:r>
            <a:r>
              <a:rPr lang="en-US" altLang="zh-CN" dirty="0" smtClean="0">
                <a:sym typeface="+mn-ea"/>
              </a:rPr>
              <a:t>flux</a:t>
            </a:r>
            <a:r>
              <a:rPr lang="zh-CN" altLang="en-US" dirty="0" smtClean="0">
                <a:sym typeface="+mn-ea"/>
              </a:rPr>
              <a:t>架构的</a:t>
            </a:r>
            <a:r>
              <a:rPr lang="zh-CN" altLang="en-US" dirty="0" smtClean="0"/>
              <a:t>第三方实现，这里我也讲一下我们通彩前端在这一块的一些选型思考</a:t>
            </a:r>
            <a:r>
              <a:rPr lang="en-US" altLang="zh-CN" dirty="0" smtClean="0"/>
              <a:t>~</a:t>
            </a:r>
            <a:endParaRPr lang="en-US" altLang="zh-CN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说起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实现，不得不提起两个名字  </a:t>
            </a:r>
            <a:r>
              <a:rPr lang="en-US" altLang="zh-CN" dirty="0" smtClean="0"/>
              <a:t>reflux 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redux</a:t>
            </a:r>
            <a:endParaRPr lang="en-US" altLang="zh-CN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它们都是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架构的变种实现。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我们可以先来看看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的具体实现。这里我大概画了一张简单的图来表达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可以看到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架构基础上做了一些升级。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、新增了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的概念，</a:t>
            </a:r>
            <a:r>
              <a:rPr lang="en-US" altLang="zh-CN" dirty="0" smtClean="0">
                <a:sym typeface="+mn-ea"/>
              </a:rPr>
              <a:t>reducer</a:t>
            </a:r>
            <a:r>
              <a:rPr lang="zh-CN" altLang="en-US" dirty="0" smtClean="0">
                <a:sym typeface="+mn-ea"/>
              </a:rPr>
              <a:t>实际上就是一个函数，它不会直接改变</a:t>
            </a:r>
            <a:r>
              <a:rPr lang="en-US" altLang="zh-CN" dirty="0" smtClean="0">
                <a:sym typeface="+mn-ea"/>
              </a:rPr>
              <a:t>state</a:t>
            </a:r>
            <a:r>
              <a:rPr lang="zh-CN" altLang="en-US" dirty="0" smtClean="0">
                <a:sym typeface="+mn-ea"/>
              </a:rPr>
              <a:t>对象，而是返回新的</a:t>
            </a:r>
            <a:r>
              <a:rPr lang="en-US" altLang="zh-CN" dirty="0" smtClean="0">
                <a:sym typeface="+mn-ea"/>
              </a:rPr>
              <a:t>state</a:t>
            </a:r>
            <a:r>
              <a:rPr lang="zh-CN" altLang="en-US" dirty="0" smtClean="0">
                <a:sym typeface="+mn-ea"/>
              </a:rPr>
              <a:t>对象。这里可以参考一下</a:t>
            </a:r>
            <a:r>
              <a:rPr lang="en-US" altLang="zh-CN" dirty="0" smtClean="0">
                <a:sym typeface="+mn-ea"/>
              </a:rPr>
              <a:t>immutable</a:t>
            </a:r>
            <a:r>
              <a:rPr lang="zh-CN" altLang="en-US" dirty="0" smtClean="0">
                <a:sym typeface="+mn-ea"/>
              </a:rPr>
              <a:t>的持久化数据结构。</a:t>
            </a:r>
            <a:endParaRPr lang="zh-CN" altLang="en-US" dirty="0" smtClean="0">
              <a:sym typeface="+mn-ea"/>
            </a:endParaRP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、为了解决异步问题，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还具备一个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中间件的能力，可以让开发者在其内部更好的处理异步逻辑。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还约束了单一状态树的概念，由多个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负责更新。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endParaRPr lang="zh-CN" altLang="en-US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 smtClean="0"/>
              <a:t>我们再来看看</a:t>
            </a:r>
            <a:r>
              <a:rPr lang="en-US" altLang="zh-CN" dirty="0" smtClean="0"/>
              <a:t>reflux~</a:t>
            </a:r>
            <a:endParaRPr lang="en-US" altLang="zh-CN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如果说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的升级，那么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可以说是</a:t>
            </a:r>
            <a:r>
              <a:rPr lang="en-US" altLang="zh-CN" dirty="0" smtClean="0"/>
              <a:t>flux</a:t>
            </a:r>
            <a:r>
              <a:rPr lang="zh-CN" altLang="en-US" dirty="0" smtClean="0"/>
              <a:t>架构的精简。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zh-CN" altLang="en-US" dirty="0" smtClean="0"/>
              <a:t>我们可以看到屏幕上的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架构图。</a:t>
            </a:r>
            <a:endParaRPr lang="zh-CN" altLang="en-US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dirty="0" smtClean="0"/>
              <a:t>通过内部拓展actions的行为，移除了单例的dispatcher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/>
              <a:t>stores可以监听actions的行为，无需进行冗杂的switch判断</a:t>
            </a:r>
            <a:endParaRPr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、同时</a:t>
            </a:r>
            <a:r>
              <a:rPr lang="en-US" altLang="zh-CN" dirty="0" smtClean="0"/>
              <a:t>reflux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进行升级，让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具备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钩子特性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itchFamily="2" charset="-122"/>
              </a:defRPr>
            </a:lvl9pPr>
          </a:lstStyle>
          <a:p>
            <a:fld id="{0FC58C7A-9D6F-4B78-9234-11E95D11F1AC}" type="slidenum">
              <a:rPr lang="zh-CN" altLang="en-US" smtClean="0">
                <a:latin typeface="Calibri" pitchFamily="34" charset="0"/>
              </a:rPr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4502785"/>
            <a:ext cx="10287000" cy="800735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025" y="2121853"/>
            <a:ext cx="12045950" cy="1428750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3445" y="276860"/>
            <a:ext cx="11929110" cy="142875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3445" y="1706245"/>
            <a:ext cx="11929110" cy="563626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4100" y="800100"/>
            <a:ext cx="3086100" cy="665353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9079230" cy="665353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5990" y="765175"/>
            <a:ext cx="11830050" cy="186944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5831" y="2967379"/>
            <a:ext cx="11830050" cy="187495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00250"/>
            <a:ext cx="6048756" cy="5656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81444" y="2000250"/>
            <a:ext cx="6048756" cy="5656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456339"/>
            <a:ext cx="11830050" cy="165670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62" y="2101142"/>
            <a:ext cx="5802510" cy="102973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880" y="3131185"/>
            <a:ext cx="5802630" cy="4466590"/>
          </a:xfrm>
        </p:spPr>
        <p:txBody>
          <a:bodyPr/>
          <a:lstStyle>
            <a:lvl4pPr marL="1885950" indent="0">
              <a:buNone/>
              <a:defRPr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3725" y="2101142"/>
            <a:ext cx="5831087" cy="102973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4360" y="3131185"/>
            <a:ext cx="5831205" cy="4466590"/>
          </a:xfrm>
        </p:spPr>
        <p:txBody>
          <a:bodyPr/>
          <a:lstStyle>
            <a:lvl4pPr marL="1885950" indent="0">
              <a:buNone/>
              <a:defRPr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443" y="327660"/>
            <a:ext cx="11928475" cy="7594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571415"/>
            <a:ext cx="4423767" cy="199995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1087" y="1234098"/>
            <a:ext cx="6943725" cy="6091129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2571369"/>
            <a:ext cx="4423767" cy="476377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62" y="571415"/>
            <a:ext cx="4423767" cy="199995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31087" y="1234098"/>
            <a:ext cx="6943725" cy="6091129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4762" y="2571369"/>
            <a:ext cx="4423767" cy="476377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93763" y="571500"/>
            <a:ext cx="11928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5722" tIns="62861" rIns="125722" bIns="6286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893763" y="2000250"/>
            <a:ext cx="11928475" cy="565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5722" tIns="62861" rIns="125722" bIns="6286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57300" rtl="0" fontAlgn="base">
        <a:spcBef>
          <a:spcPct val="0"/>
        </a:spcBef>
        <a:spcAft>
          <a:spcPct val="0"/>
        </a:spcAft>
        <a:defRPr sz="3600" b="1" kern="1200">
          <a:solidFill>
            <a:srgbClr val="404040"/>
          </a:solidFill>
          <a:latin typeface="微软雅黑" charset="-122"/>
          <a:ea typeface="微软雅黑" charset="-122"/>
          <a:cs typeface="+mj-cs"/>
        </a:defRPr>
      </a:lvl1pPr>
      <a:lvl2pPr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2pPr>
      <a:lvl3pPr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3pPr>
      <a:lvl4pPr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4pPr>
      <a:lvl5pPr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5pPr>
      <a:lvl6pPr marL="457200"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6pPr>
      <a:lvl7pPr marL="914400"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7pPr>
      <a:lvl8pPr marL="1371600"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8pPr>
      <a:lvl9pPr marL="1828800" algn="l" defTabSz="1257300" rtl="0" fontAlgn="base"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微软雅黑" charset="-122"/>
          <a:ea typeface="微软雅黑" charset="-122"/>
        </a:defRPr>
      </a:lvl9pPr>
    </p:titleStyle>
    <p:bodyStyle>
      <a:lvl1pPr marL="471805" indent="-471805" algn="l" defTabSz="1257300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595959"/>
          </a:solidFill>
          <a:latin typeface="微软雅黑" charset="-122"/>
          <a:ea typeface="微软雅黑" charset="-122"/>
          <a:cs typeface="+mn-cs"/>
        </a:defRPr>
      </a:lvl1pPr>
      <a:lvl2pPr marL="1022350" lvl="1" indent="-393700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595959"/>
          </a:solidFill>
          <a:latin typeface="微软雅黑" charset="-122"/>
          <a:ea typeface="微软雅黑" charset="-122"/>
          <a:cs typeface="+mn-cs"/>
        </a:defRPr>
      </a:lvl2pPr>
      <a:lvl3pPr marL="1571625" lvl="2" indent="-314325" algn="l" defTabSz="125730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595959"/>
          </a:solidFill>
          <a:latin typeface="微软雅黑" charset="-122"/>
          <a:ea typeface="微软雅黑" charset="-122"/>
          <a:cs typeface="+mn-cs"/>
        </a:defRPr>
      </a:lvl3pPr>
      <a:lvl4pPr marL="2200275" lvl="3" indent="-314325" algn="l" defTabSz="125730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595959"/>
          </a:solidFill>
          <a:latin typeface="微软雅黑" charset="-122"/>
          <a:ea typeface="微软雅黑" charset="-122"/>
          <a:cs typeface="+mn-cs"/>
        </a:defRPr>
      </a:lvl4pPr>
      <a:lvl5pPr marL="2828925" lvl="4" indent="-314325" algn="l" defTabSz="125730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595959"/>
          </a:solidFill>
          <a:latin typeface="微软雅黑" charset="-122"/>
          <a:ea typeface="微软雅黑" charset="-122"/>
          <a:cs typeface="+mn-cs"/>
        </a:defRPr>
      </a:lvl5pPr>
      <a:lvl6pPr marL="2514600" lvl="5" indent="-228600" algn="l" defTabSz="1257300" eaLnBrk="0" fontAlgn="base" latinLnBrk="0" hangingPunct="0">
        <a:spcBef>
          <a:spcPct val="20000"/>
        </a:spcBef>
        <a:spcAft>
          <a:spcPct val="0"/>
        </a:spcAft>
        <a:buChar char="»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257300" eaLnBrk="0" fontAlgn="base" latinLnBrk="0" hangingPunct="0">
        <a:spcBef>
          <a:spcPct val="20000"/>
        </a:spcBef>
        <a:spcAft>
          <a:spcPct val="0"/>
        </a:spcAft>
        <a:buChar char="»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257300" eaLnBrk="0" fontAlgn="base" latinLnBrk="0" hangingPunct="0">
        <a:spcBef>
          <a:spcPct val="20000"/>
        </a:spcBef>
        <a:spcAft>
          <a:spcPct val="0"/>
        </a:spcAft>
        <a:buChar char="»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257300" eaLnBrk="0" fontAlgn="base" latinLnBrk="0" hangingPunct="0">
        <a:spcBef>
          <a:spcPct val="20000"/>
        </a:spcBef>
        <a:spcAft>
          <a:spcPct val="0"/>
        </a:spcAft>
        <a:buChar char="»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GIF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13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073"/>
          <p:cNvSpPr>
            <a:spLocks noGrp="1" noChangeArrowheads="1"/>
          </p:cNvSpPr>
          <p:nvPr>
            <p:ph type="title"/>
          </p:nvPr>
        </p:nvSpPr>
        <p:spPr>
          <a:xfrm>
            <a:off x="7620" y="2649220"/>
            <a:ext cx="13711555" cy="1838325"/>
          </a:xfrm>
        </p:spPr>
        <p:txBody>
          <a:bodyPr/>
          <a:lstStyle/>
          <a:p>
            <a:r>
              <a:rPr lang="zh-CN" altLang="en-US" dirty="0" smtClean="0">
                <a:latin typeface="微软雅黑" charset="-122"/>
                <a:ea typeface="微软雅黑" charset="-122"/>
              </a:rPr>
              <a:t>React+Reflux实践及性能调优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4101" name="图片 1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579438"/>
            <a:ext cx="1352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/>
          <p:nvPr>
            <p:ph type="subTitle" idx="1"/>
          </p:nvPr>
        </p:nvSpPr>
        <p:spPr>
          <a:xfrm>
            <a:off x="2425065" y="4487545"/>
            <a:ext cx="10287000" cy="685165"/>
          </a:xfrm>
        </p:spPr>
        <p:txBody>
          <a:bodyPr/>
          <a:p>
            <a:pPr algn="r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—— linchuang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（黄志鹏）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050" y="501650"/>
            <a:ext cx="13679805" cy="75946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ym typeface="+mn-ea"/>
              </a:rPr>
              <a:t>怎么选？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058035" y="2139950"/>
          <a:ext cx="9599930" cy="200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965"/>
                <a:gridCol w="479996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latin typeface="微软雅黑" charset="-122"/>
                          <a:ea typeface="微软雅黑" charset="-122"/>
                        </a:rPr>
                        <a:t>Redux</a:t>
                      </a:r>
                      <a:endParaRPr lang="en-US" altLang="zh-CN" sz="2400">
                        <a:latin typeface="微软雅黑" charset="-122"/>
                        <a:ea typeface="微软雅黑" charset="-122"/>
                      </a:endParaRPr>
                    </a:p>
                  </a:txBody>
                  <a:tcPr marT="0"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>
                          <a:latin typeface="微软雅黑" charset="-122"/>
                          <a:ea typeface="微软雅黑" charset="-122"/>
                        </a:rPr>
                        <a:t>Reflux</a:t>
                      </a:r>
                      <a:endParaRPr lang="en-US" altLang="zh-CN" sz="2400">
                        <a:latin typeface="微软雅黑" charset="-122"/>
                        <a:ea typeface="微软雅黑" charset="-122"/>
                      </a:endParaRPr>
                    </a:p>
                  </a:txBody>
                  <a:tcPr marT="0"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单向数据流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  <a:sym typeface="+mn-ea"/>
                        </a:rPr>
                        <a:t>单向数据流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middleWare</a:t>
                      </a: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、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reducer</a:t>
                      </a:r>
                      <a:endPara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精简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Flux</a:t>
                      </a: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，保留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store/action</a:t>
                      </a:r>
                      <a:endPara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  <a:sym typeface="+mn-ea"/>
                        </a:rPr>
                        <a:t>单一状态树、数据不可变性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多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store</a:t>
                      </a: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多状态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函数式编程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面向对象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798695" y="1487805"/>
            <a:ext cx="4118610" cy="3684270"/>
            <a:chOff x="7447" y="3083"/>
            <a:chExt cx="6486" cy="5802"/>
          </a:xfrm>
        </p:grpSpPr>
        <p:sp>
          <p:nvSpPr>
            <p:cNvPr id="3" name="椭圆 2"/>
            <p:cNvSpPr/>
            <p:nvPr/>
          </p:nvSpPr>
          <p:spPr>
            <a:xfrm>
              <a:off x="7447" y="5457"/>
              <a:ext cx="3429" cy="34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业务场景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949" y="3083"/>
              <a:ext cx="3429" cy="342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方案能力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05" y="5457"/>
              <a:ext cx="3429" cy="3429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学习成本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804535" y="5543550"/>
            <a:ext cx="2106930" cy="874395"/>
          </a:xfrm>
          <a:prstGeom prst="rect">
            <a:avLst/>
          </a:prstGeom>
          <a:solidFill>
            <a:srgbClr val="74A0D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Reflux</a:t>
            </a:r>
            <a:endParaRPr lang="en-US" altLang="zh-CN" sz="4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35560" y="3573145"/>
            <a:ext cx="13679805" cy="759460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sym typeface="+mn-ea"/>
              </a:rPr>
              <a:t>React+Reflux</a:t>
            </a:r>
            <a:r>
              <a:rPr lang="zh-CN" altLang="en-US" sz="4000" dirty="0" smtClean="0">
                <a:sym typeface="+mn-ea"/>
              </a:rPr>
              <a:t>实践</a:t>
            </a:r>
            <a:endParaRPr lang="zh-CN" altLang="en-US" sz="4000" dirty="0" smtClean="0">
              <a:sym typeface="+mn-ea"/>
            </a:endParaRPr>
          </a:p>
        </p:txBody>
      </p:sp>
      <p:grpSp>
        <p:nvGrpSpPr>
          <p:cNvPr id="23" name="组合 22" hidden="1"/>
          <p:cNvGrpSpPr/>
          <p:nvPr/>
        </p:nvGrpSpPr>
        <p:grpSpPr>
          <a:xfrm>
            <a:off x="5759450" y="5382260"/>
            <a:ext cx="7149465" cy="749935"/>
            <a:chOff x="9070" y="8476"/>
            <a:chExt cx="11259" cy="1181"/>
          </a:xfrm>
        </p:grpSpPr>
        <p:sp>
          <p:nvSpPr>
            <p:cNvPr id="7" name="圆角矩形 53"/>
            <p:cNvSpPr>
              <a:spLocks noChangeArrowheads="1"/>
            </p:cNvSpPr>
            <p:nvPr/>
          </p:nvSpPr>
          <p:spPr bwMode="auto">
            <a:xfrm>
              <a:off x="17215" y="8481"/>
              <a:ext cx="3115" cy="1176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View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圆角矩形 53"/>
            <p:cNvSpPr>
              <a:spLocks noChangeArrowheads="1"/>
            </p:cNvSpPr>
            <p:nvPr/>
          </p:nvSpPr>
          <p:spPr bwMode="auto">
            <a:xfrm>
              <a:off x="9070" y="8481"/>
              <a:ext cx="3072" cy="117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Actions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圆角矩形 53"/>
            <p:cNvSpPr>
              <a:spLocks noChangeArrowheads="1"/>
            </p:cNvSpPr>
            <p:nvPr/>
          </p:nvSpPr>
          <p:spPr bwMode="auto">
            <a:xfrm>
              <a:off x="13165" y="8476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Stores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0" name="直接箭头连接符 9"/>
            <p:cNvCxnSpPr>
              <a:stCxn id="8" idx="3"/>
              <a:endCxn id="9" idx="1"/>
            </p:cNvCxnSpPr>
            <p:nvPr/>
          </p:nvCxnSpPr>
          <p:spPr>
            <a:xfrm flipV="1">
              <a:off x="12142" y="9067"/>
              <a:ext cx="1023" cy="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3"/>
              <a:endCxn id="7" idx="1"/>
            </p:cNvCxnSpPr>
            <p:nvPr/>
          </p:nvCxnSpPr>
          <p:spPr>
            <a:xfrm>
              <a:off x="16278" y="9067"/>
              <a:ext cx="937" cy="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0"/>
              <a:endCxn id="8" idx="0"/>
            </p:cNvCxnSpPr>
            <p:nvPr/>
          </p:nvCxnSpPr>
          <p:spPr>
            <a:xfrm rot="16200000" flipV="1">
              <a:off x="14690" y="4398"/>
              <a:ext cx="5" cy="8167"/>
            </a:xfrm>
            <a:prstGeom prst="bentConnector3">
              <a:avLst>
                <a:gd name="adj1" fmla="val 7560000"/>
              </a:avLst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H_PageTitle" hidden="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780" y="6317615"/>
            <a:ext cx="13679805" cy="75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5722" tIns="62861" rIns="125722" bIns="62861" numCol="1" anchor="ctr" anchorCtr="0" compatLnSpc="1"/>
          <a:lstStyle>
            <a:lvl1pPr algn="l" defTabSz="12573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2pPr>
            <a:lvl3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3pPr>
            <a:lvl4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4pPr>
            <a:lvl5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5pPr>
            <a:lvl6pPr marL="4572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6pPr>
            <a:lvl7pPr marL="9144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7pPr>
            <a:lvl8pPr marL="13716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8pPr>
            <a:lvl9pPr marL="18288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ym typeface="+mn-ea"/>
              </a:rPr>
              <a:t>适合自己的才是最好的</a:t>
            </a:r>
            <a:r>
              <a:rPr lang="en-US" altLang="zh-CN" dirty="0" smtClean="0">
                <a:sym typeface="+mn-ea"/>
              </a:rPr>
              <a:t>~</a:t>
            </a:r>
            <a:endParaRPr lang="en-US" altLang="zh-CN" dirty="0" smtClean="0">
              <a:sym typeface="+mn-ea"/>
            </a:endParaRPr>
          </a:p>
        </p:txBody>
      </p:sp>
      <p:grpSp>
        <p:nvGrpSpPr>
          <p:cNvPr id="4" name="组合 3" hidden="1"/>
          <p:cNvGrpSpPr/>
          <p:nvPr/>
        </p:nvGrpSpPr>
        <p:grpSpPr>
          <a:xfrm>
            <a:off x="4728845" y="1957705"/>
            <a:ext cx="4118610" cy="3684270"/>
            <a:chOff x="7447" y="3083"/>
            <a:chExt cx="6486" cy="5802"/>
          </a:xfrm>
        </p:grpSpPr>
        <p:sp>
          <p:nvSpPr>
            <p:cNvPr id="3" name="椭圆 2"/>
            <p:cNvSpPr/>
            <p:nvPr/>
          </p:nvSpPr>
          <p:spPr>
            <a:xfrm>
              <a:off x="7447" y="5457"/>
              <a:ext cx="3429" cy="342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接入成本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949" y="3083"/>
              <a:ext cx="3429" cy="342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方案能力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05" y="5457"/>
              <a:ext cx="3429" cy="3429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学习成本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Reflux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380423" y="2583498"/>
            <a:ext cx="7031355" cy="762000"/>
            <a:chOff x="5428" y="5838"/>
            <a:chExt cx="11073" cy="1200"/>
          </a:xfrm>
        </p:grpSpPr>
        <p:sp>
          <p:nvSpPr>
            <p:cNvPr id="8" name="圆角矩形 53"/>
            <p:cNvSpPr>
              <a:spLocks noChangeArrowheads="1"/>
            </p:cNvSpPr>
            <p:nvPr/>
          </p:nvSpPr>
          <p:spPr bwMode="auto">
            <a:xfrm>
              <a:off x="13387" y="5838"/>
              <a:ext cx="3115" cy="1176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View Components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圆角矩形 53"/>
            <p:cNvSpPr>
              <a:spLocks noChangeArrowheads="1"/>
            </p:cNvSpPr>
            <p:nvPr/>
          </p:nvSpPr>
          <p:spPr bwMode="auto">
            <a:xfrm>
              <a:off x="5428" y="5842"/>
              <a:ext cx="3072" cy="117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Actions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圆角矩形 53"/>
            <p:cNvSpPr>
              <a:spLocks noChangeArrowheads="1"/>
            </p:cNvSpPr>
            <p:nvPr/>
          </p:nvSpPr>
          <p:spPr bwMode="auto">
            <a:xfrm>
              <a:off x="9426" y="5838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Stores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3" name="直接箭头连接符 2"/>
            <p:cNvCxnSpPr>
              <a:stCxn id="9" idx="3"/>
              <a:endCxn id="11" idx="1"/>
            </p:cNvCxnSpPr>
            <p:nvPr/>
          </p:nvCxnSpPr>
          <p:spPr>
            <a:xfrm flipV="1">
              <a:off x="8500" y="6449"/>
              <a:ext cx="926" cy="2"/>
            </a:xfrm>
            <a:prstGeom prst="straightConnector1">
              <a:avLst/>
            </a:prstGeom>
            <a:ln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>
              <a:stCxn id="11" idx="3"/>
            </p:cNvCxnSpPr>
            <p:nvPr/>
          </p:nvCxnSpPr>
          <p:spPr>
            <a:xfrm>
              <a:off x="12539" y="6449"/>
              <a:ext cx="848" cy="0"/>
            </a:xfrm>
            <a:prstGeom prst="straightConnector1">
              <a:avLst/>
            </a:prstGeom>
            <a:ln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肘形连接符 4"/>
            <p:cNvCxnSpPr>
              <a:stCxn id="8" idx="2"/>
              <a:endCxn id="9" idx="2"/>
            </p:cNvCxnSpPr>
            <p:nvPr/>
          </p:nvCxnSpPr>
          <p:spPr>
            <a:xfrm rot="5400000">
              <a:off x="10952" y="3046"/>
              <a:ext cx="5" cy="7981"/>
            </a:xfrm>
            <a:prstGeom prst="bentConnector3">
              <a:avLst>
                <a:gd name="adj1" fmla="val 11209984"/>
              </a:avLst>
            </a:prstGeom>
            <a:ln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彩票新规范"/>
          <p:cNvGrpSpPr/>
          <p:nvPr/>
        </p:nvGrpSpPr>
        <p:grpSpPr>
          <a:xfrm rot="0">
            <a:off x="3380740" y="2533015"/>
            <a:ext cx="8129905" cy="2466340"/>
            <a:chOff x="5264" y="2875"/>
            <a:chExt cx="12803" cy="3884"/>
          </a:xfrm>
        </p:grpSpPr>
        <p:sp>
          <p:nvSpPr>
            <p:cNvPr id="20" name="圆角矩形 53"/>
            <p:cNvSpPr>
              <a:spLocks noChangeArrowheads="1"/>
            </p:cNvSpPr>
            <p:nvPr/>
          </p:nvSpPr>
          <p:spPr bwMode="auto">
            <a:xfrm>
              <a:off x="9243" y="5578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Business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64" y="2875"/>
              <a:ext cx="12803" cy="3884"/>
              <a:chOff x="5264" y="2875"/>
              <a:chExt cx="12803" cy="388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264" y="2955"/>
                <a:ext cx="11073" cy="1200"/>
                <a:chOff x="5428" y="5838"/>
                <a:chExt cx="11073" cy="1200"/>
              </a:xfrm>
            </p:grpSpPr>
            <p:sp>
              <p:nvSpPr>
                <p:cNvPr id="14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13387" y="5838"/>
                  <a:ext cx="3115" cy="11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2750E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rgbClr val="FFFFFF"/>
                      </a:solidFill>
                      <a:latin typeface="微软雅黑" charset="-122"/>
                      <a:ea typeface="微软雅黑" charset="-122"/>
                    </a:rPr>
                    <a:t>View Components</a:t>
                  </a:r>
                  <a:endParaRPr lang="en-US" altLang="zh-CN" sz="16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sp>
              <p:nvSpPr>
                <p:cNvPr id="15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5428" y="5842"/>
                  <a:ext cx="3072" cy="117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chemeClr val="bg1"/>
                      </a:solidFill>
                      <a:latin typeface="微软雅黑" charset="-122"/>
                      <a:ea typeface="微软雅黑" charset="-122"/>
                    </a:rPr>
                    <a:t>Actions</a:t>
                  </a:r>
                  <a:endParaRPr lang="en-US" altLang="zh-CN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sp>
              <p:nvSpPr>
                <p:cNvPr id="16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9426" y="5838"/>
                  <a:ext cx="3113" cy="1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366CC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rgbClr val="FFFFFF"/>
                      </a:solidFill>
                      <a:latin typeface="微软雅黑" charset="-122"/>
                      <a:ea typeface="微软雅黑" charset="-122"/>
                    </a:rPr>
                    <a:t>Stores</a:t>
                  </a:r>
                  <a:endParaRPr lang="en-US" altLang="zh-CN" sz="16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cxnSp>
              <p:nvCxnSpPr>
                <p:cNvPr id="17" name="直接箭头连接符 16"/>
                <p:cNvCxnSpPr>
                  <a:stCxn id="15" idx="3"/>
                  <a:endCxn id="16" idx="1"/>
                </p:cNvCxnSpPr>
                <p:nvPr/>
              </p:nvCxnSpPr>
              <p:spPr>
                <a:xfrm flipV="1">
                  <a:off x="8500" y="6449"/>
                  <a:ext cx="926" cy="2"/>
                </a:xfrm>
                <a:prstGeom prst="straightConnector1">
                  <a:avLst/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>
                  <a:stCxn id="16" idx="3"/>
                </p:cNvCxnSpPr>
                <p:nvPr/>
              </p:nvCxnSpPr>
              <p:spPr>
                <a:xfrm>
                  <a:off x="12539" y="6449"/>
                  <a:ext cx="848" cy="0"/>
                </a:xfrm>
                <a:prstGeom prst="straightConnector1">
                  <a:avLst/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肘形连接符 18"/>
                <p:cNvCxnSpPr>
                  <a:stCxn id="14" idx="2"/>
                  <a:endCxn id="15" idx="2"/>
                </p:cNvCxnSpPr>
                <p:nvPr/>
              </p:nvCxnSpPr>
              <p:spPr>
                <a:xfrm rot="5400000">
                  <a:off x="10952" y="3046"/>
                  <a:ext cx="5" cy="7981"/>
                </a:xfrm>
                <a:prstGeom prst="bentConnector3">
                  <a:avLst>
                    <a:gd name="adj1" fmla="val 11600000"/>
                  </a:avLst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圆角矩形 25"/>
              <p:cNvSpPr>
                <a:spLocks noChangeArrowheads="1"/>
              </p:cNvSpPr>
              <p:nvPr/>
            </p:nvSpPr>
            <p:spPr bwMode="auto">
              <a:xfrm>
                <a:off x="17150" y="2875"/>
                <a:ext cx="917" cy="3884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消息</a:t>
                </a:r>
                <a:endParaRPr lang="zh-CN" altLang="en-US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r>
                  <a:rPr lang="zh-CN" altLang="en-US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广播</a:t>
                </a:r>
                <a:endPara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14" idx="3"/>
              </p:cNvCxnSpPr>
              <p:nvPr/>
            </p:nvCxnSpPr>
            <p:spPr>
              <a:xfrm>
                <a:off x="16338" y="3543"/>
                <a:ext cx="812" cy="0"/>
              </a:xfrm>
              <a:prstGeom prst="straightConnector1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20" idx="3"/>
              </p:cNvCxnSpPr>
              <p:nvPr/>
            </p:nvCxnSpPr>
            <p:spPr>
              <a:xfrm flipH="1">
                <a:off x="12356" y="6169"/>
                <a:ext cx="4775" cy="0"/>
              </a:xfrm>
              <a:prstGeom prst="straightConnector1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>
                <a:stCxn id="20" idx="1"/>
                <a:endCxn id="15" idx="2"/>
              </p:cNvCxnSpPr>
              <p:nvPr/>
            </p:nvCxnSpPr>
            <p:spPr>
              <a:xfrm rot="10800000">
                <a:off x="6800" y="4136"/>
                <a:ext cx="2443" cy="2033"/>
              </a:xfrm>
              <a:prstGeom prst="bentConnector2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React组件内聚"/>
          <p:cNvGrpSpPr/>
          <p:nvPr/>
        </p:nvGrpSpPr>
        <p:grpSpPr>
          <a:xfrm>
            <a:off x="8221345" y="1786890"/>
            <a:ext cx="2381250" cy="1706880"/>
            <a:chOff x="12887" y="4334"/>
            <a:chExt cx="3750" cy="2688"/>
          </a:xfrm>
        </p:grpSpPr>
        <p:sp>
          <p:nvSpPr>
            <p:cNvPr id="56" name="矩形 55"/>
            <p:cNvSpPr/>
            <p:nvPr/>
          </p:nvSpPr>
          <p:spPr>
            <a:xfrm>
              <a:off x="12887" y="4334"/>
              <a:ext cx="3751" cy="2688"/>
            </a:xfrm>
            <a:prstGeom prst="rect">
              <a:avLst/>
            </a:prstGeom>
            <a:noFill/>
            <a:ln w="15875">
              <a:solidFill>
                <a:srgbClr val="6699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163" y="4538"/>
              <a:ext cx="2134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solidFill>
                    <a:srgbClr val="1F447D"/>
                  </a:solidFill>
                  <a:latin typeface="微软雅黑" charset="-122"/>
                  <a:ea typeface="微软雅黑" charset="-122"/>
                </a:rPr>
                <a:t>React</a:t>
              </a:r>
              <a:r>
                <a:rPr lang="zh-CN" altLang="en-US" sz="2000">
                  <a:solidFill>
                    <a:srgbClr val="1F447D"/>
                  </a:solidFill>
                  <a:latin typeface="微软雅黑" charset="-122"/>
                  <a:ea typeface="微软雅黑" charset="-122"/>
                </a:rPr>
                <a:t>组件</a:t>
              </a:r>
              <a:endParaRPr lang="zh-CN" altLang="en-US" sz="2000">
                <a:solidFill>
                  <a:srgbClr val="1F447D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409690" y="5078730"/>
            <a:ext cx="99568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业务模块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30" name="逻辑复用"/>
          <p:cNvGrpSpPr/>
          <p:nvPr/>
        </p:nvGrpSpPr>
        <p:grpSpPr>
          <a:xfrm rot="0">
            <a:off x="3240405" y="1786890"/>
            <a:ext cx="4807585" cy="3675966"/>
            <a:chOff x="5043" y="4334"/>
            <a:chExt cx="7571" cy="6269"/>
          </a:xfrm>
        </p:grpSpPr>
        <p:sp>
          <p:nvSpPr>
            <p:cNvPr id="28" name="矩形 27"/>
            <p:cNvSpPr/>
            <p:nvPr/>
          </p:nvSpPr>
          <p:spPr>
            <a:xfrm>
              <a:off x="5043" y="4334"/>
              <a:ext cx="7571" cy="6269"/>
            </a:xfrm>
            <a:prstGeom prst="rect">
              <a:avLst/>
            </a:prstGeom>
            <a:noFill/>
            <a:ln w="15875">
              <a:solidFill>
                <a:srgbClr val="6699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64" y="4538"/>
              <a:ext cx="1888" cy="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1F447D"/>
                  </a:solidFill>
                  <a:latin typeface="微软雅黑" charset="-122"/>
                  <a:ea typeface="微软雅黑" charset="-122"/>
                </a:rPr>
                <a:t>逻辑复用</a:t>
              </a:r>
              <a:endParaRPr lang="zh-CN" altLang="en-US" sz="2000">
                <a:solidFill>
                  <a:srgbClr val="1F447D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5919470" y="5772150"/>
            <a:ext cx="2917825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480" indent="-28448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开发模式固化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业务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/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视图职责分离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数据流向清晰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应用代码量减少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15875" y="3752850"/>
            <a:ext cx="13747750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latinLnBrk="0" hangingPunct="1">
              <a:lnSpc>
                <a:spcPts val="6800"/>
              </a:lnSpc>
            </a:pPr>
            <a:r>
              <a:rPr lang="en-US" sz="5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React</a:t>
            </a:r>
            <a:r>
              <a:rPr lang="en-US" altLang="zh-CN" sz="5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+</a:t>
            </a:r>
            <a:r>
              <a:rPr lang="en-US" sz="5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Reflux </a:t>
            </a:r>
            <a:r>
              <a:rPr lang="en-US" altLang="zh-CN" sz="5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= </a:t>
            </a:r>
            <a:r>
              <a:rPr lang="zh-CN" altLang="en-US" sz="5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很棒的代码？</a:t>
            </a:r>
            <a:endParaRPr lang="zh-CN" altLang="en-US" sz="5400" baseline="30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3" name="图片 32" descr="8M_(SO6T]E[V11XSJVDH~0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9510" y="2117725"/>
            <a:ext cx="1236980" cy="1255395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en-US" altLang="zh-CN" dirty="0" smtClean="0"/>
              <a:t>Store/Action</a:t>
            </a:r>
            <a:r>
              <a:rPr lang="zh-CN" altLang="en-US" dirty="0" smtClean="0"/>
              <a:t>开发痛点</a:t>
            </a:r>
            <a:endParaRPr lang="zh-CN" altLang="en-US" dirty="0" smtClean="0"/>
          </a:p>
        </p:txBody>
      </p:sp>
      <p:grpSp>
        <p:nvGrpSpPr>
          <p:cNvPr id="43" name="组合 42"/>
          <p:cNvGrpSpPr/>
          <p:nvPr/>
        </p:nvGrpSpPr>
        <p:grpSpPr>
          <a:xfrm>
            <a:off x="5914390" y="1121410"/>
            <a:ext cx="7343775" cy="6355715"/>
            <a:chOff x="9314" y="1766"/>
            <a:chExt cx="11565" cy="10009"/>
          </a:xfrm>
        </p:grpSpPr>
        <p:sp>
          <p:nvSpPr>
            <p:cNvPr id="3" name="椭圆 2"/>
            <p:cNvSpPr/>
            <p:nvPr/>
          </p:nvSpPr>
          <p:spPr>
            <a:xfrm>
              <a:off x="10071" y="303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User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用户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3823" y="2503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Player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玩家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302" y="6584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Gear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档位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107" y="512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Desk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赌桌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119" y="9032"/>
              <a:ext cx="1990" cy="199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Dealer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荷官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468" y="9081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-122"/>
                  <a:ea typeface="微软雅黑" charset="-122"/>
                </a:rPr>
                <a:t>Popup</a:t>
              </a:r>
              <a:endParaRPr lang="en-US" altLang="zh-CN" sz="16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600">
                  <a:latin typeface="微软雅黑" charset="-122"/>
                  <a:ea typeface="微软雅黑" charset="-122"/>
                </a:rPr>
                <a:t>弹窗</a:t>
              </a:r>
              <a:endParaRPr lang="zh-CN" altLang="en-US" sz="16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9" name="直接箭头连接符 8"/>
            <p:cNvCxnSpPr>
              <a:stCxn id="5" idx="7"/>
              <a:endCxn id="4" idx="3"/>
            </p:cNvCxnSpPr>
            <p:nvPr/>
          </p:nvCxnSpPr>
          <p:spPr>
            <a:xfrm flipV="1">
              <a:off x="11969" y="4170"/>
              <a:ext cx="2140" cy="2700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" idx="6"/>
              <a:endCxn id="4" idx="3"/>
            </p:cNvCxnSpPr>
            <p:nvPr/>
          </p:nvCxnSpPr>
          <p:spPr>
            <a:xfrm>
              <a:off x="12024" y="4009"/>
              <a:ext cx="2085" cy="16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0"/>
              <a:endCxn id="4" idx="4"/>
            </p:cNvCxnSpPr>
            <p:nvPr/>
          </p:nvCxnSpPr>
          <p:spPr>
            <a:xfrm flipV="1">
              <a:off x="13114" y="4456"/>
              <a:ext cx="1686" cy="4576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5"/>
              <a:endCxn id="7" idx="7"/>
            </p:cNvCxnSpPr>
            <p:nvPr/>
          </p:nvCxnSpPr>
          <p:spPr>
            <a:xfrm flipH="1">
              <a:off x="13818" y="4170"/>
              <a:ext cx="1672" cy="5153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7"/>
              <a:endCxn id="6" idx="1"/>
            </p:cNvCxnSpPr>
            <p:nvPr/>
          </p:nvCxnSpPr>
          <p:spPr>
            <a:xfrm>
              <a:off x="15490" y="2789"/>
              <a:ext cx="2903" cy="2619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6"/>
              <a:endCxn id="6" idx="2"/>
            </p:cNvCxnSpPr>
            <p:nvPr/>
          </p:nvCxnSpPr>
          <p:spPr>
            <a:xfrm>
              <a:off x="12024" y="4009"/>
              <a:ext cx="6083" cy="2090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7"/>
              <a:endCxn id="6" idx="5"/>
            </p:cNvCxnSpPr>
            <p:nvPr/>
          </p:nvCxnSpPr>
          <p:spPr>
            <a:xfrm flipV="1">
              <a:off x="17135" y="6789"/>
              <a:ext cx="2639" cy="2578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0"/>
              <a:endCxn id="4" idx="6"/>
            </p:cNvCxnSpPr>
            <p:nvPr/>
          </p:nvCxnSpPr>
          <p:spPr>
            <a:xfrm flipH="1" flipV="1">
              <a:off x="15776" y="3480"/>
              <a:ext cx="669" cy="560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4"/>
              <a:endCxn id="7" idx="6"/>
            </p:cNvCxnSpPr>
            <p:nvPr/>
          </p:nvCxnSpPr>
          <p:spPr>
            <a:xfrm flipH="1">
              <a:off x="14109" y="7075"/>
              <a:ext cx="4975" cy="2952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7" idx="5"/>
            </p:cNvCxnSpPr>
            <p:nvPr/>
          </p:nvCxnSpPr>
          <p:spPr>
            <a:xfrm flipH="1">
              <a:off x="13818" y="10058"/>
              <a:ext cx="1650" cy="673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3"/>
              <a:endCxn id="3" idx="5"/>
            </p:cNvCxnSpPr>
            <p:nvPr/>
          </p:nvCxnSpPr>
          <p:spPr>
            <a:xfrm flipH="1" flipV="1">
              <a:off x="11738" y="4699"/>
              <a:ext cx="6655" cy="2090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4"/>
              <a:endCxn id="5" idx="6"/>
            </p:cNvCxnSpPr>
            <p:nvPr/>
          </p:nvCxnSpPr>
          <p:spPr>
            <a:xfrm flipH="1">
              <a:off x="12255" y="7075"/>
              <a:ext cx="6829" cy="486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350" y="1806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Player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851" y="1766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Player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9406" y="2489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9919" y="5893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Gear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010" y="9298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Dealer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982" y="10485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Popup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200" y="4356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Dsk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9459" y="6110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Desk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6985" y="9370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Popup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12006" y="10438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Dealer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9314" y="7361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Gear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028" y="2183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cxnSp>
          <p:nvCxnSpPr>
            <p:cNvPr id="35" name="直接箭头连接符 34"/>
            <p:cNvCxnSpPr>
              <a:stCxn id="24" idx="7"/>
            </p:cNvCxnSpPr>
            <p:nvPr/>
          </p:nvCxnSpPr>
          <p:spPr>
            <a:xfrm>
              <a:off x="10618" y="2678"/>
              <a:ext cx="3261" cy="86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2" idx="3"/>
              <a:endCxn id="7" idx="1"/>
            </p:cNvCxnSpPr>
            <p:nvPr/>
          </p:nvCxnSpPr>
          <p:spPr>
            <a:xfrm flipH="1">
              <a:off x="12410" y="2907"/>
              <a:ext cx="1148" cy="641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8" idx="1"/>
            </p:cNvCxnSpPr>
            <p:nvPr/>
          </p:nvCxnSpPr>
          <p:spPr>
            <a:xfrm>
              <a:off x="15783" y="3515"/>
              <a:ext cx="3625" cy="103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" idx="3"/>
            </p:cNvCxnSpPr>
            <p:nvPr/>
          </p:nvCxnSpPr>
          <p:spPr>
            <a:xfrm flipH="1">
              <a:off x="11817" y="6789"/>
              <a:ext cx="6576" cy="253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4" idx="4"/>
            </p:cNvCxnSpPr>
            <p:nvPr/>
          </p:nvCxnSpPr>
          <p:spPr>
            <a:xfrm flipV="1">
              <a:off x="10603" y="4456"/>
              <a:ext cx="4197" cy="324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5"/>
            </p:cNvCxnSpPr>
            <p:nvPr/>
          </p:nvCxnSpPr>
          <p:spPr>
            <a:xfrm>
              <a:off x="12240" y="3284"/>
              <a:ext cx="1856" cy="858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1"/>
              <a:endCxn id="4" idx="5"/>
            </p:cNvCxnSpPr>
            <p:nvPr/>
          </p:nvCxnSpPr>
          <p:spPr>
            <a:xfrm flipH="1" flipV="1">
              <a:off x="15490" y="4170"/>
              <a:ext cx="4177" cy="2129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686435" y="3585210"/>
            <a:ext cx="498094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lnSpc>
                <a:spcPct val="150000"/>
              </a:lnSpc>
              <a:buFont typeface="Wingdings" charset="0"/>
              <a:buChar char="n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Action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随意传递和引用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charset="0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模块依赖的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Action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Store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愈发庞大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charset="0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模块耦合，牵一发动全身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925" y="532130"/>
            <a:ext cx="4453890" cy="7239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69250" y="3150870"/>
            <a:ext cx="4148455" cy="3346450"/>
          </a:xfrm>
          <a:prstGeom prst="rect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olidFill>
                  <a:srgbClr val="3366CC"/>
                </a:solidFill>
                <a:latin typeface="微软雅黑" charset="-122"/>
                <a:ea typeface="微软雅黑" charset="-122"/>
              </a:rPr>
              <a:t>赌桌</a:t>
            </a:r>
            <a:endParaRPr lang="zh-CN" altLang="en-US" sz="4000">
              <a:solidFill>
                <a:srgbClr val="3366C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04785" y="7006590"/>
            <a:ext cx="4387215" cy="764540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rgbClr val="CC3300"/>
                </a:solidFill>
                <a:latin typeface="微软雅黑" charset="-122"/>
                <a:ea typeface="微软雅黑" charset="-122"/>
              </a:rPr>
              <a:t>玩家</a:t>
            </a:r>
            <a:r>
              <a:rPr lang="en-US" altLang="zh-CN" sz="2800">
                <a:solidFill>
                  <a:srgbClr val="CC3300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800">
                <a:solidFill>
                  <a:srgbClr val="CC3300"/>
                </a:solidFill>
                <a:latin typeface="微软雅黑" charset="-122"/>
                <a:ea typeface="微软雅黑" charset="-122"/>
              </a:rPr>
              <a:t>档位</a:t>
            </a:r>
            <a:endParaRPr lang="zh-CN" altLang="en-US" sz="2800">
              <a:solidFill>
                <a:srgbClr val="CC33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48600" y="2232025"/>
            <a:ext cx="4387215" cy="817880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C00000"/>
                </a:solidFill>
                <a:latin typeface="微软雅黑" charset="-122"/>
                <a:ea typeface="微软雅黑" charset="-122"/>
              </a:rPr>
              <a:t>荷官</a:t>
            </a:r>
            <a:endParaRPr lang="zh-CN" altLang="en-US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rcRect l="4584" r="8948" b="20158"/>
          <a:stretch>
            <a:fillRect/>
          </a:stretch>
        </p:blipFill>
        <p:spPr>
          <a:xfrm>
            <a:off x="574040" y="1146810"/>
            <a:ext cx="5205095" cy="641413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901065" y="1407160"/>
            <a:ext cx="3061970" cy="4451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23010" y="3380105"/>
            <a:ext cx="3181985" cy="3073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212215" y="5207635"/>
            <a:ext cx="2867660" cy="579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4" grpId="0" animBg="1"/>
      <p:bldP spid="10" grpId="0" animBg="1"/>
      <p:bldP spid="33" grpId="0" animBg="1"/>
      <p:bldP spid="44" grpId="1" animBg="1"/>
      <p:bldP spid="10" grpId="1" animBg="1"/>
      <p:bldP spid="33" grpId="1" animBg="1"/>
      <p:bldP spid="47" grpId="0" animBg="1"/>
      <p:bldP spid="48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30191" y="3908743"/>
            <a:ext cx="10655618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　　减少对象之间的联系：对象之间难免产生联系，当一个对象必须引用另外一个对象的时候，我们可以让对象只暴露必要的接口（API），让对象之间的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联系限制在最小的范围内。</a:t>
            </a:r>
            <a:endParaRPr lang="zh-CN" altLang="en-US" sz="28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32960" y="2586355"/>
            <a:ext cx="4450080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最少知识原则</a:t>
            </a:r>
            <a:endParaRPr lang="zh-CN" altLang="en-US" sz="44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03935" y="1881505"/>
            <a:ext cx="2653030" cy="4329430"/>
            <a:chOff x="2081" y="2963"/>
            <a:chExt cx="4178" cy="6818"/>
          </a:xfrm>
        </p:grpSpPr>
        <p:sp>
          <p:nvSpPr>
            <p:cNvPr id="10" name="圆角矩形 9"/>
            <p:cNvSpPr/>
            <p:nvPr/>
          </p:nvSpPr>
          <p:spPr>
            <a:xfrm>
              <a:off x="2081" y="2963"/>
              <a:ext cx="4178" cy="681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Business Mod 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587" y="3890"/>
              <a:ext cx="3195" cy="10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Action 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596" y="5213"/>
              <a:ext cx="3195" cy="1017"/>
            </a:xfrm>
            <a:prstGeom prst="roundRect">
              <a:avLst/>
            </a:prstGeom>
            <a:solidFill>
              <a:srgbClr val="A4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Store 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589" y="6536"/>
              <a:ext cx="3195" cy="101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React Comp 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572" y="7859"/>
              <a:ext cx="3219" cy="15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API</a:t>
              </a:r>
              <a:endParaRPr lang="en-US" altLang="zh-CN" sz="200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13225" y="1881505"/>
            <a:ext cx="2653030" cy="4330691"/>
            <a:chOff x="6953" y="2916"/>
            <a:chExt cx="4178" cy="6913"/>
          </a:xfrm>
        </p:grpSpPr>
        <p:sp>
          <p:nvSpPr>
            <p:cNvPr id="46" name="圆角矩形 45"/>
            <p:cNvSpPr/>
            <p:nvPr/>
          </p:nvSpPr>
          <p:spPr>
            <a:xfrm>
              <a:off x="6953" y="2916"/>
              <a:ext cx="4178" cy="69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Business Mod B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459" y="3843"/>
              <a:ext cx="3195" cy="101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Action B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447" y="5208"/>
              <a:ext cx="3195" cy="1017"/>
            </a:xfrm>
            <a:prstGeom prst="roundRect">
              <a:avLst/>
            </a:prstGeom>
            <a:solidFill>
              <a:srgbClr val="A4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Store B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425" y="6573"/>
              <a:ext cx="3195" cy="101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React Comp B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421" y="7878"/>
              <a:ext cx="3219" cy="15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API</a:t>
              </a:r>
              <a:endParaRPr lang="en-US" altLang="zh-CN" sz="200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7638415" y="2470150"/>
            <a:ext cx="494855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Business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收敛</a:t>
            </a:r>
            <a:r>
              <a:rPr lang="en-US" altLang="zh-CN" sz="2800" b="1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Store/Action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5875" y="6732905"/>
            <a:ext cx="13747750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eaLnBrk="1" latinLnBrk="0" hangingPunct="1">
              <a:lnSpc>
                <a:spcPts val="6800"/>
              </a:lnSpc>
              <a:buFont typeface="Wingdings" charset="0"/>
              <a:buChar char="ü"/>
            </a:pP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抹除</a:t>
            </a:r>
            <a:r>
              <a:rPr lang="en-US" altLang="zh-CN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Store/Action</a:t>
            </a: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的存在，不暴露过多的成员</a:t>
            </a:r>
            <a:endParaRPr lang="zh-CN" altLang="en-US" sz="3600" baseline="30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9" name="Player"/>
          <p:cNvGrpSpPr/>
          <p:nvPr/>
        </p:nvGrpSpPr>
        <p:grpSpPr>
          <a:xfrm>
            <a:off x="4368165" y="2701925"/>
            <a:ext cx="2259965" cy="2383790"/>
            <a:chOff x="6879" y="4255"/>
            <a:chExt cx="3559" cy="3754"/>
          </a:xfrm>
        </p:grpSpPr>
        <p:sp>
          <p:nvSpPr>
            <p:cNvPr id="4" name="椭圆 3"/>
            <p:cNvSpPr/>
            <p:nvPr/>
          </p:nvSpPr>
          <p:spPr>
            <a:xfrm>
              <a:off x="7332" y="5357"/>
              <a:ext cx="2652" cy="26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Player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玩家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879" y="4258"/>
              <a:ext cx="1698" cy="16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Player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Action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738" y="4255"/>
              <a:ext cx="1701" cy="170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Player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Store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8" name="Gear"/>
          <p:cNvGrpSpPr/>
          <p:nvPr/>
        </p:nvGrpSpPr>
        <p:grpSpPr>
          <a:xfrm>
            <a:off x="1136015" y="2743835"/>
            <a:ext cx="2259965" cy="2383790"/>
            <a:chOff x="1789" y="4321"/>
            <a:chExt cx="3559" cy="3754"/>
          </a:xfrm>
        </p:grpSpPr>
        <p:sp>
          <p:nvSpPr>
            <p:cNvPr id="8" name="椭圆 7"/>
            <p:cNvSpPr/>
            <p:nvPr/>
          </p:nvSpPr>
          <p:spPr>
            <a:xfrm>
              <a:off x="2242" y="5423"/>
              <a:ext cx="2652" cy="26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Gear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档位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89" y="4324"/>
              <a:ext cx="1698" cy="16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Gear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Action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648" y="4321"/>
              <a:ext cx="1701" cy="170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Gear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en-US" altLang="zh-CN" sz="1400">
                  <a:latin typeface="微软雅黑" charset="-122"/>
                  <a:ea typeface="微软雅黑" charset="-122"/>
                </a:rPr>
                <a:t>Store</a:t>
              </a:r>
              <a:endParaRPr lang="en-US" altLang="zh-CN" sz="140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7" name="线"/>
          <p:cNvGrpSpPr/>
          <p:nvPr/>
        </p:nvGrpSpPr>
        <p:grpSpPr>
          <a:xfrm>
            <a:off x="2056130" y="3242310"/>
            <a:ext cx="3492500" cy="1043305"/>
            <a:chOff x="3238" y="5106"/>
            <a:chExt cx="5500" cy="1643"/>
          </a:xfrm>
        </p:grpSpPr>
        <p:cxnSp>
          <p:nvCxnSpPr>
            <p:cNvPr id="12" name="直接箭头连接符 11"/>
            <p:cNvCxnSpPr>
              <a:stCxn id="4" idx="2"/>
              <a:endCxn id="11" idx="6"/>
            </p:cNvCxnSpPr>
            <p:nvPr/>
          </p:nvCxnSpPr>
          <p:spPr>
            <a:xfrm flipH="1" flipV="1">
              <a:off x="5349" y="5172"/>
              <a:ext cx="1983" cy="151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2"/>
              <a:endCxn id="9" idx="5"/>
            </p:cNvCxnSpPr>
            <p:nvPr/>
          </p:nvCxnSpPr>
          <p:spPr>
            <a:xfrm flipH="1" flipV="1">
              <a:off x="3238" y="5773"/>
              <a:ext cx="4094" cy="91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6"/>
              <a:endCxn id="22" idx="2"/>
            </p:cNvCxnSpPr>
            <p:nvPr/>
          </p:nvCxnSpPr>
          <p:spPr>
            <a:xfrm flipV="1">
              <a:off x="4894" y="5107"/>
              <a:ext cx="1985" cy="164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6"/>
              <a:endCxn id="23" idx="2"/>
            </p:cNvCxnSpPr>
            <p:nvPr/>
          </p:nvCxnSpPr>
          <p:spPr>
            <a:xfrm flipV="1">
              <a:off x="4894" y="5106"/>
              <a:ext cx="3844" cy="164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23"/>
          <p:cNvCxnSpPr>
            <a:stCxn id="58" idx="3"/>
            <a:endCxn id="59" idx="1"/>
          </p:cNvCxnSpPr>
          <p:nvPr/>
        </p:nvCxnSpPr>
        <p:spPr>
          <a:xfrm flipV="1">
            <a:off x="3359785" y="5481955"/>
            <a:ext cx="1150620" cy="6985"/>
          </a:xfrm>
          <a:prstGeom prst="straightConnector1">
            <a:avLst/>
          </a:prstGeom>
          <a:ln w="28575">
            <a:solidFill>
              <a:srgbClr val="1F447D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38415" y="3443605"/>
            <a:ext cx="598741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eaLnBrk="1" latinLnBrk="0" hangingPunct="1">
              <a:lnSpc>
                <a:spcPct val="150000"/>
              </a:lnSpc>
              <a:buFont typeface="Wingdings" charset="0"/>
              <a:buChar char="ü"/>
            </a:pP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业务模块收敛管理，降低外部访问权限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charset="0"/>
              <a:buChar char="ü"/>
            </a:pP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模块之间通过封装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通讯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不暴露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Store/Action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给外部模块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举个例子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36" r="34417" b="999"/>
          <a:stretch>
            <a:fillRect/>
          </a:stretch>
        </p:blipFill>
        <p:spPr>
          <a:xfrm>
            <a:off x="572135" y="1906905"/>
            <a:ext cx="5181600" cy="5545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372" t="15421" r="19138" b="-314"/>
          <a:stretch>
            <a:fillRect/>
          </a:stretch>
        </p:blipFill>
        <p:spPr>
          <a:xfrm>
            <a:off x="6315075" y="1906905"/>
            <a:ext cx="6879590" cy="313372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71500" y="1355090"/>
            <a:ext cx="1557020" cy="5518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000" dirty="0" smtClean="0">
                <a:latin typeface="微软雅黑" charset="-122"/>
                <a:ea typeface="微软雅黑" charset="-122"/>
              </a:rPr>
              <a:t>gs.user</a:t>
            </a:r>
            <a:r>
              <a:rPr lang="zh-CN" altLang="en-US" sz="2000" dirty="0" smtClean="0">
                <a:latin typeface="微软雅黑" charset="-122"/>
                <a:ea typeface="微软雅黑" charset="-122"/>
              </a:rPr>
              <a:t>模块</a:t>
            </a:r>
            <a:endParaRPr lang="zh-CN" altLang="en-US" sz="20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9360" y="1344930"/>
            <a:ext cx="1616075" cy="5727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000" dirty="0" smtClean="0">
                <a:latin typeface="微软雅黑" charset="-122"/>
                <a:ea typeface="微软雅黑" charset="-122"/>
              </a:rPr>
              <a:t>gs.pay</a:t>
            </a:r>
            <a:r>
              <a:rPr lang="zh-CN" altLang="en-US" sz="2000" dirty="0" smtClean="0">
                <a:latin typeface="微软雅黑" charset="-122"/>
                <a:ea typeface="微软雅黑" charset="-122"/>
              </a:rPr>
              <a:t>模块</a:t>
            </a:r>
            <a:endParaRPr lang="zh-CN" altLang="en-US" sz="20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9360" y="5500370"/>
            <a:ext cx="6822440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charset="0"/>
              <a:buChar char="ü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业务模块封装愈加合理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20000"/>
              </a:lnSpc>
              <a:buFont typeface="Wingdings" charset="0"/>
              <a:buChar char="ü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对于调用方来说，只需要知道这个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业务模块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提供的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，不用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care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什么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store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action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</a:t>
            </a:r>
            <a:r>
              <a:rPr lang="zh-CN" altLang="en-US" sz="18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知道的越少越好！</a:t>
            </a:r>
            <a:endParaRPr lang="zh-CN" altLang="en-US" sz="18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20000"/>
              </a:lnSpc>
              <a:buFont typeface="Wingdings" charset="0"/>
              <a:buChar char="ü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面向接口（抽象）编程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/>
          <p:nvPr>
            <p:ph type="title"/>
          </p:nvPr>
        </p:nvSpPr>
        <p:spPr>
          <a:xfrm>
            <a:off x="7312025" y="1094105"/>
            <a:ext cx="4598670" cy="759460"/>
          </a:xfrm>
        </p:spPr>
        <p:txBody>
          <a:bodyPr/>
          <a:p>
            <a:r>
              <a:rPr lang="zh-CN" altLang="en-US" sz="4000" b="0"/>
              <a:t>感觉好了一点点</a:t>
            </a:r>
            <a:r>
              <a:rPr lang="en-US" altLang="zh-CN" sz="4000" b="0"/>
              <a:t>...</a:t>
            </a:r>
            <a:endParaRPr lang="en-US" altLang="zh-CN" sz="4000" b="0"/>
          </a:p>
        </p:txBody>
      </p:sp>
      <p:grpSp>
        <p:nvGrpSpPr>
          <p:cNvPr id="61" name="组合 60"/>
          <p:cNvGrpSpPr/>
          <p:nvPr/>
        </p:nvGrpSpPr>
        <p:grpSpPr>
          <a:xfrm>
            <a:off x="808355" y="1047115"/>
            <a:ext cx="5761990" cy="5878830"/>
            <a:chOff x="1273" y="2189"/>
            <a:chExt cx="9074" cy="9258"/>
          </a:xfrm>
        </p:grpSpPr>
        <p:sp>
          <p:nvSpPr>
            <p:cNvPr id="6" name="椭圆 5"/>
            <p:cNvSpPr/>
            <p:nvPr/>
          </p:nvSpPr>
          <p:spPr>
            <a:xfrm>
              <a:off x="1273" y="304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User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用户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01" y="2189"/>
              <a:ext cx="2277" cy="22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Player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玩家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04" y="6594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Gear</a:t>
              </a:r>
              <a:r>
                <a:rPr lang="zh-CN" altLang="en-US" sz="2000">
                  <a:latin typeface="微软雅黑" charset="-122"/>
                  <a:ea typeface="微软雅黑" charset="-122"/>
                </a:rPr>
                <a:t>档位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395" y="513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Desk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赌桌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21" y="9042"/>
              <a:ext cx="2357" cy="235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Dealer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荷官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670" y="9091"/>
              <a:ext cx="2356" cy="235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Popup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弹窗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2" name="直接箭头连接符 11"/>
            <p:cNvCxnSpPr>
              <a:stCxn id="8" idx="7"/>
              <a:endCxn id="7" idx="3"/>
            </p:cNvCxnSpPr>
            <p:nvPr/>
          </p:nvCxnSpPr>
          <p:spPr>
            <a:xfrm flipV="1">
              <a:off x="3171" y="4133"/>
              <a:ext cx="1863" cy="2747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6"/>
              <a:endCxn id="7" idx="3"/>
            </p:cNvCxnSpPr>
            <p:nvPr/>
          </p:nvCxnSpPr>
          <p:spPr>
            <a:xfrm>
              <a:off x="3226" y="4019"/>
              <a:ext cx="1808" cy="114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0"/>
              <a:endCxn id="7" idx="4"/>
            </p:cNvCxnSpPr>
            <p:nvPr/>
          </p:nvCxnSpPr>
          <p:spPr>
            <a:xfrm flipV="1">
              <a:off x="4500" y="4466"/>
              <a:ext cx="1340" cy="4576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10" idx="7"/>
            </p:cNvCxnSpPr>
            <p:nvPr/>
          </p:nvCxnSpPr>
          <p:spPr>
            <a:xfrm flipH="1">
              <a:off x="5333" y="4133"/>
              <a:ext cx="1312" cy="5254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9" idx="1"/>
            </p:cNvCxnSpPr>
            <p:nvPr/>
          </p:nvCxnSpPr>
          <p:spPr>
            <a:xfrm>
              <a:off x="6645" y="2522"/>
              <a:ext cx="2036" cy="2896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6"/>
              <a:endCxn id="9" idx="2"/>
            </p:cNvCxnSpPr>
            <p:nvPr/>
          </p:nvCxnSpPr>
          <p:spPr>
            <a:xfrm>
              <a:off x="3226" y="4019"/>
              <a:ext cx="5169" cy="209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7"/>
              <a:endCxn id="9" idx="5"/>
            </p:cNvCxnSpPr>
            <p:nvPr/>
          </p:nvCxnSpPr>
          <p:spPr>
            <a:xfrm flipV="1">
              <a:off x="8681" y="6799"/>
              <a:ext cx="1381" cy="2637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0"/>
              <a:endCxn id="7" idx="6"/>
            </p:cNvCxnSpPr>
            <p:nvPr/>
          </p:nvCxnSpPr>
          <p:spPr>
            <a:xfrm flipH="1" flipV="1">
              <a:off x="6978" y="3328"/>
              <a:ext cx="870" cy="5763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4"/>
              <a:endCxn id="10" idx="6"/>
            </p:cNvCxnSpPr>
            <p:nvPr/>
          </p:nvCxnSpPr>
          <p:spPr>
            <a:xfrm flipH="1">
              <a:off x="5678" y="7085"/>
              <a:ext cx="3694" cy="3136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2"/>
              <a:endCxn id="10" idx="5"/>
            </p:cNvCxnSpPr>
            <p:nvPr/>
          </p:nvCxnSpPr>
          <p:spPr>
            <a:xfrm flipH="1">
              <a:off x="5333" y="10269"/>
              <a:ext cx="1337" cy="785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3"/>
              <a:endCxn id="6" idx="5"/>
            </p:cNvCxnSpPr>
            <p:nvPr/>
          </p:nvCxnSpPr>
          <p:spPr>
            <a:xfrm flipH="1" flipV="1">
              <a:off x="2940" y="4709"/>
              <a:ext cx="5741" cy="209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4"/>
              <a:endCxn id="8" idx="6"/>
            </p:cNvCxnSpPr>
            <p:nvPr/>
          </p:nvCxnSpPr>
          <p:spPr>
            <a:xfrm flipH="1">
              <a:off x="3457" y="7085"/>
              <a:ext cx="5915" cy="486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7312025" y="2242185"/>
            <a:ext cx="5873115" cy="3905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待解决的主要问题</a:t>
            </a:r>
            <a:endParaRPr lang="zh-CN" altLang="en-US" sz="2400">
              <a:latin typeface="微软雅黑" charset="-122"/>
              <a:ea typeface="微软雅黑" charset="-122"/>
            </a:endParaRPr>
          </a:p>
          <a:p>
            <a:pPr marL="342900" indent="-342900" eaLnBrk="1" latinLnBrk="0" hangingPunct="1">
              <a:lnSpc>
                <a:spcPct val="200000"/>
              </a:lnSpc>
              <a:buClrTx/>
              <a:buFont typeface="Wingdings" charset="0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模块间</a:t>
            </a:r>
            <a:r>
              <a:rPr lang="zh-CN" altLang="en-US" sz="24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互相依赖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200000"/>
              </a:lnSpc>
              <a:buClrTx/>
              <a:buFont typeface="Wingdings" charset="0"/>
              <a:buChar char="n"/>
            </a:pPr>
            <a:r>
              <a:rPr lang="zh-CN" altLang="en-US" sz="2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通讯过度依赖消息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200000"/>
              </a:lnSpc>
              <a:buClrTx/>
              <a:buFont typeface="Wingdings" charset="0"/>
              <a:buChar char="n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业务模块中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混杂场景状态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业务判断</a:t>
            </a: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800100" lvl="1" indent="-342900" eaLnBrk="1" latinLnBrk="0" hangingPunct="1">
              <a:lnSpc>
                <a:spcPct val="200000"/>
              </a:lnSpc>
              <a:buClrTx/>
              <a:buFont typeface="Wingdings" charset="0"/>
              <a:buChar char="n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状态散乱在各模块，调试困难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800100" lvl="1" indent="-342900" algn="l" eaLnBrk="1" latinLnBrk="0" hangingPunct="1">
              <a:lnSpc>
                <a:spcPct val="200000"/>
              </a:lnSpc>
              <a:buClrTx/>
              <a:buFont typeface="Wingdings" charset="0"/>
              <a:buChar char="n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增加状态，需要改动很多对应的业务模块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单圆角矩形 1"/>
          <p:cNvSpPr/>
          <p:nvPr/>
        </p:nvSpPr>
        <p:spPr>
          <a:xfrm>
            <a:off x="5192395" y="6480175"/>
            <a:ext cx="3078480" cy="1385570"/>
          </a:xfrm>
          <a:prstGeom prst="snipRoundRect">
            <a:avLst/>
          </a:prstGeom>
          <a:solidFill>
            <a:srgbClr val="99CCFF">
              <a:alpha val="39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if(s == “seelling”){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//do something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}else if(s == “stop_deal”){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//do something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}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3695" y="799465"/>
            <a:ext cx="6776720" cy="6355715"/>
            <a:chOff x="9314" y="1766"/>
            <a:chExt cx="10672" cy="10009"/>
          </a:xfrm>
        </p:grpSpPr>
        <p:sp>
          <p:nvSpPr>
            <p:cNvPr id="3" name="椭圆 2"/>
            <p:cNvSpPr/>
            <p:nvPr/>
          </p:nvSpPr>
          <p:spPr>
            <a:xfrm>
              <a:off x="10071" y="303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User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用户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3823" y="2503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Player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玩家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0302" y="6584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Gear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档位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7214" y="5094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Desk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赌桌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2119" y="9032"/>
              <a:ext cx="1990" cy="199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Dealer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荷官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468" y="9081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-122"/>
                  <a:ea typeface="微软雅黑" charset="-122"/>
                </a:rPr>
                <a:t>Popup</a:t>
              </a:r>
              <a:endParaRPr lang="en-US" altLang="zh-CN" sz="16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600">
                  <a:latin typeface="微软雅黑" charset="-122"/>
                  <a:ea typeface="微软雅黑" charset="-122"/>
                </a:rPr>
                <a:t>弹窗</a:t>
              </a:r>
              <a:endParaRPr lang="zh-CN" altLang="en-US" sz="16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28" name="直接箭头连接符 27"/>
            <p:cNvCxnSpPr>
              <a:stCxn id="5" idx="7"/>
              <a:endCxn id="4" idx="3"/>
            </p:cNvCxnSpPr>
            <p:nvPr/>
          </p:nvCxnSpPr>
          <p:spPr>
            <a:xfrm flipV="1">
              <a:off x="11969" y="4170"/>
              <a:ext cx="2140" cy="2700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3" idx="6"/>
              <a:endCxn id="4" idx="3"/>
            </p:cNvCxnSpPr>
            <p:nvPr/>
          </p:nvCxnSpPr>
          <p:spPr>
            <a:xfrm>
              <a:off x="12024" y="4009"/>
              <a:ext cx="2085" cy="16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5" idx="0"/>
              <a:endCxn id="4" idx="4"/>
            </p:cNvCxnSpPr>
            <p:nvPr/>
          </p:nvCxnSpPr>
          <p:spPr>
            <a:xfrm flipV="1">
              <a:off x="13114" y="4456"/>
              <a:ext cx="1686" cy="4576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" idx="5"/>
              <a:endCxn id="25" idx="7"/>
            </p:cNvCxnSpPr>
            <p:nvPr/>
          </p:nvCxnSpPr>
          <p:spPr>
            <a:xfrm flipH="1">
              <a:off x="13818" y="4170"/>
              <a:ext cx="1672" cy="5153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4" idx="7"/>
              <a:endCxn id="24" idx="1"/>
            </p:cNvCxnSpPr>
            <p:nvPr/>
          </p:nvCxnSpPr>
          <p:spPr>
            <a:xfrm>
              <a:off x="15490" y="2789"/>
              <a:ext cx="2010" cy="259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" idx="6"/>
              <a:endCxn id="24" idx="2"/>
            </p:cNvCxnSpPr>
            <p:nvPr/>
          </p:nvCxnSpPr>
          <p:spPr>
            <a:xfrm>
              <a:off x="12024" y="4009"/>
              <a:ext cx="5190" cy="2062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6" idx="7"/>
              <a:endCxn id="24" idx="5"/>
            </p:cNvCxnSpPr>
            <p:nvPr/>
          </p:nvCxnSpPr>
          <p:spPr>
            <a:xfrm flipV="1">
              <a:off x="17135" y="6761"/>
              <a:ext cx="1746" cy="2606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0"/>
              <a:endCxn id="4" idx="6"/>
            </p:cNvCxnSpPr>
            <p:nvPr/>
          </p:nvCxnSpPr>
          <p:spPr>
            <a:xfrm flipH="1" flipV="1">
              <a:off x="15776" y="3480"/>
              <a:ext cx="669" cy="560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4" idx="4"/>
              <a:endCxn id="25" idx="6"/>
            </p:cNvCxnSpPr>
            <p:nvPr/>
          </p:nvCxnSpPr>
          <p:spPr>
            <a:xfrm flipH="1">
              <a:off x="14109" y="7047"/>
              <a:ext cx="4082" cy="2980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6" idx="2"/>
              <a:endCxn id="25" idx="5"/>
            </p:cNvCxnSpPr>
            <p:nvPr/>
          </p:nvCxnSpPr>
          <p:spPr>
            <a:xfrm flipH="1">
              <a:off x="13818" y="10058"/>
              <a:ext cx="1650" cy="673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4" idx="3"/>
              <a:endCxn id="3" idx="5"/>
            </p:cNvCxnSpPr>
            <p:nvPr/>
          </p:nvCxnSpPr>
          <p:spPr>
            <a:xfrm flipH="1" flipV="1">
              <a:off x="11738" y="4699"/>
              <a:ext cx="5762" cy="2062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4" idx="4"/>
              <a:endCxn id="5" idx="6"/>
            </p:cNvCxnSpPr>
            <p:nvPr/>
          </p:nvCxnSpPr>
          <p:spPr>
            <a:xfrm flipH="1">
              <a:off x="12255" y="7047"/>
              <a:ext cx="5936" cy="514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3350" y="1806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Player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851" y="1766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Player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9406" y="2489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919" y="5893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Gear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6" name="椭圆 45"/>
            <p:cNvSpPr/>
            <p:nvPr/>
          </p:nvSpPr>
          <p:spPr>
            <a:xfrm>
              <a:off x="11010" y="9298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Dealer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982" y="10485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Popup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307" y="4328"/>
              <a:ext cx="1420" cy="12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Dsk</a:t>
              </a:r>
              <a:endParaRPr lang="en-US" altLang="zh-CN" sz="1000"/>
            </a:p>
            <a:p>
              <a:pPr algn="ctr"/>
              <a:r>
                <a:rPr lang="en-US" altLang="zh-CN" sz="1000"/>
                <a:t>Action</a:t>
              </a:r>
              <a:endParaRPr lang="en-US" altLang="zh-CN" sz="1000"/>
            </a:p>
          </p:txBody>
        </p:sp>
        <p:sp>
          <p:nvSpPr>
            <p:cNvPr id="49" name="椭圆 48"/>
            <p:cNvSpPr/>
            <p:nvPr/>
          </p:nvSpPr>
          <p:spPr>
            <a:xfrm>
              <a:off x="18566" y="6082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Desk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16985" y="9370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Popup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51" name="椭圆 50"/>
            <p:cNvSpPr/>
            <p:nvPr/>
          </p:nvSpPr>
          <p:spPr>
            <a:xfrm>
              <a:off x="12006" y="10438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Dealer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52" name="椭圆 51"/>
            <p:cNvSpPr/>
            <p:nvPr/>
          </p:nvSpPr>
          <p:spPr>
            <a:xfrm>
              <a:off x="9314" y="7361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Gear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sp>
          <p:nvSpPr>
            <p:cNvPr id="53" name="椭圆 52"/>
            <p:cNvSpPr/>
            <p:nvPr/>
          </p:nvSpPr>
          <p:spPr>
            <a:xfrm>
              <a:off x="11028" y="2183"/>
              <a:ext cx="1420" cy="12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User</a:t>
              </a:r>
              <a:endParaRPr lang="en-US" altLang="zh-CN" sz="1000"/>
            </a:p>
            <a:p>
              <a:pPr algn="ctr"/>
              <a:r>
                <a:rPr lang="en-US" altLang="zh-CN" sz="1000"/>
                <a:t>Store</a:t>
              </a:r>
              <a:endParaRPr lang="en-US" altLang="zh-CN" sz="1000"/>
            </a:p>
          </p:txBody>
        </p:sp>
        <p:cxnSp>
          <p:nvCxnSpPr>
            <p:cNvPr id="54" name="直接箭头连接符 53"/>
            <p:cNvCxnSpPr>
              <a:stCxn id="44" idx="7"/>
            </p:cNvCxnSpPr>
            <p:nvPr/>
          </p:nvCxnSpPr>
          <p:spPr>
            <a:xfrm>
              <a:off x="10618" y="2678"/>
              <a:ext cx="3261" cy="86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1" idx="3"/>
              <a:endCxn id="25" idx="1"/>
            </p:cNvCxnSpPr>
            <p:nvPr/>
          </p:nvCxnSpPr>
          <p:spPr>
            <a:xfrm flipH="1">
              <a:off x="12410" y="2907"/>
              <a:ext cx="1148" cy="641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" idx="6"/>
              <a:endCxn id="48" idx="1"/>
            </p:cNvCxnSpPr>
            <p:nvPr/>
          </p:nvCxnSpPr>
          <p:spPr>
            <a:xfrm>
              <a:off x="15776" y="3480"/>
              <a:ext cx="2739" cy="1037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24" idx="3"/>
              <a:endCxn id="46" idx="0"/>
            </p:cNvCxnSpPr>
            <p:nvPr/>
          </p:nvCxnSpPr>
          <p:spPr>
            <a:xfrm flipH="1">
              <a:off x="11720" y="6761"/>
              <a:ext cx="5780" cy="2537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4" idx="4"/>
            </p:cNvCxnSpPr>
            <p:nvPr/>
          </p:nvCxnSpPr>
          <p:spPr>
            <a:xfrm flipV="1">
              <a:off x="10603" y="4456"/>
              <a:ext cx="4197" cy="324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3" idx="5"/>
            </p:cNvCxnSpPr>
            <p:nvPr/>
          </p:nvCxnSpPr>
          <p:spPr>
            <a:xfrm>
              <a:off x="12240" y="3284"/>
              <a:ext cx="1856" cy="858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9" idx="1"/>
              <a:endCxn id="4" idx="5"/>
            </p:cNvCxnSpPr>
            <p:nvPr/>
          </p:nvCxnSpPr>
          <p:spPr>
            <a:xfrm flipH="1" flipV="1">
              <a:off x="15490" y="4170"/>
              <a:ext cx="3284" cy="2101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bldLvl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21351" y="3908743"/>
            <a:ext cx="10655618" cy="140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　　用一个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中介对象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来封装一系列的对象交互。中介者使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各对象不需要显式地相互引用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，从而使其</a:t>
            </a:r>
            <a:r>
              <a:rPr lang="zh-CN" altLang="en-US" sz="28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耦合松散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，而且可以独立地改变它们之间的交互。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2558" y="2586355"/>
            <a:ext cx="58108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中介者Mediator模式</a:t>
            </a:r>
            <a:endParaRPr lang="zh-CN" altLang="en-US" sz="44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个人简介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580" y="2616200"/>
            <a:ext cx="1001395" cy="1014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235" y="2699385"/>
            <a:ext cx="1736090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黄志鹏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LincHuang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7411876" y="725074"/>
            <a:ext cx="0" cy="6834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IMG_0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05" y="4391660"/>
            <a:ext cx="1897380" cy="1897380"/>
          </a:xfrm>
          <a:prstGeom prst="rect">
            <a:avLst/>
          </a:prstGeom>
        </p:spPr>
      </p:pic>
      <p:pic>
        <p:nvPicPr>
          <p:cNvPr id="8" name="图片 7" descr="176066DD-FB90-4712-B4A2-8578DA7D0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85" y="1649730"/>
            <a:ext cx="1905000" cy="190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77070" y="3554730"/>
            <a:ext cx="128905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QQ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彩票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6745" y="6289040"/>
            <a:ext cx="14020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竞猜平台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1695" y="4037965"/>
            <a:ext cx="4570730" cy="163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　　腾讯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CDG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通讯充值与彩票业务部前端开发组成员。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13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年加入腾讯，主要负责手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Q/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微信渠道</a:t>
            </a: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QQ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彩票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前端开发工作。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15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年业务转型，目前致力于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竞猜平台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搭建。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中介者模式</a:t>
            </a:r>
            <a:r>
              <a:rPr lang="en-US" altLang="zh-CN"/>
              <a:t>——</a:t>
            </a:r>
            <a:r>
              <a:rPr lang="zh-CN" altLang="en-US"/>
              <a:t>进一步解耦</a:t>
            </a:r>
            <a:endParaRPr lang="zh-CN" altLang="en-US"/>
          </a:p>
        </p:txBody>
      </p:sp>
      <p:grpSp>
        <p:nvGrpSpPr>
          <p:cNvPr id="18" name="中介者模式"/>
          <p:cNvGrpSpPr/>
          <p:nvPr/>
        </p:nvGrpSpPr>
        <p:grpSpPr>
          <a:xfrm>
            <a:off x="1068070" y="1734185"/>
            <a:ext cx="5549265" cy="5262880"/>
            <a:chOff x="1682" y="2731"/>
            <a:chExt cx="8739" cy="8288"/>
          </a:xfrm>
        </p:grpSpPr>
        <p:sp>
          <p:nvSpPr>
            <p:cNvPr id="2" name="椭圆 1"/>
            <p:cNvSpPr/>
            <p:nvPr/>
          </p:nvSpPr>
          <p:spPr>
            <a:xfrm>
              <a:off x="4746" y="5536"/>
              <a:ext cx="2616" cy="25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gs.entra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81" y="3407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User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30" name="直接箭头连接符 29"/>
            <p:cNvCxnSpPr>
              <a:stCxn id="24" idx="6"/>
              <a:endCxn id="2" idx="2"/>
            </p:cNvCxnSpPr>
            <p:nvPr/>
          </p:nvCxnSpPr>
          <p:spPr>
            <a:xfrm flipV="1">
              <a:off x="3655" y="6814"/>
              <a:ext cx="1091" cy="3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" idx="5"/>
              <a:endCxn id="2" idx="1"/>
            </p:cNvCxnSpPr>
            <p:nvPr/>
          </p:nvCxnSpPr>
          <p:spPr>
            <a:xfrm>
              <a:off x="3948" y="5074"/>
              <a:ext cx="1181" cy="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1702" y="6191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Gear</a:t>
              </a:r>
              <a:endParaRPr lang="en-US" altLang="zh-CN"/>
            </a:p>
          </p:txBody>
        </p:sp>
        <p:sp>
          <p:nvSpPr>
            <p:cNvPr id="38" name="椭圆 37"/>
            <p:cNvSpPr/>
            <p:nvPr/>
          </p:nvSpPr>
          <p:spPr>
            <a:xfrm>
              <a:off x="4726" y="5536"/>
              <a:ext cx="2616" cy="25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gs.entra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中介者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261" y="3407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User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用户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9" y="2731"/>
              <a:ext cx="2134" cy="21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Player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玩家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469" y="6484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Desk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赌桌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134" y="8885"/>
              <a:ext cx="2134" cy="21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Dealer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荷官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828" y="8693"/>
              <a:ext cx="2134" cy="21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Popup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弹窗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666" y="3076"/>
              <a:ext cx="2615" cy="261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Process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状态管理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45" name="直接箭头连接符 44"/>
            <p:cNvCxnSpPr>
              <a:stCxn id="52" idx="6"/>
              <a:endCxn id="38" idx="2"/>
            </p:cNvCxnSpPr>
            <p:nvPr/>
          </p:nvCxnSpPr>
          <p:spPr>
            <a:xfrm flipV="1">
              <a:off x="3635" y="6814"/>
              <a:ext cx="1091" cy="354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7"/>
              <a:endCxn id="38" idx="3"/>
            </p:cNvCxnSpPr>
            <p:nvPr/>
          </p:nvCxnSpPr>
          <p:spPr>
            <a:xfrm flipV="1">
              <a:off x="4955" y="7717"/>
              <a:ext cx="154" cy="1481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3" idx="1"/>
              <a:endCxn id="38" idx="5"/>
            </p:cNvCxnSpPr>
            <p:nvPr/>
          </p:nvCxnSpPr>
          <p:spPr>
            <a:xfrm flipH="1" flipV="1">
              <a:off x="6959" y="7717"/>
              <a:ext cx="182" cy="1289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1" idx="2"/>
              <a:endCxn id="38" idx="6"/>
            </p:cNvCxnSpPr>
            <p:nvPr/>
          </p:nvCxnSpPr>
          <p:spPr>
            <a:xfrm flipH="1" flipV="1">
              <a:off x="7342" y="6814"/>
              <a:ext cx="1127" cy="647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0" idx="4"/>
              <a:endCxn id="38" idx="0"/>
            </p:cNvCxnSpPr>
            <p:nvPr/>
          </p:nvCxnSpPr>
          <p:spPr>
            <a:xfrm flipH="1">
              <a:off x="6034" y="4865"/>
              <a:ext cx="112" cy="671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9" idx="5"/>
              <a:endCxn id="38" idx="1"/>
            </p:cNvCxnSpPr>
            <p:nvPr/>
          </p:nvCxnSpPr>
          <p:spPr>
            <a:xfrm>
              <a:off x="3928" y="5074"/>
              <a:ext cx="1181" cy="836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4" idx="3"/>
              <a:endCxn id="38" idx="7"/>
            </p:cNvCxnSpPr>
            <p:nvPr/>
          </p:nvCxnSpPr>
          <p:spPr>
            <a:xfrm flipH="1">
              <a:off x="6959" y="5308"/>
              <a:ext cx="1090" cy="602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682" y="6191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latin typeface="微软雅黑" charset="-122"/>
                  <a:ea typeface="微软雅黑" charset="-122"/>
                </a:rPr>
                <a:t>Gear</a:t>
              </a:r>
              <a:endParaRPr lang="en-US" altLang="zh-CN" sz="18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>
                  <a:latin typeface="微软雅黑" charset="-122"/>
                  <a:ea typeface="微软雅黑" charset="-122"/>
                </a:rPr>
                <a:t>档位</a:t>
              </a:r>
              <a:endParaRPr lang="zh-CN" altLang="en-US" sz="180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392035" y="1821180"/>
            <a:ext cx="5059680" cy="848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简化业务模块，让中介者模块来调度</a:t>
            </a: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（核心调度模块）</a:t>
            </a:r>
            <a:endParaRPr lang="zh-CN" altLang="en-US"/>
          </a:p>
        </p:txBody>
      </p:sp>
      <p:grpSp>
        <p:nvGrpSpPr>
          <p:cNvPr id="17" name="中介者例子"/>
          <p:cNvGrpSpPr/>
          <p:nvPr/>
        </p:nvGrpSpPr>
        <p:grpSpPr>
          <a:xfrm>
            <a:off x="751205" y="1087120"/>
            <a:ext cx="5269230" cy="7320915"/>
            <a:chOff x="1183" y="1712"/>
            <a:chExt cx="8298" cy="11529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/>
            <a:srcRect t="1359" r="24748" b="5165"/>
            <a:stretch>
              <a:fillRect/>
            </a:stretch>
          </p:blipFill>
          <p:spPr>
            <a:xfrm>
              <a:off x="1183" y="2581"/>
              <a:ext cx="8298" cy="10660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1183" y="171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中介者例子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7392035" y="3403600"/>
            <a:ext cx="587311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lnSpc>
                <a:spcPct val="150000"/>
              </a:lnSpc>
              <a:buClrTx/>
              <a:buFont typeface="Wingdings" charset="0"/>
              <a:buChar char="n"/>
            </a:pP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中介者模块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统筹调度业务对象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ClrTx/>
              <a:buFont typeface="Wingdings" charset="0"/>
              <a:buChar char="n"/>
            </a:pP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清除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模块中业务场景（游戏状态）的判断分支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ClrTx/>
              <a:buFont typeface="Wingdings" charset="0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应用状态管理</a:t>
            </a: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Process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模块</a:t>
            </a:r>
            <a:endParaRPr lang="zh-CN" altLang="en-US" sz="20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ClrTx/>
              <a:buFont typeface="Wingdings" charset="0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职责事务 转化为</a:t>
            </a: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的输出，或者移到中介者处理</a:t>
            </a:r>
            <a:endParaRPr lang="zh-CN" altLang="en-US" sz="20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grpSp>
        <p:nvGrpSpPr>
          <p:cNvPr id="16" name="中介者红框"/>
          <p:cNvGrpSpPr/>
          <p:nvPr/>
        </p:nvGrpSpPr>
        <p:grpSpPr>
          <a:xfrm>
            <a:off x="1372235" y="2126615"/>
            <a:ext cx="4174490" cy="4923790"/>
            <a:chOff x="2161" y="3349"/>
            <a:chExt cx="6574" cy="7754"/>
          </a:xfrm>
        </p:grpSpPr>
        <p:sp>
          <p:nvSpPr>
            <p:cNvPr id="4" name="矩形 3"/>
            <p:cNvSpPr/>
            <p:nvPr/>
          </p:nvSpPr>
          <p:spPr>
            <a:xfrm>
              <a:off x="2207" y="3349"/>
              <a:ext cx="3985" cy="2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161" y="9007"/>
              <a:ext cx="6575" cy="2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调度过程"/>
          <p:cNvGrpSpPr/>
          <p:nvPr/>
        </p:nvGrpSpPr>
        <p:grpSpPr>
          <a:xfrm>
            <a:off x="6766560" y="1087120"/>
            <a:ext cx="6362700" cy="7336155"/>
            <a:chOff x="10656" y="1712"/>
            <a:chExt cx="10020" cy="11553"/>
          </a:xfrm>
        </p:grpSpPr>
        <p:pic>
          <p:nvPicPr>
            <p:cNvPr id="5" name="图片 4" descr="{5FBB68CB-5716-44F4-9FBD-D99C209CE425}"/>
            <p:cNvPicPr>
              <a:picLocks noChangeAspect="1"/>
            </p:cNvPicPr>
            <p:nvPr/>
          </p:nvPicPr>
          <p:blipFill>
            <a:blip r:embed="rId2"/>
            <a:srcRect r="23414" b="703"/>
            <a:stretch>
              <a:fillRect/>
            </a:stretch>
          </p:blipFill>
          <p:spPr>
            <a:xfrm>
              <a:off x="10656" y="2581"/>
              <a:ext cx="10020" cy="1068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0656" y="171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zh-CN" sz="2000" dirty="0" smtClean="0">
                  <a:latin typeface="微软雅黑" charset="-122"/>
                  <a:ea typeface="微软雅黑" charset="-122"/>
                </a:rPr>
                <a:t>调度过程</a:t>
              </a:r>
              <a:endParaRPr lang="zh-CN" altLang="zh-CN" sz="2000" dirty="0" smtClean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5" name="调度红框"/>
          <p:cNvGrpSpPr/>
          <p:nvPr/>
        </p:nvGrpSpPr>
        <p:grpSpPr>
          <a:xfrm>
            <a:off x="7113905" y="3515360"/>
            <a:ext cx="6031230" cy="4529455"/>
            <a:chOff x="11203" y="5536"/>
            <a:chExt cx="9498" cy="7133"/>
          </a:xfrm>
        </p:grpSpPr>
        <p:sp>
          <p:nvSpPr>
            <p:cNvPr id="10" name="矩形 9"/>
            <p:cNvSpPr/>
            <p:nvPr/>
          </p:nvSpPr>
          <p:spPr>
            <a:xfrm>
              <a:off x="11203" y="5536"/>
              <a:ext cx="9499" cy="6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203" y="7461"/>
              <a:ext cx="8152" cy="5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641" y="8091"/>
              <a:ext cx="7467" cy="4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512" y="8785"/>
              <a:ext cx="3924" cy="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1" name="第一阶段解耦"/>
          <p:cNvGrpSpPr/>
          <p:nvPr/>
        </p:nvGrpSpPr>
        <p:grpSpPr>
          <a:xfrm>
            <a:off x="1080770" y="1656715"/>
            <a:ext cx="5537200" cy="5409565"/>
            <a:chOff x="2048" y="2880"/>
            <a:chExt cx="8720" cy="8519"/>
          </a:xfrm>
        </p:grpSpPr>
        <p:sp>
          <p:nvSpPr>
            <p:cNvPr id="19" name="椭圆 18"/>
            <p:cNvSpPr/>
            <p:nvPr/>
          </p:nvSpPr>
          <p:spPr>
            <a:xfrm>
              <a:off x="2607" y="3626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User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用户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333" y="2880"/>
              <a:ext cx="2277" cy="22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Player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玩家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048" y="6432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Gear</a:t>
              </a:r>
              <a:r>
                <a:rPr lang="zh-CN" altLang="en-US" sz="2000">
                  <a:latin typeface="微软雅黑" charset="-122"/>
                  <a:ea typeface="微软雅黑" charset="-122"/>
                </a:rPr>
                <a:t>档位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15" y="6755"/>
              <a:ext cx="1953" cy="195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Desk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赌桌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321" y="9042"/>
              <a:ext cx="2357" cy="235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Dealer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荷官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016" y="8934"/>
              <a:ext cx="2356" cy="235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latin typeface="微软雅黑" charset="-122"/>
                  <a:ea typeface="微软雅黑" charset="-122"/>
                </a:rPr>
                <a:t>Popup</a:t>
              </a:r>
              <a:endParaRPr lang="en-US" altLang="zh-CN" sz="2000"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2000">
                  <a:latin typeface="微软雅黑" charset="-122"/>
                  <a:ea typeface="微软雅黑" charset="-122"/>
                </a:rPr>
                <a:t>弹窗</a:t>
              </a:r>
              <a:endParaRPr lang="zh-CN" altLang="en-US" sz="2000"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26" name="直接箭头连接符 25"/>
            <p:cNvCxnSpPr>
              <a:stCxn id="21" idx="7"/>
              <a:endCxn id="20" idx="3"/>
            </p:cNvCxnSpPr>
            <p:nvPr/>
          </p:nvCxnSpPr>
          <p:spPr>
            <a:xfrm flipV="1">
              <a:off x="3715" y="4824"/>
              <a:ext cx="1951" cy="1894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6"/>
              <a:endCxn id="20" idx="3"/>
            </p:cNvCxnSpPr>
            <p:nvPr/>
          </p:nvCxnSpPr>
          <p:spPr>
            <a:xfrm>
              <a:off x="4560" y="4603"/>
              <a:ext cx="1106" cy="221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3" idx="0"/>
              <a:endCxn id="20" idx="4"/>
            </p:cNvCxnSpPr>
            <p:nvPr/>
          </p:nvCxnSpPr>
          <p:spPr>
            <a:xfrm flipV="1">
              <a:off x="4500" y="5157"/>
              <a:ext cx="1972" cy="3885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5"/>
              <a:endCxn id="23" idx="7"/>
            </p:cNvCxnSpPr>
            <p:nvPr/>
          </p:nvCxnSpPr>
          <p:spPr>
            <a:xfrm flipH="1">
              <a:off x="5333" y="4824"/>
              <a:ext cx="1944" cy="4563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0" idx="7"/>
              <a:endCxn id="22" idx="1"/>
            </p:cNvCxnSpPr>
            <p:nvPr/>
          </p:nvCxnSpPr>
          <p:spPr>
            <a:xfrm>
              <a:off x="7277" y="3213"/>
              <a:ext cx="1824" cy="3828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9" idx="6"/>
              <a:endCxn id="22" idx="2"/>
            </p:cNvCxnSpPr>
            <p:nvPr/>
          </p:nvCxnSpPr>
          <p:spPr>
            <a:xfrm>
              <a:off x="4560" y="4603"/>
              <a:ext cx="4255" cy="3129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5" idx="7"/>
              <a:endCxn id="22" idx="5"/>
            </p:cNvCxnSpPr>
            <p:nvPr/>
          </p:nvCxnSpPr>
          <p:spPr>
            <a:xfrm flipV="1">
              <a:off x="9027" y="8422"/>
              <a:ext cx="1455" cy="857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5" idx="0"/>
              <a:endCxn id="20" idx="6"/>
            </p:cNvCxnSpPr>
            <p:nvPr/>
          </p:nvCxnSpPr>
          <p:spPr>
            <a:xfrm flipH="1" flipV="1">
              <a:off x="7610" y="4019"/>
              <a:ext cx="584" cy="4915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2" idx="4"/>
              <a:endCxn id="23" idx="6"/>
            </p:cNvCxnSpPr>
            <p:nvPr/>
          </p:nvCxnSpPr>
          <p:spPr>
            <a:xfrm flipH="1">
              <a:off x="5678" y="8708"/>
              <a:ext cx="4114" cy="1513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5" idx="2"/>
              <a:endCxn id="23" idx="5"/>
            </p:cNvCxnSpPr>
            <p:nvPr/>
          </p:nvCxnSpPr>
          <p:spPr>
            <a:xfrm flipH="1">
              <a:off x="5333" y="10112"/>
              <a:ext cx="1683" cy="942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2" idx="3"/>
              <a:endCxn id="19" idx="5"/>
            </p:cNvCxnSpPr>
            <p:nvPr/>
          </p:nvCxnSpPr>
          <p:spPr>
            <a:xfrm flipH="1" flipV="1">
              <a:off x="4274" y="5293"/>
              <a:ext cx="4827" cy="3129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22" idx="4"/>
              <a:endCxn id="21" idx="6"/>
            </p:cNvCxnSpPr>
            <p:nvPr/>
          </p:nvCxnSpPr>
          <p:spPr>
            <a:xfrm flipH="1" flipV="1">
              <a:off x="4001" y="7409"/>
              <a:ext cx="5791" cy="1299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React+Reflux</a:t>
            </a:r>
            <a:r>
              <a:rPr lang="zh-CN" altLang="en-US" dirty="0" smtClean="0"/>
              <a:t> 实践总结</a:t>
            </a:r>
            <a:endParaRPr lang="zh-CN" altLang="en-US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064895" y="2954655"/>
            <a:ext cx="527304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1" latinLnBrk="0" hangingPunct="1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React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只负责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view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，</a:t>
            </a: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不应该有业务逻辑</a:t>
            </a:r>
            <a:endParaRPr lang="zh-CN" altLang="en-US" sz="2000">
              <a:solidFill>
                <a:srgbClr val="C0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只负责数据，</a:t>
            </a: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不应该有业务逻辑</a:t>
            </a:r>
            <a:endParaRPr lang="zh-CN" altLang="en-US" sz="2000">
              <a:solidFill>
                <a:srgbClr val="C0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提供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getApi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给外部调用查询数据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最小化更新</a:t>
            </a:r>
            <a:endParaRPr lang="zh-CN" altLang="en-US" sz="2000">
              <a:solidFill>
                <a:srgbClr val="C0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需要</a:t>
            </a: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业务模块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承载业务逻辑</a:t>
            </a:r>
            <a:endParaRPr lang="zh-CN" altLang="en-US" sz="2000" baseline="30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4895" y="2402840"/>
            <a:ext cx="1557020" cy="5518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000" dirty="0" smtClean="0">
                <a:latin typeface="微软雅黑" charset="-122"/>
                <a:ea typeface="微软雅黑" charset="-122"/>
              </a:rPr>
              <a:t>React</a:t>
            </a:r>
            <a:endParaRPr lang="en-US" altLang="zh-CN" sz="20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4080" y="2954655"/>
            <a:ext cx="532447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 eaLnBrk="1" latinLnBrk="0" hangingPunct="1">
              <a:lnSpc>
                <a:spcPct val="150000"/>
              </a:lnSpc>
              <a:buClrTx/>
              <a:buAutoNum type="arabicPeriod"/>
            </a:pP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中介者模式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减少业务模块间的耦合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algn="l" eaLnBrk="1" latinLnBrk="0" hangingPunct="1">
              <a:lnSpc>
                <a:spcPct val="150000"/>
              </a:lnSpc>
              <a:buClrTx/>
              <a:buAutoNum type="arabicPeriod"/>
            </a:pPr>
            <a:r>
              <a:rPr lang="zh-CN" altLang="en-US" sz="200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业务模块收敛</a:t>
            </a:r>
            <a:endParaRPr lang="zh-CN" altLang="en-US" sz="2000">
              <a:solidFill>
                <a:srgbClr val="C0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lvl="1" indent="0" algn="l" eaLnBrk="1" latinLnBrk="0" hangingPunct="1">
              <a:lnSpc>
                <a:spcPct val="150000"/>
              </a:lnSpc>
              <a:buClrTx/>
              <a:buNone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Action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只在业务模块内访问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lvl="1" indent="0" algn="l" eaLnBrk="1" latinLnBrk="0" hangingPunct="1">
              <a:lnSpc>
                <a:spcPct val="150000"/>
              </a:lnSpc>
              <a:buClr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面向接口编程，行为通俗易懂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lvl="1" indent="0" algn="l" eaLnBrk="1" latinLnBrk="0" hangingPunct="1">
              <a:lnSpc>
                <a:spcPct val="150000"/>
              </a:lnSpc>
              <a:buClrTx/>
              <a:buNone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解决了全局消息的滥用</a:t>
            </a:r>
            <a:endParaRPr lang="zh-CN" altLang="en-US" sz="2000" baseline="30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44080" y="2402840"/>
            <a:ext cx="1557020" cy="5518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sz="2000" dirty="0" smtClean="0">
                <a:latin typeface="微软雅黑" charset="-122"/>
                <a:ea typeface="微软雅黑" charset="-122"/>
              </a:rPr>
              <a:t>Business</a:t>
            </a:r>
            <a:endParaRPr lang="en-US" altLang="zh-CN" sz="20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65" y="5505450"/>
            <a:ext cx="5918835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eaLnBrk="1" latinLnBrk="0" hangingPunct="1">
              <a:lnSpc>
                <a:spcPts val="6800"/>
              </a:lnSpc>
              <a:buFont typeface="Wingdings" charset="0"/>
              <a:buChar char="ü"/>
            </a:pP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不被</a:t>
            </a:r>
            <a:r>
              <a:rPr lang="en-US" altLang="zh-CN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React/Reflux</a:t>
            </a: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绑架代码</a:t>
            </a:r>
            <a:endParaRPr lang="zh-CN" altLang="en-US" sz="3600" baseline="30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8990" y="5505450"/>
            <a:ext cx="5135245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eaLnBrk="1" latinLnBrk="0" hangingPunct="1">
              <a:lnSpc>
                <a:spcPts val="6800"/>
              </a:lnSpc>
              <a:buFont typeface="Wingdings" charset="0"/>
              <a:buChar char="ü"/>
            </a:pP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引入设计模式，解耦提优</a:t>
            </a:r>
            <a:endParaRPr lang="zh-CN" altLang="en-US" sz="3600" baseline="30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714500" y="2403620"/>
            <a:ext cx="3975021" cy="726114"/>
          </a:xfrm>
          <a:prstGeom prst="rect">
            <a:avLst/>
          </a:prstGeom>
          <a:solidFill>
            <a:srgbClr val="FF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spc="563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zh-CN" altLang="en-US" sz="4500" spc="563" dirty="0">
              <a:solidFill>
                <a:srgbClr val="FFFFFF"/>
              </a:solidFill>
              <a:latin typeface="Verdana" pitchFamily="34" charset="0"/>
              <a:ea typeface="方正姚体" pitchFamily="2" charset="-122"/>
              <a:cs typeface="Verdana" pitchFamily="34" charset="0"/>
            </a:endParaRPr>
          </a:p>
        </p:txBody>
      </p:sp>
      <p:sp>
        <p:nvSpPr>
          <p:cNvPr id="7" name="MH_Number_1"/>
          <p:cNvSpPr/>
          <p:nvPr>
            <p:custDataLst>
              <p:tags r:id="rId2"/>
            </p:custDataLst>
          </p:nvPr>
        </p:nvSpPr>
        <p:spPr>
          <a:xfrm>
            <a:off x="5689521" y="3413367"/>
            <a:ext cx="486000" cy="486054"/>
          </a:xfrm>
          <a:prstGeom prst="rect">
            <a:avLst/>
          </a:prstGeom>
          <a:solidFill>
            <a:srgbClr val="FFB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700" dirty="0">
                <a:solidFill>
                  <a:srgbClr val="FFFFFF"/>
                </a:solidFill>
                <a:latin typeface="微软雅黑" charset="-122"/>
                <a:ea typeface="微软雅黑" charset="-122"/>
                <a:cs typeface="Times New Roman" pitchFamily="18" charset="0"/>
                <a:sym typeface="+mn-ea"/>
              </a:rPr>
              <a:t>01</a:t>
            </a:r>
            <a:endParaRPr lang="en-US" altLang="zh-CN" sz="2700" dirty="0">
              <a:solidFill>
                <a:srgbClr val="FFFFFF"/>
              </a:solidFill>
              <a:latin typeface="微软雅黑" charset="-122"/>
              <a:ea typeface="微软雅黑" charset="-122"/>
              <a:cs typeface="Times New Roman" pitchFamily="18" charset="0"/>
              <a:sym typeface="+mn-ea"/>
            </a:endParaRPr>
          </a:p>
        </p:txBody>
      </p:sp>
      <p:sp>
        <p:nvSpPr>
          <p:cNvPr id="8" name="MH_Entry_1"/>
          <p:cNvSpPr/>
          <p:nvPr>
            <p:custDataLst>
              <p:tags r:id="rId3"/>
            </p:custDataLst>
          </p:nvPr>
        </p:nvSpPr>
        <p:spPr>
          <a:xfrm>
            <a:off x="6224215" y="3413367"/>
            <a:ext cx="5777285" cy="486054"/>
          </a:xfrm>
          <a:prstGeom prst="rect">
            <a:avLst/>
          </a:prstGeom>
          <a:solidFill>
            <a:srgbClr val="B3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62000" tIns="0" rIns="0" bIns="40500" numCol="1" spcCol="0" rtlCol="0" fromWordArt="0" anchor="ctr" anchorCtr="0" forceAA="0" compatLnSpc="1">
            <a:normAutofit/>
          </a:bodyPr>
          <a:lstStyle/>
          <a:p>
            <a:pPr lvl="0" algn="l"/>
            <a:r>
              <a:rPr lang="en-US" altLang="zh-CN" sz="27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React+Reflux实践</a:t>
            </a:r>
            <a:endParaRPr lang="en-US" altLang="zh-CN" sz="2700" dirty="0" smtClean="0">
              <a:solidFill>
                <a:srgbClr val="FFFF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2" name="MH_Number_2"/>
          <p:cNvSpPr/>
          <p:nvPr>
            <p:custDataLst>
              <p:tags r:id="rId4"/>
            </p:custDataLst>
          </p:nvPr>
        </p:nvSpPr>
        <p:spPr>
          <a:xfrm>
            <a:off x="5689521" y="4297829"/>
            <a:ext cx="486000" cy="486054"/>
          </a:xfrm>
          <a:prstGeom prst="rect">
            <a:avLst/>
          </a:prstGeom>
          <a:solidFill>
            <a:srgbClr val="FF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700" dirty="0">
                <a:solidFill>
                  <a:srgbClr val="FFFFFF"/>
                </a:solidFill>
                <a:latin typeface="微软雅黑" charset="-122"/>
                <a:ea typeface="微软雅黑" charset="-122"/>
                <a:cs typeface="Times New Roman" pitchFamily="18" charset="0"/>
                <a:sym typeface="+mn-ea"/>
              </a:rPr>
              <a:t>02</a:t>
            </a:r>
            <a:endParaRPr lang="en-US" altLang="zh-CN" sz="2700" dirty="0">
              <a:solidFill>
                <a:srgbClr val="FFFFFF"/>
              </a:solidFill>
              <a:latin typeface="微软雅黑" charset="-122"/>
              <a:ea typeface="微软雅黑" charset="-122"/>
              <a:cs typeface="Times New Roman" pitchFamily="18" charset="0"/>
              <a:sym typeface="+mn-ea"/>
            </a:endParaRPr>
          </a:p>
        </p:txBody>
      </p:sp>
      <p:sp>
        <p:nvSpPr>
          <p:cNvPr id="13" name="MH_Entry_2"/>
          <p:cNvSpPr/>
          <p:nvPr>
            <p:custDataLst>
              <p:tags r:id="rId5"/>
            </p:custDataLst>
          </p:nvPr>
        </p:nvSpPr>
        <p:spPr>
          <a:xfrm>
            <a:off x="6224215" y="4297829"/>
            <a:ext cx="5777285" cy="486054"/>
          </a:xfrm>
          <a:prstGeom prst="rect">
            <a:avLst/>
          </a:prstGeom>
          <a:solidFill>
            <a:srgbClr val="4D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62000" tIns="0" rIns="0" bIns="40500" numCol="1" spcCol="0" rtlCol="0" fromWordArt="0" anchor="ctr" anchorCtr="0" forceAA="0" compatLnSpc="1">
            <a:normAutofit/>
          </a:bodyPr>
          <a:lstStyle/>
          <a:p>
            <a:pPr lvl="0" algn="l"/>
            <a:r>
              <a:rPr lang="zh-CN" altLang="en-US" sz="27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React性能调优</a:t>
            </a:r>
            <a:endParaRPr lang="zh-CN" altLang="en-US" sz="2700" dirty="0" smtClean="0">
              <a:solidFill>
                <a:srgbClr val="FFFF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-122"/>
                <a:ea typeface="微软雅黑" charset="-122"/>
              </a:rPr>
              <a:t>React</a:t>
            </a:r>
            <a:r>
              <a:rPr lang="zh-CN" altLang="en-US" dirty="0" smtClean="0">
                <a:latin typeface="微软雅黑" charset="-122"/>
                <a:ea typeface="微软雅黑" charset="-122"/>
              </a:rPr>
              <a:t>性能调优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</p:txBody>
      </p:sp>
      <p:grpSp>
        <p:nvGrpSpPr>
          <p:cNvPr id="12" name="理想"/>
          <p:cNvGrpSpPr/>
          <p:nvPr/>
        </p:nvGrpSpPr>
        <p:grpSpPr>
          <a:xfrm>
            <a:off x="2415540" y="2188528"/>
            <a:ext cx="8884920" cy="3456940"/>
            <a:chOff x="3804" y="4012"/>
            <a:chExt cx="13992" cy="5444"/>
          </a:xfrm>
        </p:grpSpPr>
        <p:pic>
          <p:nvPicPr>
            <p:cNvPr id="11" name="理想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04" y="4012"/>
              <a:ext cx="13992" cy="5445"/>
            </a:xfrm>
            <a:prstGeom prst="rect">
              <a:avLst/>
            </a:prstGeom>
          </p:spPr>
        </p:pic>
        <p:sp>
          <p:nvSpPr>
            <p:cNvPr id="55" name="理想"/>
            <p:cNvSpPr/>
            <p:nvPr/>
          </p:nvSpPr>
          <p:spPr>
            <a:xfrm>
              <a:off x="3804" y="401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理想状态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5" name="初始化"/>
          <p:cNvGrpSpPr/>
          <p:nvPr/>
        </p:nvGrpSpPr>
        <p:grpSpPr>
          <a:xfrm>
            <a:off x="2392680" y="2179320"/>
            <a:ext cx="8930640" cy="3475355"/>
            <a:chOff x="3768" y="4012"/>
            <a:chExt cx="14064" cy="5473"/>
          </a:xfrm>
        </p:grpSpPr>
        <p:pic>
          <p:nvPicPr>
            <p:cNvPr id="8" name="初始化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8" y="4012"/>
              <a:ext cx="14064" cy="5473"/>
            </a:xfrm>
            <a:prstGeom prst="rect">
              <a:avLst/>
            </a:prstGeom>
          </p:spPr>
        </p:pic>
        <p:sp>
          <p:nvSpPr>
            <p:cNvPr id="13" name="理想"/>
            <p:cNvSpPr/>
            <p:nvPr/>
          </p:nvSpPr>
          <p:spPr>
            <a:xfrm>
              <a:off x="3777" y="401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初始化渲染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9" name="更新"/>
          <p:cNvGrpSpPr/>
          <p:nvPr/>
        </p:nvGrpSpPr>
        <p:grpSpPr>
          <a:xfrm>
            <a:off x="2414588" y="2187893"/>
            <a:ext cx="8886825" cy="3458210"/>
            <a:chOff x="3837" y="4012"/>
            <a:chExt cx="13995" cy="5446"/>
          </a:xfrm>
        </p:grpSpPr>
        <p:pic>
          <p:nvPicPr>
            <p:cNvPr id="9" name="更新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7" y="4012"/>
              <a:ext cx="13995" cy="5446"/>
            </a:xfrm>
            <a:prstGeom prst="rect">
              <a:avLst/>
            </a:prstGeom>
          </p:spPr>
        </p:pic>
        <p:sp>
          <p:nvSpPr>
            <p:cNvPr id="18" name="理想"/>
            <p:cNvSpPr/>
            <p:nvPr/>
          </p:nvSpPr>
          <p:spPr>
            <a:xfrm>
              <a:off x="3837" y="401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发生更新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28" name="实际情况"/>
          <p:cNvGrpSpPr/>
          <p:nvPr/>
        </p:nvGrpSpPr>
        <p:grpSpPr>
          <a:xfrm>
            <a:off x="2426970" y="2192973"/>
            <a:ext cx="8862060" cy="3448050"/>
            <a:chOff x="3837" y="4032"/>
            <a:chExt cx="13956" cy="5430"/>
          </a:xfrm>
        </p:grpSpPr>
        <p:pic>
          <p:nvPicPr>
            <p:cNvPr id="20" name="实际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7" y="4032"/>
              <a:ext cx="13956" cy="5431"/>
            </a:xfrm>
            <a:prstGeom prst="rect">
              <a:avLst/>
            </a:prstGeom>
          </p:spPr>
        </p:pic>
        <p:sp>
          <p:nvSpPr>
            <p:cNvPr id="27" name="理想"/>
            <p:cNvSpPr/>
            <p:nvPr/>
          </p:nvSpPr>
          <p:spPr>
            <a:xfrm>
              <a:off x="3837" y="4032"/>
              <a:ext cx="2452" cy="8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实际情况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98583" y="5654358"/>
            <a:ext cx="5918835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eaLnBrk="1" latinLnBrk="0" hangingPunct="1">
              <a:lnSpc>
                <a:spcPts val="6800"/>
              </a:lnSpc>
              <a:buFont typeface="Wingdings" charset="0"/>
              <a:buChar char="ü"/>
            </a:pP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如何减少多余的</a:t>
            </a:r>
            <a:r>
              <a:rPr lang="en-US" altLang="zh-CN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Diff</a:t>
            </a:r>
            <a:r>
              <a:rPr lang="zh-CN" altLang="en-US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？</a:t>
            </a:r>
            <a:endParaRPr lang="zh-CN" altLang="en-US" sz="3600" baseline="30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D:\用户目录\下载\66e1c4b0d1d01ca52f271f8a2132fae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73825" y="591820"/>
            <a:ext cx="6647815" cy="6985000"/>
          </a:xfrm>
          <a:prstGeom prst="rect">
            <a:avLst/>
          </a:prstGeom>
          <a:noFill/>
        </p:spPr>
      </p:pic>
      <p:sp>
        <p:nvSpPr>
          <p:cNvPr id="26" name="椭圆 25"/>
          <p:cNvSpPr/>
          <p:nvPr/>
        </p:nvSpPr>
        <p:spPr>
          <a:xfrm>
            <a:off x="8552180" y="4997450"/>
            <a:ext cx="2338070" cy="106807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5760" y="567690"/>
            <a:ext cx="52730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利用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SCU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来减少不必要的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diff</a:t>
            </a:r>
            <a:endParaRPr lang="zh-CN" altLang="en-US" sz="2000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89125"/>
            <a:ext cx="5001895" cy="4530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29665" y="2094230"/>
            <a:ext cx="4597400" cy="619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5760" y="1258570"/>
            <a:ext cx="589851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无需更新的组件直接</a:t>
            </a: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return false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65760" y="6457315"/>
            <a:ext cx="555307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会发生状态更新的组件进行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数据比较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决定是否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需要更新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10" grpId="0"/>
      <p:bldP spid="13" grpId="0" bldLvl="0" animBg="1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latin typeface="微软雅黑" charset="-122"/>
                <a:ea typeface="微软雅黑" charset="-122"/>
              </a:rPr>
              <a:t>数据比较</a:t>
            </a:r>
            <a:r>
              <a:rPr lang="en-US" altLang="zh-CN" dirty="0" smtClean="0">
                <a:latin typeface="微软雅黑" charset="-122"/>
                <a:ea typeface="微软雅黑" charset="-122"/>
              </a:rPr>
              <a:t>data Compare</a:t>
            </a:r>
            <a:endParaRPr lang="en-US" altLang="zh-CN" dirty="0" smtClean="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058035" y="3590925"/>
          <a:ext cx="9599930" cy="200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965"/>
                <a:gridCol w="479996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charset="-122"/>
                          <a:ea typeface="微软雅黑" charset="-122"/>
                        </a:rPr>
                        <a:t>原始数据类型</a:t>
                      </a:r>
                      <a:endParaRPr lang="zh-CN" altLang="en-US" sz="2400">
                        <a:latin typeface="微软雅黑" charset="-122"/>
                        <a:ea typeface="微软雅黑" charset="-122"/>
                      </a:endParaRPr>
                    </a:p>
                  </a:txBody>
                  <a:tcPr marT="0"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>
                          <a:latin typeface="微软雅黑" charset="-122"/>
                          <a:ea typeface="微软雅黑" charset="-122"/>
                        </a:rPr>
                        <a:t>引用数据类型</a:t>
                      </a:r>
                      <a:endParaRPr lang="zh-CN" altLang="en-US" sz="2400">
                        <a:latin typeface="微软雅黑" charset="-122"/>
                        <a:ea typeface="微软雅黑" charset="-122"/>
                      </a:endParaRPr>
                    </a:p>
                  </a:txBody>
                  <a:tcPr marT="0"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JSON.stringify(a) == 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  <a:sym typeface="+mn-ea"/>
                        </a:rPr>
                        <a:t>JSON.stringify(b)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  <a:sym typeface="+mn-ea"/>
                        </a:rPr>
                        <a:t>Immutability Helpers</a:t>
                      </a:r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  <a:sym typeface="+mn-ea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React.PureRenderMixin </a:t>
                      </a:r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I</a:t>
                      </a:r>
                      <a:r>
                        <a:rPr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mmutable.js</a:t>
                      </a:r>
                      <a:endParaRPr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  <a:sym typeface="+mn-ea"/>
                        </a:rPr>
                        <a:t>Lodash.isEqual</a:t>
                      </a:r>
                      <a:endParaRPr lang="en-US" altLang="zh-C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charset="-122"/>
                          <a:ea typeface="微软雅黑" charset="-122"/>
                        </a:rPr>
                        <a:t>代码规范来规避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5760" y="1440180"/>
            <a:ext cx="527304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对组件的新老数据做比较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914400" lvl="1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原始数据类型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914400" lvl="1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引用数据类型</a:t>
            </a:r>
            <a:endParaRPr 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98265" y="5828030"/>
            <a:ext cx="591883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 eaLnBrk="1" latinLnBrk="0" hangingPunct="1">
              <a:lnSpc>
                <a:spcPct val="100000"/>
              </a:lnSpc>
              <a:buFont typeface="Wingdings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Compare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方案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66330" y="4726940"/>
            <a:ext cx="3617595" cy="487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zhenhua-lee.github.io/img/immutable/log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9940" y="1661795"/>
            <a:ext cx="3988435" cy="579120"/>
          </a:xfrm>
          <a:prstGeom prst="rect">
            <a:avLst/>
          </a:prstGeom>
          <a:noFill/>
        </p:spPr>
      </p:pic>
      <p:grpSp>
        <p:nvGrpSpPr>
          <p:cNvPr id="31" name="组合 30"/>
          <p:cNvGrpSpPr/>
          <p:nvPr/>
        </p:nvGrpSpPr>
        <p:grpSpPr>
          <a:xfrm>
            <a:off x="790227" y="2806814"/>
            <a:ext cx="7323424" cy="391061"/>
            <a:chOff x="1986449" y="2718081"/>
            <a:chExt cx="7323424" cy="391061"/>
          </a:xfrm>
        </p:grpSpPr>
        <p:sp>
          <p:nvSpPr>
            <p:cNvPr id="32" name="矩形 31"/>
            <p:cNvSpPr/>
            <p:nvPr/>
          </p:nvSpPr>
          <p:spPr>
            <a:xfrm>
              <a:off x="2112655" y="2718081"/>
              <a:ext cx="7197218" cy="391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持久化数据结构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1986449" y="2783042"/>
              <a:ext cx="271463" cy="2286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0227" y="3563520"/>
            <a:ext cx="6982229" cy="391061"/>
            <a:chOff x="1986449" y="2718081"/>
            <a:chExt cx="6982229" cy="391061"/>
          </a:xfrm>
        </p:grpSpPr>
        <p:sp>
          <p:nvSpPr>
            <p:cNvPr id="35" name="矩形 34"/>
            <p:cNvSpPr/>
            <p:nvPr/>
          </p:nvSpPr>
          <p:spPr>
            <a:xfrm>
              <a:off x="2112655" y="2718081"/>
              <a:ext cx="6856023" cy="3910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  结构共享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6" name="五边形 35"/>
            <p:cNvSpPr/>
            <p:nvPr/>
          </p:nvSpPr>
          <p:spPr>
            <a:xfrm>
              <a:off x="1986449" y="2783042"/>
              <a:ext cx="271463" cy="2286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7" name="图片 36" descr="TB1zzi_KXXXXXctXFXXbrb8OVXX-613-57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36" y="620285"/>
            <a:ext cx="7307168" cy="685419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9940" y="5222240"/>
            <a:ext cx="6787515" cy="1162050"/>
            <a:chOff x="5076" y="6833"/>
            <a:chExt cx="10689" cy="1830"/>
          </a:xfrm>
        </p:grpSpPr>
        <p:grpSp>
          <p:nvGrpSpPr>
            <p:cNvPr id="4" name="组合 3"/>
            <p:cNvGrpSpPr/>
            <p:nvPr/>
          </p:nvGrpSpPr>
          <p:grpSpPr>
            <a:xfrm>
              <a:off x="5076" y="6833"/>
              <a:ext cx="10680" cy="616"/>
              <a:chOff x="1986449" y="2718081"/>
              <a:chExt cx="6782086" cy="39106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112654" y="2718081"/>
                <a:ext cx="6655881" cy="391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  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=== 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内存地址比较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15" name="五边形 14"/>
              <p:cNvSpPr/>
              <p:nvPr/>
            </p:nvSpPr>
            <p:spPr>
              <a:xfrm>
                <a:off x="1986449" y="2783042"/>
                <a:ext cx="271463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85" y="8047"/>
              <a:ext cx="10680" cy="616"/>
              <a:chOff x="1986449" y="2718081"/>
              <a:chExt cx="6782086" cy="39106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112654" y="2718081"/>
                <a:ext cx="6655881" cy="391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  </a:t>
                </a:r>
                <a:r>
                  <a:rPr lang="en-US" altLang="zh-CN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Immutable.is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 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值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比较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8" name="五边形 7"/>
              <p:cNvSpPr/>
              <p:nvPr/>
            </p:nvSpPr>
            <p:spPr>
              <a:xfrm>
                <a:off x="1986449" y="2783042"/>
                <a:ext cx="271463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11" name="文本框 110"/>
          <p:cNvSpPr txBox="1"/>
          <p:nvPr/>
        </p:nvSpPr>
        <p:spPr>
          <a:xfrm>
            <a:off x="734060" y="4379595"/>
            <a:ext cx="3338195" cy="48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提供的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Compare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方案：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Reflux + Immutable</a:t>
            </a:r>
            <a:endParaRPr lang="zh-CN" altLang="en-US" dirty="0"/>
          </a:p>
        </p:txBody>
      </p:sp>
      <p:sp>
        <p:nvSpPr>
          <p:cNvPr id="7" name="圆角矩形 53"/>
          <p:cNvSpPr>
            <a:spLocks noChangeArrowheads="1"/>
          </p:cNvSpPr>
          <p:nvPr/>
        </p:nvSpPr>
        <p:spPr bwMode="auto">
          <a:xfrm>
            <a:off x="9565640" y="3471545"/>
            <a:ext cx="2309495" cy="148399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  <a:round/>
          </a:ln>
        </p:spPr>
        <p:txBody>
          <a:bodyPr lIns="90170" tIns="0" rIns="90170" bIns="46990" anchor="t" anchorCtr="0"/>
          <a:p>
            <a:pPr algn="ctr" eaLnBrk="0" hangingPunct="0"/>
            <a:r>
              <a:rPr lang="en-US" altLang="zh-CN" sz="16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Immutable</a:t>
            </a:r>
            <a:endParaRPr lang="en-US" altLang="zh-CN" sz="1600" dirty="0" smtClean="0">
              <a:solidFill>
                <a:srgbClr val="FFFFFF"/>
              </a:solidFill>
              <a:latin typeface="微软雅黑" charset="-122"/>
              <a:ea typeface="微软雅黑" charset="-122"/>
              <a:sym typeface="+mn-ea"/>
            </a:endParaRPr>
          </a:p>
          <a:p>
            <a:pPr algn="ctr" eaLnBrk="0" hangingPunct="0"/>
            <a:r>
              <a: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PureRender</a:t>
            </a:r>
            <a:endParaRPr lang="zh-CN" altLang="en-US" sz="16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圆角矩形 53"/>
          <p:cNvSpPr>
            <a:spLocks noChangeArrowheads="1"/>
          </p:cNvSpPr>
          <p:nvPr/>
        </p:nvSpPr>
        <p:spPr bwMode="auto">
          <a:xfrm>
            <a:off x="7009765" y="3503295"/>
            <a:ext cx="2341245" cy="1484630"/>
          </a:xfrm>
          <a:prstGeom prst="roundRect">
            <a:avLst>
              <a:gd name="adj" fmla="val 16667"/>
            </a:avLst>
          </a:prstGeom>
          <a:solidFill>
            <a:srgbClr val="1F447D"/>
          </a:solidFill>
          <a:ln w="9525">
            <a:noFill/>
            <a:round/>
          </a:ln>
        </p:spPr>
        <p:txBody>
          <a:bodyPr lIns="90170" tIns="46990" rIns="90170" bIns="46990" anchor="t" anchorCtr="0"/>
          <a:p>
            <a:pPr algn="ctr" eaLnBrk="0" hangingPunct="0"/>
            <a:r>
              <a:rPr lang="en-US" altLang="zh-CN" sz="18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Immutable</a:t>
            </a:r>
            <a:r>
              <a:rPr lang="zh-CN" altLang="en-US" sz="18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化</a:t>
            </a:r>
            <a:endParaRPr lang="zh-CN" altLang="en-US" sz="18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 rot="0">
            <a:off x="4674235" y="3903345"/>
            <a:ext cx="8129905" cy="2466340"/>
            <a:chOff x="5264" y="2638"/>
            <a:chExt cx="12803" cy="3884"/>
          </a:xfrm>
        </p:grpSpPr>
        <p:sp>
          <p:nvSpPr>
            <p:cNvPr id="20" name="圆角矩形 53"/>
            <p:cNvSpPr>
              <a:spLocks noChangeArrowheads="1"/>
            </p:cNvSpPr>
            <p:nvPr/>
          </p:nvSpPr>
          <p:spPr bwMode="auto">
            <a:xfrm>
              <a:off x="9262" y="5200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Business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264" y="2638"/>
              <a:ext cx="12803" cy="3884"/>
              <a:chOff x="5264" y="2638"/>
              <a:chExt cx="12803" cy="388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264" y="2954"/>
                <a:ext cx="11074" cy="1182"/>
                <a:chOff x="5428" y="5837"/>
                <a:chExt cx="11074" cy="1182"/>
              </a:xfrm>
            </p:grpSpPr>
            <p:sp>
              <p:nvSpPr>
                <p:cNvPr id="14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13387" y="5838"/>
                  <a:ext cx="3115" cy="11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2750E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rgbClr val="FFFFFF"/>
                      </a:solidFill>
                      <a:latin typeface="微软雅黑" charset="-122"/>
                      <a:ea typeface="微软雅黑" charset="-122"/>
                    </a:rPr>
                    <a:t>View Components</a:t>
                  </a:r>
                  <a:endParaRPr lang="en-US" altLang="zh-CN" sz="16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sp>
              <p:nvSpPr>
                <p:cNvPr id="15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5428" y="5837"/>
                  <a:ext cx="3072" cy="117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F0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chemeClr val="bg1"/>
                      </a:solidFill>
                      <a:latin typeface="微软雅黑" charset="-122"/>
                      <a:ea typeface="微软雅黑" charset="-122"/>
                    </a:rPr>
                    <a:t>Actions</a:t>
                  </a:r>
                  <a:endParaRPr lang="en-US" altLang="zh-CN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sp>
              <p:nvSpPr>
                <p:cNvPr id="16" name="圆角矩形 53"/>
                <p:cNvSpPr>
                  <a:spLocks noChangeArrowheads="1"/>
                </p:cNvSpPr>
                <p:nvPr/>
              </p:nvSpPr>
              <p:spPr bwMode="auto">
                <a:xfrm>
                  <a:off x="9426" y="5838"/>
                  <a:ext cx="3113" cy="118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366CC"/>
                </a:solidFill>
                <a:ln w="9525">
                  <a:noFill/>
                  <a:round/>
                </a:ln>
              </p:spPr>
              <p:txBody>
                <a:bodyPr lIns="90170" tIns="46990" rIns="90170" bIns="46990" anchor="ctr"/>
                <a:p>
                  <a:pPr algn="ctr" eaLnBrk="0" hangingPunct="0"/>
                  <a:r>
                    <a:rPr lang="en-US" altLang="zh-CN" sz="1600" b="0" dirty="0" smtClean="0">
                      <a:solidFill>
                        <a:srgbClr val="FFFFFF"/>
                      </a:solidFill>
                      <a:latin typeface="微软雅黑" charset="-122"/>
                      <a:ea typeface="微软雅黑" charset="-122"/>
                    </a:rPr>
                    <a:t>Stores</a:t>
                  </a:r>
                  <a:endParaRPr lang="en-US" altLang="zh-CN" sz="16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endParaRPr>
                </a:p>
              </p:txBody>
            </p:sp>
            <p:cxnSp>
              <p:nvCxnSpPr>
                <p:cNvPr id="17" name="直接箭头连接符 16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8500" y="6416"/>
                  <a:ext cx="926" cy="3"/>
                </a:xfrm>
                <a:prstGeom prst="straightConnector1">
                  <a:avLst/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>
                  <a:stCxn id="16" idx="3"/>
                </p:cNvCxnSpPr>
                <p:nvPr/>
              </p:nvCxnSpPr>
              <p:spPr>
                <a:xfrm>
                  <a:off x="12539" y="6449"/>
                  <a:ext cx="848" cy="0"/>
                </a:xfrm>
                <a:prstGeom prst="straightConnector1">
                  <a:avLst/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肘形连接符 18"/>
                <p:cNvCxnSpPr>
                  <a:stCxn id="14" idx="2"/>
                  <a:endCxn id="15" idx="2"/>
                </p:cNvCxnSpPr>
                <p:nvPr/>
              </p:nvCxnSpPr>
              <p:spPr>
                <a:xfrm rot="5400000" flipH="1">
                  <a:off x="10954" y="3024"/>
                  <a:ext cx="1" cy="7982"/>
                </a:xfrm>
                <a:prstGeom prst="bentConnector3">
                  <a:avLst>
                    <a:gd name="adj1" fmla="val -57550000"/>
                  </a:avLst>
                </a:prstGeom>
                <a:ln>
                  <a:solidFill>
                    <a:srgbClr val="3366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圆角矩形 25"/>
              <p:cNvSpPr>
                <a:spLocks noChangeArrowheads="1"/>
              </p:cNvSpPr>
              <p:nvPr/>
            </p:nvSpPr>
            <p:spPr bwMode="auto">
              <a:xfrm>
                <a:off x="17150" y="2638"/>
                <a:ext cx="917" cy="3884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消息</a:t>
                </a:r>
                <a:endParaRPr lang="zh-CN" altLang="en-US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r>
                  <a:rPr lang="zh-CN" altLang="en-US" sz="16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广播</a:t>
                </a:r>
                <a:endPara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cxnSp>
            <p:nvCxnSpPr>
              <p:cNvPr id="21" name="直接箭头连接符 20"/>
              <p:cNvCxnSpPr>
                <a:stCxn id="14" idx="3"/>
              </p:cNvCxnSpPr>
              <p:nvPr/>
            </p:nvCxnSpPr>
            <p:spPr>
              <a:xfrm>
                <a:off x="16338" y="3543"/>
                <a:ext cx="812" cy="0"/>
              </a:xfrm>
              <a:prstGeom prst="straightConnector1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20" idx="3"/>
              </p:cNvCxnSpPr>
              <p:nvPr/>
            </p:nvCxnSpPr>
            <p:spPr>
              <a:xfrm flipH="1">
                <a:off x="12375" y="5791"/>
                <a:ext cx="4775" cy="0"/>
              </a:xfrm>
              <a:prstGeom prst="straightConnector1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连接符 22"/>
              <p:cNvCxnSpPr>
                <a:stCxn id="20" idx="1"/>
                <a:endCxn id="15" idx="2"/>
              </p:cNvCxnSpPr>
              <p:nvPr/>
            </p:nvCxnSpPr>
            <p:spPr>
              <a:xfrm rot="10800000">
                <a:off x="6800" y="4130"/>
                <a:ext cx="2462" cy="1661"/>
              </a:xfrm>
              <a:prstGeom prst="bentConnector2">
                <a:avLst/>
              </a:prstGeom>
              <a:ln>
                <a:solidFill>
                  <a:srgbClr val="3366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1123315" y="2827655"/>
            <a:ext cx="7057390" cy="3778885"/>
            <a:chOff x="1809" y="3773"/>
            <a:chExt cx="11114" cy="5951"/>
          </a:xfrm>
        </p:grpSpPr>
        <p:cxnSp>
          <p:nvCxnSpPr>
            <p:cNvPr id="31" name="肘形连接符 30"/>
            <p:cNvCxnSpPr>
              <a:stCxn id="10" idx="0"/>
              <a:endCxn id="6" idx="0"/>
            </p:cNvCxnSpPr>
            <p:nvPr/>
          </p:nvCxnSpPr>
          <p:spPr>
            <a:xfrm rot="16200000" flipH="1">
              <a:off x="8066" y="-40"/>
              <a:ext cx="1044" cy="8670"/>
            </a:xfrm>
            <a:prstGeom prst="bentConnector3">
              <a:avLst>
                <a:gd name="adj1" fmla="val -35920"/>
              </a:avLst>
            </a:prstGeom>
            <a:ln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53"/>
            <p:cNvSpPr>
              <a:spLocks noChangeArrowheads="1"/>
            </p:cNvSpPr>
            <p:nvPr/>
          </p:nvSpPr>
          <p:spPr bwMode="auto">
            <a:xfrm>
              <a:off x="1809" y="3773"/>
              <a:ext cx="4888" cy="5951"/>
            </a:xfrm>
            <a:prstGeom prst="roundRect">
              <a:avLst>
                <a:gd name="adj" fmla="val 16667"/>
              </a:avLst>
            </a:prstGeom>
            <a:solidFill>
              <a:srgbClr val="1F447D"/>
            </a:solidFill>
            <a:ln w="9525">
              <a:noFill/>
              <a:round/>
            </a:ln>
          </p:spPr>
          <p:txBody>
            <a:bodyPr lIns="90170" tIns="46990" rIns="90170" bIns="46990" anchor="t" anchorCtr="0"/>
            <a:p>
              <a:pPr algn="ctr" eaLnBrk="0" hangingPunct="0"/>
              <a:r>
                <a:rPr lang="en-US" altLang="zh-CN" sz="18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Immutable.storeMixin</a:t>
              </a:r>
              <a:endParaRPr lang="en-US" altLang="zh-CN" sz="18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7" name="圆角矩形 53"/>
            <p:cNvSpPr>
              <a:spLocks noChangeArrowheads="1"/>
            </p:cNvSpPr>
            <p:nvPr/>
          </p:nvSpPr>
          <p:spPr bwMode="auto">
            <a:xfrm>
              <a:off x="2568" y="4757"/>
              <a:ext cx="3452" cy="928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Immutable Data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9" name="圆角矩形 53"/>
            <p:cNvSpPr>
              <a:spLocks noChangeArrowheads="1"/>
            </p:cNvSpPr>
            <p:nvPr/>
          </p:nvSpPr>
          <p:spPr bwMode="auto">
            <a:xfrm>
              <a:off x="2568" y="5966"/>
              <a:ext cx="3452" cy="928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getter/setter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0" name="圆角矩形 53"/>
            <p:cNvSpPr>
              <a:spLocks noChangeArrowheads="1"/>
            </p:cNvSpPr>
            <p:nvPr/>
          </p:nvSpPr>
          <p:spPr bwMode="auto">
            <a:xfrm>
              <a:off x="2568" y="7175"/>
              <a:ext cx="3452" cy="928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PureTrigger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2" name="圆角矩形 53"/>
            <p:cNvSpPr>
              <a:spLocks noChangeArrowheads="1"/>
            </p:cNvSpPr>
            <p:nvPr/>
          </p:nvSpPr>
          <p:spPr bwMode="auto">
            <a:xfrm>
              <a:off x="2568" y="8384"/>
              <a:ext cx="3452" cy="928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undo/redo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483090" y="2973070"/>
            <a:ext cx="23920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Immutable.is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18" y="340360"/>
            <a:ext cx="11928475" cy="759460"/>
          </a:xfrm>
        </p:spPr>
        <p:txBody>
          <a:bodyPr/>
          <a:lstStyle/>
          <a:p>
            <a:r>
              <a:rPr lang="zh-CN" altLang="en-US" dirty="0" err="1" smtClean="0"/>
              <a:t>开发实例及成效</a:t>
            </a:r>
            <a:endParaRPr lang="zh-CN" altLang="en-US" dirty="0" err="1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8041640" y="2306955"/>
            <a:ext cx="4079240" cy="1548765"/>
            <a:chOff x="2274" y="3656"/>
            <a:chExt cx="6424" cy="2439"/>
          </a:xfrm>
        </p:grpSpPr>
        <p:grpSp>
          <p:nvGrpSpPr>
            <p:cNvPr id="10" name="组合 23"/>
            <p:cNvGrpSpPr/>
            <p:nvPr/>
          </p:nvGrpSpPr>
          <p:grpSpPr>
            <a:xfrm rot="0">
              <a:off x="2390" y="5479"/>
              <a:ext cx="6308" cy="616"/>
              <a:chOff x="1986449" y="2663484"/>
              <a:chExt cx="4005387" cy="39106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081538" y="2663484"/>
                <a:ext cx="3910298" cy="391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  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30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秒渲染次数  降低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82%</a:t>
                </a:r>
                <a:endParaRPr lang="zh-CN" altLang="en-US" sz="2800" dirty="0">
                  <a:solidFill>
                    <a:srgbClr val="FF0000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12" name="五边形 11"/>
              <p:cNvSpPr/>
              <p:nvPr/>
            </p:nvSpPr>
            <p:spPr>
              <a:xfrm>
                <a:off x="1986449" y="2783042"/>
                <a:ext cx="271463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 r="207" b="13252"/>
            <a:stretch>
              <a:fillRect/>
            </a:stretch>
          </p:blipFill>
          <p:spPr bwMode="auto">
            <a:xfrm>
              <a:off x="4117" y="4531"/>
              <a:ext cx="4133" cy="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17683" r="5677" b="-4509"/>
            <a:stretch>
              <a:fillRect/>
            </a:stretch>
          </p:blipFill>
          <p:spPr bwMode="auto">
            <a:xfrm>
              <a:off x="4117" y="3656"/>
              <a:ext cx="4165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2275" y="3785"/>
              <a:ext cx="1907" cy="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Before</a:t>
              </a:r>
              <a:endPara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74" y="4725"/>
              <a:ext cx="1580" cy="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After</a:t>
              </a:r>
              <a:endPara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33385" y="4568825"/>
            <a:ext cx="3997960" cy="2795905"/>
            <a:chOff x="12578" y="7573"/>
            <a:chExt cx="6296" cy="4403"/>
          </a:xfrm>
        </p:grpSpPr>
        <p:pic>
          <p:nvPicPr>
            <p:cNvPr id="563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b="13085"/>
            <a:stretch>
              <a:fillRect/>
            </a:stretch>
          </p:blipFill>
          <p:spPr bwMode="auto">
            <a:xfrm>
              <a:off x="14500" y="7573"/>
              <a:ext cx="3252" cy="1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12578" y="8129"/>
              <a:ext cx="2441" cy="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Before</a:t>
              </a:r>
              <a:endPara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579" y="10014"/>
              <a:ext cx="2610" cy="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After</a:t>
              </a:r>
              <a:endPara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</a:endParaRPr>
            </a:p>
          </p:txBody>
        </p:sp>
        <p:pic>
          <p:nvPicPr>
            <p:cNvPr id="563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99" y="9409"/>
              <a:ext cx="3253" cy="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组合 23"/>
            <p:cNvGrpSpPr/>
            <p:nvPr/>
          </p:nvGrpSpPr>
          <p:grpSpPr>
            <a:xfrm rot="0">
              <a:off x="12578" y="11360"/>
              <a:ext cx="6296" cy="616"/>
              <a:chOff x="1986449" y="2679990"/>
              <a:chExt cx="3998033" cy="3910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112816" y="2679990"/>
                <a:ext cx="3871666" cy="3910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  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首屏渲染</a:t>
                </a: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Scripting  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降低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charset="-122"/>
                    <a:ea typeface="微软雅黑" charset="-122"/>
                  </a:rPr>
                  <a:t>14%</a:t>
                </a:r>
                <a:endParaRPr lang="zh-CN" altLang="en-US" sz="2800" dirty="0">
                  <a:solidFill>
                    <a:srgbClr val="FF0000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9" name="五边形 28"/>
              <p:cNvSpPr/>
              <p:nvPr/>
            </p:nvSpPr>
            <p:spPr>
              <a:xfrm>
                <a:off x="1986449" y="2783042"/>
                <a:ext cx="271463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7" name="直接连接符 41"/>
          <p:cNvSpPr>
            <a:spLocks noChangeShapeType="1"/>
          </p:cNvSpPr>
          <p:nvPr/>
        </p:nvSpPr>
        <p:spPr bwMode="auto">
          <a:xfrm rot="5400000">
            <a:off x="10103485" y="1975485"/>
            <a:ext cx="0" cy="4520565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  <a:round/>
          </a:ln>
        </p:spPr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" y="1282700"/>
            <a:ext cx="5904230" cy="6534785"/>
          </a:xfrm>
          <a:prstGeom prst="rect">
            <a:avLst/>
          </a:prstGeom>
        </p:spPr>
      </p:pic>
      <p:sp>
        <p:nvSpPr>
          <p:cNvPr id="18" name="文本框 3"/>
          <p:cNvSpPr txBox="1"/>
          <p:nvPr/>
        </p:nvSpPr>
        <p:spPr>
          <a:xfrm>
            <a:off x="7908610" y="1421756"/>
            <a:ext cx="200850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FIFA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滚球项目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React</a:t>
            </a:r>
            <a:r>
              <a:rPr lang="zh-CN" altLang="en-US" dirty="0" err="1" smtClean="0"/>
              <a:t>性能调优总结</a:t>
            </a:r>
            <a:endParaRPr lang="zh-CN" altLang="en-US" dirty="0" err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66725" y="2051050"/>
            <a:ext cx="63328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不需要更新的组件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return false</a:t>
            </a:r>
            <a:endParaRPr lang="en-US" altLang="zh-CN">
              <a:solidFill>
                <a:srgbClr val="FF0000"/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从根本上规避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数据引用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等等操作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根据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数据类型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来选择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Compare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方案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利用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key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属性来触发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insertBefore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移动节点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457200" indent="-457200" eaLnBrk="1" latinLnBrk="0" hangingPunct="1">
              <a:lnSpc>
                <a:spcPct val="150000"/>
              </a:lnSpc>
              <a:buClrTx/>
              <a:buFont typeface="Wingdings" charset="0"/>
              <a:buChar char="ü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使用 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React.addons.Perf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来做性能分析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99630" y="4962525"/>
            <a:ext cx="5918835" cy="626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 eaLnBrk="1" latinLnBrk="0" hangingPunct="1">
              <a:lnSpc>
                <a:spcPct val="150000"/>
              </a:lnSpc>
              <a:buFont typeface="Wingdings" charset="0"/>
              <a:buChar char="ü"/>
            </a:pPr>
            <a:r>
              <a:rPr lang="en-US" altLang="zh-CN" sz="3600" baseline="30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PureRender</a:t>
            </a:r>
            <a:endParaRPr lang="zh-CN" altLang="en-US" sz="3600" baseline="30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12" name="理想"/>
          <p:cNvGrpSpPr/>
          <p:nvPr/>
        </p:nvGrpSpPr>
        <p:grpSpPr>
          <a:xfrm>
            <a:off x="6978015" y="2409190"/>
            <a:ext cx="6362065" cy="2476320"/>
            <a:chOff x="3804" y="4012"/>
            <a:chExt cx="13992" cy="5445"/>
          </a:xfrm>
        </p:grpSpPr>
        <p:pic>
          <p:nvPicPr>
            <p:cNvPr id="11" name="理想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04" y="4012"/>
              <a:ext cx="13992" cy="5445"/>
            </a:xfrm>
            <a:prstGeom prst="rect">
              <a:avLst/>
            </a:prstGeom>
          </p:spPr>
        </p:pic>
        <p:sp>
          <p:nvSpPr>
            <p:cNvPr id="55" name="理想"/>
            <p:cNvSpPr/>
            <p:nvPr/>
          </p:nvSpPr>
          <p:spPr>
            <a:xfrm>
              <a:off x="3804" y="4012"/>
              <a:ext cx="2704" cy="109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理想状态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竞猜平台应用</a:t>
            </a: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78130" y="2056130"/>
            <a:ext cx="13323570" cy="4504055"/>
            <a:chOff x="1517" y="3458"/>
            <a:chExt cx="19465" cy="6580"/>
          </a:xfrm>
        </p:grpSpPr>
        <p:pic>
          <p:nvPicPr>
            <p:cNvPr id="25" name="图片 1843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209" y="3458"/>
              <a:ext cx="3679" cy="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图片 184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17" y="3458"/>
              <a:ext cx="3692" cy="6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" y="3458"/>
              <a:ext cx="4043" cy="657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60" y="3458"/>
              <a:ext cx="4023" cy="658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8" y="3458"/>
              <a:ext cx="4029" cy="6581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478" y="2009775"/>
            <a:ext cx="4551045" cy="4551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3732213" y="3343275"/>
            <a:ext cx="6251575" cy="10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>
                <a:solidFill>
                  <a:srgbClr val="808080"/>
                </a:solidFill>
                <a:latin typeface="微软雅黑" charset="-122"/>
                <a:ea typeface="微软雅黑" charset="-122"/>
              </a:rPr>
              <a:t>Q&amp;A</a:t>
            </a:r>
            <a:endParaRPr lang="en-US" altLang="zh-CN" sz="6000">
              <a:solidFill>
                <a:srgbClr val="80808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3732213" y="3343275"/>
            <a:ext cx="625157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>
                <a:solidFill>
                  <a:srgbClr val="808080"/>
                </a:solidFill>
                <a:latin typeface="微软雅黑" charset="-122"/>
                <a:ea typeface="微软雅黑" charset="-122"/>
              </a:rPr>
              <a:t>THANK YOU</a:t>
            </a:r>
            <a:endParaRPr lang="en-US" altLang="zh-CN" sz="6000">
              <a:solidFill>
                <a:srgbClr val="80808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843359" y="1772523"/>
            <a:ext cx="2984659" cy="487132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2700"/>
              <a:t>Business Mod A</a:t>
            </a:r>
            <a:endParaRPr lang="en-US" altLang="zh-CN" sz="2700"/>
          </a:p>
        </p:txBody>
      </p:sp>
      <p:sp>
        <p:nvSpPr>
          <p:cNvPr id="44" name="圆角矩形 43"/>
          <p:cNvSpPr/>
          <p:nvPr/>
        </p:nvSpPr>
        <p:spPr>
          <a:xfrm>
            <a:off x="1204833" y="2434749"/>
            <a:ext cx="2282428" cy="7265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Action A</a:t>
            </a:r>
            <a:endParaRPr lang="en-US" altLang="zh-CN" sz="2700"/>
          </a:p>
        </p:txBody>
      </p:sp>
      <p:sp>
        <p:nvSpPr>
          <p:cNvPr id="45" name="圆角矩形 44"/>
          <p:cNvSpPr/>
          <p:nvPr/>
        </p:nvSpPr>
        <p:spPr>
          <a:xfrm>
            <a:off x="1196261" y="3369151"/>
            <a:ext cx="2282428" cy="726519"/>
          </a:xfrm>
          <a:prstGeom prst="roundRect">
            <a:avLst/>
          </a:prstGeom>
          <a:solidFill>
            <a:srgbClr val="A4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Store A</a:t>
            </a:r>
            <a:endParaRPr lang="en-US" altLang="zh-CN" sz="2700"/>
          </a:p>
        </p:txBody>
      </p:sp>
      <p:sp>
        <p:nvSpPr>
          <p:cNvPr id="46" name="圆角矩形 45"/>
          <p:cNvSpPr/>
          <p:nvPr/>
        </p:nvSpPr>
        <p:spPr>
          <a:xfrm>
            <a:off x="4557951" y="1771968"/>
            <a:ext cx="2984659" cy="49384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 sz="2700"/>
              <a:t>Business Mod B</a:t>
            </a:r>
            <a:endParaRPr lang="en-US" altLang="zh-CN" sz="2700"/>
          </a:p>
        </p:txBody>
      </p:sp>
      <p:sp>
        <p:nvSpPr>
          <p:cNvPr id="47" name="圆角矩形 46"/>
          <p:cNvSpPr/>
          <p:nvPr/>
        </p:nvSpPr>
        <p:spPr>
          <a:xfrm>
            <a:off x="4919424" y="2434193"/>
            <a:ext cx="2282428" cy="7265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Action B</a:t>
            </a:r>
            <a:endParaRPr lang="en-US" altLang="zh-CN" sz="2700"/>
          </a:p>
        </p:txBody>
      </p:sp>
      <p:sp>
        <p:nvSpPr>
          <p:cNvPr id="48" name="圆角矩形 47"/>
          <p:cNvSpPr/>
          <p:nvPr/>
        </p:nvSpPr>
        <p:spPr>
          <a:xfrm>
            <a:off x="4910852" y="3368596"/>
            <a:ext cx="2282428" cy="726519"/>
          </a:xfrm>
          <a:prstGeom prst="roundRect">
            <a:avLst/>
          </a:prstGeom>
          <a:solidFill>
            <a:srgbClr val="A4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Store B</a:t>
            </a:r>
            <a:endParaRPr lang="en-US" altLang="zh-CN" sz="2700"/>
          </a:p>
        </p:txBody>
      </p:sp>
      <p:sp>
        <p:nvSpPr>
          <p:cNvPr id="54" name="圆角矩形 53"/>
          <p:cNvSpPr/>
          <p:nvPr/>
        </p:nvSpPr>
        <p:spPr>
          <a:xfrm>
            <a:off x="1206262" y="4369991"/>
            <a:ext cx="2282428" cy="726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React Comp A</a:t>
            </a:r>
            <a:endParaRPr lang="en-US" altLang="zh-CN" sz="2700"/>
          </a:p>
        </p:txBody>
      </p:sp>
      <p:sp>
        <p:nvSpPr>
          <p:cNvPr id="55" name="圆角矩形 54"/>
          <p:cNvSpPr/>
          <p:nvPr/>
        </p:nvSpPr>
        <p:spPr>
          <a:xfrm>
            <a:off x="4895136" y="4410869"/>
            <a:ext cx="2282428" cy="72651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/>
              <a:t>React Comp B</a:t>
            </a:r>
            <a:endParaRPr lang="en-US" altLang="zh-CN" sz="2700"/>
          </a:p>
        </p:txBody>
      </p:sp>
      <p:sp>
        <p:nvSpPr>
          <p:cNvPr id="58" name="圆角矩形 57"/>
          <p:cNvSpPr/>
          <p:nvPr/>
        </p:nvSpPr>
        <p:spPr>
          <a:xfrm>
            <a:off x="1206183" y="5254784"/>
            <a:ext cx="2299573" cy="11215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>
                <a:solidFill>
                  <a:schemeClr val="tx1"/>
                </a:solidFill>
              </a:rPr>
              <a:t>API</a:t>
            </a:r>
            <a:endParaRPr lang="en-US" altLang="zh-CN" sz="270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892278" y="5359559"/>
            <a:ext cx="2299573" cy="11215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2700">
                <a:solidFill>
                  <a:schemeClr val="tx1"/>
                </a:solidFill>
              </a:rPr>
              <a:t>API</a:t>
            </a:r>
            <a:endParaRPr lang="en-US" altLang="zh-CN" sz="27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31810" y="2367280"/>
            <a:ext cx="5015230" cy="3748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模块的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React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模板依赖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模块的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Store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数据，该怎么办？</a:t>
            </a: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React Comp A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需要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connect StoreB </a:t>
            </a:r>
            <a:endParaRPr lang="en-US" altLang="zh-CN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　</a:t>
            </a:r>
            <a:r>
              <a:rPr 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　封装是把双刃剑，理论上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模块不允许知道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模块的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 B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。但实际情况下，可以做一些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  <a:sym typeface="+mn-ea"/>
              </a:rPr>
              <a:t>妥协</a:t>
            </a:r>
            <a:endParaRPr lang="en-US" altLang="zh-CN" sz="200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" name="直接箭头连接符 1"/>
          <p:cNvCxnSpPr>
            <a:stCxn id="48" idx="1"/>
            <a:endCxn id="54" idx="3"/>
          </p:cNvCxnSpPr>
          <p:nvPr/>
        </p:nvCxnSpPr>
        <p:spPr>
          <a:xfrm flipH="1">
            <a:off x="3488452" y="3731895"/>
            <a:ext cx="1422400" cy="1001395"/>
          </a:xfrm>
          <a:prstGeom prst="straightConnector1">
            <a:avLst/>
          </a:prstGeom>
          <a:ln w="57150">
            <a:solidFill>
              <a:srgbClr val="92D05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365443" y="302260"/>
            <a:ext cx="11928475" cy="75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5722" tIns="62861" rIns="125722" bIns="62861" numCol="1" anchor="ctr" anchorCtr="0" compatLnSpc="1"/>
          <a:lstStyle>
            <a:lvl1pPr algn="l" defTabSz="12573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2pPr>
            <a:lvl3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3pPr>
            <a:lvl4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4pPr>
            <a:lvl5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5pPr>
            <a:lvl6pPr marL="4572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6pPr>
            <a:lvl7pPr marL="9144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7pPr>
            <a:lvl8pPr marL="13716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8pPr>
            <a:lvl9pPr marL="18288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9pPr>
          </a:lstStyle>
          <a:p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：业务模块之间的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依赖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365443" y="302260"/>
            <a:ext cx="11928475" cy="759460"/>
          </a:xfrm>
          <a:prstGeom prst="rect">
            <a:avLst/>
          </a:prstGeom>
          <a:noFill/>
          <a:ln>
            <a:noFill/>
          </a:ln>
        </p:spPr>
        <p:txBody>
          <a:bodyPr vert="horz" wrap="square" lIns="125722" tIns="62861" rIns="125722" bIns="62861" numCol="1" anchor="ctr" anchorCtr="0" compatLnSpc="1"/>
          <a:lstStyle>
            <a:lvl1pPr algn="l" defTabSz="1257300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2pPr>
            <a:lvl3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3pPr>
            <a:lvl4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4pPr>
            <a:lvl5pPr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5pPr>
            <a:lvl6pPr marL="4572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6pPr>
            <a:lvl7pPr marL="9144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7pPr>
            <a:lvl8pPr marL="13716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8pPr>
            <a:lvl9pPr marL="1828800" algn="l" defTabSz="12573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404040"/>
                </a:solidFill>
                <a:latin typeface="微软雅黑" charset="-122"/>
                <a:ea typeface="微软雅黑" charset="-122"/>
              </a:defRPr>
            </a:lvl9pPr>
          </a:lstStyle>
          <a:p>
            <a:r>
              <a:rPr lang="zh-CN" altLang="en-US" dirty="0" smtClean="0"/>
              <a:t>附录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：中介者臃肿庞大的解决方案</a:t>
            </a:r>
            <a:endParaRPr lang="zh-CN" altLang="en-US" dirty="0" smtClean="0"/>
          </a:p>
        </p:txBody>
      </p:sp>
      <p:sp>
        <p:nvSpPr>
          <p:cNvPr id="29" name="椭圆 28"/>
          <p:cNvSpPr/>
          <p:nvPr/>
        </p:nvSpPr>
        <p:spPr>
          <a:xfrm>
            <a:off x="4088765" y="3874135"/>
            <a:ext cx="1187450" cy="1187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>
                <a:latin typeface="微软雅黑" charset="-122"/>
                <a:ea typeface="微软雅黑" charset="-122"/>
              </a:rPr>
              <a:t>Game</a:t>
            </a:r>
            <a:endParaRPr lang="en-US" altLang="zh-CN" sz="1800">
              <a:latin typeface="微软雅黑" charset="-122"/>
              <a:ea typeface="微软雅黑" charset="-122"/>
            </a:endParaRPr>
          </a:p>
          <a:p>
            <a:pPr algn="ctr"/>
            <a:r>
              <a:rPr lang="zh-CN" altLang="en-US" sz="1800">
                <a:latin typeface="微软雅黑" charset="-122"/>
                <a:ea typeface="微软雅黑" charset="-122"/>
              </a:rPr>
              <a:t>子中</a:t>
            </a:r>
            <a:endParaRPr lang="zh-CN" altLang="en-US" sz="1800">
              <a:latin typeface="微软雅黑" charset="-122"/>
              <a:ea typeface="微软雅黑" charset="-122"/>
            </a:endParaRPr>
          </a:p>
          <a:p>
            <a:pPr algn="ctr"/>
            <a:r>
              <a:rPr lang="zh-CN" altLang="en-US" sz="1800">
                <a:latin typeface="微软雅黑" charset="-122"/>
                <a:ea typeface="微软雅黑" charset="-122"/>
              </a:rPr>
              <a:t>介者</a:t>
            </a:r>
            <a:endParaRPr lang="zh-CN" altLang="en-US" sz="1800">
              <a:latin typeface="微软雅黑" charset="-122"/>
              <a:ea typeface="微软雅黑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90670" y="2101850"/>
            <a:ext cx="1311275" cy="13112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微软雅黑" charset="-122"/>
                <a:ea typeface="微软雅黑" charset="-122"/>
              </a:rPr>
              <a:t>Canvas</a:t>
            </a:r>
            <a:endParaRPr lang="en-US" sz="1600">
              <a:latin typeface="微软雅黑" charset="-122"/>
              <a:ea typeface="微软雅黑" charset="-122"/>
            </a:endParaRPr>
          </a:p>
          <a:p>
            <a:pPr algn="ctr"/>
            <a:r>
              <a:rPr lang="en-US" sz="1600">
                <a:latin typeface="微软雅黑" charset="-122"/>
                <a:ea typeface="微软雅黑" charset="-122"/>
              </a:rPr>
              <a:t>Stage</a:t>
            </a:r>
            <a:endParaRPr lang="en-US" sz="1600">
              <a:latin typeface="微软雅黑" charset="-122"/>
              <a:ea typeface="微软雅黑" charset="-122"/>
            </a:endParaRPr>
          </a:p>
        </p:txBody>
      </p:sp>
      <p:cxnSp>
        <p:nvCxnSpPr>
          <p:cNvPr id="5" name="直接箭头连接符 4"/>
          <p:cNvCxnSpPr>
            <a:stCxn id="4" idx="4"/>
            <a:endCxn id="29" idx="0"/>
          </p:cNvCxnSpPr>
          <p:nvPr/>
        </p:nvCxnSpPr>
        <p:spPr>
          <a:xfrm flipH="1">
            <a:off x="4682490" y="3413125"/>
            <a:ext cx="64135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912485" y="3779520"/>
            <a:ext cx="1414145" cy="14141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微软雅黑" charset="-122"/>
                <a:ea typeface="微软雅黑" charset="-122"/>
              </a:rPr>
              <a:t>monster</a:t>
            </a:r>
            <a:endParaRPr lang="en-US" sz="1600">
              <a:latin typeface="微软雅黑" charset="-122"/>
              <a:ea typeface="微软雅黑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1455" y="5522595"/>
            <a:ext cx="1254760" cy="12547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800">
                <a:latin typeface="微软雅黑" charset="-122"/>
                <a:ea typeface="微软雅黑" charset="-122"/>
              </a:rPr>
              <a:t>Gun</a:t>
            </a:r>
            <a:endParaRPr lang="en-US" sz="1800">
              <a:latin typeface="微软雅黑" charset="-122"/>
              <a:ea typeface="微软雅黑" charset="-122"/>
            </a:endParaRPr>
          </a:p>
        </p:txBody>
      </p:sp>
      <p:cxnSp>
        <p:nvCxnSpPr>
          <p:cNvPr id="10" name="直接箭头连接符 9"/>
          <p:cNvCxnSpPr>
            <a:stCxn id="8" idx="0"/>
            <a:endCxn id="29" idx="4"/>
          </p:cNvCxnSpPr>
          <p:nvPr/>
        </p:nvCxnSpPr>
        <p:spPr>
          <a:xfrm flipV="1">
            <a:off x="4648835" y="5061585"/>
            <a:ext cx="33655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29" idx="6"/>
          </p:cNvCxnSpPr>
          <p:nvPr/>
        </p:nvCxnSpPr>
        <p:spPr>
          <a:xfrm flipH="1" flipV="1">
            <a:off x="5276215" y="4467860"/>
            <a:ext cx="63627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01915" y="2338070"/>
            <a:ext cx="5053965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ClrTx/>
              <a:buFont typeface="Wingdings" charset="0"/>
              <a:buChar char="n"/>
            </a:pP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entra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是一个中介者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负责整体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app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的运转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42900" indent="-342900">
              <a:lnSpc>
                <a:spcPct val="120000"/>
              </a:lnSpc>
              <a:buClrTx/>
              <a:buFont typeface="Wingdings" charset="0"/>
              <a:buChar char="n"/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42900" indent="-342900">
              <a:lnSpc>
                <a:spcPct val="120000"/>
              </a:lnSpc>
              <a:buClrTx/>
              <a:buFont typeface="Wingdings" charset="0"/>
              <a:buChar char="n"/>
            </a:pPr>
            <a:r>
              <a:rPr lang="en-US" altLang="zh-CN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game</a:t>
            </a:r>
            <a:r>
              <a:rPr lang="zh-CN" altLang="en-US" sz="200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子中介者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负责游戏逻辑，包括了游戏的状态（类似于股指的状态模块），提供回调和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Api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。而它本身也算一个中介者（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canvas starge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和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monster, gun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模块互相之间相对独立，符合最少知识原则）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42900" indent="-342900">
              <a:lnSpc>
                <a:spcPct val="120000"/>
              </a:lnSpc>
              <a:buClrTx/>
              <a:buFont typeface="Wingdings" charset="0"/>
              <a:buChar char="n"/>
            </a:pP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marL="342900" indent="-342900">
              <a:lnSpc>
                <a:spcPct val="120000"/>
              </a:lnSpc>
              <a:buClrTx/>
              <a:buFont typeface="Wingdings" charset="0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其他的业务模块，存在一些必要的联系，但各自的逻辑都比较简单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98955" y="3671570"/>
            <a:ext cx="1558290" cy="15220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charset="-122"/>
                <a:ea typeface="微软雅黑" charset="-122"/>
              </a:rPr>
              <a:t>Entra</a:t>
            </a:r>
            <a:endParaRPr lang="en-US" altLang="zh-CN" sz="2000">
              <a:latin typeface="微软雅黑" charset="-122"/>
              <a:ea typeface="微软雅黑" charset="-122"/>
            </a:endParaRPr>
          </a:p>
          <a:p>
            <a:pPr algn="ctr"/>
            <a:r>
              <a:rPr lang="zh-CN" altLang="en-US" sz="2000">
                <a:latin typeface="微软雅黑" charset="-122"/>
                <a:ea typeface="微软雅黑" charset="-122"/>
              </a:rPr>
              <a:t>主中</a:t>
            </a:r>
            <a:endParaRPr lang="zh-CN" altLang="en-US" sz="2000">
              <a:latin typeface="微软雅黑" charset="-122"/>
              <a:ea typeface="微软雅黑" charset="-122"/>
            </a:endParaRPr>
          </a:p>
          <a:p>
            <a:pPr algn="ctr"/>
            <a:r>
              <a:rPr lang="zh-CN" altLang="en-US" sz="2000">
                <a:latin typeface="微软雅黑" charset="-122"/>
                <a:ea typeface="微软雅黑" charset="-122"/>
              </a:rPr>
              <a:t>介者</a:t>
            </a:r>
            <a:endParaRPr lang="zh-CN" altLang="en-US" sz="2000">
              <a:latin typeface="微软雅黑" charset="-122"/>
              <a:ea typeface="微软雅黑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013585" y="1892935"/>
            <a:ext cx="1231265" cy="12312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>
                <a:latin typeface="微软雅黑" charset="-122"/>
                <a:ea typeface="微软雅黑" charset="-122"/>
              </a:rPr>
              <a:t>Player</a:t>
            </a:r>
            <a:endParaRPr lang="en-US" altLang="zh-CN" sz="1800">
              <a:latin typeface="微软雅黑" charset="-122"/>
              <a:ea typeface="微软雅黑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8640" y="5305425"/>
            <a:ext cx="1411605" cy="141160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>
                <a:latin typeface="微软雅黑" charset="-122"/>
                <a:ea typeface="微软雅黑" charset="-122"/>
              </a:rPr>
              <a:t>Popup</a:t>
            </a:r>
            <a:endParaRPr lang="en-US" altLang="zh-CN" sz="1800">
              <a:latin typeface="微软雅黑" charset="-122"/>
              <a:ea typeface="微软雅黑" charset="-122"/>
            </a:endParaRPr>
          </a:p>
        </p:txBody>
      </p:sp>
      <p:cxnSp>
        <p:nvCxnSpPr>
          <p:cNvPr id="16" name="直接箭头连接符 15"/>
          <p:cNvCxnSpPr>
            <a:stCxn id="53" idx="7"/>
            <a:endCxn id="12" idx="3"/>
          </p:cNvCxnSpPr>
          <p:nvPr/>
        </p:nvCxnSpPr>
        <p:spPr>
          <a:xfrm flipV="1">
            <a:off x="1753235" y="4970780"/>
            <a:ext cx="273685" cy="54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9" idx="4"/>
            <a:endCxn id="12" idx="0"/>
          </p:cNvCxnSpPr>
          <p:nvPr/>
        </p:nvCxnSpPr>
        <p:spPr>
          <a:xfrm flipH="1">
            <a:off x="2578100" y="3124200"/>
            <a:ext cx="51435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9" idx="2"/>
            <a:endCxn id="12" idx="6"/>
          </p:cNvCxnSpPr>
          <p:nvPr/>
        </p:nvCxnSpPr>
        <p:spPr>
          <a:xfrm flipH="1" flipV="1">
            <a:off x="3357245" y="4432935"/>
            <a:ext cx="73152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1714500" y="2281700"/>
            <a:ext cx="3975021" cy="726114"/>
          </a:xfrm>
          <a:prstGeom prst="rect">
            <a:avLst/>
          </a:prstGeom>
          <a:solidFill>
            <a:srgbClr val="FF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spc="563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zh-CN" altLang="en-US" sz="4500" spc="563" dirty="0">
              <a:solidFill>
                <a:srgbClr val="FFFFFF"/>
              </a:solidFill>
              <a:latin typeface="Verdana" pitchFamily="34" charset="0"/>
              <a:ea typeface="方正姚体" pitchFamily="2" charset="-122"/>
              <a:cs typeface="Verdana" pitchFamily="34" charset="0"/>
            </a:endParaRPr>
          </a:p>
        </p:txBody>
      </p:sp>
      <p:sp>
        <p:nvSpPr>
          <p:cNvPr id="7" name="MH_Number_1"/>
          <p:cNvSpPr/>
          <p:nvPr>
            <p:custDataLst>
              <p:tags r:id="rId2"/>
            </p:custDataLst>
          </p:nvPr>
        </p:nvSpPr>
        <p:spPr>
          <a:xfrm>
            <a:off x="5689521" y="3291447"/>
            <a:ext cx="486000" cy="486054"/>
          </a:xfrm>
          <a:prstGeom prst="rect">
            <a:avLst/>
          </a:prstGeom>
          <a:solidFill>
            <a:srgbClr val="FF7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700" dirty="0">
                <a:solidFill>
                  <a:srgbClr val="FFFFFF"/>
                </a:solidFill>
                <a:latin typeface="微软雅黑" charset="-122"/>
                <a:ea typeface="微软雅黑" charset="-122"/>
                <a:cs typeface="Times New Roman" pitchFamily="18" charset="0"/>
                <a:sym typeface="+mn-ea"/>
              </a:rPr>
              <a:t>01</a:t>
            </a:r>
            <a:endParaRPr lang="en-US" altLang="zh-CN" sz="2700" dirty="0">
              <a:solidFill>
                <a:srgbClr val="FFFFFF"/>
              </a:solidFill>
              <a:latin typeface="微软雅黑" charset="-122"/>
              <a:ea typeface="微软雅黑" charset="-122"/>
              <a:cs typeface="Times New Roman" pitchFamily="18" charset="0"/>
              <a:sym typeface="+mn-ea"/>
            </a:endParaRPr>
          </a:p>
        </p:txBody>
      </p:sp>
      <p:sp>
        <p:nvSpPr>
          <p:cNvPr id="8" name="MH_Entry_1"/>
          <p:cNvSpPr/>
          <p:nvPr>
            <p:custDataLst>
              <p:tags r:id="rId3"/>
            </p:custDataLst>
          </p:nvPr>
        </p:nvSpPr>
        <p:spPr>
          <a:xfrm>
            <a:off x="6224215" y="3291447"/>
            <a:ext cx="5777285" cy="486054"/>
          </a:xfrm>
          <a:prstGeom prst="rect">
            <a:avLst/>
          </a:prstGeom>
          <a:solidFill>
            <a:srgbClr val="4DB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62000" tIns="0" rIns="0" bIns="40500" numCol="1" spcCol="0" rtlCol="0" fromWordArt="0" anchor="ctr" anchorCtr="0" forceAA="0" compatLnSpc="1">
            <a:normAutofit/>
          </a:bodyPr>
          <a:lstStyle/>
          <a:p>
            <a:pPr lvl="0" algn="l"/>
            <a:r>
              <a:rPr lang="zh-CN" altLang="en-US" sz="27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React+Reflux实践</a:t>
            </a:r>
            <a:endParaRPr lang="zh-CN" altLang="en-US" sz="2700" dirty="0" smtClean="0">
              <a:solidFill>
                <a:srgbClr val="FFFF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2" name="MH_Number_2"/>
          <p:cNvSpPr/>
          <p:nvPr>
            <p:custDataLst>
              <p:tags r:id="rId4"/>
            </p:custDataLst>
          </p:nvPr>
        </p:nvSpPr>
        <p:spPr>
          <a:xfrm>
            <a:off x="5689521" y="4175909"/>
            <a:ext cx="486000" cy="486054"/>
          </a:xfrm>
          <a:prstGeom prst="rect">
            <a:avLst/>
          </a:prstGeom>
          <a:solidFill>
            <a:srgbClr val="FFB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700" dirty="0">
                <a:solidFill>
                  <a:srgbClr val="FFFFFF"/>
                </a:solidFill>
                <a:latin typeface="微软雅黑" charset="-122"/>
                <a:ea typeface="微软雅黑" charset="-122"/>
                <a:cs typeface="Times New Roman" pitchFamily="18" charset="0"/>
                <a:sym typeface="+mn-ea"/>
              </a:rPr>
              <a:t>02</a:t>
            </a:r>
            <a:endParaRPr lang="en-US" altLang="zh-CN" sz="2700" dirty="0">
              <a:solidFill>
                <a:srgbClr val="FFFFFF"/>
              </a:solidFill>
              <a:latin typeface="微软雅黑" charset="-122"/>
              <a:ea typeface="微软雅黑" charset="-122"/>
              <a:cs typeface="Times New Roman" pitchFamily="18" charset="0"/>
              <a:sym typeface="+mn-ea"/>
            </a:endParaRPr>
          </a:p>
        </p:txBody>
      </p:sp>
      <p:sp>
        <p:nvSpPr>
          <p:cNvPr id="13" name="MH_Entry_2"/>
          <p:cNvSpPr/>
          <p:nvPr>
            <p:custDataLst>
              <p:tags r:id="rId5"/>
            </p:custDataLst>
          </p:nvPr>
        </p:nvSpPr>
        <p:spPr>
          <a:xfrm>
            <a:off x="6224215" y="4175909"/>
            <a:ext cx="5777285" cy="486054"/>
          </a:xfrm>
          <a:prstGeom prst="rect">
            <a:avLst/>
          </a:prstGeom>
          <a:solidFill>
            <a:srgbClr val="B3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62000" tIns="0" rIns="0" bIns="40500" numCol="1" spcCol="0" rtlCol="0" fromWordArt="0" anchor="ctr" anchorCtr="0" forceAA="0" compatLnSpc="1">
            <a:normAutofit/>
          </a:bodyPr>
          <a:lstStyle/>
          <a:p>
            <a:pPr lvl="0" algn="l"/>
            <a:r>
              <a:rPr lang="en-US" altLang="zh-CN" sz="27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React</a:t>
            </a:r>
            <a:r>
              <a:rPr lang="zh-CN" altLang="en-US" sz="2700" dirty="0" smtClean="0">
                <a:solidFill>
                  <a:srgbClr val="FFFFFF"/>
                </a:solidFill>
                <a:latin typeface="微软雅黑" charset="-122"/>
                <a:ea typeface="微软雅黑" charset="-122"/>
                <a:sym typeface="+mn-ea"/>
              </a:rPr>
              <a:t>性能调优</a:t>
            </a:r>
            <a:endParaRPr lang="zh-CN" altLang="en-US" sz="2700" dirty="0" smtClean="0">
              <a:solidFill>
                <a:srgbClr val="FFFFFF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开发模式的转变</a:t>
            </a:r>
            <a:endParaRPr lang="zh-CN" altLang="en-US" dirty="0" smtClean="0"/>
          </a:p>
        </p:txBody>
      </p:sp>
      <p:grpSp>
        <p:nvGrpSpPr>
          <p:cNvPr id="3" name="组合 7"/>
          <p:cNvGrpSpPr/>
          <p:nvPr/>
        </p:nvGrpSpPr>
        <p:grpSpPr>
          <a:xfrm>
            <a:off x="7197279" y="2491422"/>
            <a:ext cx="5928746" cy="2872068"/>
            <a:chOff x="6000044" y="2777090"/>
            <a:chExt cx="5928746" cy="2872068"/>
          </a:xfrm>
        </p:grpSpPr>
        <p:sp>
          <p:nvSpPr>
            <p:cNvPr id="5122" name="MH_Title_1"/>
            <p:cNvSpPr txBox="1"/>
            <p:nvPr>
              <p:custDataLst>
                <p:tags r:id="rId2"/>
              </p:custDataLst>
            </p:nvPr>
          </p:nvSpPr>
          <p:spPr bwMode="auto">
            <a:xfrm>
              <a:off x="8823819" y="2973098"/>
              <a:ext cx="3104971" cy="67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500" dirty="0">
                <a:solidFill>
                  <a:srgbClr val="0CB0EA"/>
                </a:solidFill>
                <a:latin typeface="微软雅黑" charset="-122"/>
                <a:ea typeface="微软雅黑" charset="-122"/>
                <a:cs typeface="Verdana" pitchFamily="34" charset="0"/>
              </a:endParaRPr>
            </a:p>
          </p:txBody>
        </p:sp>
        <p:grpSp>
          <p:nvGrpSpPr>
            <p:cNvPr id="4" name="组合 5"/>
            <p:cNvGrpSpPr/>
            <p:nvPr/>
          </p:nvGrpSpPr>
          <p:grpSpPr>
            <a:xfrm>
              <a:off x="7424331" y="4042841"/>
              <a:ext cx="2322388" cy="532802"/>
              <a:chOff x="8270472" y="4017703"/>
              <a:chExt cx="2322388" cy="532802"/>
            </a:xfrm>
          </p:grpSpPr>
          <p:sp>
            <p:nvSpPr>
              <p:cNvPr id="23" name="MH_Other_1"/>
              <p:cNvSpPr/>
              <p:nvPr>
                <p:custDataLst>
                  <p:tags r:id="rId3"/>
                </p:custDataLst>
              </p:nvPr>
            </p:nvSpPr>
            <p:spPr>
              <a:xfrm>
                <a:off x="8270472" y="4017703"/>
                <a:ext cx="2322388" cy="532802"/>
              </a:xfrm>
              <a:prstGeom prst="rect">
                <a:avLst/>
              </a:prstGeom>
              <a:solidFill>
                <a:srgbClr val="D9D9D9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kern="0">
                  <a:solidFill>
                    <a:srgbClr val="4D4D4D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7" name="MH_Other_2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9256155" y="4052180"/>
                <a:ext cx="407437" cy="463851"/>
              </a:xfrm>
              <a:prstGeom prst="chevron">
                <a:avLst>
                  <a:gd name="adj" fmla="val 52514"/>
                </a:avLst>
              </a:prstGeom>
              <a:solidFill>
                <a:srgbClr val="0DACE5"/>
              </a:solidFill>
              <a:ln>
                <a:noFill/>
              </a:ln>
              <a:effectLst/>
            </p:spPr>
            <p:txBody>
              <a:bodyPr wrap="square" lIns="0" tIns="0" rIns="0" bIns="0" anchor="ctr">
                <a:normAutofit/>
              </a:bodyPr>
              <a:lstStyle/>
              <a:p>
                <a:pPr algn="ctr"/>
                <a:endParaRPr lang="zh-CN" altLang="en-US" sz="3000" ker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5" name="组合 6"/>
            <p:cNvGrpSpPr/>
            <p:nvPr/>
          </p:nvGrpSpPr>
          <p:grpSpPr>
            <a:xfrm>
              <a:off x="9159224" y="2787848"/>
              <a:ext cx="2389505" cy="2861310"/>
              <a:chOff x="10040873" y="2675055"/>
              <a:chExt cx="2389505" cy="2861310"/>
            </a:xfrm>
          </p:grpSpPr>
          <p:sp>
            <p:nvSpPr>
              <p:cNvPr id="48" name="MH_Other_13"/>
              <p:cNvSpPr/>
              <p:nvPr>
                <p:custDataLst>
                  <p:tags r:id="rId5"/>
                </p:custDataLst>
              </p:nvPr>
            </p:nvSpPr>
            <p:spPr>
              <a:xfrm rot="20832717" flipH="1">
                <a:off x="11107701" y="2675055"/>
                <a:ext cx="202136" cy="860200"/>
              </a:xfrm>
              <a:custGeom>
                <a:avLst/>
                <a:gdLst>
                  <a:gd name="connsiteX0" fmla="*/ 63599 w 95130"/>
                  <a:gd name="connsiteY0" fmla="*/ 0 h 641131"/>
                  <a:gd name="connsiteX1" fmla="*/ 537 w 95130"/>
                  <a:gd name="connsiteY1" fmla="*/ 357352 h 641131"/>
                  <a:gd name="connsiteX2" fmla="*/ 95130 w 95130"/>
                  <a:gd name="connsiteY2" fmla="*/ 641131 h 641131"/>
                  <a:gd name="connsiteX0-1" fmla="*/ 33458 w 64989"/>
                  <a:gd name="connsiteY0-2" fmla="*/ 0 h 641131"/>
                  <a:gd name="connsiteX1-3" fmla="*/ 2127 w 64989"/>
                  <a:gd name="connsiteY1-4" fmla="*/ 358043 h 641131"/>
                  <a:gd name="connsiteX2-5" fmla="*/ 64989 w 64989"/>
                  <a:gd name="connsiteY2-6" fmla="*/ 641131 h 641131"/>
                  <a:gd name="connsiteX0-7" fmla="*/ 7636 w 150223"/>
                  <a:gd name="connsiteY0-8" fmla="*/ 0 h 643551"/>
                  <a:gd name="connsiteX1-9" fmla="*/ 87361 w 150223"/>
                  <a:gd name="connsiteY1-10" fmla="*/ 360463 h 643551"/>
                  <a:gd name="connsiteX2-11" fmla="*/ 150223 w 150223"/>
                  <a:gd name="connsiteY2-12" fmla="*/ 643551 h 643551"/>
                  <a:gd name="connsiteX0-13" fmla="*/ 8589 w 151176"/>
                  <a:gd name="connsiteY0-14" fmla="*/ 0 h 643551"/>
                  <a:gd name="connsiteX1-15" fmla="*/ 75351 w 151176"/>
                  <a:gd name="connsiteY1-16" fmla="*/ 355512 h 643551"/>
                  <a:gd name="connsiteX2-17" fmla="*/ 151176 w 151176"/>
                  <a:gd name="connsiteY2-18" fmla="*/ 643551 h 6435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51176" h="643551">
                    <a:moveTo>
                      <a:pt x="8589" y="0"/>
                    </a:moveTo>
                    <a:cubicBezTo>
                      <a:pt x="-25570" y="125248"/>
                      <a:pt x="51587" y="248254"/>
                      <a:pt x="75351" y="355512"/>
                    </a:cubicBezTo>
                    <a:cubicBezTo>
                      <a:pt x="99115" y="462770"/>
                      <a:pt x="106507" y="555089"/>
                      <a:pt x="151176" y="643551"/>
                    </a:cubicBezTo>
                  </a:path>
                </a:pathLst>
              </a:custGeom>
              <a:noFill/>
              <a:ln w="1905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  <p:sp>
            <p:nvSpPr>
              <p:cNvPr id="49" name="MH_Other_14"/>
              <p:cNvSpPr/>
              <p:nvPr>
                <p:custDataLst>
                  <p:tags r:id="rId6"/>
                </p:custDataLst>
              </p:nvPr>
            </p:nvSpPr>
            <p:spPr>
              <a:xfrm>
                <a:off x="10377766" y="3292693"/>
                <a:ext cx="1715911" cy="1715910"/>
              </a:xfrm>
              <a:prstGeom prst="ellipse">
                <a:avLst/>
              </a:prstGeom>
              <a:solidFill>
                <a:srgbClr val="8BE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50" name="MH_SubTitle_4"/>
              <p:cNvSpPr/>
              <p:nvPr>
                <p:custDataLst>
                  <p:tags r:id="rId7"/>
                </p:custDataLst>
              </p:nvPr>
            </p:nvSpPr>
            <p:spPr>
              <a:xfrm>
                <a:off x="10460865" y="3375794"/>
                <a:ext cx="1547464" cy="1547463"/>
              </a:xfrm>
              <a:prstGeom prst="ellipse">
                <a:avLst/>
              </a:prstGeom>
              <a:solidFill>
                <a:srgbClr val="34AADA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MVVM</a:t>
                </a:r>
                <a:endParaRPr lang="en-US" altLang="zh-CN" sz="200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51" name="MH_Other_15"/>
              <p:cNvSpPr/>
              <p:nvPr>
                <p:custDataLst>
                  <p:tags r:id="rId8"/>
                </p:custDataLst>
              </p:nvPr>
            </p:nvSpPr>
            <p:spPr>
              <a:xfrm>
                <a:off x="11154785" y="3533162"/>
                <a:ext cx="160653" cy="16065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innerShdw blurRad="381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52" name="MH_Other_16"/>
              <p:cNvSpPr/>
              <p:nvPr>
                <p:custDataLst>
                  <p:tags r:id="rId9"/>
                </p:custDataLst>
              </p:nvPr>
            </p:nvSpPr>
            <p:spPr>
              <a:xfrm>
                <a:off x="11069520" y="2697516"/>
                <a:ext cx="166201" cy="914103"/>
              </a:xfrm>
              <a:custGeom>
                <a:avLst/>
                <a:gdLst>
                  <a:gd name="connsiteX0" fmla="*/ 74340 w 122824"/>
                  <a:gd name="connsiteY0" fmla="*/ 0 h 682499"/>
                  <a:gd name="connsiteX1" fmla="*/ 522 w 122824"/>
                  <a:gd name="connsiteY1" fmla="*/ 342900 h 682499"/>
                  <a:gd name="connsiteX2" fmla="*/ 107678 w 122824"/>
                  <a:gd name="connsiteY2" fmla="*/ 657225 h 682499"/>
                  <a:gd name="connsiteX3" fmla="*/ 119584 w 122824"/>
                  <a:gd name="connsiteY3" fmla="*/ 640556 h 682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824" h="682499">
                    <a:moveTo>
                      <a:pt x="74340" y="0"/>
                    </a:moveTo>
                    <a:cubicBezTo>
                      <a:pt x="34653" y="116681"/>
                      <a:pt x="-5034" y="233363"/>
                      <a:pt x="522" y="342900"/>
                    </a:cubicBezTo>
                    <a:cubicBezTo>
                      <a:pt x="6078" y="452437"/>
                      <a:pt x="87834" y="607616"/>
                      <a:pt x="107678" y="657225"/>
                    </a:cubicBezTo>
                    <a:cubicBezTo>
                      <a:pt x="127522" y="706834"/>
                      <a:pt x="123553" y="673695"/>
                      <a:pt x="119584" y="640556"/>
                    </a:cubicBezTo>
                  </a:path>
                </a:pathLst>
              </a:custGeom>
              <a:noFill/>
              <a:ln w="1905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  <p:sp>
            <p:nvSpPr>
              <p:cNvPr id="53" name="MH_Text_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40873" y="4994710"/>
                <a:ext cx="2389505" cy="541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React</a:t>
                </a:r>
                <a:endParaRPr lang="en-US" altLang="zh-CN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6" name="组合 3"/>
            <p:cNvGrpSpPr/>
            <p:nvPr/>
          </p:nvGrpSpPr>
          <p:grpSpPr>
            <a:xfrm>
              <a:off x="6000044" y="2777090"/>
              <a:ext cx="1715911" cy="2333548"/>
              <a:chOff x="7928293" y="4039146"/>
              <a:chExt cx="1715911" cy="2333548"/>
            </a:xfrm>
          </p:grpSpPr>
          <p:sp>
            <p:nvSpPr>
              <p:cNvPr id="58" name="MH_Other_13"/>
              <p:cNvSpPr/>
              <p:nvPr>
                <p:custDataLst>
                  <p:tags r:id="rId11"/>
                </p:custDataLst>
              </p:nvPr>
            </p:nvSpPr>
            <p:spPr>
              <a:xfrm rot="20832717" flipH="1">
                <a:off x="8658228" y="4039146"/>
                <a:ext cx="202136" cy="860200"/>
              </a:xfrm>
              <a:custGeom>
                <a:avLst/>
                <a:gdLst>
                  <a:gd name="connsiteX0" fmla="*/ 63599 w 95130"/>
                  <a:gd name="connsiteY0" fmla="*/ 0 h 641131"/>
                  <a:gd name="connsiteX1" fmla="*/ 537 w 95130"/>
                  <a:gd name="connsiteY1" fmla="*/ 357352 h 641131"/>
                  <a:gd name="connsiteX2" fmla="*/ 95130 w 95130"/>
                  <a:gd name="connsiteY2" fmla="*/ 641131 h 641131"/>
                  <a:gd name="connsiteX0-1" fmla="*/ 33458 w 64989"/>
                  <a:gd name="connsiteY0-2" fmla="*/ 0 h 641131"/>
                  <a:gd name="connsiteX1-3" fmla="*/ 2127 w 64989"/>
                  <a:gd name="connsiteY1-4" fmla="*/ 358043 h 641131"/>
                  <a:gd name="connsiteX2-5" fmla="*/ 64989 w 64989"/>
                  <a:gd name="connsiteY2-6" fmla="*/ 641131 h 641131"/>
                  <a:gd name="connsiteX0-7" fmla="*/ 7636 w 150223"/>
                  <a:gd name="connsiteY0-8" fmla="*/ 0 h 643551"/>
                  <a:gd name="connsiteX1-9" fmla="*/ 87361 w 150223"/>
                  <a:gd name="connsiteY1-10" fmla="*/ 360463 h 643551"/>
                  <a:gd name="connsiteX2-11" fmla="*/ 150223 w 150223"/>
                  <a:gd name="connsiteY2-12" fmla="*/ 643551 h 643551"/>
                  <a:gd name="connsiteX0-13" fmla="*/ 8589 w 151176"/>
                  <a:gd name="connsiteY0-14" fmla="*/ 0 h 643551"/>
                  <a:gd name="connsiteX1-15" fmla="*/ 75351 w 151176"/>
                  <a:gd name="connsiteY1-16" fmla="*/ 355512 h 643551"/>
                  <a:gd name="connsiteX2-17" fmla="*/ 151176 w 151176"/>
                  <a:gd name="connsiteY2-18" fmla="*/ 643551 h 6435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51176" h="643551">
                    <a:moveTo>
                      <a:pt x="8589" y="0"/>
                    </a:moveTo>
                    <a:cubicBezTo>
                      <a:pt x="-25570" y="125248"/>
                      <a:pt x="51587" y="248254"/>
                      <a:pt x="75351" y="355512"/>
                    </a:cubicBezTo>
                    <a:cubicBezTo>
                      <a:pt x="99115" y="462770"/>
                      <a:pt x="106507" y="555089"/>
                      <a:pt x="151176" y="643551"/>
                    </a:cubicBezTo>
                  </a:path>
                </a:pathLst>
              </a:custGeom>
              <a:noFill/>
              <a:ln w="1905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  <p:sp>
            <p:nvSpPr>
              <p:cNvPr id="59" name="MH_Other_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7928293" y="4656784"/>
                <a:ext cx="1715911" cy="1715910"/>
              </a:xfrm>
              <a:prstGeom prst="ellipse">
                <a:avLst/>
              </a:prstGeom>
              <a:solidFill>
                <a:srgbClr val="8BE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60" name="MH_SubTitle_4"/>
              <p:cNvSpPr/>
              <p:nvPr>
                <p:custDataLst>
                  <p:tags r:id="rId13"/>
                </p:custDataLst>
              </p:nvPr>
            </p:nvSpPr>
            <p:spPr>
              <a:xfrm>
                <a:off x="8011392" y="4739885"/>
                <a:ext cx="1547464" cy="1547463"/>
              </a:xfrm>
              <a:prstGeom prst="ellipse">
                <a:avLst/>
              </a:prstGeom>
              <a:solidFill>
                <a:srgbClr val="34AADA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MVC</a:t>
                </a:r>
                <a:endParaRPr lang="en-US" sz="200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61" name="MH_Other_15"/>
              <p:cNvSpPr/>
              <p:nvPr>
                <p:custDataLst>
                  <p:tags r:id="rId14"/>
                </p:custDataLst>
              </p:nvPr>
            </p:nvSpPr>
            <p:spPr>
              <a:xfrm>
                <a:off x="8705312" y="4897253"/>
                <a:ext cx="160653" cy="16065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innerShdw blurRad="381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62" name="MH_Other_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8620047" y="4061607"/>
                <a:ext cx="166201" cy="914103"/>
              </a:xfrm>
              <a:custGeom>
                <a:avLst/>
                <a:gdLst>
                  <a:gd name="connsiteX0" fmla="*/ 74340 w 122824"/>
                  <a:gd name="connsiteY0" fmla="*/ 0 h 682499"/>
                  <a:gd name="connsiteX1" fmla="*/ 522 w 122824"/>
                  <a:gd name="connsiteY1" fmla="*/ 342900 h 682499"/>
                  <a:gd name="connsiteX2" fmla="*/ 107678 w 122824"/>
                  <a:gd name="connsiteY2" fmla="*/ 657225 h 682499"/>
                  <a:gd name="connsiteX3" fmla="*/ 119584 w 122824"/>
                  <a:gd name="connsiteY3" fmla="*/ 640556 h 682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824" h="682499">
                    <a:moveTo>
                      <a:pt x="74340" y="0"/>
                    </a:moveTo>
                    <a:cubicBezTo>
                      <a:pt x="34653" y="116681"/>
                      <a:pt x="-5034" y="233363"/>
                      <a:pt x="522" y="342900"/>
                    </a:cubicBezTo>
                    <a:cubicBezTo>
                      <a:pt x="6078" y="452437"/>
                      <a:pt x="87834" y="607616"/>
                      <a:pt x="107678" y="657225"/>
                    </a:cubicBezTo>
                    <a:cubicBezTo>
                      <a:pt x="127522" y="706834"/>
                      <a:pt x="123553" y="673695"/>
                      <a:pt x="119584" y="640556"/>
                    </a:cubicBezTo>
                  </a:path>
                </a:pathLst>
              </a:custGeom>
              <a:noFill/>
              <a:ln w="1905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1271270" y="1873885"/>
            <a:ext cx="4991100" cy="4512310"/>
            <a:chOff x="968" y="2903"/>
            <a:chExt cx="7860" cy="7106"/>
          </a:xfrm>
        </p:grpSpPr>
        <p:sp>
          <p:nvSpPr>
            <p:cNvPr id="7" name="圆角矩形 53"/>
            <p:cNvSpPr>
              <a:spLocks noChangeArrowheads="1"/>
            </p:cNvSpPr>
            <p:nvPr/>
          </p:nvSpPr>
          <p:spPr bwMode="auto">
            <a:xfrm>
              <a:off x="6511" y="5110"/>
              <a:ext cx="2054" cy="803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DOM</a:t>
              </a:r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插入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圆角矩形 53"/>
            <p:cNvSpPr>
              <a:spLocks noChangeArrowheads="1"/>
            </p:cNvSpPr>
            <p:nvPr/>
          </p:nvSpPr>
          <p:spPr bwMode="auto">
            <a:xfrm>
              <a:off x="3869" y="2903"/>
              <a:ext cx="2055" cy="834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模版模块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圆角矩形 53"/>
            <p:cNvSpPr>
              <a:spLocks noChangeArrowheads="1"/>
            </p:cNvSpPr>
            <p:nvPr/>
          </p:nvSpPr>
          <p:spPr bwMode="auto">
            <a:xfrm>
              <a:off x="1257" y="5110"/>
              <a:ext cx="2026" cy="8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获取数据</a:t>
              </a:r>
              <a:endParaRPr lang="zh-CN" altLang="en-US" sz="14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圆角矩形 9"/>
            <p:cNvSpPr>
              <a:spLocks noChangeArrowheads="1"/>
            </p:cNvSpPr>
            <p:nvPr/>
          </p:nvSpPr>
          <p:spPr bwMode="auto">
            <a:xfrm>
              <a:off x="3869" y="9175"/>
              <a:ext cx="2055" cy="83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数据中心</a:t>
              </a:r>
              <a:endParaRPr lang="zh-CN" altLang="en-US" sz="14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圆角矩形 53"/>
            <p:cNvSpPr>
              <a:spLocks noChangeArrowheads="1"/>
            </p:cNvSpPr>
            <p:nvPr/>
          </p:nvSpPr>
          <p:spPr bwMode="auto">
            <a:xfrm>
              <a:off x="3870" y="5109"/>
              <a:ext cx="2054" cy="803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模版加工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3" name="圆角矩形 53"/>
            <p:cNvSpPr>
              <a:spLocks noChangeArrowheads="1"/>
            </p:cNvSpPr>
            <p:nvPr/>
          </p:nvSpPr>
          <p:spPr bwMode="auto">
            <a:xfrm>
              <a:off x="1257" y="6951"/>
              <a:ext cx="2026" cy="8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事件监听</a:t>
              </a:r>
              <a:endParaRPr lang="zh-CN" altLang="en-US" sz="14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4" name="圆角矩形 53"/>
            <p:cNvSpPr>
              <a:spLocks noChangeArrowheads="1"/>
            </p:cNvSpPr>
            <p:nvPr/>
          </p:nvSpPr>
          <p:spPr bwMode="auto">
            <a:xfrm>
              <a:off x="3870" y="6320"/>
              <a:ext cx="2054" cy="803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DOM</a:t>
              </a:r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操作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圆角矩形 53"/>
            <p:cNvSpPr>
              <a:spLocks noChangeArrowheads="1"/>
            </p:cNvSpPr>
            <p:nvPr/>
          </p:nvSpPr>
          <p:spPr bwMode="auto">
            <a:xfrm>
              <a:off x="3870" y="7555"/>
              <a:ext cx="2054" cy="803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接口调用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圆角矩形 53"/>
            <p:cNvSpPr>
              <a:spLocks noChangeArrowheads="1"/>
            </p:cNvSpPr>
            <p:nvPr/>
          </p:nvSpPr>
          <p:spPr bwMode="auto">
            <a:xfrm>
              <a:off x="6511" y="7555"/>
              <a:ext cx="2054" cy="803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DOM</a:t>
              </a:r>
              <a:r>
                <a: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操作</a:t>
              </a:r>
              <a:endParaRPr lang="zh-CN" altLang="en-US" sz="14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9" name="直接箭头连接符 18"/>
            <p:cNvCxnSpPr>
              <a:stCxn id="9" idx="3"/>
              <a:endCxn id="11" idx="1"/>
            </p:cNvCxnSpPr>
            <p:nvPr/>
          </p:nvCxnSpPr>
          <p:spPr>
            <a:xfrm>
              <a:off x="3300" y="5510"/>
              <a:ext cx="587" cy="1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7" idx="1"/>
            </p:cNvCxnSpPr>
            <p:nvPr/>
          </p:nvCxnSpPr>
          <p:spPr>
            <a:xfrm>
              <a:off x="5941" y="5511"/>
              <a:ext cx="587" cy="1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0"/>
              <a:endCxn id="8" idx="2"/>
            </p:cNvCxnSpPr>
            <p:nvPr/>
          </p:nvCxnSpPr>
          <p:spPr>
            <a:xfrm flipV="1">
              <a:off x="4914" y="3737"/>
              <a:ext cx="0" cy="1372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3"/>
              <a:endCxn id="14" idx="1"/>
            </p:cNvCxnSpPr>
            <p:nvPr/>
          </p:nvCxnSpPr>
          <p:spPr>
            <a:xfrm flipV="1">
              <a:off x="3300" y="6722"/>
              <a:ext cx="587" cy="629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5" idx="1"/>
            </p:cNvCxnSpPr>
            <p:nvPr/>
          </p:nvCxnSpPr>
          <p:spPr>
            <a:xfrm>
              <a:off x="3300" y="7348"/>
              <a:ext cx="587" cy="609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3"/>
              <a:endCxn id="18" idx="1"/>
            </p:cNvCxnSpPr>
            <p:nvPr/>
          </p:nvCxnSpPr>
          <p:spPr>
            <a:xfrm>
              <a:off x="5941" y="7957"/>
              <a:ext cx="587" cy="0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2"/>
              <a:endCxn id="10" idx="0"/>
            </p:cNvCxnSpPr>
            <p:nvPr/>
          </p:nvCxnSpPr>
          <p:spPr>
            <a:xfrm>
              <a:off x="4914" y="8358"/>
              <a:ext cx="0" cy="817"/>
            </a:xfrm>
            <a:prstGeom prst="straightConnector1">
              <a:avLst/>
            </a:prstGeom>
            <a:ln>
              <a:solidFill>
                <a:srgbClr val="62B7E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968" y="4230"/>
              <a:ext cx="7860" cy="4407"/>
            </a:xfrm>
            <a:prstGeom prst="rect">
              <a:avLst/>
            </a:prstGeom>
            <a:noFill/>
            <a:ln w="15875">
              <a:solidFill>
                <a:srgbClr val="99CC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6" y="4329"/>
              <a:ext cx="1888" cy="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业务操作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React</a:t>
            </a:r>
            <a:r>
              <a:rPr lang="zh-CN" altLang="en-US" dirty="0" smtClean="0"/>
              <a:t>开发实践</a:t>
            </a:r>
            <a:endParaRPr lang="zh-CN" altLang="en-US" dirty="0" smtClean="0"/>
          </a:p>
        </p:txBody>
      </p:sp>
      <p:grpSp>
        <p:nvGrpSpPr>
          <p:cNvPr id="18" name="存在的问题"/>
          <p:cNvGrpSpPr/>
          <p:nvPr/>
        </p:nvGrpSpPr>
        <p:grpSpPr>
          <a:xfrm>
            <a:off x="6753234" y="965068"/>
            <a:ext cx="7783262" cy="6930137"/>
            <a:chOff x="6753234" y="965068"/>
            <a:chExt cx="7783262" cy="6930137"/>
          </a:xfrm>
        </p:grpSpPr>
        <p:sp>
          <p:nvSpPr>
            <p:cNvPr id="19" name="MH_Other_1"/>
            <p:cNvSpPr/>
            <p:nvPr>
              <p:custDataLst>
                <p:tags r:id="rId2"/>
              </p:custDataLst>
            </p:nvPr>
          </p:nvSpPr>
          <p:spPr>
            <a:xfrm>
              <a:off x="6753234" y="1812238"/>
              <a:ext cx="6713881" cy="6082967"/>
            </a:xfrm>
            <a:custGeom>
              <a:avLst/>
              <a:gdLst>
                <a:gd name="connsiteX0" fmla="*/ 5372100 w 5372100"/>
                <a:gd name="connsiteY0" fmla="*/ 0 h 4867275"/>
                <a:gd name="connsiteX1" fmla="*/ 952500 w 5372100"/>
                <a:gd name="connsiteY1" fmla="*/ 0 h 4867275"/>
                <a:gd name="connsiteX2" fmla="*/ 952500 w 5372100"/>
                <a:gd name="connsiteY2" fmla="*/ 371475 h 4867275"/>
                <a:gd name="connsiteX3" fmla="*/ 952500 w 5372100"/>
                <a:gd name="connsiteY3" fmla="*/ 4867275 h 4867275"/>
                <a:gd name="connsiteX4" fmla="*/ 390525 w 5372100"/>
                <a:gd name="connsiteY4" fmla="*/ 4867275 h 4867275"/>
                <a:gd name="connsiteX5" fmla="*/ 0 w 5372100"/>
                <a:gd name="connsiteY5" fmla="*/ 4867275 h 486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2100" h="4867275">
                  <a:moveTo>
                    <a:pt x="5372100" y="0"/>
                  </a:moveTo>
                  <a:lnTo>
                    <a:pt x="952500" y="0"/>
                  </a:lnTo>
                  <a:lnTo>
                    <a:pt x="952500" y="371475"/>
                  </a:lnTo>
                  <a:lnTo>
                    <a:pt x="952500" y="4867275"/>
                  </a:lnTo>
                  <a:lnTo>
                    <a:pt x="390525" y="4867275"/>
                  </a:lnTo>
                  <a:lnTo>
                    <a:pt x="0" y="4867275"/>
                  </a:lnTo>
                </a:path>
              </a:pathLst>
            </a:custGeom>
            <a:noFill/>
            <a:ln w="19050">
              <a:solidFill>
                <a:srgbClr val="5DA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0">
                <a:solidFill>
                  <a:srgbClr val="259DEE"/>
                </a:solidFill>
              </a:endParaRPr>
            </a:p>
          </p:txBody>
        </p:sp>
        <p:sp>
          <p:nvSpPr>
            <p:cNvPr id="20" name="MH_Title_1"/>
            <p:cNvSpPr/>
            <p:nvPr>
              <p:custDataLst>
                <p:tags r:id="rId3"/>
              </p:custDataLst>
            </p:nvPr>
          </p:nvSpPr>
          <p:spPr>
            <a:xfrm>
              <a:off x="7945623" y="965068"/>
              <a:ext cx="5565140" cy="861059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000" b="1" dirty="0" smtClean="0">
                  <a:solidFill>
                    <a:srgbClr val="259DEE"/>
                  </a:solidFill>
                  <a:latin typeface="微软雅黑" charset="-122"/>
                  <a:ea typeface="微软雅黑" charset="-122"/>
                </a:rPr>
                <a:t>存在哪些问题</a:t>
              </a:r>
              <a:endParaRPr lang="zh-CN" altLang="en-US" sz="4000" b="1" dirty="0">
                <a:solidFill>
                  <a:srgbClr val="259DEE"/>
                </a:solidFill>
                <a:latin typeface="微软雅黑" charset="-122"/>
                <a:ea typeface="微软雅黑" charset="-122"/>
              </a:endParaRPr>
            </a:p>
          </p:txBody>
        </p:sp>
        <p:grpSp>
          <p:nvGrpSpPr>
            <p:cNvPr id="21" name="组合 44"/>
            <p:cNvGrpSpPr/>
            <p:nvPr/>
          </p:nvGrpSpPr>
          <p:grpSpPr>
            <a:xfrm>
              <a:off x="7842935" y="2096531"/>
              <a:ext cx="6693561" cy="720194"/>
              <a:chOff x="4340776" y="3919174"/>
              <a:chExt cx="6693561" cy="720194"/>
            </a:xfrm>
          </p:grpSpPr>
          <p:sp>
            <p:nvSpPr>
              <p:cNvPr id="28" name="MH_Other_3"/>
              <p:cNvSpPr/>
              <p:nvPr>
                <p:custDataLst>
                  <p:tags r:id="rId4"/>
                </p:custDataLst>
              </p:nvPr>
            </p:nvSpPr>
            <p:spPr>
              <a:xfrm>
                <a:off x="4340776" y="4172369"/>
                <a:ext cx="224192" cy="22617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5DA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  <p:sp>
            <p:nvSpPr>
              <p:cNvPr id="30" name="MH_SubTitle_2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828361" y="3919174"/>
                <a:ext cx="6205976" cy="720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defRPr/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组件抽象程度不够</a:t>
                </a:r>
                <a:endPara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grpSp>
          <p:nvGrpSpPr>
            <p:cNvPr id="31" name="组合 1"/>
            <p:cNvGrpSpPr/>
            <p:nvPr/>
          </p:nvGrpSpPr>
          <p:grpSpPr>
            <a:xfrm>
              <a:off x="7842935" y="2842649"/>
              <a:ext cx="6693561" cy="720194"/>
              <a:chOff x="7995335" y="2905755"/>
              <a:chExt cx="6693561" cy="720194"/>
            </a:xfrm>
          </p:grpSpPr>
          <p:sp>
            <p:nvSpPr>
              <p:cNvPr id="34" name="MH_Other_3"/>
              <p:cNvSpPr/>
              <p:nvPr>
                <p:custDataLst>
                  <p:tags r:id="rId6"/>
                </p:custDataLst>
              </p:nvPr>
            </p:nvSpPr>
            <p:spPr>
              <a:xfrm>
                <a:off x="7995335" y="3158950"/>
                <a:ext cx="224192" cy="226177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5DA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/>
              </a:p>
            </p:txBody>
          </p:sp>
          <p:sp>
            <p:nvSpPr>
              <p:cNvPr id="35" name="MH_SubTitle_2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482920" y="2905755"/>
                <a:ext cx="6205976" cy="720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defRPr/>
                </a:pP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组件间数据流混乱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</p:grpSp>
      <p:grpSp>
        <p:nvGrpSpPr>
          <p:cNvPr id="39" name="老开发模式"/>
          <p:cNvGrpSpPr/>
          <p:nvPr/>
        </p:nvGrpSpPr>
        <p:grpSpPr>
          <a:xfrm>
            <a:off x="587375" y="1736090"/>
            <a:ext cx="5910580" cy="5452110"/>
            <a:chOff x="925" y="2734"/>
            <a:chExt cx="9308" cy="8586"/>
          </a:xfrm>
        </p:grpSpPr>
        <p:grpSp>
          <p:nvGrpSpPr>
            <p:cNvPr id="6" name="第一阶段开发模式"/>
            <p:cNvGrpSpPr/>
            <p:nvPr/>
          </p:nvGrpSpPr>
          <p:grpSpPr>
            <a:xfrm>
              <a:off x="925" y="2734"/>
              <a:ext cx="9309" cy="8587"/>
              <a:chOff x="549" y="2566"/>
              <a:chExt cx="9309" cy="8587"/>
            </a:xfrm>
          </p:grpSpPr>
          <p:sp>
            <p:nvSpPr>
              <p:cNvPr id="7" name="圆角矩形 53"/>
              <p:cNvSpPr>
                <a:spLocks noChangeArrowheads="1"/>
              </p:cNvSpPr>
              <p:nvPr/>
            </p:nvSpPr>
            <p:spPr bwMode="auto">
              <a:xfrm>
                <a:off x="7154" y="5110"/>
                <a:ext cx="2054" cy="803"/>
              </a:xfrm>
              <a:prstGeom prst="roundRect">
                <a:avLst>
                  <a:gd name="adj" fmla="val 16667"/>
                </a:avLst>
              </a:prstGeom>
              <a:solidFill>
                <a:srgbClr val="3366CC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en-US" altLang="zh-CN" sz="12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DOM</a:t>
                </a:r>
                <a:r>
                  <a:rPr lang="zh-CN" altLang="en-US" sz="12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插入</a:t>
                </a:r>
                <a:endParaRPr lang="zh-CN" altLang="en-US" sz="12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9" name="圆角矩形 53"/>
              <p:cNvSpPr>
                <a:spLocks noChangeArrowheads="1"/>
              </p:cNvSpPr>
              <p:nvPr/>
            </p:nvSpPr>
            <p:spPr bwMode="auto">
              <a:xfrm>
                <a:off x="4512" y="2903"/>
                <a:ext cx="4834" cy="3732"/>
              </a:xfrm>
              <a:prstGeom prst="roundRect">
                <a:avLst>
                  <a:gd name="adj" fmla="val 16667"/>
                </a:avLst>
              </a:prstGeom>
              <a:solidFill>
                <a:srgbClr val="3366CC"/>
              </a:solidFill>
              <a:ln w="9525">
                <a:noFill/>
                <a:round/>
              </a:ln>
            </p:spPr>
            <p:txBody>
              <a:bodyPr lIns="90170" tIns="0" rIns="90170" bIns="46990" anchor="t" anchorCtr="0"/>
              <a:p>
                <a:pPr algn="ctr" eaLnBrk="0" hangingPunct="0"/>
                <a:r>
                  <a:rPr lang="zh-CN" altLang="en-US" sz="16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父级组件</a:t>
                </a:r>
                <a:endParaRPr lang="zh-CN" altLang="en-US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2" name="圆角矩形 53"/>
              <p:cNvSpPr>
                <a:spLocks noChangeArrowheads="1"/>
              </p:cNvSpPr>
              <p:nvPr/>
            </p:nvSpPr>
            <p:spPr bwMode="auto">
              <a:xfrm>
                <a:off x="5506" y="3677"/>
                <a:ext cx="2589" cy="80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l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子组件 </a:t>
                </a:r>
                <a:r>
                  <a:rPr lang="en-US" altLang="zh-CN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A</a:t>
                </a:r>
                <a:endParaRPr lang="en-US" altLang="zh-CN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3" name="圆角矩形 53"/>
              <p:cNvSpPr>
                <a:spLocks noChangeArrowheads="1"/>
              </p:cNvSpPr>
              <p:nvPr/>
            </p:nvSpPr>
            <p:spPr bwMode="auto">
              <a:xfrm>
                <a:off x="5506" y="4653"/>
                <a:ext cx="2589" cy="80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l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子组件 </a:t>
                </a:r>
                <a:r>
                  <a:rPr lang="en-US" altLang="zh-CN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B</a:t>
                </a:r>
                <a:endParaRPr lang="en-US" altLang="zh-CN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4" name="圆角矩形 53"/>
              <p:cNvSpPr>
                <a:spLocks noChangeArrowheads="1"/>
              </p:cNvSpPr>
              <p:nvPr/>
            </p:nvSpPr>
            <p:spPr bwMode="auto">
              <a:xfrm>
                <a:off x="5506" y="5611"/>
                <a:ext cx="2589" cy="800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l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子组件 </a:t>
                </a:r>
                <a:r>
                  <a:rPr lang="en-US" altLang="zh-CN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C</a:t>
                </a:r>
                <a:endParaRPr lang="en-US" altLang="zh-CN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5" name="圆角矩形 53"/>
              <p:cNvSpPr>
                <a:spLocks noChangeArrowheads="1"/>
              </p:cNvSpPr>
              <p:nvPr/>
            </p:nvSpPr>
            <p:spPr bwMode="auto">
              <a:xfrm>
                <a:off x="3540" y="3677"/>
                <a:ext cx="1570" cy="2235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l" eaLnBrk="0" latinLnBrk="0" hangingPunct="0">
                  <a:lnSpc>
                    <a:spcPct val="150000"/>
                  </a:lnSpc>
                </a:pPr>
                <a:r>
                  <a:rPr lang="en-US" altLang="zh-CN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setData A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l" eaLnBrk="0" latinLnBrk="0" hangingPunct="0">
                  <a:lnSpc>
                    <a:spcPct val="150000"/>
                  </a:lnSpc>
                </a:pPr>
                <a:r>
                  <a:rPr lang="en-US" altLang="zh-CN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setData B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l" eaLnBrk="0" latinLnBrk="0" hangingPunct="0">
                  <a:lnSpc>
                    <a:spcPct val="150000"/>
                  </a:lnSpc>
                </a:pPr>
                <a:r>
                  <a:rPr lang="en-US" altLang="zh-CN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setData C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l" eaLnBrk="0" latinLnBrk="0" hangingPunct="0">
                  <a:lnSpc>
                    <a:spcPct val="150000"/>
                  </a:lnSpc>
                </a:pPr>
                <a:r>
                  <a:rPr lang="en-US" altLang="zh-CN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API A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6" name="圆角矩形 25"/>
              <p:cNvSpPr>
                <a:spLocks noChangeArrowheads="1"/>
              </p:cNvSpPr>
              <p:nvPr/>
            </p:nvSpPr>
            <p:spPr bwMode="auto">
              <a:xfrm>
                <a:off x="7871" y="3777"/>
                <a:ext cx="594" cy="258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消息</a:t>
                </a:r>
                <a:endParaRPr lang="zh-CN" altLang="en-US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endParaRPr lang="zh-CN" altLang="en-US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r>
                  <a:rPr lang="zh-CN" altLang="en-US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监听</a:t>
                </a:r>
                <a:endParaRPr lang="zh-CN" altLang="en-US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r>
                  <a:rPr lang="en-US" altLang="zh-CN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/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  <a:p>
                <a:pPr algn="ctr" eaLnBrk="0" hangingPunct="0"/>
                <a:r>
                  <a:rPr lang="zh-CN" altLang="en-US" sz="12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广播</a:t>
                </a:r>
                <a:endParaRPr lang="en-US" altLang="zh-CN" sz="12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cxnSp>
            <p:nvCxnSpPr>
              <p:cNvPr id="27" name="肘形连接符 26"/>
              <p:cNvCxnSpPr>
                <a:stCxn id="25" idx="1"/>
                <a:endCxn id="12" idx="1"/>
              </p:cNvCxnSpPr>
              <p:nvPr/>
            </p:nvCxnSpPr>
            <p:spPr>
              <a:xfrm rot="10800000" flipV="1">
                <a:off x="2229" y="4795"/>
                <a:ext cx="1311" cy="5650"/>
              </a:xfrm>
              <a:prstGeom prst="bentConnector3">
                <a:avLst>
                  <a:gd name="adj1" fmla="val 168268"/>
                </a:avLst>
              </a:prstGeom>
              <a:ln>
                <a:solidFill>
                  <a:srgbClr val="66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3" idx="3"/>
                <a:endCxn id="11" idx="1"/>
              </p:cNvCxnSpPr>
              <p:nvPr/>
            </p:nvCxnSpPr>
            <p:spPr>
              <a:xfrm>
                <a:off x="4283" y="9099"/>
                <a:ext cx="614" cy="19"/>
              </a:xfrm>
              <a:prstGeom prst="straightConnector1">
                <a:avLst/>
              </a:prstGeom>
              <a:ln>
                <a:solidFill>
                  <a:srgbClr val="66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1" idx="3"/>
                <a:endCxn id="29" idx="1"/>
              </p:cNvCxnSpPr>
              <p:nvPr/>
            </p:nvCxnSpPr>
            <p:spPr>
              <a:xfrm flipV="1">
                <a:off x="6952" y="9116"/>
                <a:ext cx="625" cy="2"/>
              </a:xfrm>
              <a:prstGeom prst="straightConnector1">
                <a:avLst/>
              </a:prstGeom>
              <a:ln>
                <a:solidFill>
                  <a:srgbClr val="66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26" idx="2"/>
                <a:endCxn id="13" idx="0"/>
              </p:cNvCxnSpPr>
              <p:nvPr/>
            </p:nvCxnSpPr>
            <p:spPr>
              <a:xfrm flipH="1">
                <a:off x="3270" y="6362"/>
                <a:ext cx="4898" cy="2337"/>
              </a:xfrm>
              <a:prstGeom prst="straightConnector1">
                <a:avLst/>
              </a:prstGeom>
              <a:ln>
                <a:solidFill>
                  <a:srgbClr val="66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40" idx="1"/>
                <a:endCxn id="12" idx="3"/>
              </p:cNvCxnSpPr>
              <p:nvPr/>
            </p:nvCxnSpPr>
            <p:spPr>
              <a:xfrm flipH="1">
                <a:off x="4283" y="10429"/>
                <a:ext cx="3294" cy="16"/>
              </a:xfrm>
              <a:prstGeom prst="straightConnector1">
                <a:avLst/>
              </a:prstGeom>
              <a:ln>
                <a:solidFill>
                  <a:srgbClr val="66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2050" y="2747"/>
                <a:ext cx="2134" cy="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React</a:t>
                </a:r>
                <a:r>
                  <a:rPr lang="zh-CN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组件</a:t>
                </a:r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875" y="2566"/>
                <a:ext cx="7982" cy="4407"/>
              </a:xfrm>
              <a:prstGeom prst="rect">
                <a:avLst/>
              </a:prstGeom>
              <a:noFill/>
              <a:ln w="15875">
                <a:solidFill>
                  <a:srgbClr val="99CCFF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>
                <a:spLocks noChangeArrowheads="1"/>
              </p:cNvSpPr>
              <p:nvPr/>
            </p:nvSpPr>
            <p:spPr bwMode="auto">
              <a:xfrm>
                <a:off x="4897" y="8701"/>
                <a:ext cx="2055" cy="834"/>
              </a:xfrm>
              <a:prstGeom prst="roundRect">
                <a:avLst>
                  <a:gd name="adj" fmla="val 16667"/>
                </a:avLst>
              </a:prstGeom>
              <a:solidFill>
                <a:srgbClr val="3366CC"/>
              </a:solidFill>
              <a:ln w="9525">
                <a:solidFill>
                  <a:srgbClr val="3366CC"/>
                </a:solidFill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接口调用</a:t>
                </a:r>
                <a:endPara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12" name="圆角矩形 53"/>
              <p:cNvSpPr>
                <a:spLocks noChangeArrowheads="1"/>
              </p:cNvSpPr>
              <p:nvPr/>
            </p:nvSpPr>
            <p:spPr bwMode="auto">
              <a:xfrm>
                <a:off x="2229" y="10043"/>
                <a:ext cx="2054" cy="803"/>
              </a:xfrm>
              <a:prstGeom prst="roundRect">
                <a:avLst>
                  <a:gd name="adj" fmla="val 16667"/>
                </a:avLst>
              </a:prstGeom>
              <a:solidFill>
                <a:srgbClr val="3366CC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en-US" altLang="zh-CN" sz="14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React</a:t>
                </a:r>
                <a:r>
                  <a:rPr lang="zh-CN" altLang="en-US" sz="1400" b="0" dirty="0" smtClean="0">
                    <a:solidFill>
                      <a:srgbClr val="FFFFFF"/>
                    </a:solidFill>
                    <a:latin typeface="微软雅黑" charset="-122"/>
                    <a:ea typeface="微软雅黑" charset="-122"/>
                  </a:rPr>
                  <a:t>句柄</a:t>
                </a:r>
                <a:endParaRPr lang="zh-CN" altLang="en-US" sz="14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13" name="圆角矩形 53"/>
              <p:cNvSpPr>
                <a:spLocks noChangeArrowheads="1"/>
              </p:cNvSpPr>
              <p:nvPr/>
            </p:nvSpPr>
            <p:spPr bwMode="auto">
              <a:xfrm>
                <a:off x="2257" y="8699"/>
                <a:ext cx="2026" cy="8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消息监听</a:t>
                </a:r>
                <a:endPara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087" y="7827"/>
                <a:ext cx="1888" cy="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</a:rPr>
                  <a:t>业务操作</a:t>
                </a:r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9" name="圆角矩形 28"/>
              <p:cNvSpPr>
                <a:spLocks noChangeArrowheads="1"/>
              </p:cNvSpPr>
              <p:nvPr/>
            </p:nvSpPr>
            <p:spPr bwMode="auto">
              <a:xfrm>
                <a:off x="7577" y="8699"/>
                <a:ext cx="2055" cy="834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>
                <a:noFill/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广播回调</a:t>
                </a:r>
                <a:endPara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40" name="圆角矩形 39"/>
              <p:cNvSpPr>
                <a:spLocks noChangeArrowheads="1"/>
              </p:cNvSpPr>
              <p:nvPr/>
            </p:nvSpPr>
            <p:spPr bwMode="auto">
              <a:xfrm>
                <a:off x="7577" y="10012"/>
                <a:ext cx="2055" cy="834"/>
              </a:xfrm>
              <a:prstGeom prst="roundRect">
                <a:avLst>
                  <a:gd name="adj" fmla="val 16667"/>
                </a:avLst>
              </a:prstGeom>
              <a:solidFill>
                <a:srgbClr val="3366CC"/>
              </a:solidFill>
              <a:ln w="9525">
                <a:solidFill>
                  <a:srgbClr val="3366CC"/>
                </a:solidFill>
                <a:round/>
              </a:ln>
            </p:spPr>
            <p:txBody>
              <a:bodyPr lIns="90170" tIns="46990" rIns="90170" bIns="46990" anchor="ctr"/>
              <a:p>
                <a:pPr algn="ctr" eaLnBrk="0" hangingPunct="0"/>
                <a:r>
                  <a:rPr lang="zh-CN" altLang="en-US" sz="1400" b="0" dirty="0" smtClean="0">
                    <a:solidFill>
                      <a:schemeClr val="bg1"/>
                    </a:solidFill>
                    <a:latin typeface="微软雅黑" charset="-122"/>
                    <a:ea typeface="微软雅黑" charset="-122"/>
                  </a:rPr>
                  <a:t>获取数据</a:t>
                </a:r>
                <a:endParaRPr lang="zh-CN" altLang="en-US" sz="14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930" y="7676"/>
                <a:ext cx="7928" cy="3477"/>
              </a:xfrm>
              <a:prstGeom prst="rect">
                <a:avLst/>
              </a:prstGeom>
              <a:noFill/>
              <a:ln w="15875">
                <a:solidFill>
                  <a:srgbClr val="99CCFF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49" y="7061"/>
                <a:ext cx="1568" cy="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charset="-122"/>
                    <a:ea typeface="微软雅黑" charset="-122"/>
                  </a:rPr>
                  <a:t>暴露句柄</a:t>
                </a:r>
                <a:endPara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  <p:cxnSp>
          <p:nvCxnSpPr>
            <p:cNvPr id="36" name="直接箭头连接符 35"/>
            <p:cNvCxnSpPr>
              <a:stCxn id="29" idx="0"/>
              <a:endCxn id="26" idx="2"/>
            </p:cNvCxnSpPr>
            <p:nvPr/>
          </p:nvCxnSpPr>
          <p:spPr>
            <a:xfrm flipH="1" flipV="1">
              <a:off x="8544" y="6530"/>
              <a:ext cx="437" cy="2337"/>
            </a:xfrm>
            <a:prstGeom prst="straightConnector1">
              <a:avLst/>
            </a:prstGeom>
            <a:ln>
              <a:solidFill>
                <a:srgbClr val="66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开发实例"/>
          <p:cNvGrpSpPr/>
          <p:nvPr/>
        </p:nvGrpSpPr>
        <p:grpSpPr>
          <a:xfrm>
            <a:off x="1124585" y="1162685"/>
            <a:ext cx="5323205" cy="6896735"/>
            <a:chOff x="549" y="1817"/>
            <a:chExt cx="8383" cy="1086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" y="2592"/>
              <a:ext cx="8383" cy="1008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49" y="1817"/>
              <a:ext cx="2188" cy="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zh-CN" altLang="en-US" sz="2000" dirty="0" smtClean="0">
                  <a:latin typeface="微软雅黑" charset="-122"/>
                  <a:ea typeface="微软雅黑" charset="-122"/>
                </a:rPr>
                <a:t>开发实例</a:t>
              </a:r>
              <a:endParaRPr lang="zh-CN" altLang="en-US" sz="2000" dirty="0" smtClean="0">
                <a:latin typeface="微软雅黑" charset="-122"/>
                <a:ea typeface="微软雅黑" charset="-122"/>
              </a:endParaRPr>
            </a:p>
          </p:txBody>
        </p:sp>
      </p:grp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flux</a:t>
            </a:r>
            <a:r>
              <a:rPr lang="zh-CN" altLang="en-US" dirty="0" smtClean="0"/>
              <a:t>架构</a:t>
            </a:r>
            <a:endParaRPr lang="zh-CN" altLang="en-US" dirty="0" smtClean="0"/>
          </a:p>
        </p:txBody>
      </p:sp>
      <p:sp>
        <p:nvSpPr>
          <p:cNvPr id="14" name="圆角矩形 53"/>
          <p:cNvSpPr>
            <a:spLocks noChangeArrowheads="1"/>
          </p:cNvSpPr>
          <p:nvPr/>
        </p:nvSpPr>
        <p:spPr bwMode="auto">
          <a:xfrm>
            <a:off x="9557385" y="2643505"/>
            <a:ext cx="1978025" cy="746760"/>
          </a:xfrm>
          <a:prstGeom prst="roundRect">
            <a:avLst>
              <a:gd name="adj" fmla="val 16667"/>
            </a:avLst>
          </a:prstGeom>
          <a:solidFill>
            <a:srgbClr val="F2750E"/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View</a:t>
            </a:r>
            <a:endParaRPr lang="en-US" altLang="zh-CN" sz="16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圆角矩形 53"/>
          <p:cNvSpPr>
            <a:spLocks noChangeArrowheads="1"/>
          </p:cNvSpPr>
          <p:nvPr/>
        </p:nvSpPr>
        <p:spPr bwMode="auto">
          <a:xfrm>
            <a:off x="1901190" y="2642870"/>
            <a:ext cx="1950720" cy="747395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Actions</a:t>
            </a:r>
            <a:endParaRPr lang="en-US" altLang="zh-CN" sz="1600" b="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圆角矩形 53"/>
          <p:cNvSpPr>
            <a:spLocks noChangeArrowheads="1"/>
          </p:cNvSpPr>
          <p:nvPr/>
        </p:nvSpPr>
        <p:spPr bwMode="auto">
          <a:xfrm>
            <a:off x="6985635" y="2640330"/>
            <a:ext cx="1976755" cy="749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Stores</a:t>
            </a:r>
            <a:endParaRPr lang="en-US" altLang="zh-CN" sz="16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圆角矩形 53"/>
          <p:cNvSpPr>
            <a:spLocks noChangeArrowheads="1"/>
          </p:cNvSpPr>
          <p:nvPr/>
        </p:nvSpPr>
        <p:spPr bwMode="auto">
          <a:xfrm>
            <a:off x="4446905" y="2642870"/>
            <a:ext cx="1950720" cy="74739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Dispatcher</a:t>
            </a:r>
            <a:endParaRPr lang="en-US" altLang="zh-CN" sz="1600" b="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6" name="肘形连接符 5"/>
          <p:cNvCxnSpPr>
            <a:stCxn id="14" idx="0"/>
            <a:endCxn id="15" idx="0"/>
          </p:cNvCxnSpPr>
          <p:nvPr/>
        </p:nvCxnSpPr>
        <p:spPr>
          <a:xfrm rot="16200000" flipV="1">
            <a:off x="6711315" y="-1191895"/>
            <a:ext cx="635" cy="7670165"/>
          </a:xfrm>
          <a:prstGeom prst="bentConnector3">
            <a:avLst>
              <a:gd name="adj1" fmla="val 3760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5" idx="3"/>
            <a:endCxn id="2" idx="1"/>
          </p:cNvCxnSpPr>
          <p:nvPr/>
        </p:nvCxnSpPr>
        <p:spPr>
          <a:xfrm>
            <a:off x="3851910" y="3016885"/>
            <a:ext cx="594995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6397625" y="3016885"/>
            <a:ext cx="58801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" idx="3"/>
            <a:endCxn id="14" idx="1"/>
          </p:cNvCxnSpPr>
          <p:nvPr/>
        </p:nvCxnSpPr>
        <p:spPr>
          <a:xfrm>
            <a:off x="8962390" y="3015615"/>
            <a:ext cx="594995" cy="127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4902835" y="4497070"/>
            <a:ext cx="3617595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480" indent="-28448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单向数据流，行为可预测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命令-查询职责分离</a:t>
            </a:r>
            <a:endParaRPr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view层实现真正的组件化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050" y="488950"/>
            <a:ext cx="13679805" cy="75946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ym typeface="+mn-ea"/>
              </a:rPr>
              <a:t>Redux</a:t>
            </a:r>
            <a:r>
              <a:rPr lang="en-US" dirty="0" smtClean="0"/>
              <a:t> or </a:t>
            </a:r>
            <a:r>
              <a:rPr lang="en-US" dirty="0" smtClean="0">
                <a:sym typeface="+mn-ea"/>
              </a:rPr>
              <a:t>Reflux </a:t>
            </a:r>
            <a:r>
              <a:rPr lang="zh-CN" altLang="en-US" dirty="0" smtClean="0">
                <a:sym typeface="+mn-ea"/>
              </a:rPr>
              <a:t>选型</a:t>
            </a:r>
            <a:endParaRPr lang="zh-CN" altLang="en-US" dirty="0" smtClean="0">
              <a:sym typeface="+mn-ea"/>
            </a:endParaRPr>
          </a:p>
        </p:txBody>
      </p:sp>
      <p:grpSp>
        <p:nvGrpSpPr>
          <p:cNvPr id="23" name="组合 22" hidden="1"/>
          <p:cNvGrpSpPr/>
          <p:nvPr/>
        </p:nvGrpSpPr>
        <p:grpSpPr>
          <a:xfrm>
            <a:off x="5759450" y="5382260"/>
            <a:ext cx="7149465" cy="749935"/>
            <a:chOff x="9070" y="8476"/>
            <a:chExt cx="11259" cy="1181"/>
          </a:xfrm>
        </p:grpSpPr>
        <p:sp>
          <p:nvSpPr>
            <p:cNvPr id="7" name="圆角矩形 53"/>
            <p:cNvSpPr>
              <a:spLocks noChangeArrowheads="1"/>
            </p:cNvSpPr>
            <p:nvPr/>
          </p:nvSpPr>
          <p:spPr bwMode="auto">
            <a:xfrm>
              <a:off x="17215" y="8481"/>
              <a:ext cx="3115" cy="1176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View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圆角矩形 53"/>
            <p:cNvSpPr>
              <a:spLocks noChangeArrowheads="1"/>
            </p:cNvSpPr>
            <p:nvPr/>
          </p:nvSpPr>
          <p:spPr bwMode="auto">
            <a:xfrm>
              <a:off x="9070" y="8481"/>
              <a:ext cx="3072" cy="117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Actions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圆角矩形 53"/>
            <p:cNvSpPr>
              <a:spLocks noChangeArrowheads="1"/>
            </p:cNvSpPr>
            <p:nvPr/>
          </p:nvSpPr>
          <p:spPr bwMode="auto">
            <a:xfrm>
              <a:off x="13165" y="8476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Stores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0" name="直接箭头连接符 9"/>
            <p:cNvCxnSpPr>
              <a:stCxn id="8" idx="3"/>
              <a:endCxn id="9" idx="1"/>
            </p:cNvCxnSpPr>
            <p:nvPr/>
          </p:nvCxnSpPr>
          <p:spPr>
            <a:xfrm flipV="1">
              <a:off x="12142" y="9067"/>
              <a:ext cx="1023" cy="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3"/>
              <a:endCxn id="7" idx="1"/>
            </p:cNvCxnSpPr>
            <p:nvPr/>
          </p:nvCxnSpPr>
          <p:spPr>
            <a:xfrm>
              <a:off x="16278" y="9067"/>
              <a:ext cx="937" cy="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0"/>
              <a:endCxn id="8" idx="0"/>
            </p:cNvCxnSpPr>
            <p:nvPr/>
          </p:nvCxnSpPr>
          <p:spPr>
            <a:xfrm rot="16200000" flipV="1">
              <a:off x="14690" y="4398"/>
              <a:ext cx="5" cy="8167"/>
            </a:xfrm>
            <a:prstGeom prst="bentConnector3">
              <a:avLst>
                <a:gd name="adj1" fmla="val 7560000"/>
              </a:avLst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034030" y="1844675"/>
            <a:ext cx="7642225" cy="3151505"/>
            <a:chOff x="4778" y="2905"/>
            <a:chExt cx="12035" cy="4963"/>
          </a:xfrm>
        </p:grpSpPr>
        <p:sp>
          <p:nvSpPr>
            <p:cNvPr id="14" name="圆角矩形 53"/>
            <p:cNvSpPr>
              <a:spLocks noChangeArrowheads="1"/>
            </p:cNvSpPr>
            <p:nvPr/>
          </p:nvSpPr>
          <p:spPr bwMode="auto">
            <a:xfrm>
              <a:off x="13125" y="5405"/>
              <a:ext cx="3115" cy="1176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View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圆角矩形 53"/>
            <p:cNvSpPr>
              <a:spLocks noChangeArrowheads="1"/>
            </p:cNvSpPr>
            <p:nvPr/>
          </p:nvSpPr>
          <p:spPr bwMode="auto">
            <a:xfrm>
              <a:off x="5330" y="5367"/>
              <a:ext cx="3072" cy="117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Actions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6" name="圆角矩形 53"/>
            <p:cNvSpPr>
              <a:spLocks noChangeArrowheads="1"/>
            </p:cNvSpPr>
            <p:nvPr/>
          </p:nvSpPr>
          <p:spPr bwMode="auto">
            <a:xfrm>
              <a:off x="9729" y="4383"/>
              <a:ext cx="2732" cy="318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lIns="90170" tIns="0" rIns="90170" bIns="46990" anchor="t" anchorCtr="0"/>
            <a:p>
              <a:pPr algn="ctr" eaLnBrk="0" hangingPunct="0"/>
              <a:r>
                <a:rPr lang="en-US" altLang="zh-CN" sz="20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Store</a:t>
              </a:r>
              <a:endParaRPr lang="en-US" altLang="zh-CN" sz="20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4" name="直接箭头连接符 3"/>
            <p:cNvCxnSpPr>
              <a:stCxn id="15" idx="3"/>
              <a:endCxn id="13" idx="2"/>
            </p:cNvCxnSpPr>
            <p:nvPr/>
          </p:nvCxnSpPr>
          <p:spPr>
            <a:xfrm>
              <a:off x="8402" y="5956"/>
              <a:ext cx="946" cy="18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16" idx="3"/>
              <a:endCxn id="14" idx="1"/>
            </p:cNvCxnSpPr>
            <p:nvPr/>
          </p:nvCxnSpPr>
          <p:spPr>
            <a:xfrm>
              <a:off x="12461" y="5974"/>
              <a:ext cx="664" cy="1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14" idx="0"/>
              <a:endCxn id="15" idx="0"/>
            </p:cNvCxnSpPr>
            <p:nvPr/>
          </p:nvCxnSpPr>
          <p:spPr>
            <a:xfrm rot="16200000" flipV="1">
              <a:off x="10756" y="1478"/>
              <a:ext cx="38" cy="7817"/>
            </a:xfrm>
            <a:prstGeom prst="bentConnector3">
              <a:avLst>
                <a:gd name="adj1" fmla="val 3355263"/>
              </a:avLst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53"/>
            <p:cNvSpPr>
              <a:spLocks noChangeArrowheads="1"/>
            </p:cNvSpPr>
            <p:nvPr/>
          </p:nvSpPr>
          <p:spPr bwMode="auto">
            <a:xfrm rot="5400000">
              <a:off x="8593" y="5599"/>
              <a:ext cx="2258" cy="749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Middleware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圆角矩形 53"/>
            <p:cNvSpPr>
              <a:spLocks noChangeArrowheads="1"/>
            </p:cNvSpPr>
            <p:nvPr/>
          </p:nvSpPr>
          <p:spPr bwMode="auto">
            <a:xfrm>
              <a:off x="10254" y="5136"/>
              <a:ext cx="1721" cy="6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Reducer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圆角矩形 53"/>
            <p:cNvSpPr>
              <a:spLocks noChangeArrowheads="1"/>
            </p:cNvSpPr>
            <p:nvPr/>
          </p:nvSpPr>
          <p:spPr bwMode="auto">
            <a:xfrm>
              <a:off x="10254" y="5859"/>
              <a:ext cx="1721" cy="6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Reducer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9" name="圆角矩形 53"/>
            <p:cNvSpPr>
              <a:spLocks noChangeArrowheads="1"/>
            </p:cNvSpPr>
            <p:nvPr/>
          </p:nvSpPr>
          <p:spPr bwMode="auto">
            <a:xfrm>
              <a:off x="10254" y="6601"/>
              <a:ext cx="1721" cy="68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Reducer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78" y="2905"/>
              <a:ext cx="12035" cy="4963"/>
            </a:xfrm>
            <a:prstGeom prst="rect">
              <a:avLst/>
            </a:prstGeom>
            <a:noFill/>
            <a:ln w="15875">
              <a:solidFill>
                <a:srgbClr val="6699FF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5335270" y="5403850"/>
            <a:ext cx="3617595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480" indent="-28448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Reducer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函数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middleWare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中间件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单一状态树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55315" y="1946275"/>
            <a:ext cx="15341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2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Redux</a:t>
            </a:r>
            <a:endParaRPr lang="en-US" altLang="zh-CN" sz="3200">
              <a:solidFill>
                <a:schemeClr val="tx2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050" y="488950"/>
            <a:ext cx="13679805" cy="75946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ym typeface="+mn-ea"/>
              </a:rPr>
              <a:t>Redux</a:t>
            </a:r>
            <a:r>
              <a:rPr lang="en-US" dirty="0" smtClean="0"/>
              <a:t> or </a:t>
            </a:r>
            <a:r>
              <a:rPr lang="en-US" dirty="0" smtClean="0">
                <a:sym typeface="+mn-ea"/>
              </a:rPr>
              <a:t>Reflux </a:t>
            </a:r>
            <a:r>
              <a:rPr lang="zh-CN" altLang="en-US" dirty="0" smtClean="0">
                <a:sym typeface="+mn-ea"/>
              </a:rPr>
              <a:t>选型</a:t>
            </a:r>
            <a:endParaRPr lang="en-US" altLang="en-US" dirty="0" smtClean="0"/>
          </a:p>
        </p:txBody>
      </p:sp>
      <p:grpSp>
        <p:nvGrpSpPr>
          <p:cNvPr id="23" name="组合 22" hidden="1"/>
          <p:cNvGrpSpPr/>
          <p:nvPr/>
        </p:nvGrpSpPr>
        <p:grpSpPr>
          <a:xfrm>
            <a:off x="5759450" y="5382260"/>
            <a:ext cx="7149465" cy="749935"/>
            <a:chOff x="9070" y="8476"/>
            <a:chExt cx="11259" cy="1181"/>
          </a:xfrm>
        </p:grpSpPr>
        <p:sp>
          <p:nvSpPr>
            <p:cNvPr id="7" name="圆角矩形 53"/>
            <p:cNvSpPr>
              <a:spLocks noChangeArrowheads="1"/>
            </p:cNvSpPr>
            <p:nvPr/>
          </p:nvSpPr>
          <p:spPr bwMode="auto">
            <a:xfrm>
              <a:off x="17215" y="8481"/>
              <a:ext cx="3115" cy="1176"/>
            </a:xfrm>
            <a:prstGeom prst="roundRect">
              <a:avLst>
                <a:gd name="adj" fmla="val 16667"/>
              </a:avLst>
            </a:prstGeom>
            <a:solidFill>
              <a:srgbClr val="F2750E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View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8" name="圆角矩形 53"/>
            <p:cNvSpPr>
              <a:spLocks noChangeArrowheads="1"/>
            </p:cNvSpPr>
            <p:nvPr/>
          </p:nvSpPr>
          <p:spPr bwMode="auto">
            <a:xfrm>
              <a:off x="9070" y="8481"/>
              <a:ext cx="3072" cy="117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Actions</a:t>
              </a:r>
              <a:endPara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圆角矩形 53"/>
            <p:cNvSpPr>
              <a:spLocks noChangeArrowheads="1"/>
            </p:cNvSpPr>
            <p:nvPr/>
          </p:nvSpPr>
          <p:spPr bwMode="auto">
            <a:xfrm>
              <a:off x="13165" y="8476"/>
              <a:ext cx="3113" cy="118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</a:ln>
          </p:spPr>
          <p:txBody>
            <a:bodyPr lIns="90170" tIns="46990" rIns="90170" bIns="46990" anchor="ctr"/>
            <a:p>
              <a:pPr algn="ctr" eaLnBrk="0" hangingPunct="0"/>
              <a:r>
                <a:rPr lang="en-US" altLang="zh-CN" sz="1600" b="0" dirty="0" smtClean="0">
                  <a:solidFill>
                    <a:srgbClr val="FFFFFF"/>
                  </a:solidFill>
                  <a:latin typeface="微软雅黑" charset="-122"/>
                  <a:ea typeface="微软雅黑" charset="-122"/>
                </a:rPr>
                <a:t>Stores</a:t>
              </a:r>
              <a:endPara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cxnSp>
          <p:nvCxnSpPr>
            <p:cNvPr id="10" name="直接箭头连接符 9"/>
            <p:cNvCxnSpPr>
              <a:stCxn id="8" idx="3"/>
              <a:endCxn id="9" idx="1"/>
            </p:cNvCxnSpPr>
            <p:nvPr/>
          </p:nvCxnSpPr>
          <p:spPr>
            <a:xfrm flipV="1">
              <a:off x="12142" y="9067"/>
              <a:ext cx="1023" cy="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3"/>
              <a:endCxn id="7" idx="1"/>
            </p:cNvCxnSpPr>
            <p:nvPr/>
          </p:nvCxnSpPr>
          <p:spPr>
            <a:xfrm>
              <a:off x="16278" y="9067"/>
              <a:ext cx="937" cy="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7" idx="0"/>
              <a:endCxn id="8" idx="0"/>
            </p:cNvCxnSpPr>
            <p:nvPr/>
          </p:nvCxnSpPr>
          <p:spPr>
            <a:xfrm rot="16200000" flipV="1">
              <a:off x="14690" y="4398"/>
              <a:ext cx="5" cy="8167"/>
            </a:xfrm>
            <a:prstGeom prst="bentConnector3">
              <a:avLst>
                <a:gd name="adj1" fmla="val 7560000"/>
              </a:avLst>
            </a:prstGeom>
            <a:ln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圆角矩形 53"/>
          <p:cNvSpPr>
            <a:spLocks noChangeArrowheads="1"/>
          </p:cNvSpPr>
          <p:nvPr/>
        </p:nvSpPr>
        <p:spPr bwMode="auto">
          <a:xfrm>
            <a:off x="8334375" y="3214370"/>
            <a:ext cx="1978025" cy="746760"/>
          </a:xfrm>
          <a:prstGeom prst="roundRect">
            <a:avLst>
              <a:gd name="adj" fmla="val 16667"/>
            </a:avLst>
          </a:prstGeom>
          <a:solidFill>
            <a:srgbClr val="F2750E"/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View</a:t>
            </a:r>
            <a:endParaRPr lang="en-US" altLang="zh-CN" sz="16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圆角矩形 53"/>
          <p:cNvSpPr>
            <a:spLocks noChangeArrowheads="1"/>
          </p:cNvSpPr>
          <p:nvPr/>
        </p:nvSpPr>
        <p:spPr bwMode="auto">
          <a:xfrm>
            <a:off x="3384550" y="3215005"/>
            <a:ext cx="1950720" cy="747395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>
            <a:noFill/>
            <a:round/>
          </a:ln>
        </p:spPr>
        <p:txBody>
          <a:bodyPr lIns="90170" tIns="46990" rIns="90170" bIns="46990" anchor="ctr"/>
          <a:p>
            <a:pPr algn="ctr" eaLnBrk="0" hangingPunct="0"/>
            <a:r>
              <a:rPr lang="en-US" altLang="zh-CN" sz="1600" b="0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Actions</a:t>
            </a:r>
            <a:endParaRPr lang="en-US" altLang="zh-CN" sz="1600" b="0" dirty="0" smtClean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圆角矩形 53"/>
          <p:cNvSpPr>
            <a:spLocks noChangeArrowheads="1"/>
          </p:cNvSpPr>
          <p:nvPr/>
        </p:nvSpPr>
        <p:spPr bwMode="auto">
          <a:xfrm>
            <a:off x="5991860" y="3215005"/>
            <a:ext cx="1734820" cy="7461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  <a:round/>
          </a:ln>
        </p:spPr>
        <p:txBody>
          <a:bodyPr lIns="90170" tIns="71755" rIns="90170" bIns="46990" anchor="ctr" anchorCtr="0"/>
          <a:p>
            <a:pPr algn="ctr" eaLnBrk="0" hangingPunct="0"/>
            <a:r>
              <a:rPr lang="en-US" altLang="zh-CN" sz="2000" b="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Store</a:t>
            </a:r>
            <a:endParaRPr lang="en-US" altLang="zh-CN" sz="2000" b="0" dirty="0" smtClean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4" name="直接箭头连接符 3"/>
          <p:cNvCxnSpPr>
            <a:stCxn id="15" idx="3"/>
            <a:endCxn id="16" idx="1"/>
          </p:cNvCxnSpPr>
          <p:nvPr/>
        </p:nvCxnSpPr>
        <p:spPr>
          <a:xfrm flipV="1">
            <a:off x="5335270" y="3576320"/>
            <a:ext cx="656590" cy="63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6" idx="3"/>
            <a:endCxn id="14" idx="1"/>
          </p:cNvCxnSpPr>
          <p:nvPr/>
        </p:nvCxnSpPr>
        <p:spPr>
          <a:xfrm flipV="1">
            <a:off x="7726680" y="3587750"/>
            <a:ext cx="607695" cy="63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14" idx="0"/>
            <a:endCxn id="15" idx="0"/>
          </p:cNvCxnSpPr>
          <p:nvPr/>
        </p:nvCxnSpPr>
        <p:spPr>
          <a:xfrm rot="16200000" flipH="1" flipV="1">
            <a:off x="6841490" y="732790"/>
            <a:ext cx="635" cy="4963795"/>
          </a:xfrm>
          <a:prstGeom prst="bentConnector3">
            <a:avLst>
              <a:gd name="adj1" fmla="val -3750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15945" y="2031365"/>
            <a:ext cx="7455535" cy="2393950"/>
          </a:xfrm>
          <a:prstGeom prst="rect">
            <a:avLst/>
          </a:prstGeom>
          <a:noFill/>
          <a:ln w="15875">
            <a:solidFill>
              <a:srgbClr val="6699F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5036820" y="5242560"/>
            <a:ext cx="4486275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4480" indent="-28448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移除了单例的dispatcher</a:t>
            </a:r>
            <a:endParaRPr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stores</a:t>
            </a:r>
            <a:r>
              <a:rPr 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直接</a:t>
            </a:r>
            <a:r>
              <a:rPr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监听actions</a:t>
            </a:r>
            <a:endParaRPr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>
              <a:lnSpc>
                <a:spcPct val="150000"/>
              </a:lnSpc>
              <a:buFont typeface="Wingdings" charset="0"/>
              <a:buChar char="ü"/>
            </a:pP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Action具备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Promise</a:t>
            </a:r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lang="en-US" altLang="zh-CN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hooks</a:t>
            </a:r>
            <a:endParaRPr lang="zh-CN" altLang="en-US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49930" y="2144395"/>
            <a:ext cx="15341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2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Reflux</a:t>
            </a:r>
            <a:endParaRPr lang="en-US" altLang="zh-CN" sz="3200">
              <a:solidFill>
                <a:schemeClr val="tx2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p="http://schemas.openxmlformats.org/presentationml/2006/main">
  <p:tag name="MH" val="2016012009323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MH" val="20160121132558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0121134046"/>
  <p:tag name="MH_LIBRARY" val="GRAPHIC"/>
  <p:tag name="MH_TYPE" val="Other"/>
  <p:tag name="MH_ORDER" val="13"/>
</p:tagLst>
</file>

<file path=ppt/tags/tag12.xml><?xml version="1.0" encoding="utf-8"?>
<p:tagLst xmlns:p="http://schemas.openxmlformats.org/presentationml/2006/main">
  <p:tag name="MH" val="20160121134046"/>
  <p:tag name="MH_LIBRARY" val="GRAPHIC"/>
  <p:tag name="MH_TYPE" val="Other"/>
  <p:tag name="MH_ORDER" val="14"/>
</p:tagLst>
</file>

<file path=ppt/tags/tag13.xml><?xml version="1.0" encoding="utf-8"?>
<p:tagLst xmlns:p="http://schemas.openxmlformats.org/presentationml/2006/main">
  <p:tag name="MH" val="20160121134046"/>
  <p:tag name="MH_LIBRARY" val="GRAPHIC"/>
  <p:tag name="MH_TYPE" val="SubTitle"/>
  <p:tag name="MH_ORDER" val="4"/>
</p:tagLst>
</file>

<file path=ppt/tags/tag14.xml><?xml version="1.0" encoding="utf-8"?>
<p:tagLst xmlns:p="http://schemas.openxmlformats.org/presentationml/2006/main">
  <p:tag name="MH" val="20160121134046"/>
  <p:tag name="MH_LIBRARY" val="GRAPHIC"/>
  <p:tag name="MH_TYPE" val="Other"/>
  <p:tag name="MH_ORDER" val="15"/>
</p:tagLst>
</file>

<file path=ppt/tags/tag15.xml><?xml version="1.0" encoding="utf-8"?>
<p:tagLst xmlns:p="http://schemas.openxmlformats.org/presentationml/2006/main">
  <p:tag name="MH" val="20160121134046"/>
  <p:tag name="MH_LIBRARY" val="GRAPHIC"/>
  <p:tag name="MH_TYPE" val="Other"/>
  <p:tag name="MH_ORDER" val="16"/>
</p:tagLst>
</file>

<file path=ppt/tags/tag16.xml><?xml version="1.0" encoding="utf-8"?>
<p:tagLst xmlns:p="http://schemas.openxmlformats.org/presentationml/2006/main">
  <p:tag name="MH" val="20160121134046"/>
  <p:tag name="MH_LIBRARY" val="GRAPHIC"/>
  <p:tag name="MH_TYPE" val="Text"/>
  <p:tag name="MH_ORDER" val="4"/>
</p:tagLst>
</file>

<file path=ppt/tags/tag17.xml><?xml version="1.0" encoding="utf-8"?>
<p:tagLst xmlns:p="http://schemas.openxmlformats.org/presentationml/2006/main">
  <p:tag name="MH" val="20160121134046"/>
  <p:tag name="MH_LIBRARY" val="GRAPHIC"/>
  <p:tag name="MH_TYPE" val="Other"/>
  <p:tag name="MH_ORDER" val="13"/>
</p:tagLst>
</file>

<file path=ppt/tags/tag18.xml><?xml version="1.0" encoding="utf-8"?>
<p:tagLst xmlns:p="http://schemas.openxmlformats.org/presentationml/2006/main">
  <p:tag name="MH" val="20160121134046"/>
  <p:tag name="MH_LIBRARY" val="GRAPHIC"/>
  <p:tag name="MH_TYPE" val="Other"/>
  <p:tag name="MH_ORDER" val="14"/>
</p:tagLst>
</file>

<file path=ppt/tags/tag19.xml><?xml version="1.0" encoding="utf-8"?>
<p:tagLst xmlns:p="http://schemas.openxmlformats.org/presentationml/2006/main">
  <p:tag name="MH" val="20160121134046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MH" val="20160120093233"/>
  <p:tag name="MH_LIBRARY" val="CONTENTS"/>
  <p:tag name="MH_TYPE" val="NUMBER"/>
  <p:tag name="ID" val="547126"/>
  <p:tag name="MH_ORDER" val="1"/>
</p:tagLst>
</file>

<file path=ppt/tags/tag20.xml><?xml version="1.0" encoding="utf-8"?>
<p:tagLst xmlns:p="http://schemas.openxmlformats.org/presentationml/2006/main">
  <p:tag name="MH" val="20160121134046"/>
  <p:tag name="MH_LIBRARY" val="GRAPHIC"/>
  <p:tag name="MH_TYPE" val="Other"/>
  <p:tag name="MH_ORDER" val="15"/>
</p:tagLst>
</file>

<file path=ppt/tags/tag21.xml><?xml version="1.0" encoding="utf-8"?>
<p:tagLst xmlns:p="http://schemas.openxmlformats.org/presentationml/2006/main">
  <p:tag name="MH" val="20160121134046"/>
  <p:tag name="MH_LIBRARY" val="GRAPHIC"/>
  <p:tag name="MH_TYPE" val="Other"/>
  <p:tag name="MH_ORDER" val="16"/>
</p:tagLst>
</file>

<file path=ppt/tags/tag22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23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24.xml><?xml version="1.0" encoding="utf-8"?>
<p:tagLst xmlns:p="http://schemas.openxmlformats.org/presentationml/2006/main">
  <p:tag name="MH" val="20160121135751"/>
  <p:tag name="MH_LIBRARY" val="GRAPHIC"/>
  <p:tag name="MH_TYPE" val="Other"/>
  <p:tag name="MH_ORDER" val="1"/>
</p:tagLst>
</file>

<file path=ppt/tags/tag25.xml><?xml version="1.0" encoding="utf-8"?>
<p:tagLst xmlns:p="http://schemas.openxmlformats.org/presentationml/2006/main">
  <p:tag name="MH" val="20160121135751"/>
  <p:tag name="MH_LIBRARY" val="GRAPHIC"/>
  <p:tag name="MH_TYPE" val="Title"/>
  <p:tag name="MH_ORDER" val="1"/>
</p:tagLst>
</file>

<file path=ppt/tags/tag26.xml><?xml version="1.0" encoding="utf-8"?>
<p:tagLst xmlns:p="http://schemas.openxmlformats.org/presentationml/2006/main">
  <p:tag name="MH" val="20160121135751"/>
  <p:tag name="MH_LIBRARY" val="GRAPHIC"/>
  <p:tag name="MH_TYPE" val="Other"/>
  <p:tag name="MH_ORDER" val="3"/>
</p:tagLst>
</file>

<file path=ppt/tags/tag27.xml><?xml version="1.0" encoding="utf-8"?>
<p:tagLst xmlns:p="http://schemas.openxmlformats.org/presentationml/2006/main">
  <p:tag name="MH" val="20160121135751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MH" val="20160121135751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60121135751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60120093233"/>
  <p:tag name="MH_LIBRARY" val="CONTENTS"/>
  <p:tag name="MH_TYPE" val="ENTRY"/>
  <p:tag name="ID" val="547126"/>
  <p:tag name="MH_ORDER" val="1"/>
</p:tagLst>
</file>

<file path=ppt/tags/tag30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31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32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33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34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35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36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37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3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39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4.xml><?xml version="1.0" encoding="utf-8"?>
<p:tagLst xmlns:p="http://schemas.openxmlformats.org/presentationml/2006/main">
  <p:tag name="MH" val="20160120093233"/>
  <p:tag name="MH_LIBRARY" val="CONTENTS"/>
  <p:tag name="MH_TYPE" val="NUMBER"/>
  <p:tag name="ID" val="547126"/>
  <p:tag name="MH_ORDER" val="2"/>
</p:tagLst>
</file>

<file path=ppt/tags/tag40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4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0117171128"/>
  <p:tag name="MH_LIBRARY" val="GRAPHIC"/>
</p:tagLst>
</file>

<file path=ppt/tags/tag42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custom"/>
  <p:tag name="KSO_WM_TEMPLATE_INDEX" val="257"/>
  <p:tag name="KSO_WM_TAG_VERSION" val="1.0"/>
</p:tagLst>
</file>

<file path=ppt/tags/tag43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custom"/>
  <p:tag name="KSO_WM_TEMPLATE_INDEX" val="257"/>
  <p:tag name="KSO_WM_TAG_VERSION" val="1.0"/>
</p:tagLst>
</file>

<file path=ppt/tags/tag44.xml><?xml version="1.0" encoding="utf-8"?>
<p:tagLst xmlns:p="http://schemas.openxmlformats.org/presentationml/2006/main">
  <p:tag name="MH" val="20160120093233"/>
  <p:tag name="MH_LIBRARY" val="CONTENTS"/>
  <p:tag name="MH_TYPE" val="OTHERS"/>
  <p:tag name="ID" val="547126"/>
</p:tagLst>
</file>

<file path=ppt/tags/tag45.xml><?xml version="1.0" encoding="utf-8"?>
<p:tagLst xmlns:p="http://schemas.openxmlformats.org/presentationml/2006/main">
  <p:tag name="MH" val="20160120093233"/>
  <p:tag name="MH_LIBRARY" val="CONTENTS"/>
  <p:tag name="MH_TYPE" val="NUMBER"/>
  <p:tag name="ID" val="547126"/>
  <p:tag name="MH_ORDER" val="1"/>
</p:tagLst>
</file>

<file path=ppt/tags/tag46.xml><?xml version="1.0" encoding="utf-8"?>
<p:tagLst xmlns:p="http://schemas.openxmlformats.org/presentationml/2006/main">
  <p:tag name="MH" val="20160120093233"/>
  <p:tag name="MH_LIBRARY" val="CONTENTS"/>
  <p:tag name="MH_TYPE" val="ENTRY"/>
  <p:tag name="ID" val="547126"/>
  <p:tag name="MH_ORDER" val="1"/>
</p:tagLst>
</file>

<file path=ppt/tags/tag47.xml><?xml version="1.0" encoding="utf-8"?>
<p:tagLst xmlns:p="http://schemas.openxmlformats.org/presentationml/2006/main">
  <p:tag name="MH" val="20160120093233"/>
  <p:tag name="MH_LIBRARY" val="CONTENTS"/>
  <p:tag name="MH_TYPE" val="NUMBER"/>
  <p:tag name="ID" val="547126"/>
  <p:tag name="MH_ORDER" val="2"/>
</p:tagLst>
</file>

<file path=ppt/tags/tag48.xml><?xml version="1.0" encoding="utf-8"?>
<p:tagLst xmlns:p="http://schemas.openxmlformats.org/presentationml/2006/main">
  <p:tag name="MH" val="20160120093233"/>
  <p:tag name="MH_LIBRARY" val="CONTENTS"/>
  <p:tag name="MH_TYPE" val="ENTRY"/>
  <p:tag name="ID" val="547126"/>
  <p:tag name="MH_ORDER" val="2"/>
</p:tagLst>
</file>

<file path=ppt/tags/tag49.xml><?xml version="1.0" encoding="utf-8"?>
<p:tagLst xmlns:p="http://schemas.openxmlformats.org/presentationml/2006/main">
  <p:tag name="MH" val="20160120093233"/>
  <p:tag name="MH_LIBRARY" val="CONTENTS"/>
  <p:tag name="MH_AUTOCOLOR" val="FALSE"/>
  <p:tag name="ID" val="547126"/>
  <p:tag name="MH_TYPE" val="CONTENTS_SECTION"/>
</p:tagLst>
</file>

<file path=ppt/tags/tag5.xml><?xml version="1.0" encoding="utf-8"?>
<p:tagLst xmlns:p="http://schemas.openxmlformats.org/presentationml/2006/main">
  <p:tag name="MH" val="20160120093233"/>
  <p:tag name="MH_LIBRARY" val="CONTENTS"/>
  <p:tag name="MH_TYPE" val="ENTRY"/>
  <p:tag name="ID" val="547126"/>
  <p:tag name="MH_ORDER" val="2"/>
</p:tagLst>
</file>

<file path=ppt/tags/tag50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custom"/>
  <p:tag name="KSO_WM_TEMPLATE_INDEX" val="257"/>
  <p:tag name="KSO_WM_TAG_VERSION" val="1.0"/>
</p:tagLst>
</file>

<file path=ppt/tags/tag51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custom"/>
  <p:tag name="KSO_WM_TEMPLATE_INDEX" val="257"/>
  <p:tag name="KSO_WM_TAG_VERSION" val="1.0"/>
</p:tagLst>
</file>

<file path=ppt/tags/tag6.xml><?xml version="1.0" encoding="utf-8"?>
<p:tagLst xmlns:p="http://schemas.openxmlformats.org/presentationml/2006/main">
  <p:tag name="MH" val="20160120093233"/>
  <p:tag name="MH_LIBRARY" val="CONTENTS"/>
  <p:tag name="MH_AUTOCOLOR" val="FALSE"/>
  <p:tag name="ID" val="547126"/>
  <p:tag name="MH_TYPE" val="CONTENTS_SECTION"/>
</p:tagLst>
</file>

<file path=ppt/tags/tag7.xml><?xml version="1.0" encoding="utf-8"?>
<p:tagLst xmlns:p="http://schemas.openxmlformats.org/presentationml/2006/main">
  <p:tag name="MH" val="20160117171128"/>
  <p:tag name="MH_LIBRARY" val="GRAPHIC"/>
  <p:tag name="MH_TYPE" val="PageTitle"/>
  <p:tag name="MH_ORDER" val="PageTitle"/>
</p:tagLst>
</file>

<file path=ppt/tags/tag8.xml><?xml version="1.0" encoding="utf-8"?>
<p:tagLst xmlns:p="http://schemas.openxmlformats.org/presentationml/2006/main">
  <p:tag name="MH" val="20160117171128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0121132558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3714</Words>
  <Application>WPS 演示</Application>
  <PresentationFormat>自定义</PresentationFormat>
  <Paragraphs>721</Paragraphs>
  <Slides>33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React+Reflux实践及性能调优</vt:lpstr>
      <vt:lpstr>个人简介</vt:lpstr>
      <vt:lpstr>竞猜平台应用</vt:lpstr>
      <vt:lpstr>PowerPoint 演示文稿</vt:lpstr>
      <vt:lpstr>开发模式的转变</vt:lpstr>
      <vt:lpstr>React开发实践</vt:lpstr>
      <vt:lpstr>flux架构</vt:lpstr>
      <vt:lpstr>Redux or Reflux 选型</vt:lpstr>
      <vt:lpstr>Redux or Reflux 选型</vt:lpstr>
      <vt:lpstr>怎么选？</vt:lpstr>
      <vt:lpstr>React+Reflux实践</vt:lpstr>
      <vt:lpstr>Reflux设计模式</vt:lpstr>
      <vt:lpstr>PowerPoint 演示文稿</vt:lpstr>
      <vt:lpstr>多Store/Action开发痛点</vt:lpstr>
      <vt:lpstr>PowerPoint 演示文稿</vt:lpstr>
      <vt:lpstr>PowerPoint 演示文稿</vt:lpstr>
      <vt:lpstr>举个例子</vt:lpstr>
      <vt:lpstr>感觉好了一点点...</vt:lpstr>
      <vt:lpstr>PowerPoint 演示文稿</vt:lpstr>
      <vt:lpstr>中介者模式——进一步解耦</vt:lpstr>
      <vt:lpstr>React+Reflux 实践总结</vt:lpstr>
      <vt:lpstr>PowerPoint 演示文稿</vt:lpstr>
      <vt:lpstr>React性能调优</vt:lpstr>
      <vt:lpstr>PowerPoint 演示文稿</vt:lpstr>
      <vt:lpstr>数据比较data Compare</vt:lpstr>
      <vt:lpstr>PowerPoint 演示文稿</vt:lpstr>
      <vt:lpstr>Reflux + Immutable</vt:lpstr>
      <vt:lpstr>开发实例及成效</vt:lpstr>
      <vt:lpstr>React性能调优总结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eminmo</dc:creator>
  <cp:lastModifiedBy>linchuang</cp:lastModifiedBy>
  <cp:revision>2023</cp:revision>
  <dcterms:created xsi:type="dcterms:W3CDTF">2013-01-25T01:44:00Z</dcterms:created>
  <dcterms:modified xsi:type="dcterms:W3CDTF">2016-09-13T03:16:57Z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