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307" r:id="rId3"/>
    <p:sldId id="297" r:id="rId4"/>
    <p:sldId id="261" r:id="rId5"/>
    <p:sldId id="268" r:id="rId6"/>
    <p:sldId id="286" r:id="rId7"/>
    <p:sldId id="287" r:id="rId8"/>
    <p:sldId id="274" r:id="rId9"/>
  </p:sldIdLst>
  <p:sldSz cx="18002250" cy="108013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FFFF00"/>
    <a:srgbClr val="EC4069"/>
    <a:srgbClr val="DD634F"/>
    <a:srgbClr val="C56E67"/>
    <a:srgbClr val="F907B4"/>
    <a:srgbClr val="FC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816" y="44"/>
      </p:cViewPr>
      <p:guideLst>
        <p:guide orient="horz" pos="340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5DCDD6-DEB5-4DBC-A128-C479A2324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hidden">
          <a:xfrm>
            <a:off x="450850" y="5040313"/>
            <a:ext cx="17251363" cy="21129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pic>
        <p:nvPicPr>
          <p:cNvPr id="205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1050925" y="5040313"/>
            <a:ext cx="16651288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hidden">
          <a:xfrm>
            <a:off x="1565275" y="4560888"/>
            <a:ext cx="600075" cy="15605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51075" y="3121025"/>
            <a:ext cx="15301913" cy="18002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013200" y="6853238"/>
            <a:ext cx="12601575" cy="216058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350963" y="9961563"/>
            <a:ext cx="3749675" cy="719137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6151563" y="9961563"/>
            <a:ext cx="5700712" cy="719137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901613" y="9961563"/>
            <a:ext cx="3751262" cy="719137"/>
          </a:xfrm>
        </p:spPr>
        <p:txBody>
          <a:bodyPr/>
          <a:lstStyle>
            <a:lvl1pPr>
              <a:defRPr sz="2500"/>
            </a:lvl1pPr>
          </a:lstStyle>
          <a:p>
            <a:fld id="{7D3155EC-1BAE-499A-A502-743B12377C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6FF60-5FAD-4399-82F8-B74342B631BC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40903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577888" y="1320800"/>
            <a:ext cx="3824287" cy="8470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00263" y="1320800"/>
            <a:ext cx="11325225" cy="84709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9766F-D980-4C57-962D-F9B3496797EB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31863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DDD33-72A3-4357-A75C-67F21C2EC036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9710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25" y="2692400"/>
            <a:ext cx="15525750" cy="4494213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25" y="7227888"/>
            <a:ext cx="15525750" cy="23637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1B60C-CAF1-42E1-8A08-2AF7E20906B8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26272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00263" y="3309938"/>
            <a:ext cx="7573962" cy="64817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6625" y="3309938"/>
            <a:ext cx="7575550" cy="64817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DD42A-9062-44DF-B10B-2E657B79C494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15749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38" y="574675"/>
            <a:ext cx="15527337" cy="2087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38" y="2647950"/>
            <a:ext cx="7615237" cy="1296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38" y="3944938"/>
            <a:ext cx="7615237" cy="58039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3838" y="2647950"/>
            <a:ext cx="7653337" cy="1296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3838" y="3944938"/>
            <a:ext cx="7653337" cy="58039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C252-6A20-45C4-8830-297F15E173CA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34820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B5FF-CB26-4DB4-A322-27FF13C00A01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31172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EFAD-6A37-4DFC-BB12-BAD9C7FE1005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13992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38" y="720725"/>
            <a:ext cx="5807075" cy="251936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3338" y="1555750"/>
            <a:ext cx="9113837" cy="767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38" y="3240088"/>
            <a:ext cx="5807075" cy="6003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0B594-492F-407A-8DB3-23EB5E4D41E5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33191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38" y="720725"/>
            <a:ext cx="5807075" cy="251936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3338" y="1555750"/>
            <a:ext cx="9113837" cy="7675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38" y="3240088"/>
            <a:ext cx="5807075" cy="6003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08BD0-4C87-4D21-B75F-83689FB66F17}" type="slidenum">
              <a:rPr lang="en-US" altLang="zh-CN"/>
              <a:pPr/>
              <a:t>‹#›</a:t>
            </a:fld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3866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300038" y="0"/>
            <a:ext cx="2851150" cy="108013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3300413" y="0"/>
            <a:ext cx="14701837" cy="19208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900113" y="0"/>
            <a:ext cx="2400300" cy="120015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900113" cy="1080135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00263" y="1320800"/>
            <a:ext cx="153019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4592" tIns="82296" rIns="164592" bIns="8229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00263" y="10101263"/>
            <a:ext cx="37512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4592" tIns="82296" rIns="164592" bIns="82296" numCol="1" anchor="b" anchorCtr="0" compatLnSpc="1">
            <a:prstTxWarp prst="textNoShape">
              <a:avLst/>
            </a:prstTxWarp>
          </a:bodyPr>
          <a:lstStyle>
            <a:lvl1pPr defTabSz="1646238">
              <a:defRPr kumimoji="0" sz="25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51638" y="10101263"/>
            <a:ext cx="57007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4592" tIns="82296" rIns="164592" bIns="82296" numCol="1" anchor="b" anchorCtr="0" compatLnSpc="1">
            <a:prstTxWarp prst="textNoShape">
              <a:avLst/>
            </a:prstTxWarp>
          </a:bodyPr>
          <a:lstStyle>
            <a:lvl1pPr algn="ctr" defTabSz="1646238">
              <a:defRPr kumimoji="0" sz="25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1033" name="Picture 9" descr="anabnr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0"/>
            <a:ext cx="155829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00075" y="720725"/>
            <a:ext cx="4951413" cy="4794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4592" tIns="82296" rIns="164592" bIns="82296" anchor="ctr"/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202025" y="10101263"/>
            <a:ext cx="18002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4592" tIns="82296" rIns="164592" bIns="82296" numCol="1" anchor="b" anchorCtr="0" compatLnSpc="1">
            <a:prstTxWarp prst="textNoShape">
              <a:avLst/>
            </a:prstTxWarp>
          </a:bodyPr>
          <a:lstStyle>
            <a:lvl1pPr algn="r" defTabSz="1646238">
              <a:defRPr kumimoji="0">
                <a:solidFill>
                  <a:schemeClr val="tx2"/>
                </a:solidFill>
              </a:defRPr>
            </a:lvl1pPr>
          </a:lstStyle>
          <a:p>
            <a:fld id="{C4A09982-5304-4BAD-A647-CEA5CAABBB1D}" type="slidenum">
              <a:rPr lang="en-US" altLang="zh-CN"/>
              <a:pPr/>
              <a:t>‹#›</a:t>
            </a:fld>
            <a:endParaRPr lang="en-US" altLang="zh-CN" sz="25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0263" y="3309938"/>
            <a:ext cx="15301912" cy="64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4592" tIns="82296" rIns="164592" bIns="82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46238" rtl="0" fontAlgn="base">
        <a:spcBef>
          <a:spcPct val="0"/>
        </a:spcBef>
        <a:spcAft>
          <a:spcPct val="0"/>
        </a:spcAft>
        <a:defRPr kumimoji="1" sz="7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defTabSz="1646238" rtl="0" fontAlgn="base">
        <a:spcBef>
          <a:spcPct val="0"/>
        </a:spcBef>
        <a:spcAft>
          <a:spcPct val="0"/>
        </a:spcAft>
        <a:defRPr kumimoji="1" sz="79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822325" indent="-822325" algn="l" defTabSz="1646238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849438" indent="-820738" algn="l" defTabSz="1646238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465388" indent="-411163" algn="l" defTabSz="1646238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082925" indent="-411163" algn="l" defTabSz="1646238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638" indent="-411163" algn="l" defTabSz="1646238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11269663" y="8235950"/>
            <a:ext cx="4651375" cy="1200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刘禹锡</a:t>
            </a:r>
          </a:p>
        </p:txBody>
      </p:sp>
      <p:sp>
        <p:nvSpPr>
          <p:cNvPr id="4099" name="WordArt 3" descr="华屋1">
            <a:hlinkClick r:id="" action="ppaction://noaction"/>
          </p:cNvPr>
          <p:cNvSpPr>
            <a:spLocks noChangeArrowheads="1" noChangeShapeType="1" noTextEdit="1"/>
          </p:cNvSpPr>
          <p:nvPr/>
        </p:nvSpPr>
        <p:spPr bwMode="auto">
          <a:xfrm>
            <a:off x="2338388" y="3017838"/>
            <a:ext cx="9001125" cy="2400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zh-CN" altLang="en-US" sz="8000" b="1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stretch>
                    <a:fillRect/>
                  </a:stretch>
                </a:blipFill>
                <a:latin typeface="楷体_GB2312"/>
              </a:rPr>
              <a:t>陋室铭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9700" b="1">
                <a:solidFill>
                  <a:schemeClr val="accent2"/>
                </a:solidFill>
              </a:rPr>
              <a:t>学习目标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defTabSz="1843088">
              <a:buFont typeface="Wingdings" panose="05000000000000000000" pitchFamily="2" charset="2"/>
              <a:buNone/>
            </a:pPr>
            <a:r>
              <a:rPr lang="en-US" altLang="zh-CN" sz="7100" b="1"/>
              <a:t>1</a:t>
            </a:r>
            <a:r>
              <a:rPr lang="zh-CN" altLang="en-US" sz="7100" b="1"/>
              <a:t>、积累文言词汇，翻译重点句子，背诵短文。</a:t>
            </a:r>
          </a:p>
          <a:p>
            <a:pPr marL="914400" indent="-914400" defTabSz="1843088">
              <a:buFont typeface="Wingdings" panose="05000000000000000000" pitchFamily="2" charset="2"/>
              <a:buNone/>
            </a:pPr>
            <a:r>
              <a:rPr lang="en-US" altLang="zh-CN" sz="7100" b="1"/>
              <a:t>2</a:t>
            </a:r>
            <a:r>
              <a:rPr lang="zh-CN" altLang="en-US" sz="7100" b="1"/>
              <a:t>、探究理解主旨，领会文章托物言志的写法。</a:t>
            </a:r>
          </a:p>
          <a:p>
            <a:pPr marL="914400" indent="-914400" defTabSz="1843088">
              <a:buFont typeface="Wingdings" panose="05000000000000000000" pitchFamily="2" charset="2"/>
              <a:buNone/>
            </a:pPr>
            <a:r>
              <a:rPr lang="en-US" altLang="zh-CN" sz="7100" b="1"/>
              <a:t>3</a:t>
            </a:r>
            <a:r>
              <a:rPr lang="zh-CN" altLang="en-US" sz="7100" b="1"/>
              <a:t>、激情参与，学习作者安贫乐道、高洁伟岸的节操。</a:t>
            </a:r>
            <a:r>
              <a:rPr lang="zh-CN" altLang="en-US" sz="710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10800"/>
              <a:t>陋室铭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7200" b="1">
                <a:ea typeface="楷体_GB2312" pitchFamily="49" charset="-122"/>
              </a:rPr>
              <a:t>陋室：简陋的屋子；</a:t>
            </a:r>
          </a:p>
          <a:p>
            <a:r>
              <a:rPr lang="zh-CN" altLang="en-US" sz="7200" b="1">
                <a:ea typeface="楷体_GB2312" pitchFamily="49" charset="-122"/>
              </a:rPr>
              <a:t>铭：古代刻在器物上用来警戒自己或称述功德的文字，后来发展成一种文体，这种文体形式短小，文字简洁，句式工整而且押韵。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035050"/>
            <a:ext cx="18002250" cy="976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、作家作品简介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    本文选自</a:t>
            </a: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全唐文</a:t>
            </a: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，作者刘禹锡（</a:t>
            </a: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772</a:t>
            </a:r>
            <a:r>
              <a:rPr lang="en-US" altLang="zh-CN" sz="6000" b="1">
                <a:solidFill>
                  <a:srgbClr val="1707ED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842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），字梦得，贞元九年进士，唐代诗人，哲学家。刘禹锡生活在安史之乱以后的中唐时期，关心社会现实，忧虑国计民生。</a:t>
            </a:r>
            <a:r>
              <a:rPr lang="zh-CN" altLang="en-US" sz="6000" b="1">
                <a:solidFill>
                  <a:srgbClr val="ED0754"/>
                </a:solidFill>
                <a:latin typeface="楷体_GB2312" pitchFamily="49" charset="-122"/>
                <a:ea typeface="楷体_GB2312" pitchFamily="49" charset="-122"/>
              </a:rPr>
              <a:t>因参加王叔文的政治革新运动得罪了当朝的权贵，被贬成安徽省和州通判。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按当时规定，他应住衙门里的三间屋子。可是和州知县见他被贬而来，便多方刁难。半年时间连搬三次家，住房一次比一次小，最后成了一间陋室。在此背景下，刘禹锡愤然提笔写了</a:t>
            </a: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陋室铭</a:t>
            </a:r>
            <a:r>
              <a:rPr lang="en-US" altLang="zh-CN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6000" b="1">
                <a:solidFill>
                  <a:srgbClr val="1707ED"/>
                </a:solidFill>
                <a:latin typeface="楷体_GB2312" pitchFamily="49" charset="-122"/>
                <a:ea typeface="楷体_GB2312" pitchFamily="49" charset="-122"/>
              </a:rPr>
              <a:t>一文。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/>
              <a:t>刘禹锡</a:t>
            </a:r>
          </a:p>
        </p:txBody>
      </p:sp>
      <p:pic>
        <p:nvPicPr>
          <p:cNvPr id="7171" name="Picture 3" descr="安徽和县刘禹锡“陋室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02250" cy="1119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0"/>
            <a:ext cx="11907838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800" b="1">
                <a:solidFill>
                  <a:srgbClr val="ED0754"/>
                </a:solidFill>
                <a:latin typeface="Times New Roman" panose="02020603050405020304" pitchFamily="18" charset="0"/>
              </a:rPr>
              <a:t>今天修复的安徽和州刘禹锡陋室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1925" y="1773238"/>
            <a:ext cx="1641475" cy="5667375"/>
          </a:xfrm>
          <a:prstGeom prst="rect">
            <a:avLst/>
          </a:prstGeom>
          <a:solidFill>
            <a:srgbClr val="F907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8600">
                <a:solidFill>
                  <a:srgbClr val="3FF63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花香不在多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105063" y="1773238"/>
            <a:ext cx="1641475" cy="5895975"/>
          </a:xfrm>
          <a:prstGeom prst="rect">
            <a:avLst/>
          </a:prstGeom>
          <a:solidFill>
            <a:srgbClr val="F907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8600">
                <a:solidFill>
                  <a:srgbClr val="00FF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室雅何须大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-134938"/>
            <a:ext cx="9001125" cy="1093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Image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4938"/>
            <a:ext cx="9001125" cy="1093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3244850"/>
            <a:ext cx="10420350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>
                <a:solidFill>
                  <a:srgbClr val="0000FF"/>
                </a:solidFill>
                <a:latin typeface="Times New Roman" panose="02020603050405020304" pitchFamily="18" charset="0"/>
              </a:rPr>
              <a:t>可以调素琴，阅金经</a:t>
            </a:r>
            <a:r>
              <a:rPr lang="zh-CN" altLang="en-US" sz="6500" b="1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6500" b="1">
              <a:latin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866313" y="2565400"/>
            <a:ext cx="8135937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>
                <a:solidFill>
                  <a:srgbClr val="0B0A09"/>
                </a:solidFill>
                <a:latin typeface="Times New Roman" panose="02020603050405020304" pitchFamily="18" charset="0"/>
              </a:rPr>
              <a:t>无丝竹之乱耳，无案牍之劳形。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0" y="5173663"/>
            <a:ext cx="58515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500" b="1">
                <a:solidFill>
                  <a:srgbClr val="FF0000"/>
                </a:solidFill>
                <a:latin typeface="Times New Roman" panose="02020603050405020304" pitchFamily="18" charset="0"/>
              </a:rPr>
              <a:t>正面</a:t>
            </a:r>
            <a:r>
              <a:rPr lang="en-US" altLang="zh-CN" sz="6500" b="1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6500" b="1">
                <a:solidFill>
                  <a:srgbClr val="FF0000"/>
                </a:solidFill>
                <a:latin typeface="Times New Roman" panose="02020603050405020304" pitchFamily="18" charset="0"/>
              </a:rPr>
              <a:t>实写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859838" y="5173663"/>
            <a:ext cx="58515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500" b="1">
                <a:solidFill>
                  <a:srgbClr val="FF0000"/>
                </a:solidFill>
                <a:latin typeface="Times New Roman" panose="02020603050405020304" pitchFamily="18" charset="0"/>
              </a:rPr>
              <a:t>反面</a:t>
            </a:r>
            <a:r>
              <a:rPr lang="en-US" altLang="zh-CN" sz="6500" b="1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6500" b="1">
                <a:solidFill>
                  <a:srgbClr val="FF0000"/>
                </a:solidFill>
                <a:latin typeface="Times New Roman" panose="02020603050405020304" pitchFamily="18" charset="0"/>
              </a:rPr>
              <a:t>虚写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922338" y="5969000"/>
            <a:ext cx="1200150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>
                <a:solidFill>
                  <a:srgbClr val="336600"/>
                </a:solidFill>
                <a:latin typeface="Times New Roman" panose="02020603050405020304" pitchFamily="18" charset="0"/>
              </a:rPr>
              <a:t>高雅脱俗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0845800" y="6196013"/>
            <a:ext cx="164941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b="1">
                <a:solidFill>
                  <a:srgbClr val="336600"/>
                </a:solidFill>
                <a:latin typeface="Times New Roman" panose="02020603050405020304" pitchFamily="18" charset="0"/>
              </a:rPr>
              <a:t>不慕富贵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58" grpId="0" autoUpdateAnimBg="0"/>
      <p:bldP spid="23559" grpId="0" autoUpdateAnimBg="0"/>
      <p:bldP spid="23560" grpId="0" autoUpdateAnimBg="0"/>
      <p:bldP spid="235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538" y="0"/>
            <a:ext cx="2906712" cy="1080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图片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17650"/>
            <a:ext cx="7526338" cy="134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951038" y="2400300"/>
            <a:ext cx="13350875" cy="1250950"/>
            <a:chOff x="624" y="960"/>
            <a:chExt cx="4272" cy="500"/>
          </a:xfrm>
        </p:grpSpPr>
        <p:sp>
          <p:nvSpPr>
            <p:cNvPr id="24581" name="Rectangle 5" descr="栎木"/>
            <p:cNvSpPr>
              <a:spLocks noChangeArrowheads="1"/>
            </p:cNvSpPr>
            <p:nvPr/>
          </p:nvSpPr>
          <p:spPr bwMode="auto">
            <a:xfrm rot="-924955">
              <a:off x="3600" y="960"/>
              <a:ext cx="1296" cy="33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2" name="Text Box 6" descr="栎木"/>
            <p:cNvSpPr txBox="1">
              <a:spLocks noChangeArrowheads="1"/>
            </p:cNvSpPr>
            <p:nvPr/>
          </p:nvSpPr>
          <p:spPr bwMode="auto">
            <a:xfrm>
              <a:off x="624" y="1056"/>
              <a:ext cx="3072" cy="40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4592" tIns="82296" rIns="164592" bIns="82296">
              <a:spAutoFit/>
            </a:bodyPr>
            <a:lstStyle>
              <a:lvl1pPr defTabSz="16462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2325" defTabSz="16462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646238" defTabSz="16462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468563" defTabSz="16462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3292475" defTabSz="16462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749675" defTabSz="16462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4206875" defTabSz="16462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4664075" defTabSz="16462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5121275" defTabSz="16462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500" b="1">
                  <a:latin typeface="Times New Roman" panose="02020603050405020304" pitchFamily="18" charset="0"/>
                </a:rPr>
                <a:t>   </a:t>
              </a:r>
              <a:r>
                <a:rPr lang="zh-CN" altLang="en-US" sz="6500" b="1">
                  <a:latin typeface="Times New Roman" panose="02020603050405020304" pitchFamily="18" charset="0"/>
                </a:rPr>
                <a:t>斯是陋室，惟吾得馨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651000" y="4440238"/>
            <a:ext cx="18002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0352088" y="3600450"/>
            <a:ext cx="1201737" cy="63611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000" b="1">
                <a:latin typeface="华文琥珀" panose="02010800040101010101" pitchFamily="2" charset="-122"/>
                <a:ea typeface="华文琥珀" panose="02010800040101010101" pitchFamily="2" charset="-122"/>
              </a:rPr>
              <a:t>  </a:t>
            </a:r>
            <a:r>
              <a:rPr lang="zh-CN" altLang="en-US" sz="5000" b="1">
                <a:latin typeface="华文琥珀" panose="02010800040101010101" pitchFamily="2" charset="-122"/>
                <a:ea typeface="华文琥珀" panose="02010800040101010101" pitchFamily="2" charset="-122"/>
              </a:rPr>
              <a:t>可以调素琴，阅金经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100263" y="3600450"/>
            <a:ext cx="1203325" cy="63611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000" b="1">
                <a:latin typeface="Times New Roman" panose="02020603050405020304" pitchFamily="18" charset="0"/>
                <a:ea typeface="华文琥珀" panose="02010800040101010101" pitchFamily="2" charset="-122"/>
              </a:rPr>
              <a:t>  </a:t>
            </a:r>
            <a:r>
              <a:rPr lang="zh-CN" altLang="en-US" sz="5000" b="1">
                <a:latin typeface="Times New Roman" panose="02020603050405020304" pitchFamily="18" charset="0"/>
                <a:ea typeface="华文琥珀" panose="02010800040101010101" pitchFamily="2" charset="-122"/>
              </a:rPr>
              <a:t>谈笑有鸿儒往来无白丁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3952538" y="2640013"/>
            <a:ext cx="1201737" cy="81613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000" b="1">
                <a:latin typeface="华文琥珀" panose="02010800040101010101" pitchFamily="2" charset="-122"/>
                <a:ea typeface="华文琥珀" panose="02010800040101010101" pitchFamily="2" charset="-122"/>
              </a:rPr>
              <a:t>无 丝竹之乱耳无案牍之劳形</a:t>
            </a:r>
            <a:endParaRPr lang="zh-CN" altLang="en-US" sz="500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587" name="Text Box 11" descr="2"/>
          <p:cNvSpPr txBox="1">
            <a:spLocks noChangeArrowheads="1"/>
          </p:cNvSpPr>
          <p:nvPr/>
        </p:nvSpPr>
        <p:spPr bwMode="auto">
          <a:xfrm>
            <a:off x="0" y="9769475"/>
            <a:ext cx="18002250" cy="911225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800" b="1">
                <a:solidFill>
                  <a:srgbClr val="FFFF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5800" b="1">
                <a:solidFill>
                  <a:srgbClr val="FFFF00"/>
                </a:solidFill>
                <a:latin typeface="Times New Roman" panose="02020603050405020304" pitchFamily="18" charset="0"/>
              </a:rPr>
              <a:t>苔痕上阶绿，草色入帘青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0" y="479425"/>
            <a:ext cx="18002250" cy="2160588"/>
          </a:xfrm>
          <a:prstGeom prst="triangle">
            <a:avLst>
              <a:gd name="adj" fmla="val 50000"/>
            </a:avLst>
          </a:prstGeom>
          <a:solidFill>
            <a:srgbClr val="0CE83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51075" y="1822450"/>
            <a:ext cx="645001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000" b="1">
                <a:latin typeface="Times New Roman" panose="02020603050405020304" pitchFamily="18" charset="0"/>
              </a:rPr>
              <a:t>南洋诸葛庐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1701463" y="1920875"/>
            <a:ext cx="510063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000" b="1">
                <a:latin typeface="Times New Roman" panose="02020603050405020304" pitchFamily="18" charset="0"/>
              </a:rPr>
              <a:t>西蜀子云亭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7351713" y="600075"/>
            <a:ext cx="344963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000" b="1">
                <a:latin typeface="Times New Roman" panose="02020603050405020304" pitchFamily="18" charset="0"/>
              </a:rPr>
              <a:t>何陋之有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0" y="720725"/>
            <a:ext cx="4951413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800" b="1">
                <a:solidFill>
                  <a:srgbClr val="FFFF00"/>
                </a:solidFill>
                <a:latin typeface="Times New Roman" panose="02020603050405020304" pitchFamily="18" charset="0"/>
              </a:rPr>
              <a:t>山</a:t>
            </a:r>
            <a:r>
              <a:rPr lang="en-US" altLang="zh-CN" sz="5800" b="1">
                <a:solidFill>
                  <a:srgbClr val="FFFF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5800" b="1">
                <a:solidFill>
                  <a:srgbClr val="FFFF00"/>
                </a:solidFill>
                <a:latin typeface="Times New Roman" panose="02020603050405020304" pitchFamily="18" charset="0"/>
              </a:rPr>
              <a:t>仙名</a:t>
            </a:r>
            <a:endParaRPr lang="zh-CN" altLang="en-US" sz="580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5630525" y="5521325"/>
            <a:ext cx="1443038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64592" tIns="82296" rIns="164592" bIns="82296">
            <a:spAutoFit/>
          </a:bodyPr>
          <a:lstStyle>
            <a:lvl1pPr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46238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8563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92475" defTabSz="1646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496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2068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640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21275" defTabSz="1646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500" b="1">
                <a:solidFill>
                  <a:srgbClr val="FFFF00"/>
                </a:solidFill>
                <a:latin typeface="Times New Roman" panose="02020603050405020304" pitchFamily="18" charset="0"/>
              </a:rPr>
              <a:t>水</a:t>
            </a:r>
            <a:r>
              <a:rPr lang="en-US" altLang="zh-CN" sz="6500" b="1">
                <a:solidFill>
                  <a:srgbClr val="FFFF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6500" b="1">
                <a:solidFill>
                  <a:srgbClr val="FFFF00"/>
                </a:solidFill>
                <a:latin typeface="Times New Roman" panose="02020603050405020304" pitchFamily="18" charset="0"/>
              </a:rPr>
              <a:t>龙灵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4594" name="Picture 18" descr="图片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4152900"/>
            <a:ext cx="2819400" cy="52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4" grpId="0" animBg="1" autoUpdateAnimBg="0"/>
      <p:bldP spid="24585" grpId="0" animBg="1" autoUpdateAnimBg="0"/>
      <p:bldP spid="24586" grpId="0" animBg="1" autoUpdateAnimBg="0"/>
      <p:bldP spid="24587" grpId="0" animBg="1" autoUpdateAnimBg="0"/>
      <p:bldP spid="24589" grpId="0" autoUpdateAnimBg="0"/>
      <p:bldP spid="24590" grpId="0" autoUpdateAnimBg="0"/>
      <p:bldP spid="24591" grpId="0" autoUpdateAnimBg="0"/>
      <p:bldP spid="24592" grpId="0" autoUpdateAnimBg="0"/>
      <p:bldP spid="245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中心论点：</a:t>
            </a:r>
            <a:r>
              <a:rPr lang="zh-CN" altLang="en-US" b="1" u="sng">
                <a:solidFill>
                  <a:srgbClr val="3333FF"/>
                </a:solidFill>
              </a:rPr>
              <a:t>斯是陋室，惟吾德馨。</a:t>
            </a:r>
          </a:p>
          <a:p>
            <a:r>
              <a:rPr lang="zh-CN" altLang="en-US">
                <a:solidFill>
                  <a:srgbClr val="F80421"/>
                </a:solidFill>
              </a:rPr>
              <a:t>象征手法：　　托物　　　言志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80421"/>
                </a:solidFill>
              </a:rPr>
              <a:t>论证方法：对比论证、例证、引证</a:t>
            </a:r>
          </a:p>
          <a:p>
            <a:r>
              <a:rPr lang="zh-CN" altLang="en-US">
                <a:solidFill>
                  <a:srgbClr val="F80421"/>
                </a:solidFill>
              </a:rPr>
              <a:t>修辞手法：比兴</a:t>
            </a:r>
            <a:r>
              <a:rPr lang="zh-CN" altLang="en-US" b="1">
                <a:solidFill>
                  <a:srgbClr val="0066FF"/>
                </a:solidFill>
              </a:rPr>
              <a:t>对比</a:t>
            </a:r>
            <a:r>
              <a:rPr lang="zh-CN" altLang="en-US">
                <a:solidFill>
                  <a:srgbClr val="F80421"/>
                </a:solidFill>
              </a:rPr>
              <a:t>对偶</a:t>
            </a:r>
            <a:r>
              <a:rPr lang="zh-CN" altLang="en-US" b="1">
                <a:solidFill>
                  <a:srgbClr val="0066FF"/>
                </a:solidFill>
              </a:rPr>
              <a:t>反问</a:t>
            </a:r>
            <a:r>
              <a:rPr lang="zh-CN" altLang="en-US">
                <a:solidFill>
                  <a:srgbClr val="F80421"/>
                </a:solidFill>
              </a:rPr>
              <a:t>引用</a:t>
            </a:r>
          </a:p>
          <a:p>
            <a:endParaRPr lang="en-US" altLang="zh-CN">
              <a:solidFill>
                <a:srgbClr val="F80421"/>
              </a:solidFill>
            </a:endParaRPr>
          </a:p>
        </p:txBody>
      </p:sp>
      <p:sp>
        <p:nvSpPr>
          <p:cNvPr id="29699" name="WordArt 3"/>
          <p:cNvSpPr>
            <a:spLocks noChangeArrowheads="1" noChangeShapeType="1" noTextEdit="1"/>
          </p:cNvSpPr>
          <p:nvPr/>
        </p:nvSpPr>
        <p:spPr bwMode="auto">
          <a:xfrm>
            <a:off x="0" y="1090613"/>
            <a:ext cx="5387975" cy="2154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4000" b="1" kern="10">
                <a:ln/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本节小结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646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646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</TotalTime>
  <Words>395</Words>
  <Application>Microsoft Office PowerPoint</Application>
  <PresentationFormat>自定义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华文琥珀</vt:lpstr>
      <vt:lpstr>华文行楷</vt:lpstr>
      <vt:lpstr>楷体_GB2312</vt:lpstr>
      <vt:lpstr>隶书</vt:lpstr>
      <vt:lpstr>宋体</vt:lpstr>
      <vt:lpstr>Arial</vt:lpstr>
      <vt:lpstr>Times New Roman</vt:lpstr>
      <vt:lpstr>Wingdings</vt:lpstr>
      <vt:lpstr>Nature</vt:lpstr>
      <vt:lpstr>PowerPoint 演示文稿</vt:lpstr>
      <vt:lpstr>学习目标</vt:lpstr>
      <vt:lpstr>陋室铭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wwd's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wwd</dc:creator>
  <cp:lastModifiedBy>China</cp:lastModifiedBy>
  <cp:revision>57</cp:revision>
  <dcterms:created xsi:type="dcterms:W3CDTF">2008-10-20T01:03:53Z</dcterms:created>
  <dcterms:modified xsi:type="dcterms:W3CDTF">2022-06-16T04:07:08Z</dcterms:modified>
</cp:coreProperties>
</file>