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81" r:id="rId4"/>
    <p:sldId id="282" r:id="rId5"/>
    <p:sldId id="259" r:id="rId6"/>
    <p:sldId id="260" r:id="rId7"/>
    <p:sldId id="283" r:id="rId8"/>
    <p:sldId id="284" r:id="rId9"/>
    <p:sldId id="285" r:id="rId10"/>
    <p:sldId id="286" r:id="rId11"/>
    <p:sldId id="261" r:id="rId12"/>
    <p:sldId id="262"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797" autoAdjust="0"/>
    <p:restoredTop sz="94660"/>
  </p:normalViewPr>
  <p:slideViewPr>
    <p:cSldViewPr snapToGrid="0">
      <p:cViewPr>
        <p:scale>
          <a:sx n="75" d="100"/>
          <a:sy n="75" d="100"/>
        </p:scale>
        <p:origin x="1123" y="3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B5A553-4941-4236-AFF1-38BDD126AAE6}" type="datetimeFigureOut">
              <a:rPr lang="en-IN" smtClean="0"/>
              <a:t>14-04-2022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27BAF4-6063-495F-A254-0811F7A2F817}" type="slidenum">
              <a:rPr lang="en-IN" smtClean="0"/>
              <a:t>‹#›</a:t>
            </a:fld>
            <a:endParaRPr lang="en-IN"/>
          </a:p>
        </p:txBody>
      </p:sp>
    </p:spTree>
    <p:extLst>
      <p:ext uri="{BB962C8B-B14F-4D97-AF65-F5344CB8AC3E}">
        <p14:creationId xmlns:p14="http://schemas.microsoft.com/office/powerpoint/2010/main" val="2512356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B5A553-4941-4236-AFF1-38BDD126AAE6}" type="datetimeFigureOut">
              <a:rPr lang="en-IN" smtClean="0"/>
              <a:t>14-04-2022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27BAF4-6063-495F-A254-0811F7A2F817}" type="slidenum">
              <a:rPr lang="en-IN" smtClean="0"/>
              <a:t>‹#›</a:t>
            </a:fld>
            <a:endParaRPr lang="en-IN"/>
          </a:p>
        </p:txBody>
      </p:sp>
    </p:spTree>
    <p:extLst>
      <p:ext uri="{BB962C8B-B14F-4D97-AF65-F5344CB8AC3E}">
        <p14:creationId xmlns:p14="http://schemas.microsoft.com/office/powerpoint/2010/main" val="1213598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B5A553-4941-4236-AFF1-38BDD126AAE6}" type="datetimeFigureOut">
              <a:rPr lang="en-IN" smtClean="0"/>
              <a:t>14-04-2022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27BAF4-6063-495F-A254-0811F7A2F817}"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34125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B5A553-4941-4236-AFF1-38BDD126AAE6}" type="datetimeFigureOut">
              <a:rPr lang="en-IN" smtClean="0"/>
              <a:t>14-04-2022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27BAF4-6063-495F-A254-0811F7A2F817}" type="slidenum">
              <a:rPr lang="en-IN" smtClean="0"/>
              <a:t>‹#›</a:t>
            </a:fld>
            <a:endParaRPr lang="en-IN"/>
          </a:p>
        </p:txBody>
      </p:sp>
    </p:spTree>
    <p:extLst>
      <p:ext uri="{BB962C8B-B14F-4D97-AF65-F5344CB8AC3E}">
        <p14:creationId xmlns:p14="http://schemas.microsoft.com/office/powerpoint/2010/main" val="42772698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B5A553-4941-4236-AFF1-38BDD126AAE6}" type="datetimeFigureOut">
              <a:rPr lang="en-IN" smtClean="0"/>
              <a:t>14-04-2022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27BAF4-6063-495F-A254-0811F7A2F81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235804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B5A553-4941-4236-AFF1-38BDD126AAE6}" type="datetimeFigureOut">
              <a:rPr lang="en-IN" smtClean="0"/>
              <a:t>14-04-2022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27BAF4-6063-495F-A254-0811F7A2F817}" type="slidenum">
              <a:rPr lang="en-IN" smtClean="0"/>
              <a:t>‹#›</a:t>
            </a:fld>
            <a:endParaRPr lang="en-IN"/>
          </a:p>
        </p:txBody>
      </p:sp>
    </p:spTree>
    <p:extLst>
      <p:ext uri="{BB962C8B-B14F-4D97-AF65-F5344CB8AC3E}">
        <p14:creationId xmlns:p14="http://schemas.microsoft.com/office/powerpoint/2010/main" val="39321652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B5A553-4941-4236-AFF1-38BDD126AAE6}" type="datetimeFigureOut">
              <a:rPr lang="en-IN" smtClean="0"/>
              <a:t>14-04-2022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27BAF4-6063-495F-A254-0811F7A2F817}" type="slidenum">
              <a:rPr lang="en-IN" smtClean="0"/>
              <a:t>‹#›</a:t>
            </a:fld>
            <a:endParaRPr lang="en-IN"/>
          </a:p>
        </p:txBody>
      </p:sp>
    </p:spTree>
    <p:extLst>
      <p:ext uri="{BB962C8B-B14F-4D97-AF65-F5344CB8AC3E}">
        <p14:creationId xmlns:p14="http://schemas.microsoft.com/office/powerpoint/2010/main" val="34623027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B5A553-4941-4236-AFF1-38BDD126AAE6}" type="datetimeFigureOut">
              <a:rPr lang="en-IN" smtClean="0"/>
              <a:t>14-04-2022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27BAF4-6063-495F-A254-0811F7A2F817}" type="slidenum">
              <a:rPr lang="en-IN" smtClean="0"/>
              <a:t>‹#›</a:t>
            </a:fld>
            <a:endParaRPr lang="en-IN"/>
          </a:p>
        </p:txBody>
      </p:sp>
    </p:spTree>
    <p:extLst>
      <p:ext uri="{BB962C8B-B14F-4D97-AF65-F5344CB8AC3E}">
        <p14:creationId xmlns:p14="http://schemas.microsoft.com/office/powerpoint/2010/main" val="3504797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B5A553-4941-4236-AFF1-38BDD126AAE6}" type="datetimeFigureOut">
              <a:rPr lang="en-IN" smtClean="0"/>
              <a:t>14-04-2022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27BAF4-6063-495F-A254-0811F7A2F817}" type="slidenum">
              <a:rPr lang="en-IN" smtClean="0"/>
              <a:t>‹#›</a:t>
            </a:fld>
            <a:endParaRPr lang="en-IN"/>
          </a:p>
        </p:txBody>
      </p:sp>
    </p:spTree>
    <p:extLst>
      <p:ext uri="{BB962C8B-B14F-4D97-AF65-F5344CB8AC3E}">
        <p14:creationId xmlns:p14="http://schemas.microsoft.com/office/powerpoint/2010/main" val="3695999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B5A553-4941-4236-AFF1-38BDD126AAE6}" type="datetimeFigureOut">
              <a:rPr lang="en-IN" smtClean="0"/>
              <a:t>14-04-2022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27BAF4-6063-495F-A254-0811F7A2F817}" type="slidenum">
              <a:rPr lang="en-IN" smtClean="0"/>
              <a:t>‹#›</a:t>
            </a:fld>
            <a:endParaRPr lang="en-IN"/>
          </a:p>
        </p:txBody>
      </p:sp>
    </p:spTree>
    <p:extLst>
      <p:ext uri="{BB962C8B-B14F-4D97-AF65-F5344CB8AC3E}">
        <p14:creationId xmlns:p14="http://schemas.microsoft.com/office/powerpoint/2010/main" val="214146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B5A553-4941-4236-AFF1-38BDD126AAE6}" type="datetimeFigureOut">
              <a:rPr lang="en-IN" smtClean="0"/>
              <a:t>14-04-2022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27BAF4-6063-495F-A254-0811F7A2F817}" type="slidenum">
              <a:rPr lang="en-IN" smtClean="0"/>
              <a:t>‹#›</a:t>
            </a:fld>
            <a:endParaRPr lang="en-IN"/>
          </a:p>
        </p:txBody>
      </p:sp>
    </p:spTree>
    <p:extLst>
      <p:ext uri="{BB962C8B-B14F-4D97-AF65-F5344CB8AC3E}">
        <p14:creationId xmlns:p14="http://schemas.microsoft.com/office/powerpoint/2010/main" val="1717129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B5A553-4941-4236-AFF1-38BDD126AAE6}" type="datetimeFigureOut">
              <a:rPr lang="en-IN" smtClean="0"/>
              <a:t>14-04-2022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127BAF4-6063-495F-A254-0811F7A2F817}" type="slidenum">
              <a:rPr lang="en-IN" smtClean="0"/>
              <a:t>‹#›</a:t>
            </a:fld>
            <a:endParaRPr lang="en-IN"/>
          </a:p>
        </p:txBody>
      </p:sp>
    </p:spTree>
    <p:extLst>
      <p:ext uri="{BB962C8B-B14F-4D97-AF65-F5344CB8AC3E}">
        <p14:creationId xmlns:p14="http://schemas.microsoft.com/office/powerpoint/2010/main" val="2263535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B5A553-4941-4236-AFF1-38BDD126AAE6}" type="datetimeFigureOut">
              <a:rPr lang="en-IN" smtClean="0"/>
              <a:t>14-04-2022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127BAF4-6063-495F-A254-0811F7A2F817}" type="slidenum">
              <a:rPr lang="en-IN" smtClean="0"/>
              <a:t>‹#›</a:t>
            </a:fld>
            <a:endParaRPr lang="en-IN"/>
          </a:p>
        </p:txBody>
      </p:sp>
    </p:spTree>
    <p:extLst>
      <p:ext uri="{BB962C8B-B14F-4D97-AF65-F5344CB8AC3E}">
        <p14:creationId xmlns:p14="http://schemas.microsoft.com/office/powerpoint/2010/main" val="3341493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B5A553-4941-4236-AFF1-38BDD126AAE6}" type="datetimeFigureOut">
              <a:rPr lang="en-IN" smtClean="0"/>
              <a:t>14-04-2022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127BAF4-6063-495F-A254-0811F7A2F817}" type="slidenum">
              <a:rPr lang="en-IN" smtClean="0"/>
              <a:t>‹#›</a:t>
            </a:fld>
            <a:endParaRPr lang="en-IN"/>
          </a:p>
        </p:txBody>
      </p:sp>
    </p:spTree>
    <p:extLst>
      <p:ext uri="{BB962C8B-B14F-4D97-AF65-F5344CB8AC3E}">
        <p14:creationId xmlns:p14="http://schemas.microsoft.com/office/powerpoint/2010/main" val="2863888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B5A553-4941-4236-AFF1-38BDD126AAE6}" type="datetimeFigureOut">
              <a:rPr lang="en-IN" smtClean="0"/>
              <a:t>14-04-2022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27BAF4-6063-495F-A254-0811F7A2F817}" type="slidenum">
              <a:rPr lang="en-IN" smtClean="0"/>
              <a:t>‹#›</a:t>
            </a:fld>
            <a:endParaRPr lang="en-IN"/>
          </a:p>
        </p:txBody>
      </p:sp>
    </p:spTree>
    <p:extLst>
      <p:ext uri="{BB962C8B-B14F-4D97-AF65-F5344CB8AC3E}">
        <p14:creationId xmlns:p14="http://schemas.microsoft.com/office/powerpoint/2010/main" val="481536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B5A553-4941-4236-AFF1-38BDD126AAE6}" type="datetimeFigureOut">
              <a:rPr lang="en-IN" smtClean="0"/>
              <a:t>14-04-2022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27BAF4-6063-495F-A254-0811F7A2F817}" type="slidenum">
              <a:rPr lang="en-IN" smtClean="0"/>
              <a:t>‹#›</a:t>
            </a:fld>
            <a:endParaRPr lang="en-IN"/>
          </a:p>
        </p:txBody>
      </p:sp>
    </p:spTree>
    <p:extLst>
      <p:ext uri="{BB962C8B-B14F-4D97-AF65-F5344CB8AC3E}">
        <p14:creationId xmlns:p14="http://schemas.microsoft.com/office/powerpoint/2010/main" val="1245789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5B5A553-4941-4236-AFF1-38BDD126AAE6}" type="datetimeFigureOut">
              <a:rPr lang="en-IN" smtClean="0"/>
              <a:t>14-04-2022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127BAF4-6063-495F-A254-0811F7A2F817}" type="slidenum">
              <a:rPr lang="en-IN" smtClean="0"/>
              <a:t>‹#›</a:t>
            </a:fld>
            <a:endParaRPr lang="en-IN"/>
          </a:p>
        </p:txBody>
      </p:sp>
    </p:spTree>
    <p:extLst>
      <p:ext uri="{BB962C8B-B14F-4D97-AF65-F5344CB8AC3E}">
        <p14:creationId xmlns:p14="http://schemas.microsoft.com/office/powerpoint/2010/main" val="4245004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33834-F3DA-4081-9091-FEEBF90C46C9}"/>
              </a:ext>
            </a:extLst>
          </p:cNvPr>
          <p:cNvSpPr>
            <a:spLocks noGrp="1"/>
          </p:cNvSpPr>
          <p:nvPr>
            <p:ph type="ctrTitle"/>
          </p:nvPr>
        </p:nvSpPr>
        <p:spPr>
          <a:xfrm>
            <a:off x="1702376" y="195309"/>
            <a:ext cx="7766936" cy="2307688"/>
          </a:xfrm>
        </p:spPr>
        <p:txBody>
          <a:bodyPr/>
          <a:lstStyle/>
          <a:p>
            <a:pPr algn="ctr"/>
            <a:r>
              <a:rPr lang="en-US" sz="2800" dirty="0">
                <a:solidFill>
                  <a:schemeClr val="tx1"/>
                </a:solidFill>
                <a:latin typeface="Times New Roman" panose="02020603050405020304" pitchFamily="18" charset="0"/>
                <a:cs typeface="Times New Roman" panose="02020603050405020304" pitchFamily="18" charset="0"/>
              </a:rPr>
              <a:t>A </a:t>
            </a:r>
            <a:br>
              <a:rPr lang="en-US" sz="2800" dirty="0">
                <a:solidFill>
                  <a:schemeClr val="tx1"/>
                </a:solidFill>
                <a:latin typeface="Times New Roman" panose="02020603050405020304" pitchFamily="18" charset="0"/>
                <a:cs typeface="Times New Roman" panose="02020603050405020304" pitchFamily="18" charset="0"/>
              </a:rPr>
            </a:br>
            <a:r>
              <a:rPr lang="en-US" sz="2800" dirty="0">
                <a:solidFill>
                  <a:schemeClr val="tx1"/>
                </a:solidFill>
                <a:latin typeface="Times New Roman" panose="02020603050405020304" pitchFamily="18" charset="0"/>
                <a:cs typeface="Times New Roman" panose="02020603050405020304" pitchFamily="18" charset="0"/>
              </a:rPr>
              <a:t>Mega Project</a:t>
            </a:r>
            <a:br>
              <a:rPr lang="en-US" sz="2800" dirty="0">
                <a:solidFill>
                  <a:schemeClr val="tx1"/>
                </a:solidFill>
                <a:latin typeface="Times New Roman" panose="02020603050405020304" pitchFamily="18" charset="0"/>
                <a:cs typeface="Times New Roman" panose="02020603050405020304" pitchFamily="18" charset="0"/>
              </a:rPr>
            </a:br>
            <a:r>
              <a:rPr lang="en-US" sz="2800" dirty="0">
                <a:solidFill>
                  <a:schemeClr val="tx1"/>
                </a:solidFill>
                <a:latin typeface="Times New Roman" panose="02020603050405020304" pitchFamily="18" charset="0"/>
                <a:cs typeface="Times New Roman" panose="02020603050405020304" pitchFamily="18" charset="0"/>
              </a:rPr>
              <a:t>on</a:t>
            </a:r>
            <a:br>
              <a:rPr lang="en-US" sz="3600" b="1" dirty="0">
                <a:solidFill>
                  <a:schemeClr val="tx1"/>
                </a:solidFill>
                <a:latin typeface="Times New Roman" panose="02020603050405020304" pitchFamily="18" charset="0"/>
                <a:cs typeface="Times New Roman" panose="02020603050405020304" pitchFamily="18" charset="0"/>
              </a:rPr>
            </a:br>
            <a:r>
              <a:rPr lang="en-US" sz="3600" b="1" dirty="0">
                <a:solidFill>
                  <a:srgbClr val="7030A0"/>
                </a:solidFill>
                <a:latin typeface="Times New Roman" panose="02020603050405020304" pitchFamily="18" charset="0"/>
                <a:cs typeface="Times New Roman" panose="02020603050405020304" pitchFamily="18" charset="0"/>
              </a:rPr>
              <a:t>“</a:t>
            </a:r>
            <a:r>
              <a:rPr lang="en-IN" sz="3200" b="1" dirty="0">
                <a:solidFill>
                  <a:srgbClr val="000000"/>
                </a:solidFill>
                <a:latin typeface="Times New Roman" panose="02020603050405020304" pitchFamily="18" charset="0"/>
                <a:cs typeface="Times New Roman" panose="02020603050405020304" pitchFamily="18" charset="0"/>
              </a:rPr>
              <a:t>Eco-Friendly Product</a:t>
            </a:r>
            <a:r>
              <a:rPr lang="en-US" sz="3600" b="1" dirty="0">
                <a:solidFill>
                  <a:srgbClr val="7030A0"/>
                </a:solidFill>
                <a:latin typeface="Times New Roman" panose="02020603050405020304" pitchFamily="18" charset="0"/>
                <a:cs typeface="Times New Roman" panose="02020603050405020304" pitchFamily="18" charset="0"/>
              </a:rPr>
              <a:t>”</a:t>
            </a:r>
            <a:br>
              <a:rPr lang="en-US" sz="3600" b="1" dirty="0">
                <a:solidFill>
                  <a:srgbClr val="7030A0"/>
                </a:solidFill>
                <a:latin typeface="Times New Roman" panose="02020603050405020304" pitchFamily="18" charset="0"/>
                <a:cs typeface="Times New Roman" panose="02020603050405020304" pitchFamily="18" charset="0"/>
              </a:rPr>
            </a:br>
            <a:r>
              <a:rPr lang="en-US" sz="2800" dirty="0">
                <a:solidFill>
                  <a:schemeClr val="tx1"/>
                </a:solidFill>
                <a:latin typeface="Times New Roman" panose="02020603050405020304" pitchFamily="18" charset="0"/>
                <a:cs typeface="Times New Roman" panose="02020603050405020304" pitchFamily="18" charset="0"/>
              </a:rPr>
              <a:t>By</a:t>
            </a:r>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92CE6D9-FBC5-4174-A265-1C17043AD5D7}"/>
              </a:ext>
            </a:extLst>
          </p:cNvPr>
          <p:cNvSpPr>
            <a:spLocks noGrp="1"/>
          </p:cNvSpPr>
          <p:nvPr>
            <p:ph type="subTitle" idx="1"/>
          </p:nvPr>
        </p:nvSpPr>
        <p:spPr>
          <a:xfrm>
            <a:off x="3291480" y="2635878"/>
            <a:ext cx="5245677" cy="2692527"/>
          </a:xfrm>
        </p:spPr>
        <p:txBody>
          <a:bodyPr>
            <a:noAutofit/>
          </a:bodyPr>
          <a:lstStyle/>
          <a:p>
            <a:pPr marL="342900" indent="-342900" algn="just">
              <a:lnSpc>
                <a:spcPct val="150000"/>
              </a:lnSpc>
              <a:buClrTx/>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Tanisha Patil -   210943120109</a:t>
            </a:r>
            <a:endParaRPr lang="en-US" sz="2400" dirty="0">
              <a:solidFill>
                <a:schemeClr val="tx1"/>
              </a:solidFill>
              <a:latin typeface="Times New Roman" panose="02020603050405020304" pitchFamily="18" charset="0"/>
              <a:cs typeface="Times New Roman" panose="02020603050405020304" pitchFamily="18" charset="0"/>
            </a:endParaRPr>
          </a:p>
          <a:p>
            <a:pPr marL="342900" indent="-342900" algn="just">
              <a:lnSpc>
                <a:spcPct val="150000"/>
              </a:lnSpc>
              <a:buClrTx/>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Aparna Sawant- 210943120015</a:t>
            </a:r>
          </a:p>
          <a:p>
            <a:pPr marL="342900" indent="-342900" algn="just">
              <a:lnSpc>
                <a:spcPct val="150000"/>
              </a:lnSpc>
              <a:buClrTx/>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Aparna </a:t>
            </a:r>
            <a:r>
              <a:rPr lang="en-US" sz="2400" dirty="0" err="1">
                <a:solidFill>
                  <a:schemeClr val="tx1"/>
                </a:solidFill>
                <a:latin typeface="Times New Roman" panose="02020603050405020304" pitchFamily="18" charset="0"/>
                <a:cs typeface="Times New Roman" panose="02020603050405020304" pitchFamily="18" charset="0"/>
              </a:rPr>
              <a:t>Sonwane</a:t>
            </a:r>
            <a:r>
              <a:rPr lang="en-US" sz="2400" dirty="0">
                <a:solidFill>
                  <a:schemeClr val="tx1"/>
                </a:solidFill>
                <a:latin typeface="Times New Roman" panose="02020603050405020304" pitchFamily="18" charset="0"/>
                <a:cs typeface="Times New Roman" panose="02020603050405020304" pitchFamily="18" charset="0"/>
              </a:rPr>
              <a:t>- 210943120016</a:t>
            </a:r>
          </a:p>
          <a:p>
            <a:pPr marL="342900" indent="-342900" algn="just">
              <a:lnSpc>
                <a:spcPct val="150000"/>
              </a:lnSpc>
              <a:buClrTx/>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Trupti Patil- 210943120112</a:t>
            </a:r>
          </a:p>
          <a:p>
            <a:pPr algn="just">
              <a:lnSpc>
                <a:spcPct val="150000"/>
              </a:lnSpc>
              <a:buClrTx/>
            </a:pPr>
            <a:r>
              <a:rPr lang="en-US" sz="2400" dirty="0">
                <a:solidFill>
                  <a:schemeClr val="tx1"/>
                </a:solidFill>
                <a:latin typeface="Times New Roman" panose="02020603050405020304" pitchFamily="18" charset="0"/>
                <a:cs typeface="Times New Roman" panose="02020603050405020304" pitchFamily="18" charset="0"/>
              </a:rPr>
              <a:t>                   Guided By</a:t>
            </a:r>
          </a:p>
          <a:p>
            <a:pPr algn="just">
              <a:lnSpc>
                <a:spcPct val="150000"/>
              </a:lnSpc>
              <a:buClrTx/>
            </a:pP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Mrs.Harshita</a:t>
            </a: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0369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0C374DE-C49D-484D-B97D-F3A706AADBE0}"/>
              </a:ext>
            </a:extLst>
          </p:cNvPr>
          <p:cNvSpPr txBox="1"/>
          <p:nvPr/>
        </p:nvSpPr>
        <p:spPr>
          <a:xfrm>
            <a:off x="314717" y="206514"/>
            <a:ext cx="3382027"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5.UML DIAGRAMS</a:t>
            </a:r>
            <a:endParaRPr lang="en-IN" sz="28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4CE92D9-BFA6-4582-85A1-D579F9BC3267}"/>
              </a:ext>
            </a:extLst>
          </p:cNvPr>
          <p:cNvPicPr>
            <a:picLocks noChangeAspect="1"/>
          </p:cNvPicPr>
          <p:nvPr/>
        </p:nvPicPr>
        <p:blipFill>
          <a:blip r:embed="rId2"/>
          <a:stretch>
            <a:fillRect/>
          </a:stretch>
        </p:blipFill>
        <p:spPr>
          <a:xfrm>
            <a:off x="3696743" y="328474"/>
            <a:ext cx="5634217" cy="6196613"/>
          </a:xfrm>
          <a:prstGeom prst="rect">
            <a:avLst/>
          </a:prstGeom>
        </p:spPr>
      </p:pic>
      <p:sp>
        <p:nvSpPr>
          <p:cNvPr id="2" name="TextBox 1">
            <a:extLst>
              <a:ext uri="{FF2B5EF4-FFF2-40B4-BE49-F238E27FC236}">
                <a16:creationId xmlns:a16="http://schemas.microsoft.com/office/drawing/2014/main" id="{03BACB01-C140-498D-94EC-8819424D5720}"/>
              </a:ext>
            </a:extLst>
          </p:cNvPr>
          <p:cNvSpPr txBox="1"/>
          <p:nvPr/>
        </p:nvSpPr>
        <p:spPr>
          <a:xfrm>
            <a:off x="2773680" y="6390640"/>
            <a:ext cx="6746240" cy="369332"/>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Fig 5.1 UML Diagrams</a:t>
            </a:r>
          </a:p>
        </p:txBody>
      </p:sp>
    </p:spTree>
    <p:extLst>
      <p:ext uri="{BB962C8B-B14F-4D97-AF65-F5344CB8AC3E}">
        <p14:creationId xmlns:p14="http://schemas.microsoft.com/office/powerpoint/2010/main" val="3277313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EFE432-735D-4830-93AF-0E0379E4955A}"/>
              </a:ext>
            </a:extLst>
          </p:cNvPr>
          <p:cNvSpPr txBox="1"/>
          <p:nvPr/>
        </p:nvSpPr>
        <p:spPr>
          <a:xfrm>
            <a:off x="372862" y="266330"/>
            <a:ext cx="4518734"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6.FUTURE SCOPE</a:t>
            </a:r>
            <a:endParaRPr lang="en-IN"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C2F0664-EBF4-43A0-8E03-DB052D82FB41}"/>
              </a:ext>
            </a:extLst>
          </p:cNvPr>
          <p:cNvSpPr txBox="1"/>
          <p:nvPr/>
        </p:nvSpPr>
        <p:spPr>
          <a:xfrm>
            <a:off x="500183" y="1052173"/>
            <a:ext cx="9712171" cy="3976473"/>
          </a:xfrm>
          <a:prstGeom prst="rect">
            <a:avLst/>
          </a:prstGeom>
          <a:noFill/>
        </p:spPr>
        <p:txBody>
          <a:bodyPr wrap="square" rtlCol="0">
            <a:spAutoFit/>
          </a:bodyPr>
          <a:lstStyle/>
          <a:p>
            <a:pPr marL="285750" indent="-285750" algn="just">
              <a:spcBef>
                <a:spcPct val="20000"/>
              </a:spcBef>
              <a:spcAft>
                <a:spcPts val="600"/>
              </a:spcAft>
              <a:buSzPct val="145000"/>
              <a:buFont typeface="Arial"/>
              <a:buChar char="•"/>
            </a:pPr>
            <a:r>
              <a:rPr lang="en-US" sz="2800" dirty="0">
                <a:latin typeface="Times New Roman" panose="02020603050405020304" pitchFamily="18" charset="0"/>
                <a:cs typeface="Times New Roman" panose="02020603050405020304" pitchFamily="18" charset="0"/>
              </a:rPr>
              <a:t>Customer Dashboard</a:t>
            </a:r>
          </a:p>
          <a:p>
            <a:pPr marL="285750" indent="-285750" algn="just">
              <a:spcBef>
                <a:spcPct val="20000"/>
              </a:spcBef>
              <a:spcAft>
                <a:spcPts val="600"/>
              </a:spcAft>
              <a:buSzPct val="145000"/>
              <a:buFont typeface="Arial"/>
              <a:buChar char="•"/>
            </a:pPr>
            <a:r>
              <a:rPr lang="en-US" sz="2800" dirty="0">
                <a:latin typeface="Times New Roman" panose="02020603050405020304" pitchFamily="18" charset="0"/>
                <a:cs typeface="Times New Roman" panose="02020603050405020304" pitchFamily="18" charset="0"/>
              </a:rPr>
              <a:t>Payment Gateway.</a:t>
            </a:r>
          </a:p>
          <a:p>
            <a:pPr marL="285750" indent="-285750" algn="just">
              <a:spcBef>
                <a:spcPct val="20000"/>
              </a:spcBef>
              <a:spcAft>
                <a:spcPts val="600"/>
              </a:spcAft>
              <a:buSzPct val="145000"/>
              <a:buFont typeface="Arial"/>
              <a:buChar char="•"/>
            </a:pPr>
            <a:r>
              <a:rPr lang="en-IN" sz="2800" dirty="0">
                <a:latin typeface="Times New Roman" panose="02020603050405020304" pitchFamily="18" charset="0"/>
                <a:cs typeface="Times New Roman" panose="02020603050405020304" pitchFamily="18" charset="0"/>
              </a:rPr>
              <a:t>Google Maps API	</a:t>
            </a:r>
          </a:p>
          <a:p>
            <a:pPr marL="285750" indent="-285750" algn="just">
              <a:spcBef>
                <a:spcPct val="20000"/>
              </a:spcBef>
              <a:spcAft>
                <a:spcPts val="600"/>
              </a:spcAft>
              <a:buSzPct val="145000"/>
              <a:buFont typeface="Arial"/>
              <a:buChar char="•"/>
            </a:pPr>
            <a:r>
              <a:rPr lang="en-IN" sz="2800" dirty="0">
                <a:latin typeface="Times New Roman" panose="02020603050405020304" pitchFamily="18" charset="0"/>
                <a:cs typeface="Times New Roman" panose="02020603050405020304" pitchFamily="18" charset="0"/>
              </a:rPr>
              <a:t>We can add local vendor</a:t>
            </a:r>
          </a:p>
          <a:p>
            <a:pPr marL="285750" indent="-285750" algn="just">
              <a:spcBef>
                <a:spcPct val="20000"/>
              </a:spcBef>
              <a:spcAft>
                <a:spcPts val="600"/>
              </a:spcAft>
              <a:buSzPct val="145000"/>
              <a:buFont typeface="Arial"/>
              <a:buChar char="•"/>
            </a:pPr>
            <a:endParaRPr lang="en-IN" sz="2800" dirty="0">
              <a:latin typeface="Times New Roman" panose="02020603050405020304" pitchFamily="18" charset="0"/>
              <a:cs typeface="Times New Roman" panose="02020603050405020304" pitchFamily="18" charset="0"/>
            </a:endParaRPr>
          </a:p>
          <a:p>
            <a:pPr algn="just">
              <a:lnSpc>
                <a:spcPct val="150000"/>
              </a:lnSpc>
              <a:spcAft>
                <a:spcPts val="550"/>
              </a:spcAft>
            </a:pPr>
            <a:endParaRPr lang="en-IN" sz="2800" dirty="0">
              <a:solidFill>
                <a:srgbClr val="000000"/>
              </a:solidFill>
              <a:effectLst/>
              <a:latin typeface="Times New Roman" panose="02020603050405020304" pitchFamily="18" charset="0"/>
              <a:ea typeface="Times New Roman" panose="02020603050405020304" pitchFamily="18" charset="0"/>
            </a:endParaRPr>
          </a:p>
          <a:p>
            <a:r>
              <a:rPr lang="en-IN" sz="1800" dirty="0">
                <a:solidFill>
                  <a:srgbClr val="000000"/>
                </a:solidFill>
                <a:effectLst/>
                <a:latin typeface="Times New Roman" panose="02020603050405020304" pitchFamily="18" charset="0"/>
                <a:ea typeface="Calibri" panose="020F0502020204030204" pitchFamily="34" charset="0"/>
              </a:rPr>
              <a:t> </a:t>
            </a:r>
          </a:p>
        </p:txBody>
      </p:sp>
    </p:spTree>
    <p:extLst>
      <p:ext uri="{BB962C8B-B14F-4D97-AF65-F5344CB8AC3E}">
        <p14:creationId xmlns:p14="http://schemas.microsoft.com/office/powerpoint/2010/main" val="2129566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1F3E15-668B-4BD6-A1DE-88831581380B}"/>
              </a:ext>
            </a:extLst>
          </p:cNvPr>
          <p:cNvSpPr txBox="1"/>
          <p:nvPr/>
        </p:nvSpPr>
        <p:spPr>
          <a:xfrm>
            <a:off x="337351" y="301252"/>
            <a:ext cx="6001305"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7.CONCLUSION</a:t>
            </a:r>
            <a:endParaRPr lang="en-IN" sz="28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A4B4931-41C4-48C7-A7AF-6B0208BA303B}"/>
              </a:ext>
            </a:extLst>
          </p:cNvPr>
          <p:cNvSpPr txBox="1"/>
          <p:nvPr/>
        </p:nvSpPr>
        <p:spPr>
          <a:xfrm>
            <a:off x="337351" y="824472"/>
            <a:ext cx="10391144" cy="5601855"/>
          </a:xfrm>
          <a:prstGeom prst="rect">
            <a:avLst/>
          </a:prstGeom>
          <a:noFill/>
        </p:spPr>
        <p:txBody>
          <a:bodyPr wrap="square" rtlCol="0">
            <a:spAutoFit/>
          </a:bodyPr>
          <a:lstStyle/>
          <a:p>
            <a:pPr marL="342900" lvl="0" indent="-342900">
              <a:lnSpc>
                <a:spcPct val="200000"/>
              </a:lnSpc>
              <a:spcAft>
                <a:spcPts val="1000"/>
              </a:spcAft>
              <a:buFont typeface="Symbol" panose="05050102010706020507" pitchFamily="18" charset="2"/>
              <a:buChar char=""/>
            </a:pPr>
            <a:r>
              <a:rPr lang="en-GB" sz="2400" dirty="0">
                <a:effectLst/>
                <a:latin typeface="Times-Roman"/>
                <a:ea typeface="Calibri" panose="020F0502020204030204" pitchFamily="34" charset="0"/>
                <a:cs typeface="Times-Roman"/>
              </a:rPr>
              <a:t>The ‘Eco-friendly Product’ is designed to provide a web based application that would make </a:t>
            </a:r>
            <a:r>
              <a:rPr lang="en-IN" sz="2400" dirty="0">
                <a:solidFill>
                  <a:srgbClr val="000000"/>
                </a:solidFill>
                <a:effectLst/>
                <a:latin typeface="Times-Roman"/>
                <a:ea typeface="Calibri" panose="020F0502020204030204" pitchFamily="34" charset="0"/>
                <a:cs typeface="Times-Roman"/>
              </a:rPr>
              <a:t>searching, viewing and selection of a eco-friendly product easier. </a:t>
            </a:r>
            <a:endParaRPr lang="en-IN" sz="2400" dirty="0">
              <a:solidFill>
                <a:srgbClr val="000000"/>
              </a:solidFill>
              <a:effectLst/>
              <a:latin typeface="Times New Roman" panose="02020603050405020304" pitchFamily="18" charset="0"/>
              <a:ea typeface="Times New Roman" panose="02020603050405020304" pitchFamily="18" charset="0"/>
            </a:endParaRPr>
          </a:p>
          <a:p>
            <a:pPr marL="342900" lvl="0" indent="-342900">
              <a:lnSpc>
                <a:spcPct val="200000"/>
              </a:lnSpc>
              <a:buFont typeface="Symbol" panose="05050102010706020507" pitchFamily="18" charset="2"/>
              <a:buChar char=""/>
            </a:pPr>
            <a:r>
              <a:rPr lang="en-US" sz="2400" dirty="0">
                <a:effectLst/>
                <a:latin typeface="Times-Roman"/>
                <a:ea typeface="Calibri" panose="020F0502020204030204" pitchFamily="34" charset="0"/>
                <a:cs typeface="Times-Roman"/>
              </a:rPr>
              <a:t>The growing quality demand of eco-friendly products makes it necessary to exploit the interactive online platform efficiently, also to improve the management </a:t>
            </a:r>
            <a:r>
              <a:rPr lang="en-US" sz="2400" dirty="0">
                <a:latin typeface="Times-Roman"/>
                <a:ea typeface="Calibri" panose="020F0502020204030204" pitchFamily="34" charset="0"/>
                <a:cs typeface="Times-Roman"/>
              </a:rPr>
              <a:t>of</a:t>
            </a:r>
            <a:r>
              <a:rPr lang="en-US" sz="2400" dirty="0">
                <a:effectLst/>
                <a:latin typeface="Times-Roman"/>
                <a:ea typeface="Calibri" panose="020F0502020204030204" pitchFamily="34" charset="0"/>
                <a:cs typeface="Times-Roman"/>
              </a:rPr>
              <a:t> order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US" sz="2800" b="0" i="0" dirty="0">
              <a:effectLst/>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US" sz="2400" b="0" i="0" dirty="0">
              <a:effectLst/>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5986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34AEA-DBF8-4E38-BDE8-3530066D8D8D}"/>
              </a:ext>
            </a:extLst>
          </p:cNvPr>
          <p:cNvSpPr>
            <a:spLocks noGrp="1"/>
          </p:cNvSpPr>
          <p:nvPr>
            <p:ph type="title"/>
          </p:nvPr>
        </p:nvSpPr>
        <p:spPr>
          <a:xfrm>
            <a:off x="1556225" y="1612777"/>
            <a:ext cx="7081750" cy="4441794"/>
          </a:xfrm>
        </p:spPr>
        <p:txBody>
          <a:bodyPr>
            <a:noAutofit/>
          </a:bodyPr>
          <a:lstStyle/>
          <a:p>
            <a:pPr algn="ctr"/>
            <a:r>
              <a:rPr lang="en-IN" sz="9600" dirty="0">
                <a:solidFill>
                  <a:srgbClr val="7030A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570777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7A92900-81E4-4E6B-B3E4-A60FFB1E510C}"/>
              </a:ext>
            </a:extLst>
          </p:cNvPr>
          <p:cNvSpPr txBox="1"/>
          <p:nvPr/>
        </p:nvSpPr>
        <p:spPr>
          <a:xfrm>
            <a:off x="1003177" y="254162"/>
            <a:ext cx="4465468"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1.INTRODUCTION</a:t>
            </a:r>
            <a:endParaRPr lang="en-IN" sz="32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48F3A5A-A3F7-4877-AFFF-8D9BF4CB426A}"/>
              </a:ext>
            </a:extLst>
          </p:cNvPr>
          <p:cNvSpPr txBox="1"/>
          <p:nvPr/>
        </p:nvSpPr>
        <p:spPr>
          <a:xfrm>
            <a:off x="1003177" y="1171852"/>
            <a:ext cx="7910004" cy="369332"/>
          </a:xfrm>
          <a:prstGeom prst="rect">
            <a:avLst/>
          </a:prstGeom>
          <a:noFill/>
        </p:spPr>
        <p:txBody>
          <a:bodyPr wrap="square" rtlCol="0">
            <a:spAutoFit/>
          </a:bodyPr>
          <a:lstStyle/>
          <a:p>
            <a:pPr marL="285750" indent="-285750">
              <a:buFont typeface="Arial" panose="020B0604020202020204" pitchFamily="34" charset="0"/>
              <a:buChar char="•"/>
            </a:pPr>
            <a:endParaRPr lang="en-IN" dirty="0"/>
          </a:p>
        </p:txBody>
      </p:sp>
      <p:sp>
        <p:nvSpPr>
          <p:cNvPr id="6" name="TextBox 5">
            <a:extLst>
              <a:ext uri="{FF2B5EF4-FFF2-40B4-BE49-F238E27FC236}">
                <a16:creationId xmlns:a16="http://schemas.microsoft.com/office/drawing/2014/main" id="{9716CAE3-ADD1-48C0-AA67-E875BF38432A}"/>
              </a:ext>
            </a:extLst>
          </p:cNvPr>
          <p:cNvSpPr txBox="1"/>
          <p:nvPr/>
        </p:nvSpPr>
        <p:spPr>
          <a:xfrm>
            <a:off x="648070" y="949909"/>
            <a:ext cx="9117367" cy="5185522"/>
          </a:xfrm>
          <a:prstGeom prst="rect">
            <a:avLst/>
          </a:prstGeom>
          <a:noFill/>
        </p:spPr>
        <p:txBody>
          <a:bodyPr wrap="square" rtlCol="0">
            <a:spAutoFit/>
          </a:bodyPr>
          <a:lstStyle/>
          <a:p>
            <a:pPr algn="just">
              <a:lnSpc>
                <a:spcPct val="150000"/>
              </a:lnSpc>
              <a:spcAft>
                <a:spcPts val="800"/>
              </a:spcAft>
            </a:pPr>
            <a:r>
              <a:rPr lang="en-US" sz="2800" dirty="0">
                <a:latin typeface="Times New Roman" panose="02020603050405020304" pitchFamily="18" charset="0"/>
                <a:cs typeface="Times New Roman" panose="02020603050405020304" pitchFamily="18" charset="0"/>
              </a:rPr>
              <a:t>The use of Plastic and other non-biodegradable materials had cause several issues. To top, plastic pollution is now the most common environmental problem that humans and animals are both facing so this web based “Eco-Friendly Product” project is an attempt to stimulate the basic concepts of reduce the pollution. The system enables the customer to do the things such as search for Products category wise, choose products based on description and add that product into cart.</a:t>
            </a:r>
            <a:endPar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8122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868AE2-8927-46ED-8012-C803E6F0BE23}"/>
              </a:ext>
            </a:extLst>
          </p:cNvPr>
          <p:cNvSpPr>
            <a:spLocks noGrp="1"/>
          </p:cNvSpPr>
          <p:nvPr>
            <p:ph idx="1"/>
          </p:nvPr>
        </p:nvSpPr>
        <p:spPr>
          <a:xfrm>
            <a:off x="476918" y="425884"/>
            <a:ext cx="11117319" cy="6025019"/>
          </a:xfrm>
        </p:spPr>
        <p:txBody>
          <a:bodyPr>
            <a:normAutofit/>
          </a:bodyPr>
          <a:lstStyle/>
          <a:p>
            <a:pPr marL="457200" lvl="1" indent="0">
              <a:lnSpc>
                <a:spcPct val="150000"/>
              </a:lnSpc>
              <a:buNone/>
            </a:pPr>
            <a:r>
              <a:rPr lang="en-GB" sz="2800" b="1" dirty="0">
                <a:effectLst/>
                <a:latin typeface="Times New Roman" panose="02020603050405020304" pitchFamily="18" charset="0"/>
                <a:ea typeface="Arial" panose="020B0604020202020204" pitchFamily="34" charset="0"/>
                <a:cs typeface="Times New Roman" panose="02020603050405020304" pitchFamily="18" charset="0"/>
              </a:rPr>
              <a:t>1.2.Problem Statement:</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pPr>
            <a:r>
              <a:rPr lang="en-GB" sz="28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Now days, day by day increasing the pollution so people </a:t>
            </a:r>
            <a:r>
              <a:rPr lang="en-GB" sz="2800" dirty="0">
                <a:solidFill>
                  <a:srgbClr val="000000"/>
                </a:solidFill>
                <a:latin typeface="Times New Roman" panose="02020603050405020304" pitchFamily="18" charset="0"/>
                <a:ea typeface="Arial" panose="020B0604020202020204" pitchFamily="34" charset="0"/>
                <a:cs typeface="Times New Roman" panose="02020603050405020304" pitchFamily="18" charset="0"/>
              </a:rPr>
              <a:t>buy the eco-friendly product but such kind of all product is not available on single platform.</a:t>
            </a:r>
            <a:r>
              <a:rPr lang="en-IN" sz="2800" dirty="0">
                <a:latin typeface="Calibri" panose="020F0502020204030204" pitchFamily="34" charset="0"/>
                <a:ea typeface="Arial" panose="020B0604020202020204" pitchFamily="34" charset="0"/>
                <a:cs typeface="Times New Roman" panose="02020603050405020304" pitchFamily="18" charset="0"/>
              </a:rPr>
              <a:t> </a:t>
            </a:r>
            <a:r>
              <a:rPr lang="en-GB" sz="28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Hence this system is proposed to overcome the flaws of the existing system </a:t>
            </a:r>
            <a:r>
              <a:rPr lang="en-GB" sz="2800" dirty="0">
                <a:solidFill>
                  <a:srgbClr val="000000"/>
                </a:solidFill>
                <a:latin typeface="Times New Roman" panose="02020603050405020304" pitchFamily="18" charset="0"/>
                <a:ea typeface="Arial" panose="020B0604020202020204" pitchFamily="34" charset="0"/>
                <a:cs typeface="Times New Roman" panose="02020603050405020304" pitchFamily="18" charset="0"/>
              </a:rPr>
              <a:t>.</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629234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928ED2-8C77-4F4F-9098-E59EA760A998}"/>
              </a:ext>
            </a:extLst>
          </p:cNvPr>
          <p:cNvSpPr>
            <a:spLocks noGrp="1"/>
          </p:cNvSpPr>
          <p:nvPr>
            <p:ph idx="1"/>
          </p:nvPr>
        </p:nvSpPr>
        <p:spPr>
          <a:xfrm>
            <a:off x="677332" y="538619"/>
            <a:ext cx="11165479" cy="5649239"/>
          </a:xfrm>
        </p:spPr>
        <p:txBody>
          <a:bodyPr>
            <a:normAutofit/>
          </a:bodyPr>
          <a:lstStyle/>
          <a:p>
            <a:pPr marL="457200" lvl="1" indent="0">
              <a:lnSpc>
                <a:spcPct val="115000"/>
              </a:lnSpc>
              <a:spcAft>
                <a:spcPts val="1000"/>
              </a:spcAft>
              <a:buNone/>
            </a:pPr>
            <a:r>
              <a:rPr lang="en-GB" sz="2800" b="1" dirty="0">
                <a:latin typeface="Times New Roman" panose="02020603050405020304" pitchFamily="18" charset="0"/>
                <a:ea typeface="Arial" panose="020B0604020202020204" pitchFamily="34" charset="0"/>
                <a:cs typeface="Times New Roman" panose="02020603050405020304" pitchFamily="18" charset="0"/>
              </a:rPr>
              <a:t>1.3.</a:t>
            </a:r>
            <a:r>
              <a:rPr lang="en-GB" sz="2800" b="1" dirty="0">
                <a:effectLst/>
                <a:latin typeface="Times New Roman" panose="02020603050405020304" pitchFamily="18" charset="0"/>
                <a:ea typeface="Arial" panose="020B0604020202020204" pitchFamily="34" charset="0"/>
                <a:cs typeface="Times New Roman" panose="02020603050405020304" pitchFamily="18" charset="0"/>
              </a:rPr>
              <a:t>Objectives of project:-</a:t>
            </a:r>
            <a:endParaRPr lang="en-IN" sz="2400" dirty="0">
              <a:solidFill>
                <a:srgbClr val="000000"/>
              </a:solidFill>
              <a:effectLst/>
              <a:latin typeface="Times New Roman" panose="02020603050405020304" pitchFamily="18" charset="0"/>
              <a:ea typeface="Times New Roman" panose="02020603050405020304" pitchFamily="18" charset="0"/>
            </a:endParaRPr>
          </a:p>
          <a:p>
            <a:pPr marL="342900" marR="582930" lvl="0" indent="-342900" algn="just">
              <a:lnSpc>
                <a:spcPct val="150000"/>
              </a:lnSpc>
              <a:spcBef>
                <a:spcPts val="450"/>
              </a:spcBef>
              <a:spcAft>
                <a:spcPts val="800"/>
              </a:spcAft>
              <a:buFont typeface="Arial" panose="020B0604020202020204" pitchFamily="34" charset="0"/>
              <a:buChar char="•"/>
            </a:pPr>
            <a:r>
              <a:rPr lang="en-IN" sz="2400" dirty="0">
                <a:solidFill>
                  <a:srgbClr val="000000"/>
                </a:solidFill>
                <a:effectLst/>
                <a:latin typeface="Times New Roman" panose="02020603050405020304" pitchFamily="18" charset="0"/>
                <a:ea typeface="Arial" panose="020B0604020202020204" pitchFamily="34" charset="0"/>
              </a:rPr>
              <a:t>To produce a web-based system that allows the customers to buy products online. Admin can view the list of customers, products , categories ,stocks also  can add, update and delete the employee , category, and products.</a:t>
            </a:r>
            <a:endParaRPr lang="en-IN" sz="2400" dirty="0">
              <a:solidFill>
                <a:srgbClr val="000000"/>
              </a:solidFill>
              <a:effectLst/>
              <a:latin typeface="Times New Roman" panose="02020603050405020304" pitchFamily="18" charset="0"/>
              <a:ea typeface="Times New Roman" panose="02020603050405020304" pitchFamily="18" charset="0"/>
            </a:endParaRPr>
          </a:p>
          <a:p>
            <a:pPr marL="342900" marR="582930" lvl="0" indent="-342900" algn="just">
              <a:lnSpc>
                <a:spcPct val="150000"/>
              </a:lnSpc>
              <a:spcBef>
                <a:spcPts val="450"/>
              </a:spcBef>
              <a:spcAft>
                <a:spcPts val="800"/>
              </a:spcAft>
              <a:buFont typeface="Arial" panose="020B0604020202020204" pitchFamily="34" charset="0"/>
              <a:buChar char="•"/>
            </a:pPr>
            <a:r>
              <a:rPr lang="en-IN" sz="2400" dirty="0">
                <a:solidFill>
                  <a:srgbClr val="000000"/>
                </a:solidFill>
                <a:effectLst/>
                <a:latin typeface="Times New Roman" panose="02020603050405020304" pitchFamily="18" charset="0"/>
                <a:ea typeface="Arial" panose="020B0604020202020204" pitchFamily="34" charset="0"/>
              </a:rPr>
              <a:t>The customer can order products online without being present physically .</a:t>
            </a:r>
            <a:endParaRPr lang="en-IN" sz="2400" dirty="0">
              <a:solidFill>
                <a:srgbClr val="000000"/>
              </a:solidFill>
              <a:effectLst/>
              <a:latin typeface="Times New Roman" panose="02020603050405020304" pitchFamily="18" charset="0"/>
              <a:ea typeface="Times New Roman" panose="02020603050405020304" pitchFamily="18" charset="0"/>
            </a:endParaRPr>
          </a:p>
          <a:p>
            <a:pPr marL="0" marR="582930" lvl="0" indent="0" algn="just">
              <a:lnSpc>
                <a:spcPct val="150000"/>
              </a:lnSpc>
              <a:spcBef>
                <a:spcPts val="450"/>
              </a:spcBef>
              <a:spcAft>
                <a:spcPts val="800"/>
              </a:spcAft>
              <a:buNone/>
            </a:pPr>
            <a:endParaRPr lang="en-IN" sz="2400" dirty="0">
              <a:solidFill>
                <a:srgbClr val="000000"/>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777801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D84EC4-EDFC-4A94-AECD-56296941B382}"/>
              </a:ext>
            </a:extLst>
          </p:cNvPr>
          <p:cNvSpPr txBox="1"/>
          <p:nvPr/>
        </p:nvSpPr>
        <p:spPr>
          <a:xfrm>
            <a:off x="349928" y="308524"/>
            <a:ext cx="3941686"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2.1.FLOW CHART:</a:t>
            </a:r>
            <a:endParaRPr lang="en-IN" sz="28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349DB693-5184-4A62-8809-71AA3C9853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3040" y="0"/>
            <a:ext cx="7985759" cy="6549476"/>
          </a:xfrm>
          <a:prstGeom prst="rect">
            <a:avLst/>
          </a:prstGeom>
        </p:spPr>
      </p:pic>
      <p:sp>
        <p:nvSpPr>
          <p:cNvPr id="4" name="TextBox 3">
            <a:extLst>
              <a:ext uri="{FF2B5EF4-FFF2-40B4-BE49-F238E27FC236}">
                <a16:creationId xmlns:a16="http://schemas.microsoft.com/office/drawing/2014/main" id="{36495177-35EA-4640-85A9-7596088C41CB}"/>
              </a:ext>
            </a:extLst>
          </p:cNvPr>
          <p:cNvSpPr txBox="1"/>
          <p:nvPr/>
        </p:nvSpPr>
        <p:spPr>
          <a:xfrm rot="10800000" flipV="1">
            <a:off x="2499360" y="6549476"/>
            <a:ext cx="719328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 2.1  Flowchart of Eco-friendly Product</a:t>
            </a:r>
          </a:p>
        </p:txBody>
      </p:sp>
    </p:spTree>
    <p:extLst>
      <p:ext uri="{BB962C8B-B14F-4D97-AF65-F5344CB8AC3E}">
        <p14:creationId xmlns:p14="http://schemas.microsoft.com/office/powerpoint/2010/main" val="1360653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A4C36F-75AD-48FC-9AC4-3CF5494991E5}"/>
              </a:ext>
            </a:extLst>
          </p:cNvPr>
          <p:cNvSpPr txBox="1"/>
          <p:nvPr/>
        </p:nvSpPr>
        <p:spPr>
          <a:xfrm>
            <a:off x="417249" y="248575"/>
            <a:ext cx="726371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2.2 ENTITY RELATIONSHIP DIAGRAM</a:t>
            </a:r>
            <a:endParaRPr lang="en-IN" sz="28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69F062E-799A-40B4-A98E-F24FCCF7AE5C}"/>
              </a:ext>
            </a:extLst>
          </p:cNvPr>
          <p:cNvPicPr>
            <a:picLocks noChangeAspect="1"/>
          </p:cNvPicPr>
          <p:nvPr/>
        </p:nvPicPr>
        <p:blipFill>
          <a:blip r:embed="rId2"/>
          <a:stretch>
            <a:fillRect/>
          </a:stretch>
        </p:blipFill>
        <p:spPr>
          <a:xfrm>
            <a:off x="995681" y="1118585"/>
            <a:ext cx="8752002" cy="5048535"/>
          </a:xfrm>
          <a:prstGeom prst="rect">
            <a:avLst/>
          </a:prstGeom>
        </p:spPr>
      </p:pic>
      <p:sp>
        <p:nvSpPr>
          <p:cNvPr id="3" name="TextBox 2">
            <a:extLst>
              <a:ext uri="{FF2B5EF4-FFF2-40B4-BE49-F238E27FC236}">
                <a16:creationId xmlns:a16="http://schemas.microsoft.com/office/drawing/2014/main" id="{6CED08C1-C0BC-4F50-B58A-D81A6B3D13D7}"/>
              </a:ext>
            </a:extLst>
          </p:cNvPr>
          <p:cNvSpPr txBox="1"/>
          <p:nvPr/>
        </p:nvSpPr>
        <p:spPr>
          <a:xfrm flipH="1">
            <a:off x="1447799" y="6424759"/>
            <a:ext cx="7696201"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                         Fig.2.2  ER Diagram of Eco-Friendly Products</a:t>
            </a:r>
          </a:p>
        </p:txBody>
      </p:sp>
    </p:spTree>
    <p:extLst>
      <p:ext uri="{BB962C8B-B14F-4D97-AF65-F5344CB8AC3E}">
        <p14:creationId xmlns:p14="http://schemas.microsoft.com/office/powerpoint/2010/main" val="1658392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4C0846-CDC2-4E3A-BB18-43C8F297B8B4}"/>
              </a:ext>
            </a:extLst>
          </p:cNvPr>
          <p:cNvSpPr txBox="1"/>
          <p:nvPr/>
        </p:nvSpPr>
        <p:spPr>
          <a:xfrm>
            <a:off x="716593" y="223735"/>
            <a:ext cx="11223320" cy="6402074"/>
          </a:xfrm>
          <a:prstGeom prst="rect">
            <a:avLst/>
          </a:prstGeom>
          <a:noFill/>
        </p:spPr>
        <p:txBody>
          <a:bodyPr wrap="square">
            <a:spAutoFit/>
          </a:bodyPr>
          <a:lstStyle/>
          <a:p>
            <a:pPr marL="6350" marR="95885" indent="-6350" algn="just"/>
            <a:r>
              <a:rPr lang="en-IN" sz="2400" b="1" u="none" strike="noStrike" kern="0"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 3</a:t>
            </a:r>
            <a:r>
              <a:rPr lang="en-IN" sz="2400" b="1" kern="0" dirty="0">
                <a:solidFill>
                  <a:srgbClr val="000000"/>
                </a:solidFill>
                <a:uFill>
                  <a:solidFill>
                    <a:srgbClr val="000000"/>
                  </a:solidFill>
                </a:uFill>
                <a:latin typeface="Times New Roman" panose="02020603050405020304" pitchFamily="18" charset="0"/>
                <a:ea typeface="Times New Roman" panose="02020603050405020304" pitchFamily="18" charset="0"/>
              </a:rPr>
              <a:t>.</a:t>
            </a:r>
            <a:r>
              <a:rPr lang="en-IN" sz="2400" b="1" u="none" strike="noStrike" kern="0"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MODULES AND DESCRIPTION: </a:t>
            </a:r>
            <a:r>
              <a:rPr lang="en-IN" sz="2400" dirty="0">
                <a:solidFill>
                  <a:srgbClr val="000000"/>
                </a:solidFill>
                <a:effectLst/>
                <a:latin typeface="Times New Roman" panose="02020603050405020304" pitchFamily="18" charset="0"/>
                <a:ea typeface="Times New Roman" panose="02020603050405020304" pitchFamily="18" charset="0"/>
              </a:rPr>
              <a:t> </a:t>
            </a:r>
          </a:p>
          <a:p>
            <a:pPr marL="6350" marR="95885" indent="-6350" algn="just"/>
            <a:endParaRPr lang="en-IN" sz="2400" dirty="0">
              <a:solidFill>
                <a:srgbClr val="000000"/>
              </a:solidFill>
              <a:effectLst/>
              <a:latin typeface="Times New Roman" panose="02020603050405020304" pitchFamily="18" charset="0"/>
              <a:ea typeface="Times New Roman" panose="02020603050405020304" pitchFamily="18" charset="0"/>
            </a:endParaRPr>
          </a:p>
          <a:p>
            <a:pPr marL="6350" marR="95885" indent="-6350" algn="just"/>
            <a:r>
              <a:rPr lang="en-IN" sz="2400" u="none" strike="noStrike"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1.</a:t>
            </a:r>
            <a:r>
              <a:rPr lang="en-IN" sz="2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Customer Module </a:t>
            </a:r>
          </a:p>
          <a:p>
            <a:pPr marL="6350" marR="95885" indent="-6350" algn="just"/>
            <a:r>
              <a:rPr lang="en-IN" sz="24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2.Employee </a:t>
            </a:r>
            <a:r>
              <a:rPr lang="en-IN" sz="2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Module </a:t>
            </a:r>
          </a:p>
          <a:p>
            <a:pPr marL="6350" marR="95885" indent="-6350" algn="just"/>
            <a:r>
              <a:rPr lang="en-IN" sz="2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3.Admin Module</a:t>
            </a:r>
          </a:p>
          <a:p>
            <a:pPr marL="6350" marR="95885" indent="-6350" algn="just"/>
            <a:endParaRPr lang="en-IN" sz="2400" dirty="0">
              <a:solidFill>
                <a:srgbClr val="000000"/>
              </a:solidFill>
              <a:effectLst/>
              <a:latin typeface="Times New Roman" panose="02020603050405020304" pitchFamily="18" charset="0"/>
              <a:ea typeface="Times New Roman" panose="02020603050405020304" pitchFamily="18" charset="0"/>
            </a:endParaRPr>
          </a:p>
          <a:p>
            <a:pPr algn="just">
              <a:spcAft>
                <a:spcPts val="1390"/>
              </a:spcAft>
            </a:pPr>
            <a:r>
              <a:rPr lang="en-IN" sz="2400" b="1" dirty="0">
                <a:solidFill>
                  <a:srgbClr val="000000"/>
                </a:solidFill>
                <a:effectLst/>
                <a:latin typeface="Times New Roman" panose="02020603050405020304" pitchFamily="18" charset="0"/>
                <a:ea typeface="Times New Roman" panose="02020603050405020304" pitchFamily="18" charset="0"/>
              </a:rPr>
              <a:t> 1.</a:t>
            </a:r>
            <a:r>
              <a:rPr lang="en-IN" sz="2400" b="1" dirty="0">
                <a:solidFill>
                  <a:srgbClr val="000000"/>
                </a:solidFill>
                <a:effectLst/>
                <a:latin typeface="Times New Roman" panose="02020603050405020304" pitchFamily="18" charset="0"/>
                <a:ea typeface="Arial" panose="020B0604020202020204" pitchFamily="34" charset="0"/>
              </a:rPr>
              <a:t> </a:t>
            </a:r>
            <a:r>
              <a:rPr lang="en-IN" sz="2400" b="1" dirty="0">
                <a:solidFill>
                  <a:srgbClr val="000000"/>
                </a:solidFill>
                <a:effectLst/>
                <a:latin typeface="Times New Roman" panose="02020603050405020304" pitchFamily="18" charset="0"/>
                <a:ea typeface="Times New Roman" panose="02020603050405020304" pitchFamily="18" charset="0"/>
              </a:rPr>
              <a:t>Customer Module  </a:t>
            </a:r>
            <a:endParaRPr lang="en-IN" sz="2400" dirty="0">
              <a:solidFill>
                <a:srgbClr val="000000"/>
              </a:solidFill>
              <a:effectLst/>
              <a:latin typeface="Times New Roman" panose="02020603050405020304" pitchFamily="18" charset="0"/>
              <a:ea typeface="Times New Roman" panose="02020603050405020304" pitchFamily="18" charset="0"/>
            </a:endParaRPr>
          </a:p>
          <a:p>
            <a:pPr marL="342900" marR="42545" lvl="0" indent="-342900">
              <a:spcAft>
                <a:spcPts val="60"/>
              </a:spcAft>
              <a:buFont typeface="Symbol" panose="05050102010706020507" pitchFamily="18" charset="2"/>
              <a:buChar char=""/>
            </a:pPr>
            <a:r>
              <a:rPr lang="en-GB" sz="2400" dirty="0">
                <a:effectLst/>
                <a:latin typeface="Times New Roman" panose="02020603050405020304" pitchFamily="18" charset="0"/>
                <a:ea typeface="Segoe UI" panose="020B0502040204020203" pitchFamily="34" charset="0"/>
                <a:cs typeface="Times New Roman" panose="02020603050405020304" pitchFamily="18" charset="0"/>
              </a:rPr>
              <a:t>Customer can login or register. </a:t>
            </a:r>
            <a:r>
              <a:rPr lang="en-GB" sz="2400" dirty="0">
                <a:solidFill>
                  <a:srgbClr val="000000"/>
                </a:solidFill>
                <a:effectLst/>
                <a:latin typeface="Times New Roman" panose="02020603050405020304" pitchFamily="18" charset="0"/>
                <a:ea typeface="Segoe UI" panose="020B0502040204020203" pitchFamily="34" charset="0"/>
              </a:rPr>
              <a:t> </a:t>
            </a:r>
            <a:endParaRPr lang="en-IN" sz="2400" dirty="0">
              <a:solidFill>
                <a:srgbClr val="000000"/>
              </a:solidFill>
              <a:effectLst/>
              <a:latin typeface="Times New Roman" panose="02020603050405020304" pitchFamily="18" charset="0"/>
              <a:ea typeface="Times New Roman" panose="02020603050405020304" pitchFamily="18" charset="0"/>
            </a:endParaRPr>
          </a:p>
          <a:p>
            <a:pPr marL="342900" marR="42545" lvl="0" indent="-342900">
              <a:spcAft>
                <a:spcPts val="60"/>
              </a:spcAft>
              <a:buFont typeface="Symbol" panose="05050102010706020507" pitchFamily="18" charset="2"/>
              <a:buChar char=""/>
            </a:pPr>
            <a:r>
              <a:rPr lang="en-GB" sz="2400" dirty="0">
                <a:effectLst/>
                <a:latin typeface="Times New Roman" panose="02020603050405020304" pitchFamily="18" charset="0"/>
                <a:ea typeface="Segoe UI" panose="020B0502040204020203" pitchFamily="34" charset="0"/>
                <a:cs typeface="Times New Roman" panose="02020603050405020304" pitchFamily="18" charset="0"/>
              </a:rPr>
              <a:t>Customer can search for a particular product. </a:t>
            </a:r>
            <a:r>
              <a:rPr lang="en-GB" sz="2400" dirty="0">
                <a:solidFill>
                  <a:srgbClr val="000000"/>
                </a:solidFill>
                <a:effectLst/>
                <a:latin typeface="Times New Roman" panose="02020603050405020304" pitchFamily="18" charset="0"/>
                <a:ea typeface="Segoe UI" panose="020B0502040204020203" pitchFamily="34" charset="0"/>
              </a:rPr>
              <a:t> </a:t>
            </a:r>
            <a:endParaRPr lang="en-IN" sz="2400" dirty="0">
              <a:solidFill>
                <a:srgbClr val="000000"/>
              </a:solidFill>
              <a:effectLst/>
              <a:latin typeface="Times New Roman" panose="02020603050405020304" pitchFamily="18" charset="0"/>
              <a:ea typeface="Times New Roman" panose="02020603050405020304" pitchFamily="18" charset="0"/>
            </a:endParaRPr>
          </a:p>
          <a:p>
            <a:pPr marL="342900" marR="42545" lvl="0" indent="-342900">
              <a:spcAft>
                <a:spcPts val="60"/>
              </a:spcAft>
              <a:buFont typeface="Symbol" panose="05050102010706020507" pitchFamily="18" charset="2"/>
              <a:buChar char=""/>
            </a:pPr>
            <a:r>
              <a:rPr lang="en-GB" sz="2400" dirty="0">
                <a:effectLst/>
                <a:latin typeface="Times New Roman" panose="02020603050405020304" pitchFamily="18" charset="0"/>
                <a:ea typeface="Segoe UI" panose="020B0502040204020203" pitchFamily="34" charset="0"/>
                <a:cs typeface="Times New Roman" panose="02020603050405020304" pitchFamily="18" charset="0"/>
              </a:rPr>
              <a:t>Add products to cart. </a:t>
            </a:r>
            <a:r>
              <a:rPr lang="en-GB" sz="2400" dirty="0">
                <a:solidFill>
                  <a:srgbClr val="000000"/>
                </a:solidFill>
                <a:effectLst/>
                <a:latin typeface="Times New Roman" panose="02020603050405020304" pitchFamily="18" charset="0"/>
                <a:ea typeface="Segoe UI" panose="020B0502040204020203" pitchFamily="34" charset="0"/>
              </a:rPr>
              <a:t> </a:t>
            </a:r>
            <a:endParaRPr lang="en-IN" sz="2400" dirty="0">
              <a:solidFill>
                <a:srgbClr val="000000"/>
              </a:solidFill>
              <a:effectLst/>
              <a:latin typeface="Times New Roman" panose="02020603050405020304" pitchFamily="18" charset="0"/>
              <a:ea typeface="Times New Roman" panose="02020603050405020304" pitchFamily="18" charset="0"/>
            </a:endParaRPr>
          </a:p>
          <a:p>
            <a:pPr marL="342900" marR="42545" lvl="0" indent="-342900">
              <a:spcAft>
                <a:spcPts val="60"/>
              </a:spcAft>
              <a:buFont typeface="Symbol" panose="05050102010706020507" pitchFamily="18" charset="2"/>
              <a:buChar char=""/>
            </a:pPr>
            <a:r>
              <a:rPr lang="en-GB" sz="2400" dirty="0">
                <a:effectLst/>
                <a:latin typeface="Times New Roman" panose="02020603050405020304" pitchFamily="18" charset="0"/>
                <a:ea typeface="Segoe UI" panose="020B0502040204020203" pitchFamily="34" charset="0"/>
                <a:cs typeface="Times New Roman" panose="02020603050405020304" pitchFamily="18" charset="0"/>
              </a:rPr>
              <a:t>Customer can filter products according to their requirements. </a:t>
            </a:r>
            <a:r>
              <a:rPr lang="en-GB" sz="2400" dirty="0">
                <a:solidFill>
                  <a:srgbClr val="000000"/>
                </a:solidFill>
                <a:effectLst/>
                <a:latin typeface="Times New Roman" panose="02020603050405020304" pitchFamily="18" charset="0"/>
                <a:ea typeface="Segoe UI" panose="020B0502040204020203" pitchFamily="34" charset="0"/>
              </a:rPr>
              <a:t> </a:t>
            </a:r>
            <a:endParaRPr lang="en-IN" sz="2400" dirty="0">
              <a:solidFill>
                <a:srgbClr val="000000"/>
              </a:solidFill>
              <a:effectLst/>
              <a:latin typeface="Times New Roman" panose="02020603050405020304" pitchFamily="18" charset="0"/>
              <a:ea typeface="Times New Roman" panose="02020603050405020304" pitchFamily="18" charset="0"/>
            </a:endParaRPr>
          </a:p>
          <a:p>
            <a:pPr marL="342900" marR="42545" lvl="0" indent="-342900">
              <a:spcAft>
                <a:spcPts val="60"/>
              </a:spcAft>
              <a:buFont typeface="Symbol" panose="05050102010706020507" pitchFamily="18" charset="2"/>
              <a:buChar char=""/>
            </a:pPr>
            <a:r>
              <a:rPr lang="en-GB" sz="2400" dirty="0">
                <a:effectLst/>
                <a:latin typeface="Times New Roman" panose="02020603050405020304" pitchFamily="18" charset="0"/>
                <a:ea typeface="Segoe UI" panose="020B0502040204020203" pitchFamily="34" charset="0"/>
                <a:cs typeface="Times New Roman" panose="02020603050405020304" pitchFamily="18" charset="0"/>
              </a:rPr>
              <a:t>Buy products selected in the cart. </a:t>
            </a:r>
          </a:p>
          <a:p>
            <a:pPr marL="342900" marR="42545" lvl="0" indent="-342900">
              <a:spcAft>
                <a:spcPts val="60"/>
              </a:spcAft>
              <a:buFont typeface="Symbol" panose="05050102010706020507" pitchFamily="18" charset="2"/>
              <a:buChar char=""/>
            </a:pPr>
            <a:r>
              <a:rPr lang="en-GB" sz="2400" dirty="0">
                <a:latin typeface="Times New Roman" panose="02020603050405020304" pitchFamily="18" charset="0"/>
                <a:ea typeface="Calibri" panose="020F0502020204030204" pitchFamily="34" charset="0"/>
                <a:cs typeface="Times New Roman" panose="02020603050405020304" pitchFamily="18" charset="0"/>
              </a:rPr>
              <a:t>Customer can edit the profile.</a:t>
            </a:r>
          </a:p>
          <a:p>
            <a:pPr marL="342900" marR="42545" lvl="0" indent="-342900">
              <a:spcAft>
                <a:spcPts val="60"/>
              </a:spcAft>
              <a:buFont typeface="Symbol" panose="05050102010706020507" pitchFamily="18" charset="2"/>
              <a:buChar char=""/>
            </a:pP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Customer gives the feedback or contact to admin.</a:t>
            </a:r>
          </a:p>
          <a:p>
            <a:pPr marR="42545" lvl="0">
              <a:spcAft>
                <a:spcPts val="60"/>
              </a:spcAft>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1143000" algn="just">
              <a:lnSpc>
                <a:spcPct val="150000"/>
              </a:lnSpc>
              <a:spcAft>
                <a:spcPts val="800"/>
              </a:spcAft>
            </a:pPr>
            <a:r>
              <a:rPr lang="en-GB" sz="2400" dirty="0">
                <a:solidFill>
                  <a:srgbClr val="000000"/>
                </a:solidFill>
                <a:effectLst/>
                <a:latin typeface="Times New Roman" panose="02020603050405020304" pitchFamily="18" charset="0"/>
                <a:ea typeface="Segoe UI" panose="020B0502040204020203" pitchFamily="34" charset="0"/>
              </a:rPr>
              <a:t> </a:t>
            </a:r>
            <a:endParaRPr lang="en-IN" sz="24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59616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529A53-CE55-4F41-9A2A-F5966741DC2A}"/>
              </a:ext>
            </a:extLst>
          </p:cNvPr>
          <p:cNvSpPr txBox="1"/>
          <p:nvPr/>
        </p:nvSpPr>
        <p:spPr>
          <a:xfrm>
            <a:off x="538618" y="113284"/>
            <a:ext cx="8489972" cy="5245026"/>
          </a:xfrm>
          <a:prstGeom prst="rect">
            <a:avLst/>
          </a:prstGeom>
          <a:noFill/>
        </p:spPr>
        <p:txBody>
          <a:bodyPr wrap="square">
            <a:spAutoFit/>
          </a:bodyPr>
          <a:lstStyle/>
          <a:p>
            <a:pPr algn="just">
              <a:lnSpc>
                <a:spcPct val="150000"/>
              </a:lnSpc>
              <a:spcBef>
                <a:spcPts val="200"/>
              </a:spcBef>
              <a:spcAft>
                <a:spcPts val="260"/>
              </a:spcAft>
            </a:pPr>
            <a:r>
              <a:rPr lang="en-IN"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a:t>
            </a:r>
            <a:r>
              <a:rPr lang="en-IN"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Employee</a:t>
            </a:r>
            <a:r>
              <a:rPr lang="en-IN"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Module </a:t>
            </a:r>
            <a:endParaRPr lang="en-IN" sz="24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42545" lvl="0" indent="-342900">
              <a:spcAft>
                <a:spcPts val="60"/>
              </a:spcAft>
              <a:buFont typeface="Symbol" panose="05050102010706020507" pitchFamily="18" charset="2"/>
              <a:buChar char=""/>
            </a:pPr>
            <a:r>
              <a:rPr lang="en-GB" sz="2400" dirty="0">
                <a:latin typeface="Times New Roman" panose="02020603050405020304" pitchFamily="18" charset="0"/>
                <a:ea typeface="Segoe UI" panose="020B0502040204020203" pitchFamily="34" charset="0"/>
                <a:cs typeface="Times New Roman" panose="02020603050405020304" pitchFamily="18" charset="0"/>
              </a:rPr>
              <a:t>Employee</a:t>
            </a:r>
            <a:r>
              <a:rPr lang="en-GB" sz="2400" dirty="0">
                <a:effectLst/>
                <a:latin typeface="Times New Roman" panose="02020603050405020304" pitchFamily="18" charset="0"/>
                <a:ea typeface="Segoe UI" panose="020B0502040204020203" pitchFamily="34" charset="0"/>
                <a:cs typeface="Times New Roman" panose="02020603050405020304" pitchFamily="18" charset="0"/>
              </a:rPr>
              <a:t> can login own account. </a:t>
            </a:r>
            <a:r>
              <a:rPr lang="en-GB" sz="2400" dirty="0">
                <a:solidFill>
                  <a:srgbClr val="000000"/>
                </a:solidFill>
                <a:effectLst/>
                <a:latin typeface="Times New Roman" panose="02020603050405020304" pitchFamily="18" charset="0"/>
                <a:ea typeface="Segoe UI" panose="020B0502040204020203" pitchFamily="34" charset="0"/>
              </a:rPr>
              <a:t> </a:t>
            </a:r>
            <a:endParaRPr lang="en-IN" sz="2400" dirty="0">
              <a:solidFill>
                <a:srgbClr val="000000"/>
              </a:solidFill>
              <a:effectLst/>
              <a:latin typeface="Times New Roman" panose="02020603050405020304" pitchFamily="18" charset="0"/>
              <a:ea typeface="Times New Roman" panose="02020603050405020304" pitchFamily="18" charset="0"/>
            </a:endParaRPr>
          </a:p>
          <a:p>
            <a:pPr marL="342900" marR="42545" lvl="0" indent="-342900">
              <a:spcAft>
                <a:spcPts val="60"/>
              </a:spcAft>
              <a:buFont typeface="Symbol" panose="05050102010706020507" pitchFamily="18" charset="2"/>
              <a:buChar char=""/>
            </a:pPr>
            <a:r>
              <a:rPr lang="en-GB" sz="2400" dirty="0">
                <a:latin typeface="Times New Roman" panose="02020603050405020304" pitchFamily="18" charset="0"/>
                <a:ea typeface="Segoe UI" panose="020B0502040204020203" pitchFamily="34" charset="0"/>
                <a:cs typeface="Times New Roman" panose="02020603050405020304" pitchFamily="18" charset="0"/>
              </a:rPr>
              <a:t>Employee</a:t>
            </a:r>
            <a:r>
              <a:rPr lang="en-GB" sz="2400" dirty="0">
                <a:effectLst/>
                <a:latin typeface="Times New Roman" panose="02020603050405020304" pitchFamily="18" charset="0"/>
                <a:ea typeface="Segoe UI" panose="020B0502040204020203" pitchFamily="34" charset="0"/>
                <a:cs typeface="Times New Roman" panose="02020603050405020304" pitchFamily="18" charset="0"/>
              </a:rPr>
              <a:t> can add products ,category for sell and also edit the profile. </a:t>
            </a:r>
          </a:p>
          <a:p>
            <a:pPr marL="342900" marR="42545" lvl="0" indent="-342900">
              <a:spcAft>
                <a:spcPts val="60"/>
              </a:spcAft>
              <a:buFont typeface="Symbol" panose="05050102010706020507" pitchFamily="18" charset="2"/>
              <a:buChar char=""/>
            </a:pPr>
            <a:r>
              <a:rPr lang="en-GB" sz="2400" dirty="0">
                <a:latin typeface="Times New Roman" panose="02020603050405020304" pitchFamily="18" charset="0"/>
                <a:ea typeface="Segoe UI" panose="020B0502040204020203" pitchFamily="34" charset="0"/>
                <a:cs typeface="Times New Roman" panose="02020603050405020304" pitchFamily="18" charset="0"/>
              </a:rPr>
              <a:t>Assign the orders to delivery person.</a:t>
            </a:r>
            <a:endParaRPr lang="en-GB" sz="2400" b="1" dirty="0">
              <a:latin typeface="Times New Roman" panose="02020603050405020304" pitchFamily="18" charset="0"/>
              <a:ea typeface="Segoe UI" panose="020B0502040204020203" pitchFamily="34" charset="0"/>
              <a:cs typeface="Times New Roman" panose="02020603050405020304" pitchFamily="18" charset="0"/>
            </a:endParaRPr>
          </a:p>
          <a:p>
            <a:pPr marL="342900" marR="42545" lvl="0" indent="-342900">
              <a:spcAft>
                <a:spcPts val="60"/>
              </a:spcAft>
              <a:buFont typeface="Symbol" panose="05050102010706020507" pitchFamily="18" charset="2"/>
              <a:buChar char=""/>
            </a:pPr>
            <a:r>
              <a:rPr lang="en-GB" sz="2400" dirty="0">
                <a:latin typeface="Times New Roman" panose="02020603050405020304" pitchFamily="18" charset="0"/>
                <a:ea typeface="Segoe UI" panose="020B0502040204020203" pitchFamily="34" charset="0"/>
                <a:cs typeface="Times New Roman" panose="02020603050405020304" pitchFamily="18" charset="0"/>
              </a:rPr>
              <a:t>Delivery Person can login own account edit the profile.</a:t>
            </a:r>
          </a:p>
          <a:p>
            <a:pPr marL="342900" marR="42545" lvl="0" indent="-342900">
              <a:spcAft>
                <a:spcPts val="60"/>
              </a:spcAft>
              <a:buFont typeface="Symbol" panose="05050102010706020507" pitchFamily="18" charset="2"/>
              <a:buChar char=""/>
            </a:pPr>
            <a:r>
              <a:rPr lang="en-GB" sz="2400" dirty="0">
                <a:latin typeface="Times New Roman" panose="02020603050405020304" pitchFamily="18" charset="0"/>
                <a:ea typeface="Segoe UI" panose="020B0502040204020203" pitchFamily="34" charset="0"/>
                <a:cs typeface="Times New Roman" panose="02020603050405020304" pitchFamily="18" charset="0"/>
              </a:rPr>
              <a:t>Pick up the orders and deliver order to customer.</a:t>
            </a:r>
          </a:p>
          <a:p>
            <a:pPr marL="342900" marR="42545" lvl="0" indent="-342900">
              <a:spcAft>
                <a:spcPts val="60"/>
              </a:spcAft>
              <a:buFont typeface="Symbol" panose="05050102010706020507" pitchFamily="18" charset="2"/>
              <a:buChar char=""/>
            </a:pPr>
            <a:endParaRPr lang="en-IN" sz="2400" b="1" dirty="0">
              <a:effectLst/>
              <a:latin typeface="Calibri" panose="020F0502020204030204" pitchFamily="34" charset="0"/>
              <a:ea typeface="Times New Roman" panose="02020603050405020304" pitchFamily="18" charset="0"/>
              <a:cs typeface="Times New Roman" panose="02020603050405020304" pitchFamily="18" charset="0"/>
            </a:endParaRPr>
          </a:p>
          <a:p>
            <a:pPr marR="42545" lvl="0">
              <a:spcAft>
                <a:spcPts val="60"/>
              </a:spcAft>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4.Admin Module </a:t>
            </a:r>
            <a:r>
              <a:rPr lang="en-IN" sz="2400" b="1" dirty="0">
                <a:effectLst/>
                <a:latin typeface="Times New Roman" panose="02020603050405020304" pitchFamily="18" charset="0"/>
                <a:ea typeface="Segoe UI" panose="020B0502040204020203" pitchFamily="34" charset="0"/>
                <a:cs typeface="Times New Roman" panose="02020603050405020304" pitchFamily="18" charset="0"/>
              </a:rPr>
              <a:t> </a:t>
            </a:r>
            <a:endParaRPr lang="en-IN" sz="2400" b="1"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42545" lvl="0" indent="-342900">
              <a:spcAft>
                <a:spcPts val="60"/>
              </a:spcAft>
              <a:buFont typeface="Symbol" panose="05050102010706020507" pitchFamily="18" charset="2"/>
              <a:buChar char=""/>
            </a:pPr>
            <a:r>
              <a:rPr lang="en-GB" sz="2400" dirty="0">
                <a:effectLst/>
                <a:latin typeface="Times New Roman" panose="02020603050405020304" pitchFamily="18" charset="0"/>
                <a:ea typeface="Segoe UI" panose="020B0502040204020203" pitchFamily="34" charset="0"/>
                <a:cs typeface="Times New Roman" panose="02020603050405020304" pitchFamily="18" charset="0"/>
              </a:rPr>
              <a:t>Admin can login. </a:t>
            </a:r>
            <a:r>
              <a:rPr lang="en-GB" sz="2400" dirty="0">
                <a:solidFill>
                  <a:srgbClr val="000000"/>
                </a:solidFill>
                <a:effectLst/>
                <a:latin typeface="Times New Roman" panose="02020603050405020304" pitchFamily="18" charset="0"/>
                <a:ea typeface="Segoe UI" panose="020B0502040204020203" pitchFamily="34" charset="0"/>
              </a:rPr>
              <a:t> </a:t>
            </a:r>
            <a:endParaRPr lang="en-IN" sz="2400" dirty="0">
              <a:solidFill>
                <a:srgbClr val="000000"/>
              </a:solidFill>
              <a:effectLst/>
              <a:latin typeface="Times New Roman" panose="02020603050405020304" pitchFamily="18" charset="0"/>
              <a:ea typeface="Times New Roman" panose="02020603050405020304" pitchFamily="18" charset="0"/>
            </a:endParaRPr>
          </a:p>
          <a:p>
            <a:pPr marL="342900" marR="42545" lvl="0" indent="-342900">
              <a:spcAft>
                <a:spcPts val="60"/>
              </a:spcAft>
              <a:buFont typeface="Symbol" panose="05050102010706020507" pitchFamily="18" charset="2"/>
              <a:buChar char=""/>
            </a:pPr>
            <a:r>
              <a:rPr lang="en-GB" sz="2400" dirty="0">
                <a:effectLst/>
                <a:latin typeface="Times New Roman" panose="02020603050405020304" pitchFamily="18" charset="0"/>
                <a:ea typeface="Segoe UI" panose="020B0502040204020203" pitchFamily="34" charset="0"/>
                <a:cs typeface="Times New Roman" panose="02020603050405020304" pitchFamily="18" charset="0"/>
              </a:rPr>
              <a:t>Admin can </a:t>
            </a:r>
            <a:r>
              <a:rPr lang="en-GB" sz="2400" dirty="0">
                <a:latin typeface="Times New Roman" panose="02020603050405020304" pitchFamily="18" charset="0"/>
                <a:ea typeface="Segoe UI" panose="020B0502040204020203" pitchFamily="34" charset="0"/>
                <a:cs typeface="Times New Roman" panose="02020603050405020304" pitchFamily="18" charset="0"/>
              </a:rPr>
              <a:t>see stock.</a:t>
            </a:r>
            <a:r>
              <a:rPr lang="en-GB" sz="2400" dirty="0">
                <a:effectLst/>
                <a:latin typeface="Times New Roman" panose="02020603050405020304" pitchFamily="18" charset="0"/>
                <a:ea typeface="Segoe UI" panose="020B0502040204020203" pitchFamily="34" charset="0"/>
                <a:cs typeface="Times New Roman" panose="02020603050405020304" pitchFamily="18" charset="0"/>
              </a:rPr>
              <a:t> </a:t>
            </a:r>
            <a:r>
              <a:rPr lang="en-GB" sz="2400" dirty="0">
                <a:solidFill>
                  <a:srgbClr val="000000"/>
                </a:solidFill>
                <a:effectLst/>
                <a:latin typeface="Times New Roman" panose="02020603050405020304" pitchFamily="18" charset="0"/>
                <a:ea typeface="Segoe UI" panose="020B0502040204020203" pitchFamily="34" charset="0"/>
              </a:rPr>
              <a:t> </a:t>
            </a:r>
            <a:endParaRPr lang="en-IN" sz="2400" dirty="0">
              <a:solidFill>
                <a:srgbClr val="000000"/>
              </a:solidFill>
              <a:effectLst/>
              <a:latin typeface="Times New Roman" panose="02020603050405020304" pitchFamily="18" charset="0"/>
              <a:ea typeface="Times New Roman" panose="02020603050405020304" pitchFamily="18" charset="0"/>
            </a:endParaRPr>
          </a:p>
          <a:p>
            <a:pPr marL="342900" marR="42545" lvl="0" indent="-342900">
              <a:spcAft>
                <a:spcPts val="60"/>
              </a:spcAft>
              <a:buFont typeface="Symbol" panose="05050102010706020507" pitchFamily="18" charset="2"/>
              <a:buChar char=""/>
            </a:pPr>
            <a:r>
              <a:rPr lang="en-GB" sz="2400" dirty="0">
                <a:effectLst/>
                <a:latin typeface="Times New Roman" panose="02020603050405020304" pitchFamily="18" charset="0"/>
                <a:ea typeface="Segoe UI" panose="020B0502040204020203" pitchFamily="34" charset="0"/>
                <a:cs typeface="Times New Roman" panose="02020603050405020304" pitchFamily="18" charset="0"/>
              </a:rPr>
              <a:t>Track customers and </a:t>
            </a:r>
            <a:r>
              <a:rPr lang="en-GB" sz="2400" dirty="0">
                <a:latin typeface="Times New Roman" panose="02020603050405020304" pitchFamily="18" charset="0"/>
                <a:ea typeface="Segoe UI" panose="020B0502040204020203" pitchFamily="34" charset="0"/>
                <a:cs typeface="Times New Roman" panose="02020603050405020304" pitchFamily="18" charset="0"/>
              </a:rPr>
              <a:t>employee</a:t>
            </a:r>
            <a:r>
              <a:rPr lang="en-GB" sz="2400" dirty="0">
                <a:effectLst/>
                <a:latin typeface="Times New Roman" panose="02020603050405020304" pitchFamily="18" charset="0"/>
                <a:ea typeface="Segoe UI" panose="020B0502040204020203" pitchFamily="34" charset="0"/>
                <a:cs typeface="Times New Roman" panose="02020603050405020304" pitchFamily="18" charset="0"/>
              </a:rPr>
              <a:t> activities and data. </a:t>
            </a:r>
            <a:r>
              <a:rPr lang="en-GB" sz="2400" dirty="0">
                <a:solidFill>
                  <a:srgbClr val="000000"/>
                </a:solidFill>
                <a:effectLst/>
                <a:latin typeface="Times New Roman" panose="02020603050405020304" pitchFamily="18" charset="0"/>
                <a:ea typeface="Segoe UI" panose="020B0502040204020203" pitchFamily="34" charset="0"/>
              </a:rPr>
              <a:t> </a:t>
            </a:r>
            <a:endParaRPr lang="en-IN" sz="2400" dirty="0">
              <a:solidFill>
                <a:srgbClr val="000000"/>
              </a:solidFill>
              <a:effectLst/>
              <a:latin typeface="Times New Roman" panose="02020603050405020304" pitchFamily="18" charset="0"/>
              <a:ea typeface="Times New Roman" panose="02020603050405020304" pitchFamily="18" charset="0"/>
            </a:endParaRPr>
          </a:p>
          <a:p>
            <a:pPr marL="342900" marR="42545" lvl="0" indent="-342900">
              <a:spcAft>
                <a:spcPts val="60"/>
              </a:spcAft>
              <a:buFont typeface="Symbol" panose="05050102010706020507" pitchFamily="18" charset="2"/>
              <a:buChar char=""/>
            </a:pPr>
            <a:r>
              <a:rPr lang="en-GB" sz="2400" dirty="0">
                <a:effectLst/>
                <a:latin typeface="Times New Roman" panose="02020603050405020304" pitchFamily="18" charset="0"/>
                <a:ea typeface="Segoe UI" panose="020B0502040204020203" pitchFamily="34" charset="0"/>
                <a:cs typeface="Times New Roman" panose="02020603050405020304" pitchFamily="18" charset="0"/>
              </a:rPr>
              <a:t>Add category of product ,product ,employee ,delivery person.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97524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BBCE53-674D-48DE-840A-C3744C1ACD47}"/>
              </a:ext>
            </a:extLst>
          </p:cNvPr>
          <p:cNvSpPr txBox="1"/>
          <p:nvPr/>
        </p:nvSpPr>
        <p:spPr>
          <a:xfrm>
            <a:off x="350729" y="237996"/>
            <a:ext cx="8808928" cy="4675960"/>
          </a:xfrm>
          <a:prstGeom prst="rect">
            <a:avLst/>
          </a:prstGeom>
          <a:noFill/>
        </p:spPr>
        <p:txBody>
          <a:bodyPr wrap="square">
            <a:spAutoFit/>
          </a:bodyPr>
          <a:lstStyle/>
          <a:p>
            <a:pPr algn="just">
              <a:lnSpc>
                <a:spcPct val="150000"/>
              </a:lnSpc>
              <a:spcAft>
                <a:spcPts val="800"/>
              </a:spcAft>
            </a:pPr>
            <a:r>
              <a:rPr lang="en-IN" sz="2800" b="1" dirty="0">
                <a:solidFill>
                  <a:srgbClr val="000000"/>
                </a:solidFill>
                <a:effectLst/>
                <a:latin typeface="Times New Roman" panose="02020603050405020304" pitchFamily="18" charset="0"/>
                <a:ea typeface="Arial" panose="020B0604020202020204" pitchFamily="34" charset="0"/>
              </a:rPr>
              <a:t>4.SOFTWARE:</a:t>
            </a:r>
            <a:endParaRPr lang="en-IN" sz="2800"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800"/>
              </a:spcAft>
              <a:buFont typeface="Arial" panose="020B0604020202020204" pitchFamily="34" charset="0"/>
              <a:buChar char="•"/>
            </a:pPr>
            <a:r>
              <a:rPr lang="en-IN" sz="2400" b="1" dirty="0">
                <a:solidFill>
                  <a:srgbClr val="000000"/>
                </a:solidFill>
                <a:effectLst/>
                <a:latin typeface="Times New Roman" panose="02020603050405020304" pitchFamily="18" charset="0"/>
                <a:ea typeface="Times New Roman" panose="02020603050405020304" pitchFamily="18" charset="0"/>
              </a:rPr>
              <a:t>Back End:</a:t>
            </a:r>
            <a:endParaRPr lang="en-IN" sz="2400" dirty="0">
              <a:solidFill>
                <a:srgbClr val="000000"/>
              </a:solidFill>
              <a:effectLst/>
              <a:latin typeface="Times New Roman" panose="02020603050405020304" pitchFamily="18" charset="0"/>
              <a:ea typeface="Times New Roman" panose="02020603050405020304" pitchFamily="18" charset="0"/>
            </a:endParaRPr>
          </a:p>
          <a:p>
            <a:pPr marL="685800" algn="just">
              <a:lnSpc>
                <a:spcPct val="150000"/>
              </a:lnSpc>
              <a:spcAft>
                <a:spcPts val="800"/>
              </a:spcAft>
            </a:pPr>
            <a:r>
              <a:rPr lang="en-IN" sz="2400" dirty="0">
                <a:solidFill>
                  <a:srgbClr val="000000"/>
                </a:solidFill>
                <a:effectLst/>
                <a:latin typeface="Times New Roman" panose="02020603050405020304" pitchFamily="18" charset="0"/>
                <a:ea typeface="Arial" panose="020B0604020202020204" pitchFamily="34" charset="0"/>
              </a:rPr>
              <a:t>1)Framework : Spring Boot </a:t>
            </a:r>
            <a:endParaRPr lang="en-IN" sz="2400" dirty="0">
              <a:solidFill>
                <a:srgbClr val="000000"/>
              </a:solidFill>
              <a:effectLst/>
              <a:latin typeface="Times New Roman" panose="02020603050405020304" pitchFamily="18" charset="0"/>
              <a:ea typeface="Times New Roman" panose="02020603050405020304" pitchFamily="18" charset="0"/>
            </a:endParaRPr>
          </a:p>
          <a:p>
            <a:pPr marL="1143000" indent="-457200" algn="just">
              <a:lnSpc>
                <a:spcPct val="150000"/>
              </a:lnSpc>
              <a:spcAft>
                <a:spcPts val="800"/>
              </a:spcAft>
            </a:pPr>
            <a:r>
              <a:rPr lang="en-IN" sz="2400" dirty="0">
                <a:solidFill>
                  <a:srgbClr val="000000"/>
                </a:solidFill>
                <a:latin typeface="Times New Roman" panose="02020603050405020304" pitchFamily="18" charset="0"/>
                <a:ea typeface="Arial" panose="020B0604020202020204" pitchFamily="34" charset="0"/>
              </a:rPr>
              <a:t>2</a:t>
            </a:r>
            <a:r>
              <a:rPr lang="en-IN" sz="2400" dirty="0">
                <a:solidFill>
                  <a:srgbClr val="000000"/>
                </a:solidFill>
                <a:effectLst/>
                <a:latin typeface="Times New Roman" panose="02020603050405020304" pitchFamily="18" charset="0"/>
                <a:ea typeface="Arial" panose="020B0604020202020204" pitchFamily="34" charset="0"/>
              </a:rPr>
              <a:t>)Database: MySQL </a:t>
            </a:r>
            <a:endParaRPr lang="en-IN" sz="2400" dirty="0">
              <a:solidFill>
                <a:srgbClr val="000000"/>
              </a:solidFill>
              <a:effectLst/>
              <a:latin typeface="Times New Roman" panose="02020603050405020304" pitchFamily="18" charset="0"/>
              <a:ea typeface="Times New Roman" panose="02020603050405020304" pitchFamily="18" charset="0"/>
            </a:endParaRPr>
          </a:p>
          <a:p>
            <a:pPr marL="1143000" indent="-457200" algn="just">
              <a:lnSpc>
                <a:spcPct val="150000"/>
              </a:lnSpc>
              <a:spcAft>
                <a:spcPts val="800"/>
              </a:spcAft>
            </a:pPr>
            <a:r>
              <a:rPr lang="en-IN" sz="2400" dirty="0">
                <a:solidFill>
                  <a:srgbClr val="000000"/>
                </a:solidFill>
                <a:latin typeface="Times New Roman" panose="02020603050405020304" pitchFamily="18" charset="0"/>
                <a:ea typeface="Arial" panose="020B0604020202020204" pitchFamily="34" charset="0"/>
              </a:rPr>
              <a:t>3</a:t>
            </a:r>
            <a:r>
              <a:rPr lang="en-IN" sz="2400" dirty="0">
                <a:solidFill>
                  <a:srgbClr val="000000"/>
                </a:solidFill>
                <a:effectLst/>
                <a:latin typeface="Times New Roman" panose="02020603050405020304" pitchFamily="18" charset="0"/>
                <a:ea typeface="Arial" panose="020B0604020202020204" pitchFamily="34" charset="0"/>
              </a:rPr>
              <a:t>)Build Tool: Maven dependencies </a:t>
            </a:r>
            <a:endParaRPr lang="en-IN" sz="2400" dirty="0">
              <a:solidFill>
                <a:srgbClr val="000000"/>
              </a:solidFill>
              <a:effectLst/>
              <a:latin typeface="Times New Roman" panose="02020603050405020304" pitchFamily="18" charset="0"/>
              <a:ea typeface="Times New Roman" panose="02020603050405020304" pitchFamily="18" charset="0"/>
            </a:endParaRPr>
          </a:p>
          <a:p>
            <a:pPr marL="342900" marR="582930" lvl="0" indent="-342900" algn="just">
              <a:lnSpc>
                <a:spcPct val="150000"/>
              </a:lnSpc>
              <a:spcBef>
                <a:spcPts val="450"/>
              </a:spcBef>
              <a:spcAft>
                <a:spcPts val="800"/>
              </a:spcAft>
              <a:buFont typeface="Arial" panose="020B0604020202020204" pitchFamily="34" charset="0"/>
              <a:buChar char="•"/>
            </a:pPr>
            <a:r>
              <a:rPr lang="en-IN" sz="2400" b="1" dirty="0">
                <a:solidFill>
                  <a:srgbClr val="000000"/>
                </a:solidFill>
                <a:effectLst/>
                <a:latin typeface="Times New Roman" panose="02020603050405020304" pitchFamily="18" charset="0"/>
                <a:ea typeface="Times New Roman" panose="02020603050405020304" pitchFamily="18" charset="0"/>
              </a:rPr>
              <a:t>Front End:</a:t>
            </a:r>
            <a:endParaRPr lang="en-IN" sz="2400" dirty="0">
              <a:solidFill>
                <a:srgbClr val="000000"/>
              </a:solidFill>
              <a:effectLst/>
              <a:latin typeface="Times New Roman" panose="02020603050405020304" pitchFamily="18" charset="0"/>
              <a:ea typeface="Times New Roman" panose="02020603050405020304" pitchFamily="18" charset="0"/>
            </a:endParaRPr>
          </a:p>
          <a:p>
            <a:pPr marL="1143000" indent="-457200" algn="just">
              <a:lnSpc>
                <a:spcPct val="150000"/>
              </a:lnSpc>
              <a:spcAft>
                <a:spcPts val="800"/>
              </a:spcAft>
            </a:pPr>
            <a:r>
              <a:rPr lang="en-IN" sz="2400" dirty="0">
                <a:solidFill>
                  <a:srgbClr val="000000"/>
                </a:solidFill>
                <a:effectLst/>
                <a:latin typeface="Times New Roman" panose="02020603050405020304" pitchFamily="18" charset="0"/>
                <a:ea typeface="Arial" panose="020B0604020202020204" pitchFamily="34" charset="0"/>
              </a:rPr>
              <a:t>1)React-</a:t>
            </a:r>
            <a:r>
              <a:rPr lang="en-IN" sz="2400" dirty="0" err="1">
                <a:solidFill>
                  <a:srgbClr val="000000"/>
                </a:solidFill>
                <a:effectLst/>
                <a:latin typeface="Times New Roman" panose="02020603050405020304" pitchFamily="18" charset="0"/>
                <a:ea typeface="Arial" panose="020B0604020202020204" pitchFamily="34" charset="0"/>
              </a:rPr>
              <a:t>Js</a:t>
            </a:r>
            <a:endParaRPr lang="en-IN" sz="24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47106819"/>
      </p:ext>
    </p:extLst>
  </p:cSld>
  <p:clrMapOvr>
    <a:masterClrMapping/>
  </p:clrMapOvr>
</p:sld>
</file>

<file path=ppt/theme/theme1.xml><?xml version="1.0" encoding="utf-8"?>
<a:theme xmlns:a="http://schemas.openxmlformats.org/drawingml/2006/main" name="Facet">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637</TotalTime>
  <Words>525</Words>
  <Application>Microsoft Office PowerPoint</Application>
  <PresentationFormat>Widescreen</PresentationFormat>
  <Paragraphs>68</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Calibri</vt:lpstr>
      <vt:lpstr>Calibri Light</vt:lpstr>
      <vt:lpstr>Symbol</vt:lpstr>
      <vt:lpstr>Times New Roman</vt:lpstr>
      <vt:lpstr>Times-Roman</vt:lpstr>
      <vt:lpstr>Trebuchet MS</vt:lpstr>
      <vt:lpstr>Wingdings</vt:lpstr>
      <vt:lpstr>Wingdings 3</vt:lpstr>
      <vt:lpstr>Facet</vt:lpstr>
      <vt:lpstr>A  Mega Project on “Eco-Friendly Product” By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Asmita Mahesh</dc:creator>
  <cp:lastModifiedBy>ankitasawant5555@gmail.com</cp:lastModifiedBy>
  <cp:revision>74</cp:revision>
  <dcterms:created xsi:type="dcterms:W3CDTF">2022-04-05T17:13:16Z</dcterms:created>
  <dcterms:modified xsi:type="dcterms:W3CDTF">2022-04-14T05:39:18Z</dcterms:modified>
</cp:coreProperties>
</file>