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4" r:id="rId6"/>
    <p:sldId id="263" r:id="rId7"/>
    <p:sldId id="259" r:id="rId8"/>
    <p:sldId id="260" r:id="rId9"/>
    <p:sldId id="261" r:id="rId10"/>
    <p:sldId id="266" r:id="rId11"/>
    <p:sldId id="267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142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76"/>
      </p:cViewPr>
      <p:guideLst>
        <p:guide orient="horz" pos="2160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6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bg1">
                    <a:lumMod val="8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bg1"/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bg1">
                    <a:lumMod val="85000"/>
                  </a:schemeClr>
                </a:solidFill>
                <a:uFillTx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bg1">
                    <a:lumMod val="85000"/>
                  </a:schemeClr>
                </a:solidFill>
                <a:uFillTx/>
              </a:defRPr>
            </a:lvl3pPr>
            <a:lvl4pPr eaLnBrk="1" fontAlgn="auto" latinLnBrk="0" hangingPunct="1">
              <a:defRPr sz="1400" u="none" strike="noStrike" kern="1200" cap="none" spc="150" normalizeH="0">
                <a:solidFill>
                  <a:schemeClr val="bg1">
                    <a:lumMod val="85000"/>
                  </a:schemeClr>
                </a:solidFill>
                <a:uFillTx/>
              </a:defRPr>
            </a:lvl4pPr>
            <a:lvl5pPr eaLnBrk="1" fontAlgn="auto" latinLnBrk="0" hangingPunct="1">
              <a:defRPr sz="1400" u="none" strike="noStrike" kern="1200" cap="none" spc="150" normalizeH="0">
                <a:solidFill>
                  <a:schemeClr val="bg1">
                    <a:lumMod val="85000"/>
                  </a:schemeClr>
                </a:solidFill>
                <a:uFillTx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spc="300" baseline="0">
                <a:solidFill>
                  <a:schemeClr val="bg1">
                    <a:lumMod val="85000"/>
                  </a:schemeClr>
                </a:solidFill>
              </a:defRPr>
            </a:lvl1pPr>
            <a:lvl2pPr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pc="300" baseline="0">
                <a:solidFill>
                  <a:schemeClr val="bg1">
                    <a:lumMod val="85000"/>
                  </a:schemeClr>
                </a:solidFill>
              </a:defRPr>
            </a:lvl2pPr>
            <a:lvl3pPr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pc="300" baseline="0">
                <a:solidFill>
                  <a:schemeClr val="bg1">
                    <a:lumMod val="85000"/>
                  </a:schemeClr>
                </a:solidFill>
              </a:defRPr>
            </a:lvl3pPr>
            <a:lvl4pPr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sz="1400" spc="300" baseline="0">
                <a:solidFill>
                  <a:schemeClr val="bg1">
                    <a:lumMod val="85000"/>
                  </a:schemeClr>
                </a:solidFill>
              </a:defRPr>
            </a:lvl4pPr>
            <a:lvl5pPr indent="-228600" eaLnBrk="1" fontAlgn="auto" latinLnBrk="0" hangingPunct="1">
              <a:lnSpc>
                <a:spcPct val="120000"/>
              </a:lnSpc>
              <a:spcAft>
                <a:spcPts val="300"/>
              </a:spcAft>
              <a:buChar char="•"/>
              <a:defRPr sz="1400" spc="3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spc="150" baseline="0">
                <a:solidFill>
                  <a:schemeClr val="bg1">
                    <a:lumMod val="85000"/>
                  </a:schemeClr>
                </a:solidFill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pc="150" baseline="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pc="150" baseline="0"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spc="150" baseline="0"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sz="1400" spc="15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>
              <a:spcAft>
                <a:spcPts val="1000"/>
              </a:spcAft>
              <a:defRPr spc="300"/>
            </a:lvl1pPr>
            <a:lvl2pPr indent="-228600">
              <a:defRPr spc="300"/>
            </a:lvl2pPr>
            <a:lvl3pPr indent="-228600">
              <a:defRPr spc="300"/>
            </a:lvl3pPr>
            <a:lvl4pPr indent="-228600">
              <a:defRPr spc="300"/>
            </a:lvl4pPr>
            <a:lvl5pPr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32.xm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../media/image2.png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image" Target="../media/image1.png"/><Relationship Id="rId1" Type="http://schemas.openxmlformats.org/officeDocument/2006/relationships/tags" Target="../tags/tag12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36.xml"/><Relationship Id="rId5" Type="http://schemas.openxmlformats.org/officeDocument/2006/relationships/image" Target="../media/image4.png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image" Target="../media/image1.png"/><Relationship Id="rId1" Type="http://schemas.openxmlformats.org/officeDocument/2006/relationships/tags" Target="../tags/tag13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40.xml"/><Relationship Id="rId5" Type="http://schemas.openxmlformats.org/officeDocument/2006/relationships/image" Target="../media/image5.png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image" Target="../media/image1.png"/><Relationship Id="rId1" Type="http://schemas.openxmlformats.org/officeDocument/2006/relationships/tags" Target="../tags/tag13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44.xml"/><Relationship Id="rId5" Type="http://schemas.openxmlformats.org/officeDocument/2006/relationships/image" Target="../media/image6.png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image" Target="../media/image1.png"/><Relationship Id="rId1" Type="http://schemas.openxmlformats.org/officeDocument/2006/relationships/tags" Target="../tags/tag14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image" Target="../media/image1.png"/><Relationship Id="rId1" Type="http://schemas.openxmlformats.org/officeDocument/2006/relationships/tags" Target="../tags/tag14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image" Target="../media/image1.png"/><Relationship Id="rId1" Type="http://schemas.openxmlformats.org/officeDocument/2006/relationships/tags" Target="../tags/tag14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53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60.xml"/><Relationship Id="rId5" Type="http://schemas.openxmlformats.org/officeDocument/2006/relationships/image" Target="../media/image11.png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image" Target="../media/image1.png"/><Relationship Id="rId1" Type="http://schemas.openxmlformats.org/officeDocument/2006/relationships/tags" Target="../tags/tag1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PBR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D69LXP2\Desktop\图片1.png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6103304" y="777241"/>
            <a:ext cx="5475605" cy="547624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2775" y="1933575"/>
            <a:ext cx="5196205" cy="449961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PBR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的渲染流程，是在模拟在真实世界中使用相机拍照的过程，可以简化成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灯光照亮物体，光进入到摄像机形成图像。在PBR中，我们重点关注这三个部分：基于物理的摄像机，基于物理的灯光，基于物理的材质。同时也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对应着我们的三个规范：材质规范，灯光规范和后处理（相机）规范。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我们把光的反射分成两部分：镜面反射（高光）和漫反射（物体整体颜色），需要注意的是，因为金属的特殊属性，金属只有镜面反射，没有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漫反射。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同时，金属和非金属的高光颜色也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不一样：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金属的镜面反射颜色为固有色，漫反射颜色为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纯黑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非金属的镜面反射颜色为纯白，漫反射颜色为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固有色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12775" y="123825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PBR:</a:t>
            </a:r>
            <a:r>
              <a:rPr lang="zh-CN" altLang="en-US" sz="36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基于物理的</a:t>
            </a:r>
            <a:r>
              <a:rPr lang="zh-CN" altLang="en-US" sz="36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渲染</a:t>
            </a:r>
            <a:endParaRPr lang="zh-CN" altLang="en-US" sz="36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15" y="5865495"/>
            <a:ext cx="5546090" cy="784225"/>
          </a:xfrm>
          <a:prstGeom prst="rect">
            <a:avLst/>
          </a:prstGeom>
        </p:spPr>
      </p:pic>
      <p:pic>
        <p:nvPicPr>
          <p:cNvPr id="4" name="图片 3" descr="未标题-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14444" b="3111"/>
          <a:stretch>
            <a:fillRect/>
          </a:stretch>
        </p:blipFill>
        <p:spPr>
          <a:xfrm>
            <a:off x="7104380" y="777240"/>
            <a:ext cx="4474845" cy="54762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D69LXP2\Desktop\图片1.png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6103304" y="777241"/>
            <a:ext cx="5475605" cy="547624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2775" y="1933575"/>
            <a:ext cx="4876800" cy="449961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为什么要有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PBR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贴图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规范：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不同于手绘贴图效果主要靠主导，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PBR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生产流程的工作逻辑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是：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记录物理属性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---&gt;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通过物理属性来还原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真实效果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在制作流程中，艺术家把物体的固有色信息，光滑度金属度等记录在贴图上。这些参数的和参数名并不是直观的对应关系，有一些细节需要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注意。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在制作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PBR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时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最重要的一个理念是：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我们只记录材质的物理属性，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我们只记录材质的物理属性，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我们只记录材质的物理属性。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12775" y="123825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PBR</a:t>
            </a:r>
            <a:r>
              <a:rPr lang="zh-CN" altLang="en-US" sz="36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贴图</a:t>
            </a:r>
            <a:r>
              <a:rPr lang="zh-CN" altLang="en-US" sz="36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规范</a:t>
            </a:r>
            <a:endParaRPr lang="zh-CN" altLang="en-US" sz="36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6103620" y="777240"/>
            <a:ext cx="5475605" cy="43497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D69LXP2\Desktop\图片1.png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6103304" y="777241"/>
            <a:ext cx="5475605" cy="547624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2775" y="1933575"/>
            <a:ext cx="4876800" cy="449961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颜色贴图，或者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叫固有色贴图，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Albedo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，有两个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物理意义：导体（金属）的镜面反射颜色和和绝缘体（非金属）漫反射的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颜色。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颜色范围：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	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非金属：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35——240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371600" lvl="3" indent="4572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金属：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180——255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颜色贴图是一个科学测量得到的结果，不是手绘贴图的颜色，也不是眼睛直接看到颜色。比如漫反射颜色最低的煤炭颜色值在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左右，纯白的雪也只有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243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金属的镜面反射颜色值会高一些，整体范围会在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180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到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255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（纯白）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之间。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一般情况下颜色贴图取值，金属取高光附近有色相的颜色，非金属取明暗交界线附近的颜色最接近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正确值。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12775" y="123825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颜色贴图</a:t>
            </a:r>
            <a:endParaRPr lang="en-US" altLang="zh-CN" sz="36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777240"/>
            <a:ext cx="5483225" cy="35890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D69LXP2\Desktop\图片1.png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6103304" y="777241"/>
            <a:ext cx="5475605" cy="547624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2775" y="1933575"/>
            <a:ext cx="4876800" cy="449961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金属度贴图，只和物体表面是否导电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有关，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和材质是否由金属构成无关。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金属度：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一般情况非黑即白，只有金属生锈，表面为半导体时才会绘制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灰色。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通常我们把物体简单地分为导体（金属，对应贴图白色）和绝缘体（非金属，对应贴图黑色）。金属生锈之后表面的导电能力下降，根据生锈的程度被视为半导体或者绝缘体。刷过不透明油漆的金属被视为绝缘体。刷过透明漆的金属使用清漆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材质。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也有例外，生活中也由常见的半导体：陶瓷，丝绸等，根据情况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特殊处理。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12775" y="123825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36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金属度贴图</a:t>
            </a:r>
            <a:endParaRPr lang="en-US" altLang="zh-CN" sz="36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6103620" y="777240"/>
            <a:ext cx="5475605" cy="33242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D69LXP2\Desktop\图片1.png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6103304" y="777241"/>
            <a:ext cx="5475605" cy="547624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2775" y="1933575"/>
            <a:ext cx="4876800" cy="449961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光滑度贴图，只和物体表面是否光滑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有关。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取值范围：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0——1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光滑度贴图被认为是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PBR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贴图中最重要的一张图，能造成的效果也是最为丰富。需要注意的是，如果能够用法线来表现物体表面是否光滑，优先使用法线，在具体结构法线不能表现的时候再使用光滑度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贴图。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只有光滑度贴图足够丰富，才会有多样的材质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质感。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不要以效果为导向绘制光滑度贴图，不能因为高光太亮就压暗光滑度，需要分析具体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原因。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同时，推荐整个场景的光滑度多样一些，不要所有的表面都光滑。如果整体场景比较新，可以通过磨砂质感，细节纹理等多种手段拉开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差异。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12775" y="123825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光滑度贴图</a:t>
            </a:r>
            <a:endParaRPr lang="en-US" altLang="zh-CN" sz="36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D69LXP2\Desktop\图片1.png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6103304" y="777241"/>
            <a:ext cx="5475605" cy="547624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2775" y="1933575"/>
            <a:ext cx="4876800" cy="449961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AO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贴图：环境光遮蔽贴图，预先计算物体的几何结构对环境光的遮挡。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AO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会影响环境光漫反射（包含烘焙的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Lightmap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），环境光镜面反射的强度。在烘焙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AO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时需要注意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两点：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多个物件，比如桌子上放了一个不动的宝箱，要桌子和宝箱一起烘焙，不能分开单独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烘焙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烘焙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AO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时使用的参数需要固定，所有人用一套烘焙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参数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法线贴图：更改模型表面的朝向，通过高低模烘焙获得，这一部分模型同学非常熟悉，但有一点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需要注意：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法线贴图上尽量不要有剧烈的转折，在这种情况下高光会产生锯齿，需要在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PS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里对这些转折进行高斯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模糊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12775" y="123825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法线和</a:t>
            </a:r>
            <a:r>
              <a:rPr lang="en-US" altLang="zh-CN" sz="36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AO</a:t>
            </a:r>
            <a:endParaRPr lang="en-US" altLang="zh-CN" sz="36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D69LXP2\Desktop\图片1.png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6103304" y="777241"/>
            <a:ext cx="5475605" cy="547624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2775" y="1933575"/>
            <a:ext cx="4876800" cy="449961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为了保证整体环境一致，同时不要让流程太复杂，我们先在所有的场景中使用相同的灯光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设置。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使用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interio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r 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天空盒做为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HDR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光源。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HDR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贴图不同与普通的天空盒，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HDR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图可以模拟由粗糙度变化产生的光照变化（右图），注意天空盒的曝光值为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默认。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光源：主光强度设置为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，颜色偏橙色模拟太阳光，最多额外设置一盏辅光。同时主场景，选角界面，角色灯光的方向，颜色，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强度要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保持一致。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* 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注：同时，在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Substance Painter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中也要使用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interio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r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材质球。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12775" y="123825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PBR</a:t>
            </a:r>
            <a:r>
              <a:rPr lang="zh-CN" altLang="en-US" sz="36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灯光规范</a:t>
            </a:r>
            <a:endParaRPr lang="zh-CN" altLang="en-US" sz="36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03620" y="777240"/>
            <a:ext cx="5475605" cy="5476240"/>
            <a:chOff x="9612" y="1224"/>
            <a:chExt cx="8623" cy="8624"/>
          </a:xfrm>
        </p:grpSpPr>
        <p:grpSp>
          <p:nvGrpSpPr>
            <p:cNvPr id="7" name="组合 6"/>
            <p:cNvGrpSpPr/>
            <p:nvPr/>
          </p:nvGrpSpPr>
          <p:grpSpPr>
            <a:xfrm>
              <a:off x="9612" y="1224"/>
              <a:ext cx="8623" cy="8625"/>
              <a:chOff x="9694" y="1479"/>
              <a:chExt cx="8680" cy="8369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14" y="1479"/>
                <a:ext cx="3961" cy="4076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94" y="5104"/>
                <a:ext cx="8681" cy="4744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10" y="1479"/>
                <a:ext cx="4704" cy="3715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301" y="1224"/>
              <a:ext cx="3935" cy="3736"/>
            </a:xfrm>
            <a:prstGeom prst="rect">
              <a:avLst/>
            </a:prstGeom>
          </p:spPr>
        </p:pic>
      </p:grp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D69LXP2\Desktop\图片1.png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6103304" y="777241"/>
            <a:ext cx="5475605" cy="547624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2775" y="1933575"/>
            <a:ext cx="4876800" cy="449961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实时渲染的图像的色彩范围是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HDR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（高动态范围范围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0——n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）的，手机屏幕的色彩范围比渲染结果要小是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LDR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（低动态范围，范围：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0——1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），中间需要经过从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HDR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到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LDR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的转变，即从真实世界到照片的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转变。</a:t>
            </a:r>
            <a:endParaRPr lang="zh-CN" altLang="en-US" sz="1600">
              <a:solidFill>
                <a:schemeClr val="bg1"/>
              </a:solidFill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>
              <a:solidFill>
                <a:schemeClr val="bg1"/>
              </a:solidFill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但是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ToneMapping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会降低饱和度和亮度，需要通过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ColorAdjustment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的形式提高饱和度和亮度进行回调，同时对整体画面起润色作用。</a:t>
            </a:r>
            <a:endParaRPr lang="zh-CN" altLang="en-US" sz="1600">
              <a:solidFill>
                <a:schemeClr val="bg1"/>
              </a:solidFill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和灯光一样，场景的后处理方案需要统一，保证麻将子在每个场景中的表现相同。</a:t>
            </a:r>
            <a:endParaRPr lang="zh-CN" altLang="en-US" sz="16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12775" y="123825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PBR</a:t>
            </a:r>
            <a:r>
              <a:rPr lang="zh-CN" altLang="en-US" sz="36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后处理规范</a:t>
            </a:r>
            <a:endParaRPr lang="zh-CN" altLang="en-US" sz="36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620" y="777240"/>
            <a:ext cx="3375025" cy="54762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5_1*b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d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  <p:tag name="KSO_WM_UNIT_PLACEHOLDER_TYPE" val="{&quot;md4&quot;:&quot;43704EA5CFA23E68710CE423D765B940&quot;,&quot;placeholderUnitType&quot;:[&quot;all&quot;],&quot;rotation&quot;:0}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31.xml><?xml version="1.0" encoding="utf-8"?>
<p:tagLst xmlns:p="http://schemas.openxmlformats.org/presentationml/2006/main">
  <p:tag name="KSO_WM_UNIT_PLACING_PICTURE_USER_VIEWPORT" val="{&quot;height&quot;:10800,&quot;width&quot;:7276}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d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  <p:tag name="KSO_WM_UNIT_PLACEHOLDER_TYPE" val="{&quot;md4&quot;:&quot;43704EA5CFA23E68710CE423D765B940&quot;,&quot;placeholderUnitType&quot;:[&quot;all&quot;],&quot;rotation&quot;:0}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d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  <p:tag name="KSO_WM_UNIT_PLACEHOLDER_TYPE" val="{&quot;md4&quot;:&quot;43704EA5CFA23E68710CE423D765B940&quot;,&quot;placeholderUnitType&quot;:[&quot;all&quot;],&quot;rotation&quot;:0}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d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  <p:tag name="KSO_WM_UNIT_PLACEHOLDER_TYPE" val="{&quot;md4&quot;:&quot;43704EA5CFA23E68710CE423D765B940&quot;,&quot;placeholderUnitType&quot;:[&quot;all&quot;],&quot;rotation&quot;:0}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d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  <p:tag name="KSO_WM_UNIT_PLACEHOLDER_TYPE" val="{&quot;md4&quot;:&quot;43704EA5CFA23E68710CE423D765B940&quot;,&quot;placeholderUnitType&quot;:[&quot;all&quot;],&quot;rotation&quot;:0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d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  <p:tag name="KSO_WM_UNIT_PLACEHOLDER_TYPE" val="{&quot;md4&quot;:&quot;43704EA5CFA23E68710CE423D765B940&quot;,&quot;placeholderUnitType&quot;:[&quot;all&quot;],&quot;rotation&quot;:0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d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  <p:tag name="KSO_WM_UNIT_PLACEHOLDER_TYPE" val="{&quot;md4&quot;:&quot;43704EA5CFA23E68710CE423D765B940&quot;,&quot;placeholderUnitType&quot;:[&quot;all&quot;],&quot;rotation&quot;:0}"/>
  <p:tag name="KSO_WM_UNIT_PLACING_PICTURE_USER_VIEWPORT" val="{&quot;height&quot;:8624,&quot;width&quot;:8623}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d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  <p:tag name="KSO_WM_UNIT_PLACEHOLDER_TYPE" val="{&quot;md4&quot;:&quot;43704EA5CFA23E68710CE423D765B940&quot;,&quot;placeholderUnitType&quot;:[&quot;all&quot;],&quot;rotation&quot;:0}"/>
  <p:tag name="KSO_WM_UNIT_PLACING_PICTURE_USER_VIEWPORT" val="{&quot;height&quot;:8624,&quot;width&quot;:8623}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61.xml><?xml version="1.0" encoding="utf-8"?>
<p:tagLst xmlns:p="http://schemas.openxmlformats.org/presentationml/2006/main">
  <p:tag name="COMMONDATA" val="eyJoZGlkIjoiNDU1ZjNlOWRlOGFlMDNkYWJkM2FhN2RmNTI0ZjUxMjQifQ=="/>
  <p:tag name="KSO_WPP_MARK_KEY" val="3182974c-7375-4622-9706-ab8d17c55a8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空白演示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1868</Words>
  <Application>WPS 演示</Application>
  <PresentationFormat>宽屏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宋某</cp:lastModifiedBy>
  <cp:revision>226</cp:revision>
  <dcterms:created xsi:type="dcterms:W3CDTF">2019-06-19T02:08:00Z</dcterms:created>
  <dcterms:modified xsi:type="dcterms:W3CDTF">2022-11-16T11:44:34Z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7B3DF3DB490249B399A11C029B9E0B86</vt:lpwstr>
  </property>
</Properties>
</file>