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58"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E38F2-E33F-4EBF-8891-F25C0B401541}"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72C1-6D94-4A63-BC26-FF0BB02C13F9}" type="slidenum">
              <a:rPr lang="zh-CN" altLang="en-US" smtClean="0"/>
              <a:t>‹#›</a:t>
            </a:fld>
            <a:endParaRPr lang="zh-CN" altLang="en-US"/>
          </a:p>
        </p:txBody>
      </p:sp>
    </p:spTree>
    <p:extLst>
      <p:ext uri="{BB962C8B-B14F-4D97-AF65-F5344CB8AC3E}">
        <p14:creationId xmlns:p14="http://schemas.microsoft.com/office/powerpoint/2010/main" val="392844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759A3-5D6C-459D-9229-BF88F2A8A6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7C0981-4B38-4640-95AD-D65B30D34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7B530F-4898-40F7-ADDD-C0246C85BB57}"/>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501046D2-4778-4460-AB1D-E8BEECD03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71842B-60F1-46B4-8D76-E896FBC022B0}"/>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245408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A070C-471D-4BEC-B8FA-8FCC40F03D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A5601F-FD8F-4E3C-802B-E5987D1398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0C91BE-7F68-45B1-A266-ABEDD4CBA84E}"/>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405057C5-D2DA-4427-9507-3F2B0C6EBD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9CD97-8E0C-43D6-B527-DB6117927435}"/>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370446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8B7CF6-4607-4982-8E79-3A859F74FD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57E433-CA87-4CFE-8D8B-03592C8B55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809DA6-8D27-40BD-B923-1EF4C04A8125}"/>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4DB41FA5-188D-461B-8CEF-9A2315A860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813AE6-DA6C-4D52-849D-CCAFE43B8A01}"/>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272917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91687-5E1E-408C-946D-202B4E7527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339EB2-8347-4238-A68C-C6D7601306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99359A-3ADE-4701-B8CF-E1CFBA11F5F9}"/>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DEF29B3D-A4E4-4AF0-8C7A-FD0D1C2AD9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6F79D7-4898-404B-AA22-8EE0FA960F84}"/>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15059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D62DA-7A98-44E4-A83B-E556B71837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677119-9168-41C3-A282-25BD1B707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740A5B-D67F-464D-847E-B5FBFCABEF78}"/>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08692D98-5CAD-4D3D-9ACF-C776E8BF8F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887045-528D-4CF8-B2C3-84C31D13CDF8}"/>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21342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CD6B7-B224-4109-9D51-52180F0348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194DA7-1662-4A6E-9C73-FD71F97A22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9D76F0F-800D-42DF-9673-D2B3FF8417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48127B-197B-47B6-92EE-369423C32958}"/>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6DB01024-ABEE-4E0C-8AE4-24D3599AEF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894EC3-8F8C-41D3-B60C-D0D64C62FE2A}"/>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101888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7B4C9-FE5D-4205-ABE1-F85E20F18F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29B1DE-EEC4-4A8A-BF57-B82B42373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8C74EB-E303-4258-B02E-C2AABE1B0E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62E42A-34A7-4B1C-A487-7A9EF79B5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7EBD37-CBCB-4021-9C84-FCD9BF99E6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70D4D3-9464-43E0-9A0F-27FF47781A93}"/>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id="{0BAB641D-3064-4774-939A-6054AD21F2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D5CC77-4184-4B72-A5D2-8F90DC349974}"/>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55823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D22-EA22-4836-A408-B25DD6B979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0A82D6-CE00-40F1-979F-C4ECE5B0C63A}"/>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id="{0F561BB0-61FF-4122-B433-526631A47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8EDEF9-5485-4ED7-A129-86A81C6BF667}"/>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144420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B0E4A7-AA66-4199-A873-CE486CD92B9B}"/>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id="{688492DE-1DFA-4D40-8AB8-518E4B156A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D72B8F-A769-43F9-A49B-BF3B6D48D2C8}"/>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98756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FFF91-E849-43B0-9745-381E6C340F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D470A9-59C7-4AFA-B17F-920E5B8C0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F517EE-E919-425A-A525-DFF9206E4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379B86-6392-4B69-B156-028CD54A2EE9}"/>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BA6617ED-B75F-4947-BB18-A09C5CF077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CDDC78-327B-48DF-9D8A-68668C8C0075}"/>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153899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0EF28-2BC0-4A60-A671-3CB831BE23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E142D6-AA2A-40D2-B860-EE9EAB1C1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0BB76A-46F6-42EC-BFAD-AFC01D8CD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A5BEF2-14D6-4CB1-9872-D901ED0AA048}"/>
              </a:ext>
            </a:extLst>
          </p:cNvPr>
          <p:cNvSpPr>
            <a:spLocks noGrp="1"/>
          </p:cNvSpPr>
          <p:nvPr>
            <p:ph type="dt" sz="half" idx="10"/>
          </p:nvPr>
        </p:nvSpPr>
        <p:spPr/>
        <p:txBody>
          <a:bodyPr/>
          <a:lstStyle/>
          <a:p>
            <a:fld id="{AAA2B25E-CC5C-46FE-927C-B264A66A85DA}"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70E4D524-BBB4-4383-825C-920398D19C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88B77-A5E5-445A-BC23-952F7569D59E}"/>
              </a:ext>
            </a:extLst>
          </p:cNvPr>
          <p:cNvSpPr>
            <a:spLocks noGrp="1"/>
          </p:cNvSpPr>
          <p:nvPr>
            <p:ph type="sldNum" sz="quarter" idx="12"/>
          </p:nvPr>
        </p:nvSpPr>
        <p:spPr/>
        <p:txBody>
          <a:body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345790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EF99CA-A83E-478A-B177-C75622DB9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142CE5-2FDC-4B94-A7DF-8FC3B242D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9AD767-5D65-427E-A4CA-A6F3AB4A1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B25E-CC5C-46FE-927C-B264A66A85DA}"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11253D69-FB54-422A-A011-A78F79039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E177A7-43C5-4D17-9278-CF5CDE0B9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3A674-B948-474F-AACA-97EDD2A4ABB4}" type="slidenum">
              <a:rPr lang="zh-CN" altLang="en-US" smtClean="0"/>
              <a:t>‹#›</a:t>
            </a:fld>
            <a:endParaRPr lang="zh-CN" altLang="en-US"/>
          </a:p>
        </p:txBody>
      </p:sp>
    </p:spTree>
    <p:extLst>
      <p:ext uri="{BB962C8B-B14F-4D97-AF65-F5344CB8AC3E}">
        <p14:creationId xmlns:p14="http://schemas.microsoft.com/office/powerpoint/2010/main" val="2799575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86D16118-46C6-4031-85A4-87A1997432B4}"/>
              </a:ext>
            </a:extLst>
          </p:cNvPr>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a:p>
        </p:txBody>
      </p:sp>
      <p:sp>
        <p:nvSpPr>
          <p:cNvPr id="7" name="文本框 6">
            <a:extLst>
              <a:ext uri="{FF2B5EF4-FFF2-40B4-BE49-F238E27FC236}">
                <a16:creationId xmlns:a16="http://schemas.microsoft.com/office/drawing/2014/main" id="{249F6EF1-38DA-4FD8-9A7E-AFB470097A16}"/>
              </a:ext>
            </a:extLst>
          </p:cNvPr>
          <p:cNvSpPr txBox="1"/>
          <p:nvPr/>
        </p:nvSpPr>
        <p:spPr>
          <a:xfrm>
            <a:off x="999066" y="838200"/>
            <a:ext cx="9635067" cy="1200329"/>
          </a:xfrm>
          <a:prstGeom prst="rect">
            <a:avLst/>
          </a:prstGeom>
          <a:noFill/>
        </p:spPr>
        <p:txBody>
          <a:bodyPr wrap="square" rtlCol="0">
            <a:spAutoFit/>
          </a:bodyPr>
          <a:lstStyle/>
          <a:p>
            <a:pPr indent="720000"/>
            <a:r>
              <a:rPr lang="zh-CN" altLang="en-US" dirty="0"/>
              <a:t>决策树由结点</a:t>
            </a:r>
            <a:r>
              <a:rPr lang="en-US" altLang="zh-CN" dirty="0"/>
              <a:t>(node)</a:t>
            </a:r>
            <a:r>
              <a:rPr lang="zh-CN" altLang="en-US" dirty="0"/>
              <a:t>和有向边</a:t>
            </a:r>
            <a:r>
              <a:rPr lang="en-US" altLang="zh-CN" dirty="0"/>
              <a:t>(directed edge)</a:t>
            </a:r>
            <a:r>
              <a:rPr lang="zh-CN" altLang="en-US" dirty="0"/>
              <a:t>组成。结点有两种类型：内部结点</a:t>
            </a:r>
            <a:r>
              <a:rPr lang="en-US" altLang="zh-CN" dirty="0"/>
              <a:t>(internal node)</a:t>
            </a:r>
            <a:r>
              <a:rPr lang="zh-CN" altLang="en-US" dirty="0"/>
              <a:t>和叶结点</a:t>
            </a:r>
            <a:r>
              <a:rPr lang="en-US" altLang="zh-CN" dirty="0"/>
              <a:t>(leaf node)</a:t>
            </a:r>
            <a:r>
              <a:rPr lang="zh-CN" altLang="en-US" dirty="0"/>
              <a:t>。内部结点表示一个特征或属性，叶结点表示一个类。如下图所示的决策树，长方形和椭圆形都是结点。长方形的结点属于内部结点，椭圆形的结点属于叶结点，从结点引出的左右箭头就是有向边。而最上面的结点就是决策树的根结点</a:t>
            </a:r>
            <a:r>
              <a:rPr lang="en-US" altLang="zh-CN" dirty="0"/>
              <a:t>(root node)</a:t>
            </a:r>
            <a:r>
              <a:rPr lang="zh-CN" altLang="en-US" dirty="0"/>
              <a:t>。</a:t>
            </a:r>
          </a:p>
        </p:txBody>
      </p:sp>
      <p:sp>
        <p:nvSpPr>
          <p:cNvPr id="8" name="文本框 7">
            <a:extLst>
              <a:ext uri="{FF2B5EF4-FFF2-40B4-BE49-F238E27FC236}">
                <a16:creationId xmlns:a16="http://schemas.microsoft.com/office/drawing/2014/main" id="{26952C87-6D2D-4C31-A848-769EB0135F0B}"/>
              </a:ext>
            </a:extLst>
          </p:cNvPr>
          <p:cNvSpPr txBox="1"/>
          <p:nvPr/>
        </p:nvSpPr>
        <p:spPr>
          <a:xfrm>
            <a:off x="685800" y="262467"/>
            <a:ext cx="5562600" cy="584775"/>
          </a:xfrm>
          <a:prstGeom prst="rect">
            <a:avLst/>
          </a:prstGeom>
          <a:noFill/>
        </p:spPr>
        <p:txBody>
          <a:bodyPr wrap="square" rtlCol="0">
            <a:spAutoFit/>
          </a:bodyPr>
          <a:lstStyle/>
          <a:p>
            <a:r>
              <a:rPr lang="en-US" altLang="zh-CN" sz="3200" dirty="0"/>
              <a:t>1.</a:t>
            </a:r>
            <a:r>
              <a:rPr lang="zh-CN" altLang="en-US" sz="3200" dirty="0"/>
              <a:t>了解什么是决策树</a:t>
            </a:r>
          </a:p>
        </p:txBody>
      </p:sp>
      <p:pic>
        <p:nvPicPr>
          <p:cNvPr id="10" name="图片 9">
            <a:extLst>
              <a:ext uri="{FF2B5EF4-FFF2-40B4-BE49-F238E27FC236}">
                <a16:creationId xmlns:a16="http://schemas.microsoft.com/office/drawing/2014/main" id="{9196E71E-F3BF-46C2-B996-9B48D20E7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51" y="2265947"/>
            <a:ext cx="6565643" cy="3693319"/>
          </a:xfrm>
          <a:prstGeom prst="rect">
            <a:avLst/>
          </a:prstGeom>
        </p:spPr>
      </p:pic>
      <p:sp>
        <p:nvSpPr>
          <p:cNvPr id="11" name="文本框 10">
            <a:extLst>
              <a:ext uri="{FF2B5EF4-FFF2-40B4-BE49-F238E27FC236}">
                <a16:creationId xmlns:a16="http://schemas.microsoft.com/office/drawing/2014/main" id="{9EDCB06F-444C-42C8-B322-5F646C762970}"/>
              </a:ext>
            </a:extLst>
          </p:cNvPr>
          <p:cNvSpPr txBox="1"/>
          <p:nvPr/>
        </p:nvSpPr>
        <p:spPr>
          <a:xfrm>
            <a:off x="6095999" y="5890804"/>
            <a:ext cx="3547533" cy="407316"/>
          </a:xfrm>
          <a:prstGeom prst="rect">
            <a:avLst/>
          </a:prstGeom>
          <a:solidFill>
            <a:schemeClr val="bg1"/>
          </a:solid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76AB9E3B-F8D4-459E-AF79-BFC6CFB77AB0}"/>
              </a:ext>
            </a:extLst>
          </p:cNvPr>
          <p:cNvSpPr txBox="1"/>
          <p:nvPr/>
        </p:nvSpPr>
        <p:spPr>
          <a:xfrm>
            <a:off x="6838950" y="2197485"/>
            <a:ext cx="4200525" cy="3693319"/>
          </a:xfrm>
          <a:prstGeom prst="rect">
            <a:avLst/>
          </a:prstGeom>
          <a:noFill/>
        </p:spPr>
        <p:txBody>
          <a:bodyPr wrap="square" rtlCol="0">
            <a:spAutoFit/>
          </a:bodyPr>
          <a:lstStyle/>
          <a:p>
            <a:pPr indent="720000"/>
            <a:r>
              <a:rPr lang="zh-CN" altLang="en-US" dirty="0"/>
              <a:t>我们可以把决策树看成一个</a:t>
            </a:r>
            <a:r>
              <a:rPr lang="en-US" altLang="zh-CN" dirty="0"/>
              <a:t>if-then</a:t>
            </a:r>
            <a:r>
              <a:rPr lang="zh-CN" altLang="en-US" dirty="0"/>
              <a:t>规则的集合，将决策树转换成</a:t>
            </a:r>
            <a:r>
              <a:rPr lang="en-US" altLang="zh-CN" dirty="0"/>
              <a:t>if-then</a:t>
            </a:r>
            <a:r>
              <a:rPr lang="zh-CN" altLang="en-US" dirty="0"/>
              <a:t>规则的过程是这样的：由决策树的根结点</a:t>
            </a:r>
            <a:r>
              <a:rPr lang="en-US" altLang="zh-CN" dirty="0"/>
              <a:t>(root node)</a:t>
            </a:r>
            <a:r>
              <a:rPr lang="zh-CN" altLang="en-US" dirty="0"/>
              <a:t>到叶结点</a:t>
            </a:r>
            <a:r>
              <a:rPr lang="en-US" altLang="zh-CN" dirty="0"/>
              <a:t>(leaf node)</a:t>
            </a:r>
            <a:r>
              <a:rPr lang="zh-CN" altLang="en-US" dirty="0"/>
              <a:t>的每一条路径构建一条规则；路径上内部结点的特征对应着规则的条件，而叶结点的类对应着规则的结论。决策树的路径或其对应的</a:t>
            </a:r>
            <a:r>
              <a:rPr lang="en-US" altLang="zh-CN" dirty="0"/>
              <a:t>if-then</a:t>
            </a:r>
            <a:r>
              <a:rPr lang="zh-CN" altLang="en-US" dirty="0"/>
              <a:t>规则集合具有一个重要的性质：互斥并且完备。这就是说，每一个实例都被一条路径或一条规则所覆盖，而且只被一条路径或一条规则所覆盖。这里所覆盖是指实例的特征与路径上的特征一致或实例满足规则的条件。</a:t>
            </a:r>
          </a:p>
        </p:txBody>
      </p:sp>
      <p:sp>
        <p:nvSpPr>
          <p:cNvPr id="9" name="文本框 8">
            <a:extLst>
              <a:ext uri="{FF2B5EF4-FFF2-40B4-BE49-F238E27FC236}">
                <a16:creationId xmlns:a16="http://schemas.microsoft.com/office/drawing/2014/main" id="{05215B6C-F972-486D-9206-68C57F2B23A3}"/>
              </a:ext>
            </a:extLst>
          </p:cNvPr>
          <p:cNvSpPr txBox="1"/>
          <p:nvPr/>
        </p:nvSpPr>
        <p:spPr>
          <a:xfrm>
            <a:off x="3829050" y="5715000"/>
            <a:ext cx="3086100"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08013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01DCC73-10BE-4B7D-A90A-638B08331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206" y="761275"/>
            <a:ext cx="9547588" cy="6047597"/>
          </a:xfrm>
          <a:prstGeom prst="rect">
            <a:avLst/>
          </a:prstGeom>
        </p:spPr>
      </p:pic>
      <p:sp>
        <p:nvSpPr>
          <p:cNvPr id="6" name="文本框 5">
            <a:extLst>
              <a:ext uri="{FF2B5EF4-FFF2-40B4-BE49-F238E27FC236}">
                <a16:creationId xmlns:a16="http://schemas.microsoft.com/office/drawing/2014/main" id="{67347816-3E84-4880-B97E-8C61E588A69B}"/>
              </a:ext>
            </a:extLst>
          </p:cNvPr>
          <p:cNvSpPr txBox="1"/>
          <p:nvPr/>
        </p:nvSpPr>
        <p:spPr>
          <a:xfrm>
            <a:off x="2790824" y="176500"/>
            <a:ext cx="6610350" cy="584775"/>
          </a:xfrm>
          <a:prstGeom prst="rect">
            <a:avLst/>
          </a:prstGeom>
          <a:noFill/>
        </p:spPr>
        <p:txBody>
          <a:bodyPr wrap="square" rtlCol="0">
            <a:spAutoFit/>
          </a:bodyPr>
          <a:lstStyle/>
          <a:p>
            <a:pPr algn="ctr"/>
            <a:r>
              <a:rPr lang="zh-CN" altLang="en-US" sz="3200" dirty="0"/>
              <a:t>银行贷款数据</a:t>
            </a:r>
          </a:p>
        </p:txBody>
      </p:sp>
    </p:spTree>
    <p:extLst>
      <p:ext uri="{BB962C8B-B14F-4D97-AF65-F5344CB8AC3E}">
        <p14:creationId xmlns:p14="http://schemas.microsoft.com/office/powerpoint/2010/main" val="129731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43436D-2800-47EF-ADDC-2C2952A4C454}"/>
              </a:ext>
            </a:extLst>
          </p:cNvPr>
          <p:cNvSpPr txBox="1"/>
          <p:nvPr/>
        </p:nvSpPr>
        <p:spPr>
          <a:xfrm>
            <a:off x="186266" y="215205"/>
            <a:ext cx="5969000" cy="584775"/>
          </a:xfrm>
          <a:prstGeom prst="rect">
            <a:avLst/>
          </a:prstGeom>
          <a:noFill/>
        </p:spPr>
        <p:txBody>
          <a:bodyPr wrap="square" rtlCol="0">
            <a:spAutoFit/>
          </a:bodyPr>
          <a:lstStyle/>
          <a:p>
            <a:r>
              <a:rPr lang="en-US" altLang="zh-CN" sz="3200" dirty="0"/>
              <a:t>2. </a:t>
            </a:r>
            <a:r>
              <a:rPr lang="zh-CN" altLang="en-US" sz="3200" dirty="0"/>
              <a:t>香农熵与信息增益</a:t>
            </a:r>
          </a:p>
        </p:txBody>
      </p:sp>
      <p:sp>
        <p:nvSpPr>
          <p:cNvPr id="6" name="文本框 5">
            <a:extLst>
              <a:ext uri="{FF2B5EF4-FFF2-40B4-BE49-F238E27FC236}">
                <a16:creationId xmlns:a16="http://schemas.microsoft.com/office/drawing/2014/main" id="{3495FC5D-652C-48D9-A321-1C9705AFF1E8}"/>
              </a:ext>
            </a:extLst>
          </p:cNvPr>
          <p:cNvSpPr txBox="1"/>
          <p:nvPr/>
        </p:nvSpPr>
        <p:spPr>
          <a:xfrm>
            <a:off x="186266" y="922867"/>
            <a:ext cx="9330266" cy="461665"/>
          </a:xfrm>
          <a:prstGeom prst="rect">
            <a:avLst/>
          </a:prstGeom>
          <a:noFill/>
        </p:spPr>
        <p:txBody>
          <a:bodyPr wrap="square" rtlCol="0">
            <a:spAutoFit/>
          </a:bodyPr>
          <a:lstStyle/>
          <a:p>
            <a:r>
              <a:rPr lang="en-US" altLang="zh-CN" sz="2400" dirty="0"/>
              <a:t>2.1</a:t>
            </a:r>
            <a:r>
              <a:rPr lang="zh-CN" altLang="en-US" sz="2400" dirty="0"/>
              <a:t>  香农熵</a:t>
            </a:r>
          </a:p>
        </p:txBody>
      </p:sp>
      <p:sp>
        <p:nvSpPr>
          <p:cNvPr id="7" name="文本框 6">
            <a:extLst>
              <a:ext uri="{FF2B5EF4-FFF2-40B4-BE49-F238E27FC236}">
                <a16:creationId xmlns:a16="http://schemas.microsoft.com/office/drawing/2014/main" id="{94236B1D-8993-4AE4-9F56-897402887CB7}"/>
              </a:ext>
            </a:extLst>
          </p:cNvPr>
          <p:cNvSpPr txBox="1"/>
          <p:nvPr/>
        </p:nvSpPr>
        <p:spPr>
          <a:xfrm>
            <a:off x="186266" y="1507419"/>
            <a:ext cx="11421533" cy="1477328"/>
          </a:xfrm>
          <a:prstGeom prst="rect">
            <a:avLst/>
          </a:prstGeom>
          <a:noFill/>
        </p:spPr>
        <p:txBody>
          <a:bodyPr wrap="square" rtlCol="0">
            <a:spAutoFit/>
          </a:bodyPr>
          <a:lstStyle/>
          <a:p>
            <a:pPr indent="360000"/>
            <a:r>
              <a:rPr lang="zh-CN" altLang="en-US" dirty="0"/>
              <a:t>  在可以评测哪个数据划分方式是最好的数据划分之前，我们必须学习如何计算信息增益。在计算信息增益之前，要学会如何计算信息增益之前要学会如何计算信息熵（集合信息的度量方式成为香农熵或者简称为熵</a:t>
            </a:r>
            <a:r>
              <a:rPr lang="en-US" altLang="zh-CN" dirty="0"/>
              <a:t>(entropy)</a:t>
            </a:r>
            <a:r>
              <a:rPr lang="zh-CN" altLang="en-US" dirty="0"/>
              <a:t>），这个名字来源于信息论之父克劳德</a:t>
            </a:r>
            <a:r>
              <a:rPr lang="en-US" altLang="zh-CN" dirty="0"/>
              <a:t>·</a:t>
            </a:r>
            <a:r>
              <a:rPr lang="zh-CN" altLang="en-US" dirty="0"/>
              <a:t>香农。</a:t>
            </a:r>
            <a:endParaRPr lang="en-US" altLang="zh-CN" dirty="0"/>
          </a:p>
          <a:p>
            <a:pPr indent="360000"/>
            <a:r>
              <a:rPr lang="zh-CN" altLang="en-US" dirty="0"/>
              <a:t>  熵定义为信息的期望值。在信息论与概率统计中，熵是表示随机变量不确定性的度量。如果待分类的事务可能划分在多个分类之中，则符号</a:t>
            </a:r>
            <a:r>
              <a:rPr lang="en-US" altLang="zh-CN" dirty="0"/>
              <a:t>xi</a:t>
            </a:r>
            <a:r>
              <a:rPr lang="zh-CN" altLang="en-US" dirty="0"/>
              <a:t>的信息定义为</a:t>
            </a:r>
            <a:r>
              <a:rPr lang="en-US" altLang="zh-CN" dirty="0"/>
              <a:t>:</a:t>
            </a:r>
            <a:endParaRPr lang="zh-CN" altLang="en-US" dirty="0"/>
          </a:p>
        </p:txBody>
      </p:sp>
      <p:pic>
        <p:nvPicPr>
          <p:cNvPr id="3" name="图片 2">
            <a:extLst>
              <a:ext uri="{FF2B5EF4-FFF2-40B4-BE49-F238E27FC236}">
                <a16:creationId xmlns:a16="http://schemas.microsoft.com/office/drawing/2014/main" id="{A0AA856A-FB0F-4D10-BFD8-95C2D486B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756" y="2924660"/>
            <a:ext cx="2333333" cy="400000"/>
          </a:xfrm>
          <a:prstGeom prst="rect">
            <a:avLst/>
          </a:prstGeom>
        </p:spPr>
      </p:pic>
      <p:sp>
        <p:nvSpPr>
          <p:cNvPr id="10" name="文本框 9">
            <a:extLst>
              <a:ext uri="{FF2B5EF4-FFF2-40B4-BE49-F238E27FC236}">
                <a16:creationId xmlns:a16="http://schemas.microsoft.com/office/drawing/2014/main" id="{18D9818A-34DF-407F-A274-5F2EA2D44B37}"/>
              </a:ext>
            </a:extLst>
          </p:cNvPr>
          <p:cNvSpPr txBox="1"/>
          <p:nvPr/>
        </p:nvSpPr>
        <p:spPr>
          <a:xfrm>
            <a:off x="186266" y="3264573"/>
            <a:ext cx="11421533" cy="646331"/>
          </a:xfrm>
          <a:prstGeom prst="rect">
            <a:avLst/>
          </a:prstGeom>
          <a:noFill/>
        </p:spPr>
        <p:txBody>
          <a:bodyPr wrap="square" rtlCol="0">
            <a:spAutoFit/>
          </a:bodyPr>
          <a:lstStyle/>
          <a:p>
            <a:r>
              <a:rPr lang="zh-CN" altLang="en-US" dirty="0"/>
              <a:t>        通过上式，我们可以得到所有类别的信息。为了计算熵，我们需要计算所有类别所有可能值包含的信息期望值</a:t>
            </a:r>
            <a:r>
              <a:rPr lang="en-US" altLang="zh-CN" dirty="0"/>
              <a:t>(</a:t>
            </a:r>
            <a:r>
              <a:rPr lang="zh-CN" altLang="en-US" dirty="0"/>
              <a:t>数学期望</a:t>
            </a:r>
            <a:r>
              <a:rPr lang="en-US" altLang="zh-CN" dirty="0"/>
              <a:t>)</a:t>
            </a:r>
            <a:r>
              <a:rPr lang="zh-CN" altLang="en-US" dirty="0"/>
              <a:t>，通过下面的公式得到：</a:t>
            </a:r>
          </a:p>
        </p:txBody>
      </p:sp>
      <p:pic>
        <p:nvPicPr>
          <p:cNvPr id="12" name="图片 11">
            <a:extLst>
              <a:ext uri="{FF2B5EF4-FFF2-40B4-BE49-F238E27FC236}">
                <a16:creationId xmlns:a16="http://schemas.microsoft.com/office/drawing/2014/main" id="{831A2576-4E21-4BCA-BB58-405932559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614" y="3917590"/>
            <a:ext cx="3047619" cy="990476"/>
          </a:xfrm>
          <a:prstGeom prst="rect">
            <a:avLst/>
          </a:prstGeom>
        </p:spPr>
      </p:pic>
      <p:sp>
        <p:nvSpPr>
          <p:cNvPr id="13" name="文本框 12">
            <a:extLst>
              <a:ext uri="{FF2B5EF4-FFF2-40B4-BE49-F238E27FC236}">
                <a16:creationId xmlns:a16="http://schemas.microsoft.com/office/drawing/2014/main" id="{3B7E0CDC-5E4D-4BBE-99C8-6CD27BF0770D}"/>
              </a:ext>
            </a:extLst>
          </p:cNvPr>
          <p:cNvSpPr txBox="1"/>
          <p:nvPr/>
        </p:nvSpPr>
        <p:spPr>
          <a:xfrm>
            <a:off x="186266" y="4991100"/>
            <a:ext cx="11421533" cy="369332"/>
          </a:xfrm>
          <a:prstGeom prst="rect">
            <a:avLst/>
          </a:prstGeom>
          <a:noFill/>
        </p:spPr>
        <p:txBody>
          <a:bodyPr wrap="square" rtlCol="0">
            <a:spAutoFit/>
          </a:bodyPr>
          <a:lstStyle/>
          <a:p>
            <a:r>
              <a:rPr lang="zh-CN" altLang="en-US" dirty="0"/>
              <a:t>其中</a:t>
            </a:r>
            <a:r>
              <a:rPr lang="en-US" altLang="zh-CN" dirty="0"/>
              <a:t>n</a:t>
            </a:r>
            <a:r>
              <a:rPr lang="zh-CN" altLang="en-US" dirty="0"/>
              <a:t>是分类的数目。熵越大，随机变量的不确定性就越大。</a:t>
            </a:r>
          </a:p>
        </p:txBody>
      </p:sp>
    </p:spTree>
    <p:extLst>
      <p:ext uri="{BB962C8B-B14F-4D97-AF65-F5344CB8AC3E}">
        <p14:creationId xmlns:p14="http://schemas.microsoft.com/office/powerpoint/2010/main" val="323226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FC54DB-D199-46FE-896C-096A012D12EA}"/>
              </a:ext>
            </a:extLst>
          </p:cNvPr>
          <p:cNvSpPr txBox="1"/>
          <p:nvPr/>
        </p:nvSpPr>
        <p:spPr>
          <a:xfrm>
            <a:off x="552449" y="971550"/>
            <a:ext cx="11001375" cy="1477328"/>
          </a:xfrm>
          <a:prstGeom prst="rect">
            <a:avLst/>
          </a:prstGeom>
          <a:noFill/>
        </p:spPr>
        <p:txBody>
          <a:bodyPr wrap="square" rtlCol="0">
            <a:spAutoFit/>
          </a:bodyPr>
          <a:lstStyle/>
          <a:p>
            <a:r>
              <a:rPr lang="zh-CN" altLang="en-US" dirty="0"/>
              <a:t>       信息增益表示在得知特征</a:t>
            </a:r>
            <a:r>
              <a:rPr lang="en-US" altLang="zh-CN" dirty="0"/>
              <a:t>X</a:t>
            </a:r>
            <a:r>
              <a:rPr lang="zh-CN" altLang="en-US" dirty="0"/>
              <a:t>的信息之后而使得类</a:t>
            </a:r>
            <a:r>
              <a:rPr lang="en-US" altLang="zh-CN" dirty="0"/>
              <a:t>Y</a:t>
            </a:r>
            <a:r>
              <a:rPr lang="zh-CN" altLang="en-US" dirty="0"/>
              <a:t>的信息的不确定性的减少程度。在本次学习中，我们把信息增益当作信息度量的标准，即信息增益越大的分类特征，对我们做出决策的优先级越大。</a:t>
            </a:r>
            <a:endParaRPr lang="en-US" altLang="zh-CN" dirty="0"/>
          </a:p>
          <a:p>
            <a:r>
              <a:rPr lang="en-US" altLang="zh-CN" dirty="0"/>
              <a:t>       </a:t>
            </a:r>
            <a:r>
              <a:rPr lang="zh-CN" altLang="en-US" dirty="0"/>
              <a:t>在学习计算信息增益之前还应该学习如何计算条件熵。条件熵</a:t>
            </a:r>
            <a:r>
              <a:rPr lang="en-US" altLang="zh-CN" dirty="0"/>
              <a:t>H(Y|X)</a:t>
            </a:r>
            <a:r>
              <a:rPr lang="zh-CN" altLang="en-US" dirty="0"/>
              <a:t>表示在已知随机变量</a:t>
            </a:r>
            <a:r>
              <a:rPr lang="en-US" altLang="zh-CN" dirty="0"/>
              <a:t>X</a:t>
            </a:r>
            <a:r>
              <a:rPr lang="zh-CN" altLang="en-US" dirty="0"/>
              <a:t>的条件下随机变量</a:t>
            </a:r>
            <a:r>
              <a:rPr lang="en-US" altLang="zh-CN" dirty="0"/>
              <a:t>Y</a:t>
            </a:r>
            <a:r>
              <a:rPr lang="zh-CN" altLang="en-US" dirty="0"/>
              <a:t>的不确定性，随机变量</a:t>
            </a:r>
            <a:r>
              <a:rPr lang="en-US" altLang="zh-CN" dirty="0"/>
              <a:t>X</a:t>
            </a:r>
            <a:r>
              <a:rPr lang="zh-CN" altLang="en-US" dirty="0"/>
              <a:t>给定的条件下随机变量</a:t>
            </a:r>
            <a:r>
              <a:rPr lang="en-US" altLang="zh-CN" dirty="0"/>
              <a:t>Y</a:t>
            </a:r>
            <a:r>
              <a:rPr lang="zh-CN" altLang="en-US" dirty="0"/>
              <a:t>的条件熵</a:t>
            </a:r>
            <a:r>
              <a:rPr lang="en-US" altLang="zh-CN" dirty="0"/>
              <a:t>(conditional entropy)H(Y|X)</a:t>
            </a:r>
            <a:r>
              <a:rPr lang="zh-CN" altLang="en-US" dirty="0"/>
              <a:t>，定义</a:t>
            </a:r>
            <a:r>
              <a:rPr lang="en-US" altLang="zh-CN" dirty="0"/>
              <a:t>X</a:t>
            </a:r>
            <a:r>
              <a:rPr lang="zh-CN" altLang="en-US" dirty="0"/>
              <a:t>给定条件下</a:t>
            </a:r>
            <a:r>
              <a:rPr lang="en-US" altLang="zh-CN" dirty="0"/>
              <a:t>Y</a:t>
            </a:r>
            <a:r>
              <a:rPr lang="zh-CN" altLang="en-US" dirty="0"/>
              <a:t>的条件概率分布的熵对</a:t>
            </a:r>
            <a:r>
              <a:rPr lang="en-US" altLang="zh-CN" dirty="0"/>
              <a:t>X</a:t>
            </a:r>
            <a:r>
              <a:rPr lang="zh-CN" altLang="en-US" dirty="0"/>
              <a:t>的数学期望：</a:t>
            </a:r>
            <a:endParaRPr lang="en-US" altLang="zh-CN" dirty="0"/>
          </a:p>
        </p:txBody>
      </p:sp>
      <p:sp>
        <p:nvSpPr>
          <p:cNvPr id="5" name="文本框 4">
            <a:extLst>
              <a:ext uri="{FF2B5EF4-FFF2-40B4-BE49-F238E27FC236}">
                <a16:creationId xmlns:a16="http://schemas.microsoft.com/office/drawing/2014/main" id="{9AC78E6D-BFBF-43BF-A023-62A6524CD180}"/>
              </a:ext>
            </a:extLst>
          </p:cNvPr>
          <p:cNvSpPr txBox="1"/>
          <p:nvPr/>
        </p:nvSpPr>
        <p:spPr>
          <a:xfrm>
            <a:off x="352425" y="247650"/>
            <a:ext cx="8248650" cy="584775"/>
          </a:xfrm>
          <a:prstGeom prst="rect">
            <a:avLst/>
          </a:prstGeom>
          <a:noFill/>
        </p:spPr>
        <p:txBody>
          <a:bodyPr wrap="square" rtlCol="0">
            <a:spAutoFit/>
          </a:bodyPr>
          <a:lstStyle/>
          <a:p>
            <a:r>
              <a:rPr lang="en-US" altLang="zh-CN" sz="3200" dirty="0"/>
              <a:t>2.2 </a:t>
            </a:r>
            <a:r>
              <a:rPr lang="zh-CN" altLang="en-US" sz="3200" dirty="0"/>
              <a:t>信息增益</a:t>
            </a:r>
          </a:p>
        </p:txBody>
      </p:sp>
      <p:pic>
        <p:nvPicPr>
          <p:cNvPr id="7" name="图片 6">
            <a:extLst>
              <a:ext uri="{FF2B5EF4-FFF2-40B4-BE49-F238E27FC236}">
                <a16:creationId xmlns:a16="http://schemas.microsoft.com/office/drawing/2014/main" id="{1D476CC4-68E3-4C17-8D30-F98234F57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000" y="2448878"/>
            <a:ext cx="3090650" cy="900357"/>
          </a:xfrm>
          <a:prstGeom prst="rect">
            <a:avLst/>
          </a:prstGeom>
        </p:spPr>
      </p:pic>
      <p:sp>
        <p:nvSpPr>
          <p:cNvPr id="8" name="文本框 7">
            <a:extLst>
              <a:ext uri="{FF2B5EF4-FFF2-40B4-BE49-F238E27FC236}">
                <a16:creationId xmlns:a16="http://schemas.microsoft.com/office/drawing/2014/main" id="{5405DEFF-B094-4291-98EC-E47BF4518E85}"/>
              </a:ext>
            </a:extLst>
          </p:cNvPr>
          <p:cNvSpPr txBox="1"/>
          <p:nvPr/>
        </p:nvSpPr>
        <p:spPr>
          <a:xfrm>
            <a:off x="552450" y="3349235"/>
            <a:ext cx="1676400" cy="369332"/>
          </a:xfrm>
          <a:prstGeom prst="rect">
            <a:avLst/>
          </a:prstGeom>
          <a:noFill/>
        </p:spPr>
        <p:txBody>
          <a:bodyPr wrap="square" rtlCol="0">
            <a:spAutoFit/>
          </a:bodyPr>
          <a:lstStyle/>
          <a:p>
            <a:r>
              <a:rPr lang="zh-CN" altLang="en-US" dirty="0"/>
              <a:t>这里，</a:t>
            </a:r>
          </a:p>
        </p:txBody>
      </p:sp>
      <p:pic>
        <p:nvPicPr>
          <p:cNvPr id="10" name="图片 9">
            <a:extLst>
              <a:ext uri="{FF2B5EF4-FFF2-40B4-BE49-F238E27FC236}">
                <a16:creationId xmlns:a16="http://schemas.microsoft.com/office/drawing/2014/main" id="{183FD079-8933-4C8C-9FCF-928909DEC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896" y="3726206"/>
            <a:ext cx="3342857" cy="400000"/>
          </a:xfrm>
          <a:prstGeom prst="rect">
            <a:avLst/>
          </a:prstGeom>
        </p:spPr>
      </p:pic>
      <p:sp>
        <p:nvSpPr>
          <p:cNvPr id="11" name="文本框 10">
            <a:extLst>
              <a:ext uri="{FF2B5EF4-FFF2-40B4-BE49-F238E27FC236}">
                <a16:creationId xmlns:a16="http://schemas.microsoft.com/office/drawing/2014/main" id="{DBD2EAE0-122D-461C-AA5C-9007BF294043}"/>
              </a:ext>
            </a:extLst>
          </p:cNvPr>
          <p:cNvSpPr txBox="1"/>
          <p:nvPr/>
        </p:nvSpPr>
        <p:spPr>
          <a:xfrm>
            <a:off x="552449" y="4229100"/>
            <a:ext cx="11001375" cy="1477328"/>
          </a:xfrm>
          <a:prstGeom prst="rect">
            <a:avLst/>
          </a:prstGeom>
          <a:noFill/>
        </p:spPr>
        <p:txBody>
          <a:bodyPr wrap="square" rtlCol="0">
            <a:spAutoFit/>
          </a:bodyPr>
          <a:lstStyle/>
          <a:p>
            <a:r>
              <a:rPr lang="zh-CN" altLang="en-US" dirty="0"/>
              <a:t>     当条件熵中的概率由数据估计</a:t>
            </a:r>
            <a:r>
              <a:rPr lang="en-US" altLang="zh-CN" dirty="0"/>
              <a:t>(</a:t>
            </a:r>
            <a:r>
              <a:rPr lang="zh-CN" altLang="en-US" dirty="0"/>
              <a:t>特别是极大似然估计</a:t>
            </a:r>
            <a:r>
              <a:rPr lang="en-US" altLang="zh-CN" dirty="0"/>
              <a:t>)</a:t>
            </a:r>
            <a:r>
              <a:rPr lang="zh-CN" altLang="en-US" dirty="0"/>
              <a:t>得到时，所对应的条件熵成为条件经验熵</a:t>
            </a:r>
            <a:r>
              <a:rPr lang="en-US" altLang="zh-CN" dirty="0"/>
              <a:t>(empirical conditional entropy)</a:t>
            </a:r>
            <a:r>
              <a:rPr lang="zh-CN" altLang="en-US" dirty="0"/>
              <a:t>。</a:t>
            </a:r>
            <a:endParaRPr lang="en-US" altLang="zh-CN" dirty="0"/>
          </a:p>
          <a:p>
            <a:r>
              <a:rPr lang="zh-CN" altLang="en-US" dirty="0"/>
              <a:t>       明确了条件熵和经验条件熵的概念。接下来，让我们说说信息增益。前面也提到了，信息增益是相对于特征而言的。所以，特征</a:t>
            </a:r>
            <a:r>
              <a:rPr lang="en-US" altLang="zh-CN" dirty="0"/>
              <a:t>A</a:t>
            </a:r>
            <a:r>
              <a:rPr lang="zh-CN" altLang="en-US" dirty="0"/>
              <a:t>对训练数据集</a:t>
            </a:r>
            <a:r>
              <a:rPr lang="en-US" altLang="zh-CN" dirty="0"/>
              <a:t>D</a:t>
            </a:r>
            <a:r>
              <a:rPr lang="zh-CN" altLang="en-US" dirty="0"/>
              <a:t>的信息增益</a:t>
            </a:r>
            <a:r>
              <a:rPr lang="en-US" altLang="zh-CN" dirty="0"/>
              <a:t>g(D,A)</a:t>
            </a:r>
            <a:r>
              <a:rPr lang="zh-CN" altLang="en-US" dirty="0"/>
              <a:t>，定义为集合</a:t>
            </a:r>
            <a:r>
              <a:rPr lang="en-US" altLang="zh-CN" dirty="0"/>
              <a:t>D</a:t>
            </a:r>
            <a:r>
              <a:rPr lang="zh-CN" altLang="en-US" dirty="0"/>
              <a:t>的经验熵</a:t>
            </a:r>
            <a:r>
              <a:rPr lang="en-US" altLang="zh-CN" dirty="0"/>
              <a:t>H(D)</a:t>
            </a:r>
            <a:r>
              <a:rPr lang="zh-CN" altLang="en-US" dirty="0"/>
              <a:t>与特征</a:t>
            </a:r>
            <a:r>
              <a:rPr lang="en-US" altLang="zh-CN" dirty="0"/>
              <a:t>A</a:t>
            </a:r>
            <a:r>
              <a:rPr lang="zh-CN" altLang="en-US" dirty="0"/>
              <a:t>给定条件下</a:t>
            </a:r>
            <a:r>
              <a:rPr lang="en-US" altLang="zh-CN" dirty="0"/>
              <a:t>D</a:t>
            </a:r>
            <a:r>
              <a:rPr lang="zh-CN" altLang="en-US" dirty="0"/>
              <a:t>的经验条件熵</a:t>
            </a:r>
            <a:r>
              <a:rPr lang="en-US" altLang="zh-CN" dirty="0"/>
              <a:t>H(D|A)</a:t>
            </a:r>
            <a:r>
              <a:rPr lang="zh-CN" altLang="en-US" dirty="0"/>
              <a:t>之差，即</a:t>
            </a:r>
          </a:p>
        </p:txBody>
      </p:sp>
      <p:pic>
        <p:nvPicPr>
          <p:cNvPr id="13" name="图片 12">
            <a:extLst>
              <a:ext uri="{FF2B5EF4-FFF2-40B4-BE49-F238E27FC236}">
                <a16:creationId xmlns:a16="http://schemas.microsoft.com/office/drawing/2014/main" id="{9F75F274-9CE1-4BE7-9985-2341A4484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000" y="5706428"/>
            <a:ext cx="3085714" cy="400000"/>
          </a:xfrm>
          <a:prstGeom prst="rect">
            <a:avLst/>
          </a:prstGeom>
        </p:spPr>
      </p:pic>
    </p:spTree>
    <p:extLst>
      <p:ext uri="{BB962C8B-B14F-4D97-AF65-F5344CB8AC3E}">
        <p14:creationId xmlns:p14="http://schemas.microsoft.com/office/powerpoint/2010/main" val="81402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498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599</Words>
  <Application>Microsoft Office PowerPoint</Application>
  <PresentationFormat>宽屏</PresentationFormat>
  <Paragraphs>16</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nofx4272@outlook.com</dc:creator>
  <cp:lastModifiedBy>nofx4272@outlook.com</cp:lastModifiedBy>
  <cp:revision>13</cp:revision>
  <dcterms:created xsi:type="dcterms:W3CDTF">2019-10-12T04:46:55Z</dcterms:created>
  <dcterms:modified xsi:type="dcterms:W3CDTF">2019-10-16T03:03:50Z</dcterms:modified>
</cp:coreProperties>
</file>