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4" r:id="rId7"/>
    <p:sldId id="261" r:id="rId8"/>
    <p:sldId id="262" r:id="rId9"/>
    <p:sldId id="275" r:id="rId10"/>
    <p:sldId id="282" r:id="rId11"/>
    <p:sldId id="281" r:id="rId12"/>
    <p:sldId id="263" r:id="rId13"/>
    <p:sldId id="264" r:id="rId14"/>
    <p:sldId id="265" r:id="rId15"/>
    <p:sldId id="280" r:id="rId16"/>
    <p:sldId id="279" r:id="rId17"/>
    <p:sldId id="276" r:id="rId18"/>
    <p:sldId id="266" r:id="rId19"/>
    <p:sldId id="277" r:id="rId20"/>
    <p:sldId id="278" r:id="rId21"/>
    <p:sldId id="283" r:id="rId22"/>
    <p:sldId id="284" r:id="rId23"/>
    <p:sldId id="285" r:id="rId24"/>
    <p:sldId id="286" r:id="rId25"/>
  </p:sldIdLst>
  <p:sldSz cx="12192000" cy="6858000"/>
  <p:notesSz cx="6858000" cy="9144000"/>
  <p:custDataLst>
    <p:tags r:id="rId26"/>
  </p:custDataLst>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0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a:t>单击此处添加您的标题文字</a:t>
            </a:r>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val="1240025375"/>
      </p:ext>
    </p:extLst>
  </p:cSld>
  <p:clrMapOvr>
    <a:masterClrMapping/>
  </p:clrMapOvr>
  <p:extLst mod="1">
    <p:ext uri="{DCECCB84-F9BA-43D5-87BE-67443E8EF086}">
      <p15:sldGuideLst xmlns:p15="http://schemas.microsoft.com/office/powerpoint/2012/main">
        <p15:guide id="1" pos="4967">
          <p15:clr>
            <a:srgbClr val="FBAE40"/>
          </p15:clr>
        </p15:guide>
        <p15:guide id="0" orient="horz" pos="2160">
          <p15:clr>
            <a:srgbClr val="FBAE40"/>
          </p15:clr>
        </p15:guide>
        <p15:guide id="2"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56494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01069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24129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149604680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编辑母版文本样式</a:t>
            </a:r>
          </a:p>
          <a:p>
            <a:pPr lvl="1"/>
            <a:r>
              <a:rPr lang="zh-CN" altLang="en-US"/>
              <a:t>第二级</a:t>
            </a:r>
          </a:p>
        </p:txBody>
      </p:sp>
      <p:sp>
        <p:nvSpPr>
          <p:cNvPr id="4" name="KSO_BC2"/>
          <p:cNvSpPr>
            <a:spLocks noGrp="1"/>
          </p:cNvSpPr>
          <p:nvPr>
            <p:ph sz="half" idx="2"/>
          </p:nvPr>
        </p:nvSpPr>
        <p:spPr>
          <a:xfrm>
            <a:off x="6519334" y="1244603"/>
            <a:ext cx="5094116" cy="4932363"/>
          </a:xfrm>
        </p:spPr>
        <p:txBody>
          <a:bodyPr/>
          <a:lstStyle/>
          <a:p>
            <a:pPr lvl="0"/>
            <a:r>
              <a:rPr lang="zh-CN" altLang="en-US"/>
              <a:t>编辑母版文本样式</a:t>
            </a:r>
          </a:p>
          <a:p>
            <a:pPr lvl="1"/>
            <a:r>
              <a:rPr lang="zh-CN" altLang="en-US"/>
              <a:t>第二级</a:t>
            </a:r>
          </a:p>
        </p:txBody>
      </p:sp>
      <p:sp>
        <p:nvSpPr>
          <p:cNvPr id="5"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45153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编辑母版文本样式</a:t>
            </a:r>
          </a:p>
          <a:p>
            <a:pPr lvl="1"/>
            <a:r>
              <a:rPr lang="zh-CN" altLang="en-US"/>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a:t>编辑母版文本样式</a:t>
            </a:r>
          </a:p>
          <a:p>
            <a:pPr lvl="1"/>
            <a:r>
              <a:rPr lang="zh-CN" altLang="en-US"/>
              <a:t>第二级</a:t>
            </a:r>
          </a:p>
        </p:txBody>
      </p:sp>
      <p:sp>
        <p:nvSpPr>
          <p:cNvPr id="7"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48895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27376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452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408944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KSO_FD"/>
          <p:cNvSpPr>
            <a:spLocks noGrp="1"/>
          </p:cNvSpPr>
          <p:nvPr>
            <p:ph type="dt" sz="half" idx="10"/>
          </p:nvPr>
        </p:nvSpPr>
        <p:spPr/>
        <p:txBody>
          <a:bodyPr/>
          <a:lstStyle/>
          <a:p>
            <a:fld id="{EB972E49-C203-42EB-B76E-1280A3DA9DB0}" type="datetimeFigureOut">
              <a:rPr lang="zh-CN" altLang="en-US" smtClean="0"/>
              <a:t>2019/3/27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189638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EB972E49-C203-42EB-B76E-1280A3DA9DB0}" type="datetimeFigureOut">
              <a:rPr lang="zh-CN" altLang="en-US" smtClean="0"/>
              <a:t>2019/3/27</a:t>
            </a:fld>
            <a:endParaRPr lang="zh-CN" alt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80F9F6EE-58D9-4625-81D3-F86905E07B82}" type="slidenum">
              <a:rPr lang="zh-CN" altLang="en-US" smtClean="0"/>
              <a:t>‹#›</a:t>
            </a:fld>
            <a:endParaRPr lang="zh-CN" alt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0946886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096E4-814D-40A0-A4F8-85453A5F5B38}"/>
              </a:ext>
            </a:extLst>
          </p:cNvPr>
          <p:cNvSpPr>
            <a:spLocks noGrp="1"/>
          </p:cNvSpPr>
          <p:nvPr>
            <p:ph type="title"/>
          </p:nvPr>
        </p:nvSpPr>
        <p:spPr/>
        <p:txBody>
          <a:bodyPr/>
          <a:lstStyle/>
          <a:p>
            <a:r>
              <a:rPr lang="zh-CN" altLang="en-US" dirty="0"/>
              <a:t>同城互助系统 </a:t>
            </a:r>
            <a:r>
              <a:rPr lang="en-US" altLang="zh-CN" dirty="0"/>
              <a:t>- </a:t>
            </a:r>
            <a:r>
              <a:rPr lang="zh-CN" altLang="en-US" dirty="0"/>
              <a:t>体系结构设计</a:t>
            </a:r>
          </a:p>
        </p:txBody>
      </p:sp>
      <p:sp>
        <p:nvSpPr>
          <p:cNvPr id="3" name="副标题 2">
            <a:extLst>
              <a:ext uri="{FF2B5EF4-FFF2-40B4-BE49-F238E27FC236}">
                <a16:creationId xmlns:a16="http://schemas.microsoft.com/office/drawing/2014/main" id="{D0315382-2A08-44E6-B4F5-24D1D01A28B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9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FB063-CB10-4516-B540-D93C37092892}"/>
              </a:ext>
            </a:extLst>
          </p:cNvPr>
          <p:cNvSpPr>
            <a:spLocks noGrp="1"/>
          </p:cNvSpPr>
          <p:nvPr>
            <p:ph type="title"/>
          </p:nvPr>
        </p:nvSpPr>
        <p:spPr/>
        <p:txBody>
          <a:bodyPr/>
          <a:lstStyle/>
          <a:p>
            <a:r>
              <a:rPr lang="en-US" altLang="zh-CN" dirty="0"/>
              <a:t>MVC</a:t>
            </a:r>
            <a:r>
              <a:rPr lang="zh-CN" altLang="en-US" dirty="0"/>
              <a:t>与管道架构的比较</a:t>
            </a:r>
          </a:p>
        </p:txBody>
      </p:sp>
      <p:graphicFrame>
        <p:nvGraphicFramePr>
          <p:cNvPr id="8" name="表格 7">
            <a:extLst>
              <a:ext uri="{FF2B5EF4-FFF2-40B4-BE49-F238E27FC236}">
                <a16:creationId xmlns:a16="http://schemas.microsoft.com/office/drawing/2014/main" id="{17AAA81A-DBFA-467F-8EF0-AC113A2D64B5}"/>
              </a:ext>
            </a:extLst>
          </p:cNvPr>
          <p:cNvGraphicFramePr>
            <a:graphicFrameLocks noGrp="1"/>
          </p:cNvGraphicFramePr>
          <p:nvPr>
            <p:extLst>
              <p:ext uri="{D42A27DB-BD31-4B8C-83A1-F6EECF244321}">
                <p14:modId xmlns:p14="http://schemas.microsoft.com/office/powerpoint/2010/main" val="2037732131"/>
              </p:ext>
            </p:extLst>
          </p:nvPr>
        </p:nvGraphicFramePr>
        <p:xfrm>
          <a:off x="1209787" y="1678492"/>
          <a:ext cx="9744540" cy="3585123"/>
        </p:xfrm>
        <a:graphic>
          <a:graphicData uri="http://schemas.openxmlformats.org/drawingml/2006/table">
            <a:tbl>
              <a:tblPr firstRow="1" firstCol="1" bandRow="1">
                <a:tableStyleId>{5C22544A-7EE6-4342-B048-85BDC9FD1C3A}</a:tableStyleId>
              </a:tblPr>
              <a:tblGrid>
                <a:gridCol w="1947306">
                  <a:extLst>
                    <a:ext uri="{9D8B030D-6E8A-4147-A177-3AD203B41FA5}">
                      <a16:colId xmlns:a16="http://schemas.microsoft.com/office/drawing/2014/main" val="1679342641"/>
                    </a:ext>
                  </a:extLst>
                </a:gridCol>
                <a:gridCol w="1948449">
                  <a:extLst>
                    <a:ext uri="{9D8B030D-6E8A-4147-A177-3AD203B41FA5}">
                      <a16:colId xmlns:a16="http://schemas.microsoft.com/office/drawing/2014/main" val="140103391"/>
                    </a:ext>
                  </a:extLst>
                </a:gridCol>
                <a:gridCol w="1949595">
                  <a:extLst>
                    <a:ext uri="{9D8B030D-6E8A-4147-A177-3AD203B41FA5}">
                      <a16:colId xmlns:a16="http://schemas.microsoft.com/office/drawing/2014/main" val="2299208457"/>
                    </a:ext>
                  </a:extLst>
                </a:gridCol>
                <a:gridCol w="1949595">
                  <a:extLst>
                    <a:ext uri="{9D8B030D-6E8A-4147-A177-3AD203B41FA5}">
                      <a16:colId xmlns:a16="http://schemas.microsoft.com/office/drawing/2014/main" val="4156701173"/>
                    </a:ext>
                  </a:extLst>
                </a:gridCol>
                <a:gridCol w="1949595">
                  <a:extLst>
                    <a:ext uri="{9D8B030D-6E8A-4147-A177-3AD203B41FA5}">
                      <a16:colId xmlns:a16="http://schemas.microsoft.com/office/drawing/2014/main" val="901565916"/>
                    </a:ext>
                  </a:extLst>
                </a:gridCol>
              </a:tblGrid>
              <a:tr h="622356">
                <a:tc>
                  <a:txBody>
                    <a:bodyPr/>
                    <a:lstStyle/>
                    <a:p>
                      <a:pPr algn="just">
                        <a:spcAft>
                          <a:spcPts val="0"/>
                        </a:spcAft>
                      </a:pPr>
                      <a:r>
                        <a:rPr lang="en-US" sz="4400" kern="0" dirty="0">
                          <a:effectLst/>
                        </a:rPr>
                        <a:t> </a:t>
                      </a:r>
                      <a:endParaRPr lang="zh-CN" sz="4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2800" kern="0" dirty="0">
                          <a:effectLst/>
                        </a:rPr>
                        <a:t>管道过滤器</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spcAft>
                          <a:spcPts val="0"/>
                        </a:spcAft>
                      </a:pPr>
                      <a:r>
                        <a:rPr lang="en-US" sz="2800" kern="0" dirty="0">
                          <a:effectLst/>
                        </a:rPr>
                        <a:t>MVC</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914616577"/>
                  </a:ext>
                </a:extLst>
              </a:tr>
              <a:tr h="198022">
                <a:tc>
                  <a:txBody>
                    <a:bodyPr/>
                    <a:lstStyle/>
                    <a:p>
                      <a:pPr algn="just">
                        <a:spcAft>
                          <a:spcPts val="0"/>
                        </a:spcAft>
                      </a:pPr>
                      <a:r>
                        <a:rPr lang="zh-CN" sz="1400" kern="0">
                          <a:effectLst/>
                        </a:rPr>
                        <a:t>比较方面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pros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cons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pros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cons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366002"/>
                  </a:ext>
                </a:extLst>
              </a:tr>
              <a:tr h="710842">
                <a:tc>
                  <a:txBody>
                    <a:bodyPr/>
                    <a:lstStyle/>
                    <a:p>
                      <a:pPr algn="just">
                        <a:spcAft>
                          <a:spcPts val="0"/>
                        </a:spcAft>
                      </a:pPr>
                      <a:r>
                        <a:rPr lang="zh-CN" sz="1400" kern="0">
                          <a:effectLst/>
                        </a:rPr>
                        <a:t>安全性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a:effectLst/>
                        </a:rPr>
                        <a:t>管道过滤器架构的每个过滤器都可能被单独攻击</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MVC</a:t>
                      </a:r>
                      <a:r>
                        <a:rPr lang="zh-CN" sz="1400" kern="0">
                          <a:effectLst/>
                        </a:rPr>
                        <a:t>没有安全性方面的明显缺点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1321145"/>
                  </a:ext>
                </a:extLst>
              </a:tr>
              <a:tr h="853012">
                <a:tc>
                  <a:txBody>
                    <a:bodyPr/>
                    <a:lstStyle/>
                    <a:p>
                      <a:pPr algn="just">
                        <a:spcAft>
                          <a:spcPts val="0"/>
                        </a:spcAft>
                      </a:pPr>
                      <a:r>
                        <a:rPr lang="zh-CN" sz="1400" kern="0">
                          <a:effectLst/>
                        </a:rPr>
                        <a:t>可用性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系统是线性连续的，一旦一个环节发生问题整个系统就会崩溃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MVC</a:t>
                      </a:r>
                      <a:r>
                        <a:rPr lang="zh-CN" sz="1400" kern="0">
                          <a:effectLst/>
                        </a:rPr>
                        <a:t>没有可用性方面的明显缺点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4119712"/>
                  </a:ext>
                </a:extLst>
              </a:tr>
              <a:tr h="1137349">
                <a:tc>
                  <a:txBody>
                    <a:bodyPr/>
                    <a:lstStyle/>
                    <a:p>
                      <a:pPr algn="just">
                        <a:spcAft>
                          <a:spcPts val="0"/>
                        </a:spcAft>
                      </a:pPr>
                      <a:r>
                        <a:rPr lang="zh-CN" sz="1400" kern="0" dirty="0">
                          <a:effectLst/>
                        </a:rPr>
                        <a:t>互操作性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管道过滤器风格不适合处理处理交互应用，且每个过滤器都必须被看成完整的输入输出转换</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MVC</a:t>
                      </a:r>
                      <a:r>
                        <a:rPr lang="zh-CN" sz="1400" kern="0" dirty="0">
                          <a:effectLst/>
                        </a:rPr>
                        <a:t>没有互操作性方面的明显缺点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6387488"/>
                  </a:ext>
                </a:extLst>
              </a:tr>
            </a:tbl>
          </a:graphicData>
        </a:graphic>
      </p:graphicFrame>
    </p:spTree>
    <p:extLst>
      <p:ext uri="{BB962C8B-B14F-4D97-AF65-F5344CB8AC3E}">
        <p14:creationId xmlns:p14="http://schemas.microsoft.com/office/powerpoint/2010/main" val="1629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3357464A-19D3-4FA6-AE20-654CDDBF3B53}"/>
              </a:ext>
            </a:extLst>
          </p:cNvPr>
          <p:cNvGraphicFramePr>
            <a:graphicFrameLocks noGrp="1"/>
          </p:cNvGraphicFramePr>
          <p:nvPr>
            <p:extLst>
              <p:ext uri="{D42A27DB-BD31-4B8C-83A1-F6EECF244321}">
                <p14:modId xmlns:p14="http://schemas.microsoft.com/office/powerpoint/2010/main" val="940680896"/>
              </p:ext>
            </p:extLst>
          </p:nvPr>
        </p:nvGraphicFramePr>
        <p:xfrm>
          <a:off x="2040268" y="360219"/>
          <a:ext cx="8609259" cy="5310678"/>
        </p:xfrm>
        <a:graphic>
          <a:graphicData uri="http://schemas.openxmlformats.org/drawingml/2006/table">
            <a:tbl>
              <a:tblPr firstRow="1" firstCol="1" bandRow="1">
                <a:tableStyleId>{5C22544A-7EE6-4342-B048-85BDC9FD1C3A}</a:tableStyleId>
              </a:tblPr>
              <a:tblGrid>
                <a:gridCol w="1720436">
                  <a:extLst>
                    <a:ext uri="{9D8B030D-6E8A-4147-A177-3AD203B41FA5}">
                      <a16:colId xmlns:a16="http://schemas.microsoft.com/office/drawing/2014/main" val="1382070075"/>
                    </a:ext>
                  </a:extLst>
                </a:gridCol>
                <a:gridCol w="1721446">
                  <a:extLst>
                    <a:ext uri="{9D8B030D-6E8A-4147-A177-3AD203B41FA5}">
                      <a16:colId xmlns:a16="http://schemas.microsoft.com/office/drawing/2014/main" val="4067506554"/>
                    </a:ext>
                  </a:extLst>
                </a:gridCol>
                <a:gridCol w="1722459">
                  <a:extLst>
                    <a:ext uri="{9D8B030D-6E8A-4147-A177-3AD203B41FA5}">
                      <a16:colId xmlns:a16="http://schemas.microsoft.com/office/drawing/2014/main" val="303108457"/>
                    </a:ext>
                  </a:extLst>
                </a:gridCol>
                <a:gridCol w="1722459">
                  <a:extLst>
                    <a:ext uri="{9D8B030D-6E8A-4147-A177-3AD203B41FA5}">
                      <a16:colId xmlns:a16="http://schemas.microsoft.com/office/drawing/2014/main" val="1012432208"/>
                    </a:ext>
                  </a:extLst>
                </a:gridCol>
                <a:gridCol w="1722459">
                  <a:extLst>
                    <a:ext uri="{9D8B030D-6E8A-4147-A177-3AD203B41FA5}">
                      <a16:colId xmlns:a16="http://schemas.microsoft.com/office/drawing/2014/main" val="536362874"/>
                    </a:ext>
                  </a:extLst>
                </a:gridCol>
              </a:tblGrid>
              <a:tr h="350981">
                <a:tc>
                  <a:txBody>
                    <a:bodyPr/>
                    <a:lstStyle/>
                    <a:p>
                      <a:pPr algn="just">
                        <a:spcAft>
                          <a:spcPts val="0"/>
                        </a:spcAft>
                      </a:pP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gridSpan="2">
                  <a:txBody>
                    <a:bodyPr/>
                    <a:lstStyle/>
                    <a:p>
                      <a:pPr algn="ctr">
                        <a:spcAft>
                          <a:spcPts val="0"/>
                        </a:spcAft>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管道过滤器</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hMerge="1">
                  <a:txBody>
                    <a:bodyPr/>
                    <a:lstStyle/>
                    <a:p>
                      <a:pPr algn="just">
                        <a:spcAft>
                          <a:spcPts val="0"/>
                        </a:spcAft>
                      </a:pPr>
                      <a:endParaRPr lang="zh-CN" sz="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gridSpan="2">
                  <a:txBody>
                    <a:bodyPr/>
                    <a:lstStyle/>
                    <a:p>
                      <a:pPr algn="ctr">
                        <a:spcAft>
                          <a:spcPts val="0"/>
                        </a:spcAft>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MVC</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hMerge="1">
                  <a:txBody>
                    <a:bodyPr/>
                    <a:lstStyle/>
                    <a:p>
                      <a:pPr algn="just">
                        <a:spcAft>
                          <a:spcPts val="0"/>
                        </a:spcAft>
                      </a:pP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2197735938"/>
                  </a:ext>
                </a:extLst>
              </a:tr>
              <a:tr h="335279">
                <a:tc>
                  <a:txBody>
                    <a:bodyPr/>
                    <a:lstStyle/>
                    <a:p>
                      <a:pPr algn="just">
                        <a:spcAft>
                          <a:spcPts val="0"/>
                        </a:spcAft>
                      </a:pPr>
                      <a:r>
                        <a:rPr lang="zh-CN" sz="1400" kern="0" dirty="0">
                          <a:effectLst/>
                        </a:rPr>
                        <a:t>可修改性</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管道过滤器架构耦合性低，添加和替换新的过滤器简单。</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MVC</a:t>
                      </a:r>
                      <a:r>
                        <a:rPr lang="zh-CN" sz="1400" kern="0">
                          <a:effectLst/>
                        </a:rPr>
                        <a:t>架构耦合性低，</a:t>
                      </a:r>
                      <a:r>
                        <a:rPr lang="en-US" sz="1400" kern="0">
                          <a:effectLst/>
                        </a:rPr>
                        <a:t>MVC</a:t>
                      </a:r>
                      <a:r>
                        <a:rPr lang="zh-CN" sz="1400" kern="0">
                          <a:effectLst/>
                        </a:rPr>
                        <a:t>的三个部件相对独立，尤其适用于</a:t>
                      </a:r>
                      <a:r>
                        <a:rPr lang="en-US" sz="1400" kern="0">
                          <a:effectLst/>
                        </a:rPr>
                        <a:t>View</a:t>
                      </a:r>
                      <a:r>
                        <a:rPr lang="zh-CN" sz="1400" kern="0">
                          <a:effectLst/>
                        </a:rPr>
                        <a:t>变更频繁的</a:t>
                      </a:r>
                      <a:r>
                        <a:rPr lang="en-US" sz="1400" kern="0">
                          <a:effectLst/>
                        </a:rPr>
                        <a:t>Web</a:t>
                      </a:r>
                      <a:r>
                        <a:rPr lang="zh-CN" sz="1400" kern="0">
                          <a:effectLst/>
                        </a:rPr>
                        <a:t>系统。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400211323"/>
                  </a:ext>
                </a:extLst>
              </a:tr>
              <a:tr h="627496">
                <a:tc>
                  <a:txBody>
                    <a:bodyPr/>
                    <a:lstStyle/>
                    <a:p>
                      <a:pPr algn="just">
                        <a:spcAft>
                          <a:spcPts val="0"/>
                        </a:spcAft>
                      </a:pPr>
                      <a:r>
                        <a:rPr lang="zh-CN" sz="1400" kern="0" dirty="0">
                          <a:effectLst/>
                        </a:rPr>
                        <a:t>性能：负载</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每个过滤器都有解析和合成数据的工作导致系统性能下降</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MVC</a:t>
                      </a:r>
                      <a:r>
                        <a:rPr lang="zh-CN" sz="1400" kern="0">
                          <a:effectLst/>
                        </a:rPr>
                        <a:t>没有负载性能方面的明显缺点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106902601"/>
                  </a:ext>
                </a:extLst>
              </a:tr>
              <a:tr h="501997">
                <a:tc>
                  <a:txBody>
                    <a:bodyPr/>
                    <a:lstStyle/>
                    <a:p>
                      <a:pPr algn="just">
                        <a:spcAft>
                          <a:spcPts val="0"/>
                        </a:spcAft>
                      </a:pPr>
                      <a:r>
                        <a:rPr lang="zh-CN" sz="1400" kern="0">
                          <a:effectLst/>
                        </a:rPr>
                        <a:t>性能：容量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每个过滤器作为单独任务，所以支持并行执行</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不支持并行执行</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529637885"/>
                  </a:ext>
                </a:extLst>
              </a:tr>
              <a:tr h="250998">
                <a:tc>
                  <a:txBody>
                    <a:bodyPr/>
                    <a:lstStyle/>
                    <a:p>
                      <a:pPr algn="just">
                        <a:spcAft>
                          <a:spcPts val="0"/>
                        </a:spcAft>
                      </a:pPr>
                      <a:r>
                        <a:rPr lang="zh-CN" sz="1400" kern="0">
                          <a:effectLst/>
                        </a:rPr>
                        <a:t>性能：实时性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gridSpan="4">
                  <a:txBody>
                    <a:bodyPr/>
                    <a:lstStyle/>
                    <a:p>
                      <a:pPr algn="just">
                        <a:spcAft>
                          <a:spcPts val="0"/>
                        </a:spcAft>
                      </a:pPr>
                      <a:r>
                        <a:rPr lang="zh-CN" sz="1400" kern="0">
                          <a:effectLst/>
                        </a:rPr>
                        <a:t>两种架构没有特别大的差别</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4668912"/>
                  </a:ext>
                </a:extLst>
              </a:tr>
              <a:tr h="627496">
                <a:tc>
                  <a:txBody>
                    <a:bodyPr/>
                    <a:lstStyle/>
                    <a:p>
                      <a:pPr algn="just">
                        <a:spcAft>
                          <a:spcPts val="0"/>
                        </a:spcAft>
                      </a:pPr>
                      <a:r>
                        <a:rPr lang="zh-CN" sz="1400" kern="0">
                          <a:effectLst/>
                        </a:rPr>
                        <a:t>可维护性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系统维护简单，旧的过滤器可以被改进过的替换掉</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分离</a:t>
                      </a:r>
                      <a:r>
                        <a:rPr lang="en-US" sz="1400" kern="0" dirty="0">
                          <a:effectLst/>
                        </a:rPr>
                        <a:t>M</a:t>
                      </a:r>
                      <a:r>
                        <a:rPr lang="zh-CN" sz="1400" kern="0" dirty="0">
                          <a:effectLst/>
                        </a:rPr>
                        <a:t>、</a:t>
                      </a:r>
                      <a:r>
                        <a:rPr lang="en-US" sz="1400" kern="0" dirty="0">
                          <a:effectLst/>
                        </a:rPr>
                        <a:t>V</a:t>
                      </a:r>
                      <a:r>
                        <a:rPr lang="zh-CN" sz="1400" kern="0" dirty="0">
                          <a:effectLst/>
                        </a:rPr>
                        <a:t>、</a:t>
                      </a:r>
                      <a:r>
                        <a:rPr lang="en-US" sz="1400" kern="0" dirty="0">
                          <a:effectLst/>
                        </a:rPr>
                        <a:t>C</a:t>
                      </a:r>
                      <a:r>
                        <a:rPr lang="zh-CN" sz="1400" kern="0" dirty="0">
                          <a:effectLst/>
                        </a:rPr>
                        <a:t>也使得</a:t>
                      </a:r>
                      <a:r>
                        <a:rPr lang="en-US" sz="1400" kern="0" dirty="0">
                          <a:effectLst/>
                        </a:rPr>
                        <a:t>WEB</a:t>
                      </a:r>
                      <a:r>
                        <a:rPr lang="zh-CN" sz="1400" kern="0" dirty="0">
                          <a:effectLst/>
                        </a:rPr>
                        <a:t>应用更易于维护和修改。</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358306388"/>
                  </a:ext>
                </a:extLst>
              </a:tr>
              <a:tr h="752995">
                <a:tc>
                  <a:txBody>
                    <a:bodyPr/>
                    <a:lstStyle/>
                    <a:p>
                      <a:pPr algn="just">
                        <a:spcAft>
                          <a:spcPts val="0"/>
                        </a:spcAft>
                      </a:pPr>
                      <a:r>
                        <a:rPr lang="zh-CN" sz="1400" kern="0">
                          <a:effectLst/>
                        </a:rPr>
                        <a:t>可扩展性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管道过滤架构器的可扩展性很好，新的过滤器可以添加到系统中来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MVC</a:t>
                      </a:r>
                      <a:r>
                        <a:rPr lang="zh-CN" sz="1400" kern="0" dirty="0">
                          <a:effectLst/>
                        </a:rPr>
                        <a:t>的可扩展性较弱</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3560293226"/>
                  </a:ext>
                </a:extLst>
              </a:tr>
              <a:tr h="627496">
                <a:tc>
                  <a:txBody>
                    <a:bodyPr/>
                    <a:lstStyle/>
                    <a:p>
                      <a:pPr algn="just">
                        <a:spcAft>
                          <a:spcPts val="0"/>
                        </a:spcAft>
                      </a:pPr>
                      <a:r>
                        <a:rPr lang="zh-CN" sz="1400" kern="0" dirty="0">
                          <a:effectLst/>
                        </a:rPr>
                        <a:t>成本约束</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数据传输没有通用标准，编写过滤器复杂，成本较高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容易掌握，开发快速</a:t>
                      </a:r>
                      <a:endParaRPr lang="zh-CN" sz="1400" kern="100" dirty="0">
                        <a:effectLst/>
                      </a:endParaRPr>
                    </a:p>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1200923294"/>
                  </a:ext>
                </a:extLst>
              </a:tr>
            </a:tbl>
          </a:graphicData>
        </a:graphic>
      </p:graphicFrame>
    </p:spTree>
    <p:extLst>
      <p:ext uri="{BB962C8B-B14F-4D97-AF65-F5344CB8AC3E}">
        <p14:creationId xmlns:p14="http://schemas.microsoft.com/office/powerpoint/2010/main" val="30938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总体设计</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a:xfrm>
            <a:off x="660399" y="1121434"/>
            <a:ext cx="10820401" cy="5311982"/>
          </a:xfrm>
        </p:spPr>
        <p:txBody>
          <a:bodyPr/>
          <a:lstStyle/>
          <a:p>
            <a:r>
              <a:rPr lang="zh-CN" altLang="en-US" dirty="0"/>
              <a:t>系统采用通用</a:t>
            </a:r>
            <a:r>
              <a:rPr lang="en-US" altLang="zh-CN" dirty="0" err="1"/>
              <a:t>springboot</a:t>
            </a:r>
            <a:r>
              <a:rPr lang="zh-CN" altLang="en-US" dirty="0"/>
              <a:t>架构，采用</a:t>
            </a:r>
            <a:r>
              <a:rPr lang="en-US" altLang="zh-CN" dirty="0"/>
              <a:t>controller-</a:t>
            </a:r>
            <a:r>
              <a:rPr lang="en-US" altLang="zh-CN" dirty="0" err="1"/>
              <a:t>blservice</a:t>
            </a:r>
            <a:r>
              <a:rPr lang="en-US" altLang="zh-CN" dirty="0"/>
              <a:t>-</a:t>
            </a:r>
            <a:r>
              <a:rPr lang="en-US" altLang="zh-CN" dirty="0" err="1"/>
              <a:t>dao</a:t>
            </a:r>
            <a:r>
              <a:rPr lang="zh-CN" altLang="en-US" dirty="0"/>
              <a:t>的</a:t>
            </a:r>
            <a:r>
              <a:rPr lang="en-US" altLang="zh-CN" dirty="0"/>
              <a:t>MVC</a:t>
            </a:r>
            <a:r>
              <a:rPr lang="zh-CN" altLang="en-US" dirty="0"/>
              <a:t>结构。模块组织和子系统组织如图所示，</a:t>
            </a:r>
            <a:endParaRPr lang="en-US" altLang="zh-CN" dirty="0"/>
          </a:p>
          <a:p>
            <a:endParaRPr lang="zh-CN" altLang="en-US" dirty="0"/>
          </a:p>
        </p:txBody>
      </p:sp>
      <p:pic>
        <p:nvPicPr>
          <p:cNvPr id="7" name="图片 6">
            <a:extLst>
              <a:ext uri="{FF2B5EF4-FFF2-40B4-BE49-F238E27FC236}">
                <a16:creationId xmlns:a16="http://schemas.microsoft.com/office/drawing/2014/main" id="{9E6B6293-49F1-4836-8C9F-D1C4C0A36792}"/>
              </a:ext>
            </a:extLst>
          </p:cNvPr>
          <p:cNvPicPr>
            <a:picLocks noChangeAspect="1"/>
          </p:cNvPicPr>
          <p:nvPr/>
        </p:nvPicPr>
        <p:blipFill>
          <a:blip r:embed="rId2"/>
          <a:stretch>
            <a:fillRect/>
          </a:stretch>
        </p:blipFill>
        <p:spPr>
          <a:xfrm>
            <a:off x="3401608" y="2192026"/>
            <a:ext cx="5388784" cy="3764224"/>
          </a:xfrm>
          <a:prstGeom prst="rect">
            <a:avLst/>
          </a:prstGeom>
        </p:spPr>
      </p:pic>
    </p:spTree>
    <p:extLst>
      <p:ext uri="{BB962C8B-B14F-4D97-AF65-F5344CB8AC3E}">
        <p14:creationId xmlns:p14="http://schemas.microsoft.com/office/powerpoint/2010/main" val="406474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部件化开发</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采用部件化设计，增加内聚性，降低耦合度，减少开发难度，提高项目成功率。总体结构图：</a:t>
            </a:r>
            <a:endParaRPr lang="en-US" altLang="zh-CN" dirty="0"/>
          </a:p>
        </p:txBody>
      </p:sp>
      <p:pic>
        <p:nvPicPr>
          <p:cNvPr id="4" name="图片 3">
            <a:extLst>
              <a:ext uri="{FF2B5EF4-FFF2-40B4-BE49-F238E27FC236}">
                <a16:creationId xmlns:a16="http://schemas.microsoft.com/office/drawing/2014/main" id="{40FDE38B-BA85-4AAE-B4C8-0E70FC9689B5}"/>
              </a:ext>
            </a:extLst>
          </p:cNvPr>
          <p:cNvPicPr>
            <a:picLocks noChangeAspect="1"/>
          </p:cNvPicPr>
          <p:nvPr/>
        </p:nvPicPr>
        <p:blipFill>
          <a:blip r:embed="rId2"/>
          <a:stretch>
            <a:fillRect/>
          </a:stretch>
        </p:blipFill>
        <p:spPr>
          <a:xfrm>
            <a:off x="3459651" y="2090425"/>
            <a:ext cx="5702821" cy="3983588"/>
          </a:xfrm>
          <a:prstGeom prst="rect">
            <a:avLst/>
          </a:prstGeom>
        </p:spPr>
      </p:pic>
    </p:spTree>
    <p:extLst>
      <p:ext uri="{BB962C8B-B14F-4D97-AF65-F5344CB8AC3E}">
        <p14:creationId xmlns:p14="http://schemas.microsoft.com/office/powerpoint/2010/main" val="367324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部件概览</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a:xfrm>
            <a:off x="660400" y="1121434"/>
            <a:ext cx="5708075" cy="5145802"/>
          </a:xfrm>
        </p:spPr>
        <p:txBody>
          <a:bodyPr>
            <a:normAutofit fontScale="47500" lnSpcReduction="20000"/>
          </a:bodyPr>
          <a:lstStyle/>
          <a:p>
            <a:pPr marL="0" indent="0">
              <a:buNone/>
            </a:pPr>
            <a:endParaRPr lang="zh-CN" altLang="zh-CN" dirty="0"/>
          </a:p>
          <a:p>
            <a:r>
              <a:rPr lang="en-US" altLang="zh-CN" dirty="0"/>
              <a:t>1</a:t>
            </a:r>
            <a:r>
              <a:rPr lang="zh-CN" altLang="zh-CN" dirty="0"/>
              <a:t>部件</a:t>
            </a:r>
            <a:r>
              <a:rPr lang="en-US" altLang="zh-CN" dirty="0"/>
              <a:t>View</a:t>
            </a:r>
            <a:r>
              <a:rPr lang="zh-CN" altLang="zh-CN" dirty="0"/>
              <a:t>： 展示层部件，与用户交互，形式是</a:t>
            </a:r>
            <a:r>
              <a:rPr lang="en-US" altLang="zh-CN" dirty="0"/>
              <a:t>html</a:t>
            </a:r>
            <a:r>
              <a:rPr lang="zh-CN" altLang="zh-CN" dirty="0"/>
              <a:t>界面，响应用户请求，提供相应的信息，端口</a:t>
            </a:r>
            <a:r>
              <a:rPr lang="en-US" altLang="zh-CN" dirty="0"/>
              <a:t>info</a:t>
            </a:r>
            <a:r>
              <a:rPr lang="zh-CN" altLang="zh-CN" dirty="0"/>
              <a:t>负责向用户显示信息，端口</a:t>
            </a:r>
            <a:r>
              <a:rPr lang="en-US" altLang="zh-CN" dirty="0"/>
              <a:t>listen</a:t>
            </a:r>
            <a:r>
              <a:rPr lang="zh-CN" altLang="zh-CN" dirty="0"/>
              <a:t>负责监听逻辑层并作出请求，</a:t>
            </a:r>
          </a:p>
          <a:p>
            <a:r>
              <a:rPr lang="en-US" altLang="zh-CN" dirty="0"/>
              <a:t> 2</a:t>
            </a:r>
            <a:r>
              <a:rPr lang="zh-CN" altLang="zh-CN" dirty="0"/>
              <a:t>部件</a:t>
            </a:r>
            <a:r>
              <a:rPr lang="en-US" altLang="zh-CN" dirty="0"/>
              <a:t> </a:t>
            </a:r>
            <a:r>
              <a:rPr lang="en-US" altLang="zh-CN" dirty="0" err="1"/>
              <a:t>UserController</a:t>
            </a:r>
            <a:r>
              <a:rPr lang="en-US" altLang="zh-CN" dirty="0"/>
              <a:t> </a:t>
            </a:r>
            <a:r>
              <a:rPr lang="zh-CN" altLang="zh-CN" dirty="0"/>
              <a:t>，主要功能是对个人信息管理界面的用户请求进行响应，负责将用户对个人信息的查询与编辑请求转发，获得相应数据后返回给前端</a:t>
            </a:r>
            <a:r>
              <a:rPr lang="en-US" altLang="zh-CN" dirty="0"/>
              <a:t>html</a:t>
            </a:r>
            <a:r>
              <a:rPr lang="zh-CN" altLang="zh-CN" dirty="0"/>
              <a:t>界面进行展示</a:t>
            </a:r>
            <a:r>
              <a:rPr lang="en-US" altLang="zh-CN" dirty="0"/>
              <a:t>.</a:t>
            </a:r>
            <a:r>
              <a:rPr lang="zh-CN" altLang="zh-CN" dirty="0"/>
              <a:t>主要端口为各类</a:t>
            </a:r>
            <a:r>
              <a:rPr lang="en-US" altLang="zh-CN" dirty="0" err="1"/>
              <a:t>requestMap</a:t>
            </a:r>
            <a:r>
              <a:rPr lang="zh-CN" altLang="zh-CN" dirty="0"/>
              <a:t>，负责响应请求，以及数据发回</a:t>
            </a:r>
          </a:p>
          <a:p>
            <a:r>
              <a:rPr lang="en-US" altLang="zh-CN" dirty="0"/>
              <a:t>3</a:t>
            </a:r>
            <a:r>
              <a:rPr lang="zh-CN" altLang="zh-CN" dirty="0"/>
              <a:t>部件</a:t>
            </a:r>
            <a:r>
              <a:rPr lang="en-US" altLang="zh-CN" dirty="0"/>
              <a:t> </a:t>
            </a:r>
            <a:r>
              <a:rPr lang="en-US" altLang="zh-CN" dirty="0" err="1"/>
              <a:t>workController</a:t>
            </a:r>
            <a:r>
              <a:rPr lang="zh-CN" altLang="zh-CN" dirty="0"/>
              <a:t>，对任务的相关界面请求进行响应，任务状态的刷新，信息展示与反馈获取等，与逻辑层连接后传递相关数据，任务的发布、展示、结算都通过该部件。主要端口为各类</a:t>
            </a:r>
            <a:r>
              <a:rPr lang="en-US" altLang="zh-CN" dirty="0" err="1"/>
              <a:t>requestMap</a:t>
            </a:r>
            <a:r>
              <a:rPr lang="zh-CN" altLang="zh-CN" dirty="0"/>
              <a:t>，负责响应请求，以及数据发回</a:t>
            </a:r>
          </a:p>
          <a:p>
            <a:r>
              <a:rPr lang="en-US" altLang="zh-CN" dirty="0"/>
              <a:t>4</a:t>
            </a:r>
            <a:r>
              <a:rPr lang="zh-CN" altLang="zh-CN" dirty="0"/>
              <a:t>部件</a:t>
            </a:r>
            <a:r>
              <a:rPr lang="en-US" altLang="zh-CN" dirty="0"/>
              <a:t>admin</a:t>
            </a:r>
            <a:r>
              <a:rPr lang="zh-CN" altLang="zh-CN" dirty="0"/>
              <a:t>，对管理员界面的请求进行响应，管理员对用户资质的审核，投诉的反馈，与逻辑层连接后传递相关数据，主要端口为各类</a:t>
            </a:r>
            <a:r>
              <a:rPr lang="en-US" altLang="zh-CN" dirty="0" err="1"/>
              <a:t>requestMap</a:t>
            </a:r>
            <a:r>
              <a:rPr lang="zh-CN" altLang="zh-CN" dirty="0"/>
              <a:t>，负责响应请求，以及数据发回</a:t>
            </a:r>
          </a:p>
          <a:p>
            <a:r>
              <a:rPr lang="en-US" altLang="zh-CN" dirty="0"/>
              <a:t>5</a:t>
            </a:r>
            <a:r>
              <a:rPr lang="zh-CN" altLang="zh-CN" dirty="0"/>
              <a:t>部件</a:t>
            </a:r>
            <a:r>
              <a:rPr lang="en-US" altLang="zh-CN" dirty="0" err="1"/>
              <a:t>recommendManage</a:t>
            </a:r>
            <a:r>
              <a:rPr lang="zh-CN" altLang="zh-CN" dirty="0"/>
              <a:t>，运用策略模式，封装了对任务的推荐策略和相关算法，通过端口</a:t>
            </a:r>
            <a:r>
              <a:rPr lang="en-US" altLang="zh-CN" dirty="0" err="1"/>
              <a:t>loadWorkData</a:t>
            </a:r>
            <a:r>
              <a:rPr lang="zh-CN" altLang="zh-CN" dirty="0"/>
              <a:t>加载数据，并在用户请求推荐时进行智能推荐。</a:t>
            </a:r>
          </a:p>
          <a:p>
            <a:r>
              <a:rPr lang="en-US" altLang="zh-CN" dirty="0"/>
              <a:t>6</a:t>
            </a:r>
            <a:r>
              <a:rPr lang="zh-CN" altLang="zh-CN" dirty="0"/>
              <a:t>部件</a:t>
            </a:r>
            <a:r>
              <a:rPr lang="en-US" altLang="zh-CN" dirty="0" err="1"/>
              <a:t>searchManage</a:t>
            </a:r>
            <a:r>
              <a:rPr lang="zh-CN" altLang="zh-CN" dirty="0"/>
              <a:t>，逻辑层部件，统一管理任务的搜索，在用户请求搜索时返回相关结果，并通过端口</a:t>
            </a:r>
            <a:r>
              <a:rPr lang="en-US" altLang="zh-CN" dirty="0" err="1"/>
              <a:t>getRecommend</a:t>
            </a:r>
            <a:r>
              <a:rPr lang="zh-CN" altLang="zh-CN" dirty="0"/>
              <a:t>获得推荐部件优化后的结果。</a:t>
            </a:r>
          </a:p>
          <a:p>
            <a:r>
              <a:rPr lang="en-US" altLang="zh-CN" dirty="0"/>
              <a:t>7</a:t>
            </a:r>
            <a:r>
              <a:rPr lang="zh-CN" altLang="zh-CN" dirty="0"/>
              <a:t>部件</a:t>
            </a:r>
            <a:r>
              <a:rPr lang="en-US" altLang="zh-CN" dirty="0"/>
              <a:t>Dao</a:t>
            </a:r>
            <a:r>
              <a:rPr lang="zh-CN" altLang="zh-CN" dirty="0"/>
              <a:t>，对相关数据进行持久化存储和管理，响应逻辑层的数据获取需求，主要端口为</a:t>
            </a:r>
            <a:r>
              <a:rPr lang="en-US" altLang="zh-CN" dirty="0" err="1"/>
              <a:t>dataAcess</a:t>
            </a:r>
            <a:r>
              <a:rPr lang="zh-CN" altLang="zh-CN" dirty="0"/>
              <a:t>，提供用户、任务、日志等数据</a:t>
            </a:r>
          </a:p>
          <a:p>
            <a:r>
              <a:rPr lang="en-US" altLang="zh-CN" dirty="0"/>
              <a:t>8</a:t>
            </a:r>
            <a:r>
              <a:rPr lang="zh-CN" altLang="zh-CN" dirty="0"/>
              <a:t>部件</a:t>
            </a:r>
            <a:r>
              <a:rPr lang="en-US" altLang="zh-CN" dirty="0" err="1"/>
              <a:t>LogMange</a:t>
            </a:r>
            <a:r>
              <a:rPr lang="zh-CN" altLang="zh-CN" dirty="0"/>
              <a:t>，逻辑层部件，记录各种操作，并存入数据库以供查看，主要端口为</a:t>
            </a:r>
            <a:r>
              <a:rPr lang="en-US" altLang="zh-CN" dirty="0" err="1"/>
              <a:t>dataAcess</a:t>
            </a:r>
            <a:r>
              <a:rPr lang="zh-CN" altLang="zh-CN" dirty="0"/>
              <a:t>和</a:t>
            </a:r>
            <a:r>
              <a:rPr lang="en-US" altLang="zh-CN" dirty="0" err="1"/>
              <a:t>appendLog</a:t>
            </a:r>
            <a:r>
              <a:rPr lang="zh-CN" altLang="zh-CN" dirty="0"/>
              <a:t>；</a:t>
            </a:r>
          </a:p>
          <a:p>
            <a:endParaRPr lang="zh-CN" altLang="en-US" dirty="0"/>
          </a:p>
        </p:txBody>
      </p:sp>
      <p:sp>
        <p:nvSpPr>
          <p:cNvPr id="4" name="内容占位符 2">
            <a:extLst>
              <a:ext uri="{FF2B5EF4-FFF2-40B4-BE49-F238E27FC236}">
                <a16:creationId xmlns:a16="http://schemas.microsoft.com/office/drawing/2014/main" id="{985F2F4B-C639-4865-BCE3-20F4AE3C2680}"/>
              </a:ext>
            </a:extLst>
          </p:cNvPr>
          <p:cNvSpPr txBox="1">
            <a:spLocks/>
          </p:cNvSpPr>
          <p:nvPr/>
        </p:nvSpPr>
        <p:spPr>
          <a:xfrm>
            <a:off x="6368475" y="1053101"/>
            <a:ext cx="5297055" cy="4577402"/>
          </a:xfrm>
          <a:prstGeom prst="rect">
            <a:avLst/>
          </a:prstGeom>
        </p:spPr>
        <p:txBody>
          <a:bodyPr vert="horz" lIns="91440" tIns="45720" rIns="91440" bIns="45720" rtlCol="0">
            <a:normAutofit fontScale="47500" lnSpcReduction="20000"/>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dirty="0"/>
              <a:t> </a:t>
            </a:r>
          </a:p>
          <a:p>
            <a:r>
              <a:rPr lang="en-US" altLang="zh-CN" dirty="0"/>
              <a:t>9</a:t>
            </a:r>
            <a:r>
              <a:rPr lang="zh-CN" altLang="zh-CN" dirty="0"/>
              <a:t>部件</a:t>
            </a:r>
            <a:r>
              <a:rPr lang="en-US" altLang="zh-CN" dirty="0" err="1"/>
              <a:t>MoneyAccountMange</a:t>
            </a:r>
            <a:r>
              <a:rPr lang="zh-CN" altLang="zh-CN" dirty="0"/>
              <a:t>，对用户资金进行单独管理，任务报酬等资金操作都通过该接口实现，便于加载额外的安全性措施。端口为</a:t>
            </a:r>
            <a:r>
              <a:rPr lang="en-US" altLang="zh-CN" dirty="0" err="1"/>
              <a:t>dataAcess</a:t>
            </a:r>
            <a:r>
              <a:rPr lang="en-US" altLang="zh-CN" dirty="0"/>
              <a:t> </a:t>
            </a:r>
            <a:r>
              <a:rPr lang="zh-CN" altLang="zh-CN" dirty="0"/>
              <a:t>与数据层交互，</a:t>
            </a:r>
            <a:r>
              <a:rPr lang="en-US" altLang="zh-CN" dirty="0" err="1"/>
              <a:t>mangageMoney</a:t>
            </a:r>
            <a:r>
              <a:rPr lang="zh-CN" altLang="zh-CN" dirty="0"/>
              <a:t>，管理用户资金，以及</a:t>
            </a:r>
            <a:r>
              <a:rPr lang="en-US" altLang="zh-CN" dirty="0" err="1"/>
              <a:t>bankAPI</a:t>
            </a:r>
            <a:r>
              <a:rPr lang="zh-CN" altLang="zh-CN" dirty="0"/>
              <a:t>与外部银行系统交互。</a:t>
            </a:r>
          </a:p>
          <a:p>
            <a:r>
              <a:rPr lang="en-US" altLang="zh-CN" dirty="0"/>
              <a:t>10</a:t>
            </a:r>
            <a:r>
              <a:rPr lang="zh-CN" altLang="zh-CN" dirty="0"/>
              <a:t>部件 </a:t>
            </a:r>
            <a:r>
              <a:rPr lang="en-US" altLang="zh-CN" dirty="0" err="1"/>
              <a:t>AuthenticationManage</a:t>
            </a:r>
            <a:r>
              <a:rPr lang="zh-CN" altLang="zh-CN" dirty="0"/>
              <a:t>，负责用户上传技能证明的认证，端口为</a:t>
            </a:r>
            <a:r>
              <a:rPr lang="en-US" altLang="zh-CN" dirty="0" err="1"/>
              <a:t>adminCer</a:t>
            </a:r>
            <a:r>
              <a:rPr lang="zh-CN" altLang="zh-CN" dirty="0"/>
              <a:t>，负责接收管理员的审批结果，</a:t>
            </a:r>
            <a:r>
              <a:rPr lang="en-US" altLang="zh-CN" dirty="0" err="1"/>
              <a:t>QueryAPI</a:t>
            </a:r>
            <a:r>
              <a:rPr lang="zh-CN" altLang="zh-CN" dirty="0"/>
              <a:t>，向外部专业网站进行技能认证证书的真伪查询。</a:t>
            </a:r>
          </a:p>
          <a:p>
            <a:r>
              <a:rPr lang="en-US" altLang="zh-CN" dirty="0"/>
              <a:t>11</a:t>
            </a:r>
            <a:r>
              <a:rPr lang="zh-CN" altLang="zh-CN" dirty="0"/>
              <a:t>部件</a:t>
            </a:r>
            <a:r>
              <a:rPr lang="en-US" altLang="zh-CN" dirty="0" err="1"/>
              <a:t>CommentManage</a:t>
            </a:r>
            <a:r>
              <a:rPr lang="zh-CN" altLang="zh-CN" dirty="0"/>
              <a:t>，负责用户之间的评论功能，评论与留言逻辑，举报与审查，敏感词筛查等行为，端口为</a:t>
            </a:r>
            <a:r>
              <a:rPr lang="en-US" altLang="zh-CN" dirty="0" err="1"/>
              <a:t>dataAccess</a:t>
            </a:r>
            <a:r>
              <a:rPr lang="zh-CN" altLang="zh-CN" dirty="0"/>
              <a:t>，与数据层进行交互。</a:t>
            </a:r>
            <a:r>
              <a:rPr lang="en-US" altLang="zh-CN" dirty="0" err="1"/>
              <a:t>AdminCer</a:t>
            </a:r>
            <a:r>
              <a:rPr lang="zh-CN" altLang="zh-CN" dirty="0"/>
              <a:t>，负责接收管理员的处理结果</a:t>
            </a:r>
            <a:r>
              <a:rPr lang="en-US" altLang="zh-CN" dirty="0"/>
              <a:t> </a:t>
            </a:r>
            <a:endParaRPr lang="zh-CN" altLang="zh-CN" dirty="0"/>
          </a:p>
          <a:p>
            <a:r>
              <a:rPr lang="en-US" altLang="zh-CN" dirty="0"/>
              <a:t>12 </a:t>
            </a:r>
            <a:r>
              <a:rPr lang="zh-CN" altLang="zh-CN" dirty="0"/>
              <a:t>部件</a:t>
            </a:r>
            <a:r>
              <a:rPr lang="en-US" altLang="zh-CN" dirty="0" err="1"/>
              <a:t>UserManage</a:t>
            </a:r>
            <a:r>
              <a:rPr lang="zh-CN" altLang="zh-CN" dirty="0"/>
              <a:t>，负责管理用户相关操作的逻辑，包括个人信息，认证技能等。主要端口为</a:t>
            </a:r>
            <a:r>
              <a:rPr lang="en-US" altLang="zh-CN" dirty="0" err="1"/>
              <a:t>dataAcess</a:t>
            </a:r>
            <a:r>
              <a:rPr lang="zh-CN" altLang="zh-CN" dirty="0"/>
              <a:t>，</a:t>
            </a:r>
          </a:p>
          <a:p>
            <a:r>
              <a:rPr lang="en-US" altLang="zh-CN" dirty="0"/>
              <a:t>13 </a:t>
            </a:r>
            <a:r>
              <a:rPr lang="zh-CN" altLang="zh-CN" dirty="0"/>
              <a:t>部件</a:t>
            </a:r>
            <a:r>
              <a:rPr lang="en-US" altLang="zh-CN" dirty="0" err="1"/>
              <a:t>workManage</a:t>
            </a:r>
            <a:r>
              <a:rPr lang="zh-CN" altLang="zh-CN" dirty="0"/>
              <a:t>，负责管理任务的相关逻辑操作，包括任务的发布与订单的达成。封装了任务的结算方法，主要端口为</a:t>
            </a:r>
            <a:r>
              <a:rPr lang="en-US" altLang="zh-CN" dirty="0" err="1"/>
              <a:t>dataAcess</a:t>
            </a:r>
            <a:r>
              <a:rPr lang="zh-CN" altLang="zh-CN" dirty="0"/>
              <a:t>。</a:t>
            </a:r>
          </a:p>
          <a:p>
            <a:r>
              <a:rPr lang="zh-CN" altLang="zh-CN" dirty="0"/>
              <a:t>连接件</a:t>
            </a:r>
          </a:p>
          <a:p>
            <a:r>
              <a:rPr lang="en-US" altLang="zh-CN" dirty="0"/>
              <a:t>1 </a:t>
            </a:r>
            <a:r>
              <a:rPr lang="zh-CN" altLang="zh-CN" dirty="0"/>
              <a:t>连接件</a:t>
            </a:r>
            <a:r>
              <a:rPr lang="en-US" altLang="zh-CN" dirty="0" err="1"/>
              <a:t>HttpRequest</a:t>
            </a:r>
            <a:r>
              <a:rPr lang="en-US" altLang="zh-CN" dirty="0"/>
              <a:t> </a:t>
            </a:r>
            <a:r>
              <a:rPr lang="zh-CN" altLang="zh-CN" dirty="0"/>
              <a:t>，通过</a:t>
            </a:r>
            <a:r>
              <a:rPr lang="en-US" altLang="zh-CN" dirty="0"/>
              <a:t>http</a:t>
            </a:r>
            <a:r>
              <a:rPr lang="zh-CN" altLang="zh-CN" dirty="0"/>
              <a:t>协议，实现客户端了浏览器的通信。</a:t>
            </a:r>
          </a:p>
          <a:p>
            <a:r>
              <a:rPr lang="en-US" altLang="zh-CN" dirty="0"/>
              <a:t>2 </a:t>
            </a:r>
            <a:r>
              <a:rPr lang="zh-CN" altLang="zh-CN" dirty="0"/>
              <a:t>连接件</a:t>
            </a:r>
            <a:r>
              <a:rPr lang="en-US" altLang="zh-CN" dirty="0"/>
              <a:t> </a:t>
            </a:r>
            <a:r>
              <a:rPr lang="en-US" altLang="zh-CN" dirty="0" err="1"/>
              <a:t>DataDriver</a:t>
            </a:r>
            <a:r>
              <a:rPr lang="zh-CN" altLang="zh-CN" dirty="0"/>
              <a:t>，数据库管理系统，实现了数据持久化存储的相关功能连接</a:t>
            </a:r>
          </a:p>
          <a:p>
            <a:r>
              <a:rPr lang="en-US" altLang="zh-CN" dirty="0"/>
              <a:t>3</a:t>
            </a:r>
            <a:r>
              <a:rPr lang="zh-CN" altLang="zh-CN" dirty="0"/>
              <a:t>连接件 </a:t>
            </a:r>
            <a:r>
              <a:rPr lang="en-US" altLang="zh-CN" dirty="0" err="1"/>
              <a:t>serverManage</a:t>
            </a:r>
            <a:r>
              <a:rPr lang="zh-CN" altLang="zh-CN" dirty="0"/>
              <a:t>，网站服务器驱动，实现了对网站运行部署环境的相关连接</a:t>
            </a:r>
          </a:p>
          <a:p>
            <a:endParaRPr lang="zh-CN" altLang="en-US" dirty="0"/>
          </a:p>
        </p:txBody>
      </p:sp>
    </p:spTree>
    <p:extLst>
      <p:ext uri="{BB962C8B-B14F-4D97-AF65-F5344CB8AC3E}">
        <p14:creationId xmlns:p14="http://schemas.microsoft.com/office/powerpoint/2010/main" val="254012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0A4EC-F1DD-435F-BA69-5C77310D4237}"/>
              </a:ext>
            </a:extLst>
          </p:cNvPr>
          <p:cNvSpPr>
            <a:spLocks noGrp="1"/>
          </p:cNvSpPr>
          <p:nvPr>
            <p:ph type="title"/>
          </p:nvPr>
        </p:nvSpPr>
        <p:spPr/>
        <p:txBody>
          <a:bodyPr/>
          <a:lstStyle/>
          <a:p>
            <a:r>
              <a:rPr lang="en-US" altLang="zh-CN" dirty="0"/>
              <a:t>MVC</a:t>
            </a:r>
            <a:r>
              <a:rPr lang="zh-CN" altLang="en-US" dirty="0"/>
              <a:t>迭代过程</a:t>
            </a:r>
          </a:p>
        </p:txBody>
      </p:sp>
      <p:sp>
        <p:nvSpPr>
          <p:cNvPr id="3" name="内容占位符 2">
            <a:extLst>
              <a:ext uri="{FF2B5EF4-FFF2-40B4-BE49-F238E27FC236}">
                <a16:creationId xmlns:a16="http://schemas.microsoft.com/office/drawing/2014/main" id="{1A695AD3-9221-47BD-8D89-715445398B4D}"/>
              </a:ext>
            </a:extLst>
          </p:cNvPr>
          <p:cNvSpPr>
            <a:spLocks noGrp="1"/>
          </p:cNvSpPr>
          <p:nvPr>
            <p:ph idx="1"/>
          </p:nvPr>
        </p:nvSpPr>
        <p:spPr/>
        <p:txBody>
          <a:bodyPr/>
          <a:lstStyle/>
          <a:p>
            <a:r>
              <a:rPr lang="en-US" altLang="zh-CN" dirty="0"/>
              <a:t>1.</a:t>
            </a:r>
            <a:r>
              <a:rPr lang="zh-CN" altLang="en-US" dirty="0"/>
              <a:t>迭代一：模块划分</a:t>
            </a:r>
          </a:p>
        </p:txBody>
      </p:sp>
      <p:pic>
        <p:nvPicPr>
          <p:cNvPr id="4" name="图片 3" descr="模块组织图">
            <a:extLst>
              <a:ext uri="{FF2B5EF4-FFF2-40B4-BE49-F238E27FC236}">
                <a16:creationId xmlns:a16="http://schemas.microsoft.com/office/drawing/2014/main" id="{C360553D-1638-4EA4-B788-3A55DD91E8CE}"/>
              </a:ext>
            </a:extLst>
          </p:cNvPr>
          <p:cNvPicPr/>
          <p:nvPr/>
        </p:nvPicPr>
        <p:blipFill>
          <a:blip r:embed="rId2"/>
          <a:stretch>
            <a:fillRect/>
          </a:stretch>
        </p:blipFill>
        <p:spPr>
          <a:xfrm>
            <a:off x="1680518" y="1692876"/>
            <a:ext cx="8768299" cy="4882584"/>
          </a:xfrm>
          <a:prstGeom prst="rect">
            <a:avLst/>
          </a:prstGeom>
        </p:spPr>
      </p:pic>
    </p:spTree>
    <p:extLst>
      <p:ext uri="{BB962C8B-B14F-4D97-AF65-F5344CB8AC3E}">
        <p14:creationId xmlns:p14="http://schemas.microsoft.com/office/powerpoint/2010/main" val="329096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F1AC8-5AD5-4048-B089-8DAC162808A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18AC3BB-8CD7-485F-9803-F8642F7881D6}"/>
              </a:ext>
            </a:extLst>
          </p:cNvPr>
          <p:cNvSpPr>
            <a:spLocks noGrp="1"/>
          </p:cNvSpPr>
          <p:nvPr>
            <p:ph idx="1"/>
          </p:nvPr>
        </p:nvSpPr>
        <p:spPr/>
        <p:txBody>
          <a:bodyPr/>
          <a:lstStyle/>
          <a:p>
            <a:r>
              <a:rPr lang="zh-CN" altLang="en-US" dirty="0"/>
              <a:t>第二次迭代：用户模块</a:t>
            </a:r>
            <a:endParaRPr lang="en-US" altLang="zh-CN" dirty="0"/>
          </a:p>
          <a:p>
            <a:pPr lvl="2"/>
            <a:r>
              <a:rPr lang="zh-CN" altLang="en-US" dirty="0"/>
              <a:t>识别</a:t>
            </a:r>
            <a:r>
              <a:rPr lang="en-US" altLang="zh-CN" dirty="0"/>
              <a:t>ASR</a:t>
            </a:r>
          </a:p>
          <a:p>
            <a:pPr lvl="2"/>
            <a:r>
              <a:rPr lang="zh-CN" altLang="en-US" dirty="0"/>
              <a:t>为每个</a:t>
            </a:r>
            <a:r>
              <a:rPr lang="en-US" altLang="zh-CN" dirty="0"/>
              <a:t>ASR</a:t>
            </a:r>
            <a:r>
              <a:rPr lang="zh-CN" altLang="en-US" dirty="0"/>
              <a:t>确立设计决策</a:t>
            </a:r>
            <a:endParaRPr lang="en-US" altLang="zh-CN" dirty="0"/>
          </a:p>
          <a:p>
            <a:pPr lvl="2"/>
            <a:r>
              <a:rPr lang="zh-CN" altLang="en-US" dirty="0"/>
              <a:t>最终结果</a:t>
            </a:r>
            <a:endParaRPr lang="en-US" altLang="zh-CN" dirty="0"/>
          </a:p>
          <a:p>
            <a:pPr lvl="2"/>
            <a:endParaRPr lang="en-US" altLang="zh-CN" dirty="0"/>
          </a:p>
          <a:p>
            <a:pPr marL="685800" lvl="2" indent="0">
              <a:buNone/>
            </a:pPr>
            <a:endParaRPr lang="en-US" altLang="zh-CN" dirty="0"/>
          </a:p>
          <a:p>
            <a:r>
              <a:rPr lang="zh-CN" altLang="en-US" dirty="0"/>
              <a:t>第三次迭代：任务模块</a:t>
            </a:r>
            <a:endParaRPr lang="en-US" altLang="zh-CN" dirty="0"/>
          </a:p>
          <a:p>
            <a:pPr lvl="2"/>
            <a:r>
              <a:rPr lang="zh-CN" altLang="en-US" dirty="0"/>
              <a:t>识别</a:t>
            </a:r>
            <a:r>
              <a:rPr lang="en-US" altLang="zh-CN" dirty="0"/>
              <a:t>ASR</a:t>
            </a:r>
          </a:p>
          <a:p>
            <a:pPr lvl="2"/>
            <a:r>
              <a:rPr lang="zh-CN" altLang="en-US" dirty="0"/>
              <a:t>为每个</a:t>
            </a:r>
            <a:r>
              <a:rPr lang="en-US" altLang="zh-CN" dirty="0"/>
              <a:t>ASR</a:t>
            </a:r>
            <a:r>
              <a:rPr lang="zh-CN" altLang="en-US" dirty="0"/>
              <a:t>确立设计决策</a:t>
            </a:r>
            <a:endParaRPr lang="en-US" altLang="zh-CN" dirty="0"/>
          </a:p>
          <a:p>
            <a:pPr lvl="2"/>
            <a:r>
              <a:rPr lang="zh-CN" altLang="en-US" dirty="0"/>
              <a:t>最终结果</a:t>
            </a:r>
            <a:endParaRPr lang="en-US" altLang="zh-CN" dirty="0"/>
          </a:p>
          <a:p>
            <a:endParaRPr lang="zh-CN" altLang="en-US" dirty="0"/>
          </a:p>
        </p:txBody>
      </p:sp>
      <p:pic>
        <p:nvPicPr>
          <p:cNvPr id="4" name="图片 3">
            <a:extLst>
              <a:ext uri="{FF2B5EF4-FFF2-40B4-BE49-F238E27FC236}">
                <a16:creationId xmlns:a16="http://schemas.microsoft.com/office/drawing/2014/main" id="{BD09C8B8-A17C-4742-97FB-C3F11ABF7A5E}"/>
              </a:ext>
            </a:extLst>
          </p:cNvPr>
          <p:cNvPicPr>
            <a:picLocks noChangeAspect="1"/>
          </p:cNvPicPr>
          <p:nvPr/>
        </p:nvPicPr>
        <p:blipFill>
          <a:blip r:embed="rId2"/>
          <a:stretch>
            <a:fillRect/>
          </a:stretch>
        </p:blipFill>
        <p:spPr>
          <a:xfrm>
            <a:off x="4574910" y="1276065"/>
            <a:ext cx="3760055" cy="4305869"/>
          </a:xfrm>
          <a:prstGeom prst="rect">
            <a:avLst/>
          </a:prstGeom>
        </p:spPr>
      </p:pic>
      <p:pic>
        <p:nvPicPr>
          <p:cNvPr id="5" name="图片 4">
            <a:extLst>
              <a:ext uri="{FF2B5EF4-FFF2-40B4-BE49-F238E27FC236}">
                <a16:creationId xmlns:a16="http://schemas.microsoft.com/office/drawing/2014/main" id="{F73F00C6-638D-4E8A-8693-7FA595CCE774}"/>
              </a:ext>
            </a:extLst>
          </p:cNvPr>
          <p:cNvPicPr>
            <a:picLocks noChangeAspect="1"/>
          </p:cNvPicPr>
          <p:nvPr/>
        </p:nvPicPr>
        <p:blipFill>
          <a:blip r:embed="rId3"/>
          <a:stretch>
            <a:fillRect/>
          </a:stretch>
        </p:blipFill>
        <p:spPr>
          <a:xfrm>
            <a:off x="7808149" y="1121434"/>
            <a:ext cx="3672650" cy="4828854"/>
          </a:xfrm>
          <a:prstGeom prst="rect">
            <a:avLst/>
          </a:prstGeom>
        </p:spPr>
      </p:pic>
    </p:spTree>
    <p:extLst>
      <p:ext uri="{BB962C8B-B14F-4D97-AF65-F5344CB8AC3E}">
        <p14:creationId xmlns:p14="http://schemas.microsoft.com/office/powerpoint/2010/main" val="213252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4.</a:t>
            </a:r>
            <a:r>
              <a:rPr lang="zh-CN" altLang="en-US" dirty="0"/>
              <a:t> 设计细节</a:t>
            </a:r>
            <a:endParaRPr lang="en-US" altLang="zh-CN" dirty="0"/>
          </a:p>
        </p:txBody>
      </p:sp>
    </p:spTree>
    <p:extLst>
      <p:ext uri="{BB962C8B-B14F-4D97-AF65-F5344CB8AC3E}">
        <p14:creationId xmlns:p14="http://schemas.microsoft.com/office/powerpoint/2010/main" val="403995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细节一：第三方登录采用了适配器模式</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zh-CN" dirty="0"/>
              <a:t>需求</a:t>
            </a:r>
            <a:r>
              <a:rPr lang="zh-CN" altLang="en-US" dirty="0"/>
              <a:t>：用户登录时可以采用其他平台的第三方登录</a:t>
            </a:r>
            <a:endParaRPr lang="en-US" altLang="zh-CN" dirty="0"/>
          </a:p>
          <a:p>
            <a:r>
              <a:rPr lang="zh-CN" altLang="en-US" dirty="0"/>
              <a:t>设计细节：</a:t>
            </a:r>
            <a:r>
              <a:rPr lang="zh-CN" altLang="zh-CN" dirty="0"/>
              <a:t>加入第三方绑定可以增强数据安全性</a:t>
            </a:r>
            <a:r>
              <a:rPr lang="zh-CN" altLang="en-US" dirty="0"/>
              <a:t>。增加第三方数据接口以及相应的数据交换实现方法。采用适配器模式，将相应数据转换格式后进行交互。</a:t>
            </a:r>
          </a:p>
          <a:p>
            <a:endParaRPr lang="zh-CN" altLang="en-US" dirty="0"/>
          </a:p>
        </p:txBody>
      </p:sp>
      <p:pic>
        <p:nvPicPr>
          <p:cNvPr id="5" name="图片 4">
            <a:extLst>
              <a:ext uri="{FF2B5EF4-FFF2-40B4-BE49-F238E27FC236}">
                <a16:creationId xmlns:a16="http://schemas.microsoft.com/office/drawing/2014/main" id="{F89F40E7-20EB-4FD5-90FE-799AB2D1BB0A}"/>
              </a:ext>
            </a:extLst>
          </p:cNvPr>
          <p:cNvPicPr>
            <a:picLocks noChangeAspect="1"/>
          </p:cNvPicPr>
          <p:nvPr/>
        </p:nvPicPr>
        <p:blipFill>
          <a:blip r:embed="rId2"/>
          <a:stretch>
            <a:fillRect/>
          </a:stretch>
        </p:blipFill>
        <p:spPr>
          <a:xfrm>
            <a:off x="1459345" y="3429000"/>
            <a:ext cx="9273309" cy="1975182"/>
          </a:xfrm>
          <a:prstGeom prst="rect">
            <a:avLst/>
          </a:prstGeom>
        </p:spPr>
      </p:pic>
    </p:spTree>
    <p:extLst>
      <p:ext uri="{BB962C8B-B14F-4D97-AF65-F5344CB8AC3E}">
        <p14:creationId xmlns:p14="http://schemas.microsoft.com/office/powerpoint/2010/main" val="122672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fontScale="90000"/>
          </a:bodyPr>
          <a:lstStyle/>
          <a:p>
            <a:r>
              <a:rPr lang="zh-CN" altLang="en-US" dirty="0"/>
              <a:t>细节二：通过后台增加限制，同域请求同一时间只受理一个请求。</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场景：用户领取任务时，可能受网速影响，相应数据需几秒后到达，在这期间用户进行重复点击操作</a:t>
            </a:r>
            <a:endParaRPr lang="en-US" altLang="zh-CN" dirty="0"/>
          </a:p>
          <a:p>
            <a:r>
              <a:rPr lang="zh-CN" altLang="en-US" dirty="0"/>
              <a:t>设计细节：增加过滤器，拦截未验证他域请求。</a:t>
            </a:r>
            <a:r>
              <a:rPr lang="en-US" altLang="zh-CN" dirty="0"/>
              <a:t>2.</a:t>
            </a:r>
            <a:r>
              <a:rPr lang="zh-CN" altLang="en-US" dirty="0"/>
              <a:t>给</a:t>
            </a:r>
            <a:r>
              <a:rPr lang="en-US" altLang="zh-CN" dirty="0" err="1"/>
              <a:t>respose</a:t>
            </a:r>
            <a:r>
              <a:rPr lang="zh-CN" altLang="en-US" dirty="0"/>
              <a:t>方法增加逻辑约束，使得每次至多只有一个同域请求占据系统性能</a:t>
            </a:r>
          </a:p>
          <a:p>
            <a:endParaRPr lang="zh-CN" altLang="en-US" dirty="0"/>
          </a:p>
        </p:txBody>
      </p:sp>
      <p:pic>
        <p:nvPicPr>
          <p:cNvPr id="6" name="图片 5">
            <a:extLst>
              <a:ext uri="{FF2B5EF4-FFF2-40B4-BE49-F238E27FC236}">
                <a16:creationId xmlns:a16="http://schemas.microsoft.com/office/drawing/2014/main" id="{1E40BE73-0909-45AA-B6C4-E0E6CAE543B8}"/>
              </a:ext>
            </a:extLst>
          </p:cNvPr>
          <p:cNvPicPr>
            <a:picLocks noChangeAspect="1"/>
          </p:cNvPicPr>
          <p:nvPr/>
        </p:nvPicPr>
        <p:blipFill>
          <a:blip r:embed="rId2"/>
          <a:stretch>
            <a:fillRect/>
          </a:stretch>
        </p:blipFill>
        <p:spPr>
          <a:xfrm>
            <a:off x="2336201" y="3027547"/>
            <a:ext cx="7519597" cy="3257587"/>
          </a:xfrm>
          <a:prstGeom prst="rect">
            <a:avLst/>
          </a:prstGeom>
        </p:spPr>
      </p:pic>
    </p:spTree>
    <p:extLst>
      <p:ext uri="{BB962C8B-B14F-4D97-AF65-F5344CB8AC3E}">
        <p14:creationId xmlns:p14="http://schemas.microsoft.com/office/powerpoint/2010/main" val="256044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A01E2-A62F-4CEC-BFAE-F525E395B634}"/>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23DDCA6-4BE8-47E7-99A1-71113D143053}"/>
              </a:ext>
            </a:extLst>
          </p:cNvPr>
          <p:cNvSpPr>
            <a:spLocks noGrp="1"/>
          </p:cNvSpPr>
          <p:nvPr>
            <p:ph idx="1"/>
          </p:nvPr>
        </p:nvSpPr>
        <p:spPr/>
        <p:txBody>
          <a:bodyPr/>
          <a:lstStyle/>
          <a:p>
            <a:r>
              <a:rPr lang="en-US" altLang="zh-CN" dirty="0"/>
              <a:t>1.</a:t>
            </a:r>
            <a:r>
              <a:rPr lang="zh-CN" altLang="en-US" dirty="0"/>
              <a:t>项目概述与人员</a:t>
            </a:r>
            <a:endParaRPr lang="en-US" altLang="zh-CN" dirty="0"/>
          </a:p>
          <a:p>
            <a:r>
              <a:rPr lang="en-US" altLang="zh-CN" dirty="0"/>
              <a:t>2.</a:t>
            </a:r>
            <a:r>
              <a:rPr lang="zh-CN" altLang="en-US" dirty="0"/>
              <a:t>需求概述</a:t>
            </a:r>
            <a:endParaRPr lang="en-US" altLang="zh-CN" dirty="0"/>
          </a:p>
          <a:p>
            <a:r>
              <a:rPr lang="en-US" altLang="zh-CN" dirty="0"/>
              <a:t>3.</a:t>
            </a:r>
            <a:r>
              <a:rPr lang="zh-CN" altLang="en-US" dirty="0"/>
              <a:t>两种架构的比较与选择</a:t>
            </a:r>
            <a:endParaRPr lang="en-US" altLang="zh-CN" dirty="0"/>
          </a:p>
          <a:p>
            <a:r>
              <a:rPr lang="en-US" altLang="zh-CN" dirty="0"/>
              <a:t>4.</a:t>
            </a:r>
            <a:r>
              <a:rPr lang="zh-CN" altLang="en-US" dirty="0"/>
              <a:t>其他设计细节</a:t>
            </a:r>
            <a:endParaRPr lang="en-US" altLang="zh-CN" dirty="0"/>
          </a:p>
          <a:p>
            <a:r>
              <a:rPr lang="en-US" altLang="zh-CN" dirty="0"/>
              <a:t>5.</a:t>
            </a:r>
            <a:r>
              <a:rPr lang="zh-CN" altLang="en-US" dirty="0"/>
              <a:t>思考与反思</a:t>
            </a:r>
            <a:endParaRPr lang="en-US" altLang="zh-CN" dirty="0"/>
          </a:p>
        </p:txBody>
      </p:sp>
    </p:spTree>
    <p:extLst>
      <p:ext uri="{BB962C8B-B14F-4D97-AF65-F5344CB8AC3E}">
        <p14:creationId xmlns:p14="http://schemas.microsoft.com/office/powerpoint/2010/main" val="373664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细节三：对投诉处理的隐式调用模块</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a:t>
            </a:r>
            <a:r>
              <a:rPr lang="zh-CN" altLang="zh-CN" dirty="0"/>
              <a:t>投诉处理结果要反馈给投诉人和被投诉人</a:t>
            </a:r>
            <a:endParaRPr lang="en-US" altLang="zh-CN" dirty="0"/>
          </a:p>
          <a:p>
            <a:r>
              <a:rPr lang="zh-CN" altLang="en-US" dirty="0"/>
              <a:t>设计细节：</a:t>
            </a:r>
            <a:r>
              <a:rPr lang="zh-CN" altLang="zh-CN" dirty="0"/>
              <a:t>开发一个反馈模块，每次处理自动调用该模块</a:t>
            </a:r>
            <a:r>
              <a:rPr lang="en-US" altLang="zh-CN" dirty="0"/>
              <a:t>.</a:t>
            </a:r>
            <a:r>
              <a:rPr lang="zh-CN" altLang="en-US" dirty="0"/>
              <a:t> 使用隐式调用的方法</a:t>
            </a:r>
            <a:r>
              <a:rPr lang="en-US" altLang="zh-CN" dirty="0"/>
              <a:t>,</a:t>
            </a:r>
            <a:r>
              <a:rPr lang="zh-CN" altLang="en-US" dirty="0"/>
              <a:t>保证审查策略可灵活变更，具备可扩展性</a:t>
            </a:r>
          </a:p>
          <a:p>
            <a:endParaRPr lang="zh-CN" altLang="en-US" dirty="0"/>
          </a:p>
        </p:txBody>
      </p:sp>
      <p:pic>
        <p:nvPicPr>
          <p:cNvPr id="5" name="图片 4">
            <a:extLst>
              <a:ext uri="{FF2B5EF4-FFF2-40B4-BE49-F238E27FC236}">
                <a16:creationId xmlns:a16="http://schemas.microsoft.com/office/drawing/2014/main" id="{7FB65C65-5A34-4A41-BEED-BF39282D83CE}"/>
              </a:ext>
            </a:extLst>
          </p:cNvPr>
          <p:cNvPicPr/>
          <p:nvPr/>
        </p:nvPicPr>
        <p:blipFill>
          <a:blip r:embed="rId2"/>
          <a:stretch>
            <a:fillRect/>
          </a:stretch>
        </p:blipFill>
        <p:spPr>
          <a:xfrm>
            <a:off x="2294946" y="3004880"/>
            <a:ext cx="7602108" cy="2481520"/>
          </a:xfrm>
          <a:prstGeom prst="rect">
            <a:avLst/>
          </a:prstGeom>
        </p:spPr>
      </p:pic>
    </p:spTree>
    <p:extLst>
      <p:ext uri="{BB962C8B-B14F-4D97-AF65-F5344CB8AC3E}">
        <p14:creationId xmlns:p14="http://schemas.microsoft.com/office/powerpoint/2010/main" val="116923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细节四：采用过滤器类实现</a:t>
            </a:r>
            <a:r>
              <a:rPr lang="zh-CN" altLang="zh-CN" dirty="0"/>
              <a:t>智能推荐</a:t>
            </a:r>
            <a:endParaRPr lang="zh-CN" altLang="en-US" dirty="0"/>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场景：领取任务时需要根据相关性进行智能推荐</a:t>
            </a:r>
            <a:endParaRPr lang="en-US" altLang="zh-CN" dirty="0"/>
          </a:p>
          <a:p>
            <a:r>
              <a:rPr lang="zh-CN" altLang="en-US" dirty="0"/>
              <a:t>设计细节：对任务添加多个属性描述其特性</a:t>
            </a:r>
            <a:r>
              <a:rPr lang="en-US" altLang="zh-CN" dirty="0"/>
              <a:t>.</a:t>
            </a:r>
            <a:r>
              <a:rPr lang="zh-CN" altLang="en-US" dirty="0"/>
              <a:t>建立过滤器类，利用策略模式实现。封装匹配规则，使用策略模式。增加新的匹配策略不必修改以前的代码，具有更的灵活性和可扩展性</a:t>
            </a:r>
          </a:p>
        </p:txBody>
      </p:sp>
      <p:pic>
        <p:nvPicPr>
          <p:cNvPr id="6" name="图片 5">
            <a:extLst>
              <a:ext uri="{FF2B5EF4-FFF2-40B4-BE49-F238E27FC236}">
                <a16:creationId xmlns:a16="http://schemas.microsoft.com/office/drawing/2014/main" id="{247DC340-7218-4BFD-8C19-4695F5FE759E}"/>
              </a:ext>
            </a:extLst>
          </p:cNvPr>
          <p:cNvPicPr>
            <a:picLocks noChangeAspect="1"/>
          </p:cNvPicPr>
          <p:nvPr/>
        </p:nvPicPr>
        <p:blipFill>
          <a:blip r:embed="rId2"/>
          <a:stretch>
            <a:fillRect/>
          </a:stretch>
        </p:blipFill>
        <p:spPr>
          <a:xfrm>
            <a:off x="1725416" y="3429000"/>
            <a:ext cx="8093082" cy="2588741"/>
          </a:xfrm>
          <a:prstGeom prst="rect">
            <a:avLst/>
          </a:prstGeom>
        </p:spPr>
      </p:pic>
    </p:spTree>
    <p:extLst>
      <p:ext uri="{BB962C8B-B14F-4D97-AF65-F5344CB8AC3E}">
        <p14:creationId xmlns:p14="http://schemas.microsoft.com/office/powerpoint/2010/main" val="168324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细节五：通过</a:t>
            </a:r>
            <a:r>
              <a:rPr lang="en-US" altLang="zh-CN" dirty="0" err="1"/>
              <a:t>ip</a:t>
            </a:r>
            <a:r>
              <a:rPr lang="zh-CN" altLang="en-US" dirty="0"/>
              <a:t>检测避免批量刷单或其他攻击行为</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	实现短时间内频繁访问的</a:t>
            </a:r>
            <a:r>
              <a:rPr lang="en-US" altLang="zh-CN" dirty="0"/>
              <a:t>IP</a:t>
            </a:r>
            <a:r>
              <a:rPr lang="zh-CN" altLang="en-US" dirty="0"/>
              <a:t>（即插件扫描攻击）并屏蔽</a:t>
            </a:r>
            <a:endParaRPr lang="en-US" altLang="zh-CN" dirty="0"/>
          </a:p>
          <a:p>
            <a:r>
              <a:rPr lang="zh-CN" altLang="en-US" dirty="0"/>
              <a:t>设计细节：</a:t>
            </a:r>
            <a:r>
              <a:rPr lang="zh-CN" altLang="zh-CN" kern="0" dirty="0"/>
              <a:t>实现一个联系人列表，用于侦测异常后通知</a:t>
            </a:r>
            <a:r>
              <a:rPr lang="zh-CN" altLang="en-US" kern="0" dirty="0"/>
              <a:t>。同时</a:t>
            </a:r>
            <a:r>
              <a:rPr lang="zh-CN" altLang="zh-CN" kern="0" dirty="0"/>
              <a:t>实现一个防火墙模块，对于攻击过滤和防御</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7" name="图片 6">
            <a:extLst>
              <a:ext uri="{FF2B5EF4-FFF2-40B4-BE49-F238E27FC236}">
                <a16:creationId xmlns:a16="http://schemas.microsoft.com/office/drawing/2014/main" id="{59C6AB19-B583-4C36-B9CD-9096E53C88CE}"/>
              </a:ext>
            </a:extLst>
          </p:cNvPr>
          <p:cNvPicPr/>
          <p:nvPr/>
        </p:nvPicPr>
        <p:blipFill>
          <a:blip r:embed="rId2"/>
          <a:stretch>
            <a:fillRect/>
          </a:stretch>
        </p:blipFill>
        <p:spPr>
          <a:xfrm>
            <a:off x="901685" y="3050540"/>
            <a:ext cx="9649874" cy="2686026"/>
          </a:xfrm>
          <a:prstGeom prst="rect">
            <a:avLst/>
          </a:prstGeom>
        </p:spPr>
      </p:pic>
    </p:spTree>
    <p:extLst>
      <p:ext uri="{BB962C8B-B14F-4D97-AF65-F5344CB8AC3E}">
        <p14:creationId xmlns:p14="http://schemas.microsoft.com/office/powerpoint/2010/main" val="1701992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5.</a:t>
            </a:r>
            <a:r>
              <a:rPr lang="zh-CN" altLang="en-US" dirty="0"/>
              <a:t> 项目总结与思考</a:t>
            </a:r>
            <a:endParaRPr lang="en-US" altLang="zh-CN" dirty="0"/>
          </a:p>
        </p:txBody>
      </p:sp>
    </p:spTree>
    <p:extLst>
      <p:ext uri="{BB962C8B-B14F-4D97-AF65-F5344CB8AC3E}">
        <p14:creationId xmlns:p14="http://schemas.microsoft.com/office/powerpoint/2010/main" val="69690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B97A1-D90D-4B00-881F-BF8E797F5CB7}"/>
              </a:ext>
            </a:extLst>
          </p:cNvPr>
          <p:cNvSpPr>
            <a:spLocks noGrp="1"/>
          </p:cNvSpPr>
          <p:nvPr>
            <p:ph type="title"/>
          </p:nvPr>
        </p:nvSpPr>
        <p:spPr/>
        <p:txBody>
          <a:bodyPr/>
          <a:lstStyle/>
          <a:p>
            <a:r>
              <a:rPr lang="zh-CN" altLang="en-US" dirty="0"/>
              <a:t>反思</a:t>
            </a:r>
          </a:p>
        </p:txBody>
      </p:sp>
      <p:sp>
        <p:nvSpPr>
          <p:cNvPr id="3" name="内容占位符 2">
            <a:extLst>
              <a:ext uri="{FF2B5EF4-FFF2-40B4-BE49-F238E27FC236}">
                <a16:creationId xmlns:a16="http://schemas.microsoft.com/office/drawing/2014/main" id="{A99ED8C8-61E2-4B3C-98A4-0CB8D50E4B2C}"/>
              </a:ext>
            </a:extLst>
          </p:cNvPr>
          <p:cNvSpPr>
            <a:spLocks noGrp="1"/>
          </p:cNvSpPr>
          <p:nvPr>
            <p:ph idx="1"/>
          </p:nvPr>
        </p:nvSpPr>
        <p:spPr/>
        <p:txBody>
          <a:bodyPr/>
          <a:lstStyle/>
          <a:p>
            <a:r>
              <a:rPr lang="en-US" altLang="zh-CN" dirty="0"/>
              <a:t>1.</a:t>
            </a:r>
            <a:r>
              <a:rPr lang="zh-CN" altLang="en-US" dirty="0"/>
              <a:t>没有提前明确项目范围与前景，不知道项目要做到什么程度，导致第一次作业在架构选择上比较草率。直到第二次作业才对项目的前景范围做了详细讨论</a:t>
            </a:r>
            <a:endParaRPr lang="en-US" altLang="zh-CN" dirty="0"/>
          </a:p>
          <a:p>
            <a:pPr marL="0" indent="0">
              <a:buNone/>
            </a:pPr>
            <a:endParaRPr lang="en-US" altLang="zh-CN" dirty="0"/>
          </a:p>
          <a:p>
            <a:r>
              <a:rPr lang="en-US" altLang="zh-CN" dirty="0"/>
              <a:t>2.</a:t>
            </a:r>
            <a:r>
              <a:rPr lang="zh-CN" altLang="en-US" dirty="0"/>
              <a:t>原型简陋，项目原型以为需求服务为中心，为了便于统一小组成员对需求的理解，制作了界面原型，后续没有进行开发</a:t>
            </a:r>
            <a:endParaRPr lang="en-US" altLang="zh-CN" dirty="0"/>
          </a:p>
          <a:p>
            <a:pPr marL="0" indent="0">
              <a:buNone/>
            </a:pPr>
            <a:endParaRPr lang="zh-CN" altLang="en-US" dirty="0"/>
          </a:p>
        </p:txBody>
      </p:sp>
    </p:spTree>
    <p:extLst>
      <p:ext uri="{BB962C8B-B14F-4D97-AF65-F5344CB8AC3E}">
        <p14:creationId xmlns:p14="http://schemas.microsoft.com/office/powerpoint/2010/main" val="379573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1.</a:t>
            </a:r>
            <a:r>
              <a:rPr lang="zh-CN" altLang="en-US" dirty="0"/>
              <a:t>项目概述与人员</a:t>
            </a:r>
          </a:p>
        </p:txBody>
      </p:sp>
    </p:spTree>
    <p:extLst>
      <p:ext uri="{BB962C8B-B14F-4D97-AF65-F5344CB8AC3E}">
        <p14:creationId xmlns:p14="http://schemas.microsoft.com/office/powerpoint/2010/main" val="34383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r>
              <a:rPr lang="zh-CN" altLang="zh-CN" dirty="0"/>
              <a:t>对于那些希望通过软件方便生活的用户，本系统可以方便他们发布处理生活事务和自己解决不了的问题的任务，寻求值得信任的帮手，在节约时间的同时提高生活质量。</a:t>
            </a:r>
          </a:p>
          <a:p>
            <a:r>
              <a:rPr lang="en-US" altLang="zh-CN" dirty="0"/>
              <a:t> </a:t>
            </a:r>
            <a:r>
              <a:rPr lang="zh-CN" altLang="zh-CN" dirty="0"/>
              <a:t>对于那些希望赚取生活费、零花钱的用户，使用本系统可以在碎片时间里赚取任务报酬，不仅不需要预留出专门的时间，又可以改善生活。</a:t>
            </a:r>
          </a:p>
          <a:p>
            <a:endParaRPr lang="en-US" altLang="zh-CN" dirty="0"/>
          </a:p>
          <a:p>
            <a:r>
              <a:rPr lang="zh-CN" altLang="en-US" dirty="0"/>
              <a:t>类似产品：</a:t>
            </a:r>
            <a:endParaRPr lang="en-US" altLang="zh-CN" dirty="0"/>
          </a:p>
          <a:p>
            <a:pPr marL="0" indent="0">
              <a:buNone/>
            </a:pPr>
            <a:r>
              <a:rPr lang="en-US" altLang="zh-CN" dirty="0"/>
              <a:t>	UU</a:t>
            </a:r>
            <a:r>
              <a:rPr lang="zh-CN" altLang="en-US" dirty="0"/>
              <a:t>跑腿、美团跑腿、闪送等</a:t>
            </a:r>
          </a:p>
        </p:txBody>
      </p:sp>
    </p:spTree>
    <p:extLst>
      <p:ext uri="{BB962C8B-B14F-4D97-AF65-F5344CB8AC3E}">
        <p14:creationId xmlns:p14="http://schemas.microsoft.com/office/powerpoint/2010/main" val="416341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小组成员</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pPr marL="0" indent="0">
              <a:buNone/>
            </a:pPr>
            <a:r>
              <a:rPr lang="zh-CN" altLang="en-US" dirty="0"/>
              <a:t>组长 顾昕雨</a:t>
            </a:r>
            <a:endParaRPr lang="en-US" altLang="zh-CN" dirty="0"/>
          </a:p>
          <a:p>
            <a:pPr marL="0" indent="0">
              <a:buNone/>
            </a:pPr>
            <a:r>
              <a:rPr lang="zh-CN" altLang="en-US" dirty="0"/>
              <a:t>组员 李一冰 刘志 顾诗玉 陆梅林 戚城武 金鑫胡子忆 </a:t>
            </a:r>
            <a:endParaRPr lang="en-US" altLang="zh-CN" dirty="0"/>
          </a:p>
        </p:txBody>
      </p:sp>
    </p:spTree>
    <p:extLst>
      <p:ext uri="{BB962C8B-B14F-4D97-AF65-F5344CB8AC3E}">
        <p14:creationId xmlns:p14="http://schemas.microsoft.com/office/powerpoint/2010/main" val="379792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2.</a:t>
            </a:r>
            <a:r>
              <a:rPr lang="zh-CN" altLang="en-US" dirty="0"/>
              <a:t>需求</a:t>
            </a:r>
          </a:p>
        </p:txBody>
      </p:sp>
    </p:spTree>
    <p:extLst>
      <p:ext uri="{BB962C8B-B14F-4D97-AF65-F5344CB8AC3E}">
        <p14:creationId xmlns:p14="http://schemas.microsoft.com/office/powerpoint/2010/main" val="311779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基本用例</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r>
              <a:rPr lang="en-US" altLang="zh-CN" dirty="0"/>
              <a:t>UI1: </a:t>
            </a:r>
            <a:r>
              <a:rPr lang="zh-CN" altLang="zh-CN" dirty="0"/>
              <a:t>个人信息管理</a:t>
            </a:r>
            <a:endParaRPr lang="en-US" altLang="zh-CN" dirty="0"/>
          </a:p>
          <a:p>
            <a:r>
              <a:rPr lang="en-US" altLang="zh-CN" dirty="0"/>
              <a:t>UI2: </a:t>
            </a:r>
            <a:r>
              <a:rPr lang="zh-CN" altLang="zh-CN" dirty="0"/>
              <a:t>发布任务和领取任务</a:t>
            </a:r>
            <a:endParaRPr lang="en-US" altLang="zh-CN" dirty="0"/>
          </a:p>
          <a:p>
            <a:r>
              <a:rPr lang="en-US" altLang="zh-CN" dirty="0"/>
              <a:t>UI</a:t>
            </a:r>
            <a:r>
              <a:rPr lang="zh-CN" altLang="zh-CN" dirty="0"/>
              <a:t>3</a:t>
            </a:r>
            <a:r>
              <a:rPr lang="en-US" altLang="zh-CN" dirty="0"/>
              <a:t>: </a:t>
            </a:r>
            <a:r>
              <a:rPr lang="zh-CN" altLang="zh-CN" dirty="0"/>
              <a:t>主页</a:t>
            </a:r>
            <a:endParaRPr lang="en-US" altLang="zh-CN" dirty="0"/>
          </a:p>
          <a:p>
            <a:r>
              <a:rPr lang="en-US" altLang="zh-CN" dirty="0"/>
              <a:t>UI</a:t>
            </a:r>
            <a:r>
              <a:rPr lang="zh-CN" altLang="zh-CN" dirty="0"/>
              <a:t>4</a:t>
            </a:r>
            <a:r>
              <a:rPr lang="en-US" altLang="zh-CN" dirty="0"/>
              <a:t>: </a:t>
            </a:r>
            <a:r>
              <a:rPr lang="zh-CN" altLang="zh-CN" dirty="0"/>
              <a:t>系统管理员</a:t>
            </a:r>
            <a:endParaRPr lang="en-US" altLang="zh-CN" dirty="0"/>
          </a:p>
          <a:p>
            <a:r>
              <a:rPr lang="en-US" altLang="zh-CN" dirty="0"/>
              <a:t>UI</a:t>
            </a:r>
            <a:r>
              <a:rPr lang="zh-CN" altLang="zh-CN" dirty="0"/>
              <a:t>5</a:t>
            </a:r>
            <a:r>
              <a:rPr lang="en-US" altLang="zh-CN" dirty="0"/>
              <a:t>: </a:t>
            </a:r>
            <a:r>
              <a:rPr lang="zh-CN" altLang="zh-CN" dirty="0"/>
              <a:t>任务结算评价</a:t>
            </a:r>
            <a:endParaRPr lang="en-US" altLang="zh-CN" dirty="0"/>
          </a:p>
          <a:p>
            <a:endParaRPr lang="en-US" altLang="zh-CN" dirty="0"/>
          </a:p>
          <a:p>
            <a:endParaRPr lang="en-US" altLang="zh-CN" dirty="0"/>
          </a:p>
          <a:p>
            <a:endParaRPr lang="zh-CN" altLang="en-US" dirty="0"/>
          </a:p>
        </p:txBody>
      </p:sp>
      <p:pic>
        <p:nvPicPr>
          <p:cNvPr id="5" name="officeArt object">
            <a:extLst>
              <a:ext uri="{FF2B5EF4-FFF2-40B4-BE49-F238E27FC236}">
                <a16:creationId xmlns:a16="http://schemas.microsoft.com/office/drawing/2014/main" id="{8EADDB0C-24EF-4DF2-87FD-8BB31A82B51E}"/>
              </a:ext>
            </a:extLst>
          </p:cNvPr>
          <p:cNvPicPr/>
          <p:nvPr/>
        </p:nvPicPr>
        <p:blipFill>
          <a:blip r:embed="rId2"/>
          <a:stretch>
            <a:fillRect/>
          </a:stretch>
        </p:blipFill>
        <p:spPr>
          <a:xfrm>
            <a:off x="5152244" y="807898"/>
            <a:ext cx="1388745" cy="2469515"/>
          </a:xfrm>
          <a:prstGeom prst="rect">
            <a:avLst/>
          </a:prstGeom>
          <a:ln w="12700" cap="flat">
            <a:noFill/>
            <a:miter lim="400000"/>
            <a:headEnd/>
            <a:tailEnd/>
          </a:ln>
          <a:effectLst/>
        </p:spPr>
      </p:pic>
      <p:pic>
        <p:nvPicPr>
          <p:cNvPr id="6" name="officeArt object">
            <a:extLst>
              <a:ext uri="{FF2B5EF4-FFF2-40B4-BE49-F238E27FC236}">
                <a16:creationId xmlns:a16="http://schemas.microsoft.com/office/drawing/2014/main" id="{E3C69263-2CE9-4F49-A4C9-C2FACEE96EEB}"/>
              </a:ext>
            </a:extLst>
          </p:cNvPr>
          <p:cNvPicPr/>
          <p:nvPr/>
        </p:nvPicPr>
        <p:blipFill>
          <a:blip r:embed="rId3"/>
          <a:stretch>
            <a:fillRect/>
          </a:stretch>
        </p:blipFill>
        <p:spPr>
          <a:xfrm>
            <a:off x="8427412" y="3583598"/>
            <a:ext cx="1493252" cy="2589787"/>
          </a:xfrm>
          <a:prstGeom prst="rect">
            <a:avLst/>
          </a:prstGeom>
          <a:ln w="12700" cap="flat">
            <a:noFill/>
            <a:miter lim="400000"/>
            <a:headEnd/>
            <a:tailEnd/>
          </a:ln>
          <a:effectLst/>
        </p:spPr>
      </p:pic>
      <p:pic>
        <p:nvPicPr>
          <p:cNvPr id="7" name="officeArt object">
            <a:extLst>
              <a:ext uri="{FF2B5EF4-FFF2-40B4-BE49-F238E27FC236}">
                <a16:creationId xmlns:a16="http://schemas.microsoft.com/office/drawing/2014/main" id="{23E1D589-FA9B-4227-9273-384DB0EC930D}"/>
              </a:ext>
            </a:extLst>
          </p:cNvPr>
          <p:cNvPicPr/>
          <p:nvPr/>
        </p:nvPicPr>
        <p:blipFill>
          <a:blip r:embed="rId4"/>
          <a:stretch>
            <a:fillRect/>
          </a:stretch>
        </p:blipFill>
        <p:spPr>
          <a:xfrm>
            <a:off x="8427412" y="807898"/>
            <a:ext cx="1431290" cy="2466505"/>
          </a:xfrm>
          <a:prstGeom prst="rect">
            <a:avLst/>
          </a:prstGeom>
          <a:ln w="12700" cap="flat">
            <a:noFill/>
            <a:miter lim="400000"/>
            <a:headEnd/>
            <a:tailEnd/>
          </a:ln>
          <a:effectLst/>
        </p:spPr>
      </p:pic>
      <p:pic>
        <p:nvPicPr>
          <p:cNvPr id="8" name="officeArt object">
            <a:extLst>
              <a:ext uri="{FF2B5EF4-FFF2-40B4-BE49-F238E27FC236}">
                <a16:creationId xmlns:a16="http://schemas.microsoft.com/office/drawing/2014/main" id="{C3883038-9643-4A8A-BA7C-9AD30615716E}"/>
              </a:ext>
            </a:extLst>
          </p:cNvPr>
          <p:cNvPicPr/>
          <p:nvPr/>
        </p:nvPicPr>
        <p:blipFill>
          <a:blip r:embed="rId5"/>
          <a:stretch>
            <a:fillRect/>
          </a:stretch>
        </p:blipFill>
        <p:spPr>
          <a:xfrm>
            <a:off x="10078997" y="3560521"/>
            <a:ext cx="1456068" cy="2589786"/>
          </a:xfrm>
          <a:prstGeom prst="rect">
            <a:avLst/>
          </a:prstGeom>
          <a:ln w="12700" cap="flat">
            <a:noFill/>
            <a:miter lim="400000"/>
            <a:headEnd/>
            <a:tailEnd/>
          </a:ln>
          <a:effectLst/>
        </p:spPr>
      </p:pic>
      <p:pic>
        <p:nvPicPr>
          <p:cNvPr id="9" name="officeArt object">
            <a:extLst>
              <a:ext uri="{FF2B5EF4-FFF2-40B4-BE49-F238E27FC236}">
                <a16:creationId xmlns:a16="http://schemas.microsoft.com/office/drawing/2014/main" id="{657C8B6E-C945-400D-AFE7-4EA77EFF66F2}"/>
              </a:ext>
            </a:extLst>
          </p:cNvPr>
          <p:cNvPicPr/>
          <p:nvPr/>
        </p:nvPicPr>
        <p:blipFill>
          <a:blip r:embed="rId6"/>
          <a:stretch>
            <a:fillRect/>
          </a:stretch>
        </p:blipFill>
        <p:spPr>
          <a:xfrm>
            <a:off x="6778402" y="810909"/>
            <a:ext cx="1386992" cy="2466504"/>
          </a:xfrm>
          <a:prstGeom prst="rect">
            <a:avLst/>
          </a:prstGeom>
          <a:ln w="12700" cap="flat">
            <a:noFill/>
            <a:miter lim="400000"/>
            <a:headEnd/>
            <a:tailEnd/>
          </a:ln>
          <a:effectLst/>
        </p:spPr>
      </p:pic>
      <p:pic>
        <p:nvPicPr>
          <p:cNvPr id="10" name="officeArt object">
            <a:extLst>
              <a:ext uri="{FF2B5EF4-FFF2-40B4-BE49-F238E27FC236}">
                <a16:creationId xmlns:a16="http://schemas.microsoft.com/office/drawing/2014/main" id="{CC34AABE-1438-4582-BA1D-C748D775BF92}"/>
              </a:ext>
            </a:extLst>
          </p:cNvPr>
          <p:cNvPicPr/>
          <p:nvPr/>
        </p:nvPicPr>
        <p:blipFill>
          <a:blip r:embed="rId7"/>
          <a:stretch>
            <a:fillRect/>
          </a:stretch>
        </p:blipFill>
        <p:spPr>
          <a:xfrm>
            <a:off x="5125689" y="3564006"/>
            <a:ext cx="1452245" cy="2582817"/>
          </a:xfrm>
          <a:prstGeom prst="rect">
            <a:avLst/>
          </a:prstGeom>
          <a:ln w="12700" cap="flat">
            <a:noFill/>
            <a:miter lim="400000"/>
            <a:headEnd/>
            <a:tailEnd/>
          </a:ln>
          <a:effectLst/>
        </p:spPr>
      </p:pic>
      <p:pic>
        <p:nvPicPr>
          <p:cNvPr id="11" name="officeArt object">
            <a:extLst>
              <a:ext uri="{FF2B5EF4-FFF2-40B4-BE49-F238E27FC236}">
                <a16:creationId xmlns:a16="http://schemas.microsoft.com/office/drawing/2014/main" id="{40B2C38E-E86B-4C80-AC46-B3A3A6A20054}"/>
              </a:ext>
            </a:extLst>
          </p:cNvPr>
          <p:cNvPicPr/>
          <p:nvPr/>
        </p:nvPicPr>
        <p:blipFill>
          <a:blip r:embed="rId8"/>
          <a:stretch>
            <a:fillRect/>
          </a:stretch>
        </p:blipFill>
        <p:spPr>
          <a:xfrm>
            <a:off x="10082461" y="807898"/>
            <a:ext cx="1449140" cy="2466505"/>
          </a:xfrm>
          <a:prstGeom prst="rect">
            <a:avLst/>
          </a:prstGeom>
          <a:ln w="12700" cap="flat">
            <a:noFill/>
            <a:miter lim="400000"/>
            <a:headEnd/>
            <a:tailEnd/>
          </a:ln>
          <a:effectLst/>
        </p:spPr>
      </p:pic>
      <p:pic>
        <p:nvPicPr>
          <p:cNvPr id="12" name="officeArt object">
            <a:extLst>
              <a:ext uri="{FF2B5EF4-FFF2-40B4-BE49-F238E27FC236}">
                <a16:creationId xmlns:a16="http://schemas.microsoft.com/office/drawing/2014/main" id="{CE8DC05B-7B5C-4996-B57B-3F46FEBCB6FF}"/>
              </a:ext>
            </a:extLst>
          </p:cNvPr>
          <p:cNvPicPr/>
          <p:nvPr/>
        </p:nvPicPr>
        <p:blipFill>
          <a:blip r:embed="rId9"/>
          <a:stretch>
            <a:fillRect/>
          </a:stretch>
        </p:blipFill>
        <p:spPr>
          <a:xfrm>
            <a:off x="6785454" y="3564006"/>
            <a:ext cx="1468878" cy="2582817"/>
          </a:xfrm>
          <a:prstGeom prst="rect">
            <a:avLst/>
          </a:prstGeom>
          <a:ln w="12700" cap="flat">
            <a:noFill/>
            <a:miter lim="400000"/>
            <a:headEnd/>
            <a:tailEnd/>
          </a:ln>
          <a:effectLst/>
        </p:spPr>
      </p:pic>
    </p:spTree>
    <p:extLst>
      <p:ext uri="{BB962C8B-B14F-4D97-AF65-F5344CB8AC3E}">
        <p14:creationId xmlns:p14="http://schemas.microsoft.com/office/powerpoint/2010/main" val="424972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其他重要系统特性</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a:xfrm>
            <a:off x="660399" y="1121435"/>
            <a:ext cx="10820401" cy="1566347"/>
          </a:xfrm>
        </p:spPr>
        <p:txBody>
          <a:bodyPr>
            <a:normAutofit lnSpcReduction="10000"/>
          </a:bodyPr>
          <a:lstStyle/>
          <a:p>
            <a:r>
              <a:rPr lang="zh-CN" altLang="en-US" dirty="0"/>
              <a:t>管理员资质审核</a:t>
            </a:r>
            <a:endParaRPr lang="en-US" altLang="zh-CN" dirty="0"/>
          </a:p>
          <a:p>
            <a:r>
              <a:rPr lang="zh-CN" altLang="en-US" dirty="0"/>
              <a:t>投诉处理</a:t>
            </a:r>
            <a:endParaRPr lang="en-US" altLang="zh-CN" dirty="0"/>
          </a:p>
          <a:p>
            <a:r>
              <a:rPr lang="zh-CN" altLang="en-US" dirty="0"/>
              <a:t>相关任务智能推荐功能</a:t>
            </a:r>
            <a:endParaRPr lang="en-US" altLang="zh-CN" dirty="0"/>
          </a:p>
          <a:p>
            <a:endParaRPr lang="en-US" altLang="zh-CN" dirty="0"/>
          </a:p>
          <a:p>
            <a:endParaRPr lang="zh-CN" altLang="en-US" dirty="0"/>
          </a:p>
        </p:txBody>
      </p:sp>
      <p:sp>
        <p:nvSpPr>
          <p:cNvPr id="4" name="标题 1">
            <a:extLst>
              <a:ext uri="{FF2B5EF4-FFF2-40B4-BE49-F238E27FC236}">
                <a16:creationId xmlns:a16="http://schemas.microsoft.com/office/drawing/2014/main" id="{84CCF17F-8BBE-40FB-95B9-0940FD746108}"/>
              </a:ext>
            </a:extLst>
          </p:cNvPr>
          <p:cNvSpPr txBox="1">
            <a:spLocks/>
          </p:cNvSpPr>
          <p:nvPr/>
        </p:nvSpPr>
        <p:spPr>
          <a:xfrm>
            <a:off x="660395" y="3108079"/>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zh-CN" altLang="en-US" dirty="0"/>
              <a:t>性能要求</a:t>
            </a:r>
          </a:p>
        </p:txBody>
      </p:sp>
      <p:sp>
        <p:nvSpPr>
          <p:cNvPr id="5" name="内容占位符 2">
            <a:extLst>
              <a:ext uri="{FF2B5EF4-FFF2-40B4-BE49-F238E27FC236}">
                <a16:creationId xmlns:a16="http://schemas.microsoft.com/office/drawing/2014/main" id="{8BD87086-80B1-4D20-AD6B-7F5EDCB47FBC}"/>
              </a:ext>
            </a:extLst>
          </p:cNvPr>
          <p:cNvSpPr txBox="1">
            <a:spLocks/>
          </p:cNvSpPr>
          <p:nvPr/>
        </p:nvSpPr>
        <p:spPr>
          <a:xfrm>
            <a:off x="660397" y="3994142"/>
            <a:ext cx="10820401" cy="1677184"/>
          </a:xfrm>
          <a:prstGeom prst="rect">
            <a:avLst/>
          </a:prstGeom>
        </p:spPr>
        <p:txBody>
          <a:bodyPr vert="horz" lIns="91440" tIns="45720" rIns="91440" bIns="45720" rtlCol="0">
            <a:normAutofit/>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PR1: </a:t>
            </a:r>
            <a:r>
              <a:rPr lang="zh-CN" altLang="zh-CN" dirty="0"/>
              <a:t>在</a:t>
            </a:r>
            <a:r>
              <a:rPr lang="en-US" altLang="zh-CN" dirty="0"/>
              <a:t>1000</a:t>
            </a:r>
            <a:r>
              <a:rPr lang="zh-CN" altLang="zh-CN" dirty="0"/>
              <a:t>人并发使用时，系统不能崩溃</a:t>
            </a:r>
          </a:p>
          <a:p>
            <a:r>
              <a:rPr lang="en-US" altLang="zh-CN" dirty="0"/>
              <a:t>PR2: </a:t>
            </a:r>
            <a:r>
              <a:rPr lang="zh-CN" altLang="zh-CN" dirty="0"/>
              <a:t>所有的任务搜索都必须在</a:t>
            </a:r>
            <a:r>
              <a:rPr lang="en-US" altLang="zh-CN" dirty="0"/>
              <a:t> 2s </a:t>
            </a:r>
            <a:r>
              <a:rPr lang="zh-CN" altLang="zh-CN" dirty="0"/>
              <a:t>内完成</a:t>
            </a:r>
            <a:endParaRPr lang="zh-CN" altLang="en-US" dirty="0"/>
          </a:p>
          <a:p>
            <a:endParaRPr lang="zh-CN" altLang="en-US" dirty="0"/>
          </a:p>
        </p:txBody>
      </p:sp>
    </p:spTree>
    <p:extLst>
      <p:ext uri="{BB962C8B-B14F-4D97-AF65-F5344CB8AC3E}">
        <p14:creationId xmlns:p14="http://schemas.microsoft.com/office/powerpoint/2010/main" val="58806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3.</a:t>
            </a:r>
            <a:r>
              <a:rPr lang="zh-CN" altLang="en-US" dirty="0"/>
              <a:t>两种架构的比较与选择</a:t>
            </a:r>
            <a:endParaRPr lang="en-US" altLang="zh-CN" dirty="0"/>
          </a:p>
        </p:txBody>
      </p:sp>
    </p:spTree>
    <p:extLst>
      <p:ext uri="{BB962C8B-B14F-4D97-AF65-F5344CB8AC3E}">
        <p14:creationId xmlns:p14="http://schemas.microsoft.com/office/powerpoint/2010/main" val="1726366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LIBID_PRE" val="13088"/>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636890854633654960</Template>
  <TotalTime>532</TotalTime>
  <Words>981</Words>
  <Application>Microsoft Office PowerPoint</Application>
  <PresentationFormat>宽屏</PresentationFormat>
  <Paragraphs>149</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微软雅黑</vt:lpstr>
      <vt:lpstr>幼圆</vt:lpstr>
      <vt:lpstr>Arial</vt:lpstr>
      <vt:lpstr>Calibri</vt:lpstr>
      <vt:lpstr>Wingdings</vt:lpstr>
      <vt:lpstr>A000120140530A99PPBG</vt:lpstr>
      <vt:lpstr>同城互助系统 - 体系结构设计</vt:lpstr>
      <vt:lpstr>目录</vt:lpstr>
      <vt:lpstr>1.项目概述与人员</vt:lpstr>
      <vt:lpstr>项目概述</vt:lpstr>
      <vt:lpstr>小组成员</vt:lpstr>
      <vt:lpstr>2.需求</vt:lpstr>
      <vt:lpstr>基本用例</vt:lpstr>
      <vt:lpstr>其他重要系统特性</vt:lpstr>
      <vt:lpstr>3.两种架构的比较与选择</vt:lpstr>
      <vt:lpstr>MVC与管道架构的比较</vt:lpstr>
      <vt:lpstr>PowerPoint 演示文稿</vt:lpstr>
      <vt:lpstr>总体设计</vt:lpstr>
      <vt:lpstr>部件化开发</vt:lpstr>
      <vt:lpstr>部件概览</vt:lpstr>
      <vt:lpstr>MVC迭代过程</vt:lpstr>
      <vt:lpstr>PowerPoint 演示文稿</vt:lpstr>
      <vt:lpstr>4. 设计细节</vt:lpstr>
      <vt:lpstr>细节一：第三方登录采用了适配器模式</vt:lpstr>
      <vt:lpstr>细节二：通过后台增加限制，同域请求同一时间只受理一个请求。</vt:lpstr>
      <vt:lpstr>细节三：对投诉处理的隐式调用模块</vt:lpstr>
      <vt:lpstr>细节四：采用过滤器类实现智能推荐</vt:lpstr>
      <vt:lpstr>细节五：通过ip检测避免批量刷单或其他攻击行为</vt:lpstr>
      <vt:lpstr>5. 项目总结与思考</vt:lpstr>
      <vt:lpstr>反思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同城互助系统 - 体系结构设计</dc:title>
  <dc:creator>73442</dc:creator>
  <cp:lastModifiedBy>73442</cp:lastModifiedBy>
  <cp:revision>15</cp:revision>
  <dcterms:created xsi:type="dcterms:W3CDTF">2019-03-24T20:37:40Z</dcterms:created>
  <dcterms:modified xsi:type="dcterms:W3CDTF">2019-03-26T16:48:07Z</dcterms:modified>
</cp:coreProperties>
</file>