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4" r:id="rId7"/>
    <p:sldId id="261" r:id="rId8"/>
    <p:sldId id="262" r:id="rId9"/>
    <p:sldId id="275" r:id="rId10"/>
    <p:sldId id="263" r:id="rId11"/>
    <p:sldId id="264" r:id="rId12"/>
    <p:sldId id="265" r:id="rId13"/>
    <p:sldId id="276" r:id="rId14"/>
    <p:sldId id="266" r:id="rId15"/>
    <p:sldId id="277" r:id="rId16"/>
    <p:sldId id="278" r:id="rId17"/>
    <p:sldId id="267" r:id="rId18"/>
    <p:sldId id="268" r:id="rId19"/>
    <p:sldId id="269" r:id="rId20"/>
    <p:sldId id="270" r:id="rId21"/>
    <p:sldId id="271" r:id="rId22"/>
    <p:sldId id="272" r:id="rId23"/>
    <p:sldId id="273" r:id="rId24"/>
  </p:sldIdLst>
  <p:sldSz cx="12192000" cy="6858000"/>
  <p:notesSz cx="6858000" cy="9144000"/>
  <p:custDataLst>
    <p:tags r:id="rId25"/>
  </p:custDataLst>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92"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a:t>单击此处添加您的标题文字</a:t>
            </a:r>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val="1240025375"/>
      </p:ext>
    </p:extLst>
  </p:cSld>
  <p:clrMapOvr>
    <a:masterClrMapping/>
  </p:clrMapOvr>
  <p:extLst mod="1">
    <p:ext uri="{DCECCB84-F9BA-43D5-87BE-67443E8EF086}">
      <p15:sldGuideLst xmlns:p15="http://schemas.microsoft.com/office/powerpoint/2012/main">
        <p15:guide id="1" pos="4967">
          <p15:clr>
            <a:srgbClr val="FBAE40"/>
          </p15:clr>
        </p15:guide>
        <p15:guide id="0" orient="horz" pos="2160">
          <p15:clr>
            <a:srgbClr val="FBAE40"/>
          </p15:clr>
        </p15:guide>
        <p15:guide id="2"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56494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01069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24129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149604680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编辑母版文本样式</a:t>
            </a:r>
          </a:p>
          <a:p>
            <a:pPr lvl="1"/>
            <a:r>
              <a:rPr lang="zh-CN" altLang="en-US"/>
              <a:t>第二级</a:t>
            </a:r>
          </a:p>
        </p:txBody>
      </p:sp>
      <p:sp>
        <p:nvSpPr>
          <p:cNvPr id="4" name="KSO_BC2"/>
          <p:cNvSpPr>
            <a:spLocks noGrp="1"/>
          </p:cNvSpPr>
          <p:nvPr>
            <p:ph sz="half" idx="2"/>
          </p:nvPr>
        </p:nvSpPr>
        <p:spPr>
          <a:xfrm>
            <a:off x="6519334" y="1244603"/>
            <a:ext cx="5094116" cy="4932363"/>
          </a:xfrm>
        </p:spPr>
        <p:txBody>
          <a:bodyPr/>
          <a:lstStyle/>
          <a:p>
            <a:pPr lvl="0"/>
            <a:r>
              <a:rPr lang="zh-CN" altLang="en-US"/>
              <a:t>编辑母版文本样式</a:t>
            </a:r>
          </a:p>
          <a:p>
            <a:pPr lvl="1"/>
            <a:r>
              <a:rPr lang="zh-CN" altLang="en-US"/>
              <a:t>第二级</a:t>
            </a:r>
          </a:p>
        </p:txBody>
      </p:sp>
      <p:sp>
        <p:nvSpPr>
          <p:cNvPr id="5"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45153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编辑母版文本样式</a:t>
            </a:r>
          </a:p>
          <a:p>
            <a:pPr lvl="1"/>
            <a:r>
              <a:rPr lang="zh-CN" altLang="en-US"/>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a:t>编辑母版文本样式</a:t>
            </a:r>
          </a:p>
          <a:p>
            <a:pPr lvl="1"/>
            <a:r>
              <a:rPr lang="zh-CN" altLang="en-US"/>
              <a:t>第二级</a:t>
            </a:r>
          </a:p>
        </p:txBody>
      </p:sp>
      <p:sp>
        <p:nvSpPr>
          <p:cNvPr id="7"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48895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27376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452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408944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KSO_FD"/>
          <p:cNvSpPr>
            <a:spLocks noGrp="1"/>
          </p:cNvSpPr>
          <p:nvPr>
            <p:ph type="dt" sz="half" idx="10"/>
          </p:nvPr>
        </p:nvSpPr>
        <p:spPr/>
        <p:txBody>
          <a:bodyPr/>
          <a:lstStyle/>
          <a:p>
            <a:fld id="{EB972E49-C203-42EB-B76E-1280A3DA9DB0}" type="datetimeFigureOut">
              <a:rPr lang="zh-CN" altLang="en-US" smtClean="0"/>
              <a:t>2019/3/25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189638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EB972E49-C203-42EB-B76E-1280A3DA9DB0}" type="datetimeFigureOut">
              <a:rPr lang="zh-CN" altLang="en-US" smtClean="0"/>
              <a:t>2019/3/25</a:t>
            </a:fld>
            <a:endParaRPr lang="zh-CN" alt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80F9F6EE-58D9-4625-81D3-F86905E07B82}" type="slidenum">
              <a:rPr lang="zh-CN" altLang="en-US" smtClean="0"/>
              <a:t>‹#›</a:t>
            </a:fld>
            <a:endParaRPr lang="zh-CN" alt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0946886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096E4-814D-40A0-A4F8-85453A5F5B38}"/>
              </a:ext>
            </a:extLst>
          </p:cNvPr>
          <p:cNvSpPr>
            <a:spLocks noGrp="1"/>
          </p:cNvSpPr>
          <p:nvPr>
            <p:ph type="title"/>
          </p:nvPr>
        </p:nvSpPr>
        <p:spPr/>
        <p:txBody>
          <a:bodyPr/>
          <a:lstStyle/>
          <a:p>
            <a:r>
              <a:rPr lang="zh-CN" altLang="en-US" dirty="0"/>
              <a:t>同城互助系统 </a:t>
            </a:r>
            <a:r>
              <a:rPr lang="en-US" altLang="zh-CN" dirty="0"/>
              <a:t>- </a:t>
            </a:r>
            <a:r>
              <a:rPr lang="zh-CN" altLang="en-US" dirty="0"/>
              <a:t>体系结构设计</a:t>
            </a:r>
          </a:p>
        </p:txBody>
      </p:sp>
      <p:sp>
        <p:nvSpPr>
          <p:cNvPr id="3" name="副标题 2">
            <a:extLst>
              <a:ext uri="{FF2B5EF4-FFF2-40B4-BE49-F238E27FC236}">
                <a16:creationId xmlns:a16="http://schemas.microsoft.com/office/drawing/2014/main" id="{D0315382-2A08-44E6-B4F5-24D1D01A28B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9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总体设计</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a:xfrm>
            <a:off x="660399" y="1121434"/>
            <a:ext cx="10820401" cy="5311982"/>
          </a:xfrm>
        </p:spPr>
        <p:txBody>
          <a:bodyPr/>
          <a:lstStyle/>
          <a:p>
            <a:r>
              <a:rPr lang="zh-CN" altLang="en-US" dirty="0"/>
              <a:t>系统采用通用</a:t>
            </a:r>
            <a:r>
              <a:rPr lang="en-US" altLang="zh-CN" dirty="0" err="1"/>
              <a:t>springboot</a:t>
            </a:r>
            <a:r>
              <a:rPr lang="zh-CN" altLang="en-US" dirty="0"/>
              <a:t>架构，采用</a:t>
            </a:r>
            <a:r>
              <a:rPr lang="en-US" altLang="zh-CN" dirty="0"/>
              <a:t>controller-</a:t>
            </a:r>
            <a:r>
              <a:rPr lang="en-US" altLang="zh-CN" dirty="0" err="1"/>
              <a:t>blservice</a:t>
            </a:r>
            <a:r>
              <a:rPr lang="en-US" altLang="zh-CN" dirty="0"/>
              <a:t>-</a:t>
            </a:r>
            <a:r>
              <a:rPr lang="en-US" altLang="zh-CN" dirty="0" err="1"/>
              <a:t>dao</a:t>
            </a:r>
            <a:r>
              <a:rPr lang="zh-CN" altLang="en-US" dirty="0"/>
              <a:t>的三级</a:t>
            </a:r>
            <a:r>
              <a:rPr lang="en-US" altLang="zh-CN" dirty="0"/>
              <a:t>MVC</a:t>
            </a:r>
            <a:r>
              <a:rPr lang="zh-CN" altLang="en-US" dirty="0"/>
              <a:t>结构。模块组织和子系统组织如图所示，</a:t>
            </a:r>
            <a:endParaRPr lang="en-US" altLang="zh-CN" dirty="0"/>
          </a:p>
          <a:p>
            <a:endParaRPr lang="zh-CN" altLang="en-US" dirty="0"/>
          </a:p>
        </p:txBody>
      </p:sp>
      <p:pic>
        <p:nvPicPr>
          <p:cNvPr id="7" name="图片 6">
            <a:extLst>
              <a:ext uri="{FF2B5EF4-FFF2-40B4-BE49-F238E27FC236}">
                <a16:creationId xmlns:a16="http://schemas.microsoft.com/office/drawing/2014/main" id="{9E6B6293-49F1-4836-8C9F-D1C4C0A36792}"/>
              </a:ext>
            </a:extLst>
          </p:cNvPr>
          <p:cNvPicPr>
            <a:picLocks noChangeAspect="1"/>
          </p:cNvPicPr>
          <p:nvPr/>
        </p:nvPicPr>
        <p:blipFill>
          <a:blip r:embed="rId2"/>
          <a:stretch>
            <a:fillRect/>
          </a:stretch>
        </p:blipFill>
        <p:spPr>
          <a:xfrm>
            <a:off x="3401608" y="2192026"/>
            <a:ext cx="5388784" cy="3764224"/>
          </a:xfrm>
          <a:prstGeom prst="rect">
            <a:avLst/>
          </a:prstGeom>
        </p:spPr>
      </p:pic>
    </p:spTree>
    <p:extLst>
      <p:ext uri="{BB962C8B-B14F-4D97-AF65-F5344CB8AC3E}">
        <p14:creationId xmlns:p14="http://schemas.microsoft.com/office/powerpoint/2010/main" val="335448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部件化开发</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采用部件化设计，增加内聚性，降低耦合度，减少开发难度，提高项目成功率。总体结构图：</a:t>
            </a:r>
            <a:endParaRPr lang="en-US" altLang="zh-CN" dirty="0"/>
          </a:p>
        </p:txBody>
      </p:sp>
      <p:pic>
        <p:nvPicPr>
          <p:cNvPr id="4" name="图片 3">
            <a:extLst>
              <a:ext uri="{FF2B5EF4-FFF2-40B4-BE49-F238E27FC236}">
                <a16:creationId xmlns:a16="http://schemas.microsoft.com/office/drawing/2014/main" id="{40FDE38B-BA85-4AAE-B4C8-0E70FC9689B5}"/>
              </a:ext>
            </a:extLst>
          </p:cNvPr>
          <p:cNvPicPr>
            <a:picLocks noChangeAspect="1"/>
          </p:cNvPicPr>
          <p:nvPr/>
        </p:nvPicPr>
        <p:blipFill>
          <a:blip r:embed="rId2"/>
          <a:stretch>
            <a:fillRect/>
          </a:stretch>
        </p:blipFill>
        <p:spPr>
          <a:xfrm>
            <a:off x="3459651" y="2090425"/>
            <a:ext cx="5702821" cy="3983588"/>
          </a:xfrm>
          <a:prstGeom prst="rect">
            <a:avLst/>
          </a:prstGeom>
        </p:spPr>
      </p:pic>
    </p:spTree>
    <p:extLst>
      <p:ext uri="{BB962C8B-B14F-4D97-AF65-F5344CB8AC3E}">
        <p14:creationId xmlns:p14="http://schemas.microsoft.com/office/powerpoint/2010/main" val="251340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a:xfrm>
            <a:off x="660400" y="1121434"/>
            <a:ext cx="5297055" cy="4577402"/>
          </a:xfrm>
        </p:spPr>
        <p:txBody>
          <a:bodyPr>
            <a:normAutofit fontScale="40000" lnSpcReduction="20000"/>
          </a:bodyPr>
          <a:lstStyle/>
          <a:p>
            <a:r>
              <a:rPr lang="en-US" altLang="zh-CN" dirty="0"/>
              <a:t> </a:t>
            </a:r>
            <a:endParaRPr lang="zh-CN" altLang="zh-CN" dirty="0"/>
          </a:p>
          <a:p>
            <a:r>
              <a:rPr lang="en-US" altLang="zh-CN" dirty="0"/>
              <a:t>1</a:t>
            </a:r>
            <a:r>
              <a:rPr lang="zh-CN" altLang="zh-CN" dirty="0"/>
              <a:t>部件</a:t>
            </a:r>
            <a:r>
              <a:rPr lang="en-US" altLang="zh-CN" dirty="0"/>
              <a:t>View</a:t>
            </a:r>
            <a:r>
              <a:rPr lang="zh-CN" altLang="zh-CN" dirty="0"/>
              <a:t>： 展示层部件，与用户交互，形式是</a:t>
            </a:r>
            <a:r>
              <a:rPr lang="en-US" altLang="zh-CN" dirty="0"/>
              <a:t>html</a:t>
            </a:r>
            <a:r>
              <a:rPr lang="zh-CN" altLang="zh-CN" dirty="0"/>
              <a:t>界面，响应用户请求，提供相应的信息，端口</a:t>
            </a:r>
            <a:r>
              <a:rPr lang="en-US" altLang="zh-CN" dirty="0"/>
              <a:t>info</a:t>
            </a:r>
            <a:r>
              <a:rPr lang="zh-CN" altLang="zh-CN" dirty="0"/>
              <a:t>负责向用户显示信息，端口</a:t>
            </a:r>
            <a:r>
              <a:rPr lang="en-US" altLang="zh-CN" dirty="0"/>
              <a:t>listen</a:t>
            </a:r>
            <a:r>
              <a:rPr lang="zh-CN" altLang="zh-CN" dirty="0"/>
              <a:t>负责监听逻辑层并作出请求，</a:t>
            </a:r>
          </a:p>
          <a:p>
            <a:r>
              <a:rPr lang="en-US" altLang="zh-CN" dirty="0"/>
              <a:t> 2</a:t>
            </a:r>
            <a:r>
              <a:rPr lang="zh-CN" altLang="zh-CN" dirty="0"/>
              <a:t>部件</a:t>
            </a:r>
            <a:r>
              <a:rPr lang="en-US" altLang="zh-CN" dirty="0"/>
              <a:t> </a:t>
            </a:r>
            <a:r>
              <a:rPr lang="en-US" altLang="zh-CN" dirty="0" err="1"/>
              <a:t>UserController</a:t>
            </a:r>
            <a:r>
              <a:rPr lang="en-US" altLang="zh-CN" dirty="0"/>
              <a:t> </a:t>
            </a:r>
            <a:r>
              <a:rPr lang="zh-CN" altLang="zh-CN" dirty="0"/>
              <a:t>，主要功能是对个人信息管理界面的用户请求进行响应，负责将用户对个人信息的查询与编辑请求转发，获得相应数据后返回给前端</a:t>
            </a:r>
            <a:r>
              <a:rPr lang="en-US" altLang="zh-CN" dirty="0"/>
              <a:t>html</a:t>
            </a:r>
            <a:r>
              <a:rPr lang="zh-CN" altLang="zh-CN" dirty="0"/>
              <a:t>界面进行展示</a:t>
            </a:r>
            <a:r>
              <a:rPr lang="en-US" altLang="zh-CN" dirty="0"/>
              <a:t>.</a:t>
            </a:r>
            <a:r>
              <a:rPr lang="zh-CN" altLang="zh-CN" dirty="0"/>
              <a:t>主要端口为各类</a:t>
            </a:r>
            <a:r>
              <a:rPr lang="en-US" altLang="zh-CN" dirty="0" err="1"/>
              <a:t>requestMap</a:t>
            </a:r>
            <a:r>
              <a:rPr lang="zh-CN" altLang="zh-CN" dirty="0"/>
              <a:t>，负责响应请求，以及数据发回</a:t>
            </a:r>
          </a:p>
          <a:p>
            <a:r>
              <a:rPr lang="en-US" altLang="zh-CN" dirty="0"/>
              <a:t>3</a:t>
            </a:r>
            <a:r>
              <a:rPr lang="zh-CN" altLang="zh-CN" dirty="0"/>
              <a:t>部件</a:t>
            </a:r>
            <a:r>
              <a:rPr lang="en-US" altLang="zh-CN" dirty="0"/>
              <a:t> </a:t>
            </a:r>
            <a:r>
              <a:rPr lang="en-US" altLang="zh-CN" dirty="0" err="1"/>
              <a:t>workController</a:t>
            </a:r>
            <a:r>
              <a:rPr lang="zh-CN" altLang="zh-CN" dirty="0"/>
              <a:t>，对任务的相关界面请求进行响应，任务状态的刷新，信息展示与反馈获取等，与逻辑层连接后传递相关数据，任务的发布、展示、结算都通过该部件。主要端口为各类</a:t>
            </a:r>
            <a:r>
              <a:rPr lang="en-US" altLang="zh-CN" dirty="0" err="1"/>
              <a:t>requestMap</a:t>
            </a:r>
            <a:r>
              <a:rPr lang="zh-CN" altLang="zh-CN" dirty="0"/>
              <a:t>，负责响应请求，以及数据发回</a:t>
            </a:r>
          </a:p>
          <a:p>
            <a:r>
              <a:rPr lang="en-US" altLang="zh-CN" dirty="0"/>
              <a:t>4</a:t>
            </a:r>
            <a:r>
              <a:rPr lang="zh-CN" altLang="zh-CN" dirty="0"/>
              <a:t>部件</a:t>
            </a:r>
            <a:r>
              <a:rPr lang="en-US" altLang="zh-CN" dirty="0"/>
              <a:t>admin</a:t>
            </a:r>
            <a:r>
              <a:rPr lang="zh-CN" altLang="zh-CN" dirty="0"/>
              <a:t>，对管理员界面的请求进行响应，管理员对用户资质的审核，投诉的反馈，与逻辑层连接后传递相关数据，主要端口为各类</a:t>
            </a:r>
            <a:r>
              <a:rPr lang="en-US" altLang="zh-CN" dirty="0" err="1"/>
              <a:t>requestMap</a:t>
            </a:r>
            <a:r>
              <a:rPr lang="zh-CN" altLang="zh-CN" dirty="0"/>
              <a:t>，负责响应请求，以及数据发回</a:t>
            </a:r>
          </a:p>
          <a:p>
            <a:r>
              <a:rPr lang="en-US" altLang="zh-CN" dirty="0"/>
              <a:t>5</a:t>
            </a:r>
            <a:r>
              <a:rPr lang="zh-CN" altLang="zh-CN" dirty="0"/>
              <a:t>部件</a:t>
            </a:r>
            <a:r>
              <a:rPr lang="en-US" altLang="zh-CN" dirty="0" err="1"/>
              <a:t>recommendManage</a:t>
            </a:r>
            <a:r>
              <a:rPr lang="zh-CN" altLang="zh-CN" dirty="0"/>
              <a:t>，运用策略模式，封装了对任务的推荐策略和相关算法，通过端口</a:t>
            </a:r>
            <a:r>
              <a:rPr lang="en-US" altLang="zh-CN" dirty="0" err="1"/>
              <a:t>loadWorkData</a:t>
            </a:r>
            <a:r>
              <a:rPr lang="zh-CN" altLang="zh-CN" dirty="0"/>
              <a:t>加载数据，并在用户请求推荐时进行智能推荐。</a:t>
            </a:r>
          </a:p>
          <a:p>
            <a:r>
              <a:rPr lang="en-US" altLang="zh-CN" dirty="0"/>
              <a:t>6</a:t>
            </a:r>
            <a:r>
              <a:rPr lang="zh-CN" altLang="zh-CN" dirty="0"/>
              <a:t>部件</a:t>
            </a:r>
            <a:r>
              <a:rPr lang="en-US" altLang="zh-CN" dirty="0" err="1"/>
              <a:t>searchManage</a:t>
            </a:r>
            <a:r>
              <a:rPr lang="zh-CN" altLang="zh-CN" dirty="0"/>
              <a:t>，逻辑层部件，统一管理任务的搜索，在用户请求搜索时返回相关结果，并通过端口</a:t>
            </a:r>
            <a:r>
              <a:rPr lang="en-US" altLang="zh-CN" dirty="0" err="1"/>
              <a:t>getRecommend</a:t>
            </a:r>
            <a:r>
              <a:rPr lang="zh-CN" altLang="zh-CN" dirty="0"/>
              <a:t>获得推荐部件优化后的结果。</a:t>
            </a:r>
          </a:p>
          <a:p>
            <a:r>
              <a:rPr lang="en-US" altLang="zh-CN" dirty="0"/>
              <a:t>7</a:t>
            </a:r>
            <a:r>
              <a:rPr lang="zh-CN" altLang="zh-CN" dirty="0"/>
              <a:t>部件</a:t>
            </a:r>
            <a:r>
              <a:rPr lang="en-US" altLang="zh-CN" dirty="0"/>
              <a:t>Dao</a:t>
            </a:r>
            <a:r>
              <a:rPr lang="zh-CN" altLang="zh-CN" dirty="0"/>
              <a:t>，对相关数据进行持久化存储和管理，响应逻辑层的数据获取需求，主要端口为</a:t>
            </a:r>
            <a:r>
              <a:rPr lang="en-US" altLang="zh-CN" dirty="0" err="1"/>
              <a:t>dataAcess</a:t>
            </a:r>
            <a:r>
              <a:rPr lang="zh-CN" altLang="zh-CN" dirty="0"/>
              <a:t>，提供用户、任务、日志等数据</a:t>
            </a:r>
          </a:p>
          <a:p>
            <a:r>
              <a:rPr lang="en-US" altLang="zh-CN" dirty="0"/>
              <a:t>8</a:t>
            </a:r>
            <a:r>
              <a:rPr lang="zh-CN" altLang="zh-CN" dirty="0"/>
              <a:t>部件</a:t>
            </a:r>
            <a:r>
              <a:rPr lang="en-US" altLang="zh-CN" dirty="0" err="1"/>
              <a:t>LogMange</a:t>
            </a:r>
            <a:r>
              <a:rPr lang="zh-CN" altLang="zh-CN" dirty="0"/>
              <a:t>，逻辑层部件，记录各种操作，并存入数据库以供查看，主要端口为</a:t>
            </a:r>
            <a:r>
              <a:rPr lang="en-US" altLang="zh-CN" dirty="0" err="1"/>
              <a:t>dataAcess</a:t>
            </a:r>
            <a:r>
              <a:rPr lang="zh-CN" altLang="zh-CN" dirty="0"/>
              <a:t>和</a:t>
            </a:r>
            <a:r>
              <a:rPr lang="en-US" altLang="zh-CN" dirty="0" err="1"/>
              <a:t>appendLog</a:t>
            </a:r>
            <a:r>
              <a:rPr lang="zh-CN" altLang="zh-CN" dirty="0"/>
              <a:t>；</a:t>
            </a:r>
          </a:p>
          <a:p>
            <a:endParaRPr lang="zh-CN" altLang="en-US" dirty="0"/>
          </a:p>
        </p:txBody>
      </p:sp>
      <p:sp>
        <p:nvSpPr>
          <p:cNvPr id="4" name="内容占位符 2">
            <a:extLst>
              <a:ext uri="{FF2B5EF4-FFF2-40B4-BE49-F238E27FC236}">
                <a16:creationId xmlns:a16="http://schemas.microsoft.com/office/drawing/2014/main" id="{985F2F4B-C639-4865-BCE3-20F4AE3C2680}"/>
              </a:ext>
            </a:extLst>
          </p:cNvPr>
          <p:cNvSpPr txBox="1">
            <a:spLocks/>
          </p:cNvSpPr>
          <p:nvPr/>
        </p:nvSpPr>
        <p:spPr>
          <a:xfrm>
            <a:off x="6368475" y="1159164"/>
            <a:ext cx="5297055" cy="4577402"/>
          </a:xfrm>
          <a:prstGeom prst="rect">
            <a:avLst/>
          </a:prstGeom>
        </p:spPr>
        <p:txBody>
          <a:bodyPr vert="horz" lIns="91440" tIns="45720" rIns="91440" bIns="45720" rtlCol="0">
            <a:normAutofit fontScale="47500" lnSpcReduction="20000"/>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 </a:t>
            </a:r>
          </a:p>
          <a:p>
            <a:r>
              <a:rPr lang="en-US" altLang="zh-CN" dirty="0"/>
              <a:t>9</a:t>
            </a:r>
            <a:r>
              <a:rPr lang="zh-CN" altLang="zh-CN" dirty="0"/>
              <a:t>部件</a:t>
            </a:r>
            <a:r>
              <a:rPr lang="en-US" altLang="zh-CN" dirty="0" err="1"/>
              <a:t>MoneyAccountMange</a:t>
            </a:r>
            <a:r>
              <a:rPr lang="zh-CN" altLang="zh-CN" dirty="0"/>
              <a:t>，对用户资金进行单独管理，任务报酬等资金操作都通过该接口实现，便于加载额外的安全性措施。端口为</a:t>
            </a:r>
            <a:r>
              <a:rPr lang="en-US" altLang="zh-CN" dirty="0" err="1"/>
              <a:t>dataAcess</a:t>
            </a:r>
            <a:r>
              <a:rPr lang="en-US" altLang="zh-CN" dirty="0"/>
              <a:t> </a:t>
            </a:r>
            <a:r>
              <a:rPr lang="zh-CN" altLang="zh-CN" dirty="0"/>
              <a:t>与数据层交互，</a:t>
            </a:r>
            <a:r>
              <a:rPr lang="en-US" altLang="zh-CN" dirty="0" err="1"/>
              <a:t>mangageMoney</a:t>
            </a:r>
            <a:r>
              <a:rPr lang="zh-CN" altLang="zh-CN" dirty="0"/>
              <a:t>，管理用户资金，以及</a:t>
            </a:r>
            <a:r>
              <a:rPr lang="en-US" altLang="zh-CN" dirty="0" err="1"/>
              <a:t>bankAPI</a:t>
            </a:r>
            <a:r>
              <a:rPr lang="zh-CN" altLang="zh-CN" dirty="0"/>
              <a:t>与外部银行系统交互。</a:t>
            </a:r>
          </a:p>
          <a:p>
            <a:r>
              <a:rPr lang="en-US" altLang="zh-CN" dirty="0"/>
              <a:t>10</a:t>
            </a:r>
            <a:r>
              <a:rPr lang="zh-CN" altLang="zh-CN" dirty="0"/>
              <a:t>部件 </a:t>
            </a:r>
            <a:r>
              <a:rPr lang="en-US" altLang="zh-CN" dirty="0" err="1"/>
              <a:t>AuthenticationManage</a:t>
            </a:r>
            <a:r>
              <a:rPr lang="zh-CN" altLang="zh-CN" dirty="0"/>
              <a:t>，负责用户上传技能证明的认证，端口为</a:t>
            </a:r>
            <a:r>
              <a:rPr lang="en-US" altLang="zh-CN" dirty="0" err="1"/>
              <a:t>adminCer</a:t>
            </a:r>
            <a:r>
              <a:rPr lang="zh-CN" altLang="zh-CN" dirty="0"/>
              <a:t>，负责接收管理员的审批结果，</a:t>
            </a:r>
            <a:r>
              <a:rPr lang="en-US" altLang="zh-CN" dirty="0" err="1"/>
              <a:t>QueryAPI</a:t>
            </a:r>
            <a:r>
              <a:rPr lang="zh-CN" altLang="zh-CN" dirty="0"/>
              <a:t>，向外部专业网站进行技能认证证书的真伪查询。</a:t>
            </a:r>
          </a:p>
          <a:p>
            <a:r>
              <a:rPr lang="en-US" altLang="zh-CN" dirty="0"/>
              <a:t>11</a:t>
            </a:r>
            <a:r>
              <a:rPr lang="zh-CN" altLang="zh-CN" dirty="0"/>
              <a:t>部件</a:t>
            </a:r>
            <a:r>
              <a:rPr lang="en-US" altLang="zh-CN" dirty="0" err="1"/>
              <a:t>CommentManage</a:t>
            </a:r>
            <a:r>
              <a:rPr lang="zh-CN" altLang="zh-CN" dirty="0"/>
              <a:t>，负责用户之间的评论功能，评论与留言逻辑，举报与审查，敏感词筛查等行为，端口为</a:t>
            </a:r>
            <a:r>
              <a:rPr lang="en-US" altLang="zh-CN" dirty="0" err="1"/>
              <a:t>dataAccess</a:t>
            </a:r>
            <a:r>
              <a:rPr lang="zh-CN" altLang="zh-CN" dirty="0"/>
              <a:t>，与数据层进行交互。</a:t>
            </a:r>
            <a:r>
              <a:rPr lang="en-US" altLang="zh-CN" dirty="0" err="1"/>
              <a:t>AdminCer</a:t>
            </a:r>
            <a:r>
              <a:rPr lang="zh-CN" altLang="zh-CN" dirty="0"/>
              <a:t>，负责接收管理员的处理结果</a:t>
            </a:r>
            <a:r>
              <a:rPr lang="en-US" altLang="zh-CN" dirty="0"/>
              <a:t> </a:t>
            </a:r>
            <a:endParaRPr lang="zh-CN" altLang="zh-CN" dirty="0"/>
          </a:p>
          <a:p>
            <a:r>
              <a:rPr lang="en-US" altLang="zh-CN" dirty="0"/>
              <a:t>12 </a:t>
            </a:r>
            <a:r>
              <a:rPr lang="zh-CN" altLang="zh-CN" dirty="0"/>
              <a:t>部件</a:t>
            </a:r>
            <a:r>
              <a:rPr lang="en-US" altLang="zh-CN" dirty="0" err="1"/>
              <a:t>UserManage</a:t>
            </a:r>
            <a:r>
              <a:rPr lang="zh-CN" altLang="zh-CN" dirty="0"/>
              <a:t>，负责管理用户相关操作的逻辑，包括个人信息，认证技能等。主要端口为</a:t>
            </a:r>
            <a:r>
              <a:rPr lang="en-US" altLang="zh-CN" dirty="0" err="1"/>
              <a:t>dataAcess</a:t>
            </a:r>
            <a:r>
              <a:rPr lang="zh-CN" altLang="zh-CN" dirty="0"/>
              <a:t>，</a:t>
            </a:r>
          </a:p>
          <a:p>
            <a:r>
              <a:rPr lang="en-US" altLang="zh-CN" dirty="0"/>
              <a:t>13 </a:t>
            </a:r>
            <a:r>
              <a:rPr lang="zh-CN" altLang="zh-CN" dirty="0"/>
              <a:t>部件</a:t>
            </a:r>
            <a:r>
              <a:rPr lang="en-US" altLang="zh-CN" dirty="0" err="1"/>
              <a:t>workManage</a:t>
            </a:r>
            <a:r>
              <a:rPr lang="zh-CN" altLang="zh-CN" dirty="0"/>
              <a:t>，负责管理任务的相关逻辑操作，包括任务的发布与订单的达成。封装了任务的结算方法，主要端口为</a:t>
            </a:r>
            <a:r>
              <a:rPr lang="en-US" altLang="zh-CN" dirty="0" err="1"/>
              <a:t>dataAcess</a:t>
            </a:r>
            <a:r>
              <a:rPr lang="zh-CN" altLang="zh-CN" dirty="0"/>
              <a:t>。</a:t>
            </a:r>
          </a:p>
          <a:p>
            <a:r>
              <a:rPr lang="zh-CN" altLang="zh-CN" dirty="0"/>
              <a:t>连接件</a:t>
            </a:r>
          </a:p>
          <a:p>
            <a:r>
              <a:rPr lang="en-US" altLang="zh-CN" dirty="0"/>
              <a:t>1 </a:t>
            </a:r>
            <a:r>
              <a:rPr lang="zh-CN" altLang="zh-CN" dirty="0"/>
              <a:t>连接件</a:t>
            </a:r>
            <a:r>
              <a:rPr lang="en-US" altLang="zh-CN" dirty="0" err="1"/>
              <a:t>HttpRequest</a:t>
            </a:r>
            <a:r>
              <a:rPr lang="en-US" altLang="zh-CN" dirty="0"/>
              <a:t> </a:t>
            </a:r>
            <a:r>
              <a:rPr lang="zh-CN" altLang="zh-CN" dirty="0"/>
              <a:t>，通过</a:t>
            </a:r>
            <a:r>
              <a:rPr lang="en-US" altLang="zh-CN" dirty="0"/>
              <a:t>http</a:t>
            </a:r>
            <a:r>
              <a:rPr lang="zh-CN" altLang="zh-CN" dirty="0"/>
              <a:t>协议，实现客户端了浏览器的通信。</a:t>
            </a:r>
          </a:p>
          <a:p>
            <a:r>
              <a:rPr lang="en-US" altLang="zh-CN" dirty="0"/>
              <a:t>2 </a:t>
            </a:r>
            <a:r>
              <a:rPr lang="zh-CN" altLang="zh-CN" dirty="0"/>
              <a:t>连接件</a:t>
            </a:r>
            <a:r>
              <a:rPr lang="en-US" altLang="zh-CN" dirty="0"/>
              <a:t> </a:t>
            </a:r>
            <a:r>
              <a:rPr lang="en-US" altLang="zh-CN" dirty="0" err="1"/>
              <a:t>DataDriver</a:t>
            </a:r>
            <a:r>
              <a:rPr lang="zh-CN" altLang="zh-CN" dirty="0"/>
              <a:t>，数据库管理系统，实现了数据持久化存储的相关功能连接</a:t>
            </a:r>
          </a:p>
          <a:p>
            <a:r>
              <a:rPr lang="en-US" altLang="zh-CN" dirty="0"/>
              <a:t>3</a:t>
            </a:r>
            <a:r>
              <a:rPr lang="zh-CN" altLang="zh-CN" dirty="0"/>
              <a:t>连接件 </a:t>
            </a:r>
            <a:r>
              <a:rPr lang="en-US" altLang="zh-CN" dirty="0" err="1"/>
              <a:t>serverManage</a:t>
            </a:r>
            <a:r>
              <a:rPr lang="zh-CN" altLang="zh-CN" dirty="0"/>
              <a:t>，网站服务器驱动，实现了对网站运行部署环境的相关连接</a:t>
            </a:r>
          </a:p>
          <a:p>
            <a:endParaRPr lang="zh-CN" altLang="en-US" dirty="0"/>
          </a:p>
        </p:txBody>
      </p:sp>
    </p:spTree>
    <p:extLst>
      <p:ext uri="{BB962C8B-B14F-4D97-AF65-F5344CB8AC3E}">
        <p14:creationId xmlns:p14="http://schemas.microsoft.com/office/powerpoint/2010/main" val="65637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4.</a:t>
            </a:r>
            <a:r>
              <a:rPr lang="zh-CN" altLang="en-US" dirty="0"/>
              <a:t> 设计细节</a:t>
            </a:r>
            <a:endParaRPr lang="en-US" altLang="zh-CN" dirty="0"/>
          </a:p>
        </p:txBody>
      </p:sp>
    </p:spTree>
    <p:extLst>
      <p:ext uri="{BB962C8B-B14F-4D97-AF65-F5344CB8AC3E}">
        <p14:creationId xmlns:p14="http://schemas.microsoft.com/office/powerpoint/2010/main" val="403995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细节一：第三方登录采用了适配器模式</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zh-CN" dirty="0"/>
              <a:t>需求</a:t>
            </a:r>
            <a:r>
              <a:rPr lang="zh-CN" altLang="en-US" dirty="0"/>
              <a:t>：用户登录时可以采用其他平台的第三方登录</a:t>
            </a:r>
            <a:endParaRPr lang="en-US" altLang="zh-CN" dirty="0"/>
          </a:p>
          <a:p>
            <a:r>
              <a:rPr lang="zh-CN" altLang="en-US" dirty="0"/>
              <a:t>设计细节：</a:t>
            </a:r>
            <a:r>
              <a:rPr lang="zh-CN" altLang="zh-CN" dirty="0"/>
              <a:t>加入第三方绑定可以增强数据安全性</a:t>
            </a:r>
            <a:r>
              <a:rPr lang="zh-CN" altLang="en-US" dirty="0"/>
              <a:t>。增加第三方数据接口以及相应的数据交换实现方法。采用适配器模式，将相应数据转换格式后进行交互。</a:t>
            </a:r>
          </a:p>
          <a:p>
            <a:endParaRPr lang="zh-CN" altLang="en-US" dirty="0"/>
          </a:p>
        </p:txBody>
      </p:sp>
      <p:pic>
        <p:nvPicPr>
          <p:cNvPr id="5" name="图片 4">
            <a:extLst>
              <a:ext uri="{FF2B5EF4-FFF2-40B4-BE49-F238E27FC236}">
                <a16:creationId xmlns:a16="http://schemas.microsoft.com/office/drawing/2014/main" id="{F89F40E7-20EB-4FD5-90FE-799AB2D1BB0A}"/>
              </a:ext>
            </a:extLst>
          </p:cNvPr>
          <p:cNvPicPr>
            <a:picLocks noChangeAspect="1"/>
          </p:cNvPicPr>
          <p:nvPr/>
        </p:nvPicPr>
        <p:blipFill>
          <a:blip r:embed="rId2"/>
          <a:stretch>
            <a:fillRect/>
          </a:stretch>
        </p:blipFill>
        <p:spPr>
          <a:xfrm>
            <a:off x="1459345" y="3429000"/>
            <a:ext cx="9273309" cy="1975182"/>
          </a:xfrm>
          <a:prstGeom prst="rect">
            <a:avLst/>
          </a:prstGeom>
        </p:spPr>
      </p:pic>
    </p:spTree>
    <p:extLst>
      <p:ext uri="{BB962C8B-B14F-4D97-AF65-F5344CB8AC3E}">
        <p14:creationId xmlns:p14="http://schemas.microsoft.com/office/powerpoint/2010/main" val="122672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fontScale="90000"/>
          </a:bodyPr>
          <a:lstStyle/>
          <a:p>
            <a:r>
              <a:rPr lang="zh-CN" altLang="en-US" dirty="0"/>
              <a:t>细节二：通过后台增加限制，同域请求同一时间只受理一个请求。</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场景：用户领取任务时，可能受网速影响，相应数据需几秒后到达，在这期间用户进行重复点击操作</a:t>
            </a:r>
            <a:endParaRPr lang="en-US" altLang="zh-CN" dirty="0"/>
          </a:p>
          <a:p>
            <a:r>
              <a:rPr lang="zh-CN" altLang="en-US" dirty="0"/>
              <a:t>设计细节：增加过滤器，拦截未验证他域请求。</a:t>
            </a:r>
            <a:r>
              <a:rPr lang="en-US" altLang="zh-CN" dirty="0"/>
              <a:t>2.</a:t>
            </a:r>
            <a:r>
              <a:rPr lang="zh-CN" altLang="en-US" dirty="0"/>
              <a:t>给</a:t>
            </a:r>
            <a:r>
              <a:rPr lang="en-US" altLang="zh-CN" dirty="0" err="1"/>
              <a:t>respose</a:t>
            </a:r>
            <a:r>
              <a:rPr lang="zh-CN" altLang="en-US" dirty="0"/>
              <a:t>方法增加逻辑约束，使得每次至多只有一个同域请求占据系统性能</a:t>
            </a:r>
          </a:p>
          <a:p>
            <a:endParaRPr lang="zh-CN" altLang="en-US" dirty="0"/>
          </a:p>
        </p:txBody>
      </p:sp>
      <p:pic>
        <p:nvPicPr>
          <p:cNvPr id="6" name="图片 5">
            <a:extLst>
              <a:ext uri="{FF2B5EF4-FFF2-40B4-BE49-F238E27FC236}">
                <a16:creationId xmlns:a16="http://schemas.microsoft.com/office/drawing/2014/main" id="{1E40BE73-0909-45AA-B6C4-E0E6CAE543B8}"/>
              </a:ext>
            </a:extLst>
          </p:cNvPr>
          <p:cNvPicPr>
            <a:picLocks noChangeAspect="1"/>
          </p:cNvPicPr>
          <p:nvPr/>
        </p:nvPicPr>
        <p:blipFill>
          <a:blip r:embed="rId2"/>
          <a:stretch>
            <a:fillRect/>
          </a:stretch>
        </p:blipFill>
        <p:spPr>
          <a:xfrm>
            <a:off x="2336201" y="3027547"/>
            <a:ext cx="7519597" cy="3257587"/>
          </a:xfrm>
          <a:prstGeom prst="rect">
            <a:avLst/>
          </a:prstGeom>
        </p:spPr>
      </p:pic>
    </p:spTree>
    <p:extLst>
      <p:ext uri="{BB962C8B-B14F-4D97-AF65-F5344CB8AC3E}">
        <p14:creationId xmlns:p14="http://schemas.microsoft.com/office/powerpoint/2010/main" val="256044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细节三：对投诉处理的隐式调用模块</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a:t>
            </a:r>
            <a:r>
              <a:rPr lang="zh-CN" altLang="zh-CN" dirty="0"/>
              <a:t>投诉处理结果要反馈给投诉人和被投诉人</a:t>
            </a:r>
            <a:endParaRPr lang="en-US" altLang="zh-CN" dirty="0"/>
          </a:p>
          <a:p>
            <a:r>
              <a:rPr lang="zh-CN" altLang="en-US" dirty="0"/>
              <a:t>设计细节：</a:t>
            </a:r>
            <a:r>
              <a:rPr lang="zh-CN" altLang="zh-CN" dirty="0"/>
              <a:t>开发一个反馈模块，每次处理自动调用该模块</a:t>
            </a:r>
            <a:r>
              <a:rPr lang="en-US" altLang="zh-CN" dirty="0"/>
              <a:t>.</a:t>
            </a:r>
            <a:r>
              <a:rPr lang="zh-CN" altLang="en-US" dirty="0"/>
              <a:t> 使用隐式调用的方法</a:t>
            </a:r>
            <a:r>
              <a:rPr lang="en-US" altLang="zh-CN" dirty="0"/>
              <a:t>,</a:t>
            </a:r>
            <a:r>
              <a:rPr lang="zh-CN" altLang="en-US" dirty="0"/>
              <a:t>保证审查策略可灵活变更，具备可扩展性</a:t>
            </a:r>
          </a:p>
          <a:p>
            <a:endParaRPr lang="zh-CN" altLang="en-US" dirty="0"/>
          </a:p>
        </p:txBody>
      </p:sp>
      <p:pic>
        <p:nvPicPr>
          <p:cNvPr id="5" name="图片 4">
            <a:extLst>
              <a:ext uri="{FF2B5EF4-FFF2-40B4-BE49-F238E27FC236}">
                <a16:creationId xmlns:a16="http://schemas.microsoft.com/office/drawing/2014/main" id="{7FB65C65-5A34-4A41-BEED-BF39282D83CE}"/>
              </a:ext>
            </a:extLst>
          </p:cNvPr>
          <p:cNvPicPr/>
          <p:nvPr/>
        </p:nvPicPr>
        <p:blipFill>
          <a:blip r:embed="rId2"/>
          <a:stretch>
            <a:fillRect/>
          </a:stretch>
        </p:blipFill>
        <p:spPr>
          <a:xfrm>
            <a:off x="2294946" y="3004880"/>
            <a:ext cx="7602108" cy="2481520"/>
          </a:xfrm>
          <a:prstGeom prst="rect">
            <a:avLst/>
          </a:prstGeom>
        </p:spPr>
      </p:pic>
    </p:spTree>
    <p:extLst>
      <p:ext uri="{BB962C8B-B14F-4D97-AF65-F5344CB8AC3E}">
        <p14:creationId xmlns:p14="http://schemas.microsoft.com/office/powerpoint/2010/main" val="116923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4607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634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4860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A01E2-A62F-4CEC-BFAE-F525E395B634}"/>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23DDCA6-4BE8-47E7-99A1-71113D143053}"/>
              </a:ext>
            </a:extLst>
          </p:cNvPr>
          <p:cNvSpPr>
            <a:spLocks noGrp="1"/>
          </p:cNvSpPr>
          <p:nvPr>
            <p:ph idx="1"/>
          </p:nvPr>
        </p:nvSpPr>
        <p:spPr/>
        <p:txBody>
          <a:bodyPr/>
          <a:lstStyle/>
          <a:p>
            <a:r>
              <a:rPr lang="en-US" altLang="zh-CN" dirty="0"/>
              <a:t>1.</a:t>
            </a:r>
            <a:r>
              <a:rPr lang="zh-CN" altLang="en-US" dirty="0"/>
              <a:t>项目概述与人员</a:t>
            </a:r>
            <a:endParaRPr lang="en-US" altLang="zh-CN" dirty="0"/>
          </a:p>
          <a:p>
            <a:r>
              <a:rPr lang="en-US" altLang="zh-CN" dirty="0"/>
              <a:t>2.</a:t>
            </a:r>
            <a:r>
              <a:rPr lang="zh-CN" altLang="en-US" dirty="0"/>
              <a:t>需求概述</a:t>
            </a:r>
            <a:endParaRPr lang="en-US" altLang="zh-CN" dirty="0"/>
          </a:p>
          <a:p>
            <a:r>
              <a:rPr lang="en-US" altLang="zh-CN" dirty="0"/>
              <a:t>3.</a:t>
            </a:r>
            <a:r>
              <a:rPr lang="zh-CN" altLang="en-US" dirty="0"/>
              <a:t>总体设计</a:t>
            </a:r>
            <a:endParaRPr lang="en-US" altLang="zh-CN" dirty="0"/>
          </a:p>
          <a:p>
            <a:r>
              <a:rPr lang="en-US" altLang="zh-CN" dirty="0"/>
              <a:t>4.</a:t>
            </a:r>
            <a:r>
              <a:rPr lang="zh-CN" altLang="en-US" dirty="0"/>
              <a:t>设计细节</a:t>
            </a:r>
            <a:endParaRPr lang="en-US" altLang="zh-CN" dirty="0"/>
          </a:p>
          <a:p>
            <a:r>
              <a:rPr lang="en-US" altLang="zh-CN" dirty="0"/>
              <a:t>5.</a:t>
            </a:r>
            <a:r>
              <a:rPr lang="zh-CN" altLang="en-US" dirty="0"/>
              <a:t>思考与反思</a:t>
            </a:r>
            <a:endParaRPr lang="en-US" altLang="zh-CN" dirty="0"/>
          </a:p>
          <a:p>
            <a:r>
              <a:rPr lang="en-US" altLang="zh-CN" dirty="0"/>
              <a:t>6.</a:t>
            </a:r>
            <a:r>
              <a:rPr lang="zh-CN" altLang="en-US" dirty="0"/>
              <a:t>他评</a:t>
            </a:r>
            <a:endParaRPr lang="en-US" altLang="zh-CN" dirty="0"/>
          </a:p>
        </p:txBody>
      </p:sp>
    </p:spTree>
    <p:extLst>
      <p:ext uri="{BB962C8B-B14F-4D97-AF65-F5344CB8AC3E}">
        <p14:creationId xmlns:p14="http://schemas.microsoft.com/office/powerpoint/2010/main" val="373664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3440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2487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13797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0573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1.</a:t>
            </a:r>
            <a:r>
              <a:rPr lang="zh-CN" altLang="en-US" dirty="0"/>
              <a:t>项目概述与人员</a:t>
            </a:r>
          </a:p>
        </p:txBody>
      </p:sp>
    </p:spTree>
    <p:extLst>
      <p:ext uri="{BB962C8B-B14F-4D97-AF65-F5344CB8AC3E}">
        <p14:creationId xmlns:p14="http://schemas.microsoft.com/office/powerpoint/2010/main" val="34383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r>
              <a:rPr lang="zh-CN" altLang="zh-CN" dirty="0"/>
              <a:t>对于那些希望通过软件方便生活的用户，本系统可以方便他们发布处理生活事务和自己解决不了的问题的任务，寻求值得信任的帮手，在节约时间的同时提高生活质量。</a:t>
            </a:r>
          </a:p>
          <a:p>
            <a:r>
              <a:rPr lang="en-US" altLang="zh-CN" dirty="0"/>
              <a:t> </a:t>
            </a:r>
            <a:r>
              <a:rPr lang="zh-CN" altLang="zh-CN" dirty="0"/>
              <a:t>对于那些希望赚取生活费、零花钱的用户，使用本系统可以在碎片时间里赚取任务报酬，不仅不需要预留出专门的时间，又可以改善生活。</a:t>
            </a:r>
          </a:p>
          <a:p>
            <a:endParaRPr lang="en-US" altLang="zh-CN" dirty="0"/>
          </a:p>
          <a:p>
            <a:r>
              <a:rPr lang="zh-CN" altLang="en-US" dirty="0"/>
              <a:t>类似产品：</a:t>
            </a:r>
            <a:endParaRPr lang="en-US" altLang="zh-CN" dirty="0"/>
          </a:p>
          <a:p>
            <a:pPr marL="0" indent="0">
              <a:buNone/>
            </a:pPr>
            <a:r>
              <a:rPr lang="en-US" altLang="zh-CN" dirty="0"/>
              <a:t>	UU</a:t>
            </a:r>
            <a:r>
              <a:rPr lang="zh-CN" altLang="en-US" dirty="0"/>
              <a:t>跑腿、美团跑腿、闪送等</a:t>
            </a:r>
          </a:p>
        </p:txBody>
      </p:sp>
    </p:spTree>
    <p:extLst>
      <p:ext uri="{BB962C8B-B14F-4D97-AF65-F5344CB8AC3E}">
        <p14:creationId xmlns:p14="http://schemas.microsoft.com/office/powerpoint/2010/main" val="416341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小组成员</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9792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2.</a:t>
            </a:r>
            <a:r>
              <a:rPr lang="zh-CN" altLang="en-US" dirty="0"/>
              <a:t>需求概述</a:t>
            </a:r>
          </a:p>
        </p:txBody>
      </p:sp>
    </p:spTree>
    <p:extLst>
      <p:ext uri="{BB962C8B-B14F-4D97-AF65-F5344CB8AC3E}">
        <p14:creationId xmlns:p14="http://schemas.microsoft.com/office/powerpoint/2010/main" val="311779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基本用例</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r>
              <a:rPr lang="en-US" altLang="zh-CN" dirty="0"/>
              <a:t>UI1: </a:t>
            </a:r>
            <a:r>
              <a:rPr lang="zh-CN" altLang="zh-CN" dirty="0"/>
              <a:t>个人信息管理</a:t>
            </a:r>
            <a:endParaRPr lang="en-US" altLang="zh-CN" dirty="0"/>
          </a:p>
          <a:p>
            <a:r>
              <a:rPr lang="en-US" altLang="zh-CN" dirty="0"/>
              <a:t>UI2: </a:t>
            </a:r>
            <a:r>
              <a:rPr lang="zh-CN" altLang="zh-CN" dirty="0"/>
              <a:t>发布任务和领取任务</a:t>
            </a:r>
            <a:endParaRPr lang="en-US" altLang="zh-CN" dirty="0"/>
          </a:p>
          <a:p>
            <a:r>
              <a:rPr lang="en-US" altLang="zh-CN" dirty="0"/>
              <a:t>UI</a:t>
            </a:r>
            <a:r>
              <a:rPr lang="zh-CN" altLang="zh-CN" dirty="0"/>
              <a:t>3</a:t>
            </a:r>
            <a:r>
              <a:rPr lang="en-US" altLang="zh-CN" dirty="0"/>
              <a:t>: </a:t>
            </a:r>
            <a:r>
              <a:rPr lang="zh-CN" altLang="zh-CN" dirty="0"/>
              <a:t>主页</a:t>
            </a:r>
            <a:endParaRPr lang="en-US" altLang="zh-CN" dirty="0"/>
          </a:p>
          <a:p>
            <a:r>
              <a:rPr lang="en-US" altLang="zh-CN" dirty="0"/>
              <a:t>UI</a:t>
            </a:r>
            <a:r>
              <a:rPr lang="zh-CN" altLang="zh-CN" dirty="0"/>
              <a:t>4</a:t>
            </a:r>
            <a:r>
              <a:rPr lang="en-US" altLang="zh-CN" dirty="0"/>
              <a:t>: </a:t>
            </a:r>
            <a:r>
              <a:rPr lang="zh-CN" altLang="zh-CN" dirty="0"/>
              <a:t>系统管理员</a:t>
            </a:r>
            <a:endParaRPr lang="en-US" altLang="zh-CN" dirty="0"/>
          </a:p>
          <a:p>
            <a:r>
              <a:rPr lang="en-US" altLang="zh-CN" dirty="0"/>
              <a:t>UI</a:t>
            </a:r>
            <a:r>
              <a:rPr lang="zh-CN" altLang="zh-CN" dirty="0"/>
              <a:t>5</a:t>
            </a:r>
            <a:r>
              <a:rPr lang="en-US" altLang="zh-CN" dirty="0"/>
              <a:t>: </a:t>
            </a:r>
            <a:r>
              <a:rPr lang="zh-CN" altLang="zh-CN" dirty="0"/>
              <a:t>任务结算评价</a:t>
            </a:r>
            <a:endParaRPr lang="en-US" altLang="zh-CN" dirty="0"/>
          </a:p>
          <a:p>
            <a:endParaRPr lang="en-US" altLang="zh-CN" dirty="0"/>
          </a:p>
          <a:p>
            <a:endParaRPr lang="en-US" altLang="zh-CN" dirty="0"/>
          </a:p>
          <a:p>
            <a:endParaRPr lang="zh-CN" altLang="en-US" dirty="0"/>
          </a:p>
        </p:txBody>
      </p:sp>
      <p:pic>
        <p:nvPicPr>
          <p:cNvPr id="5" name="officeArt object">
            <a:extLst>
              <a:ext uri="{FF2B5EF4-FFF2-40B4-BE49-F238E27FC236}">
                <a16:creationId xmlns:a16="http://schemas.microsoft.com/office/drawing/2014/main" id="{8EADDB0C-24EF-4DF2-87FD-8BB31A82B51E}"/>
              </a:ext>
            </a:extLst>
          </p:cNvPr>
          <p:cNvPicPr/>
          <p:nvPr/>
        </p:nvPicPr>
        <p:blipFill>
          <a:blip r:embed="rId2"/>
          <a:stretch>
            <a:fillRect/>
          </a:stretch>
        </p:blipFill>
        <p:spPr>
          <a:xfrm>
            <a:off x="5152244" y="807898"/>
            <a:ext cx="1388745" cy="2469515"/>
          </a:xfrm>
          <a:prstGeom prst="rect">
            <a:avLst/>
          </a:prstGeom>
          <a:ln w="12700" cap="flat">
            <a:noFill/>
            <a:miter lim="400000"/>
            <a:headEnd/>
            <a:tailEnd/>
          </a:ln>
          <a:effectLst/>
        </p:spPr>
      </p:pic>
      <p:pic>
        <p:nvPicPr>
          <p:cNvPr id="6" name="officeArt object">
            <a:extLst>
              <a:ext uri="{FF2B5EF4-FFF2-40B4-BE49-F238E27FC236}">
                <a16:creationId xmlns:a16="http://schemas.microsoft.com/office/drawing/2014/main" id="{E3C69263-2CE9-4F49-A4C9-C2FACEE96EEB}"/>
              </a:ext>
            </a:extLst>
          </p:cNvPr>
          <p:cNvPicPr/>
          <p:nvPr/>
        </p:nvPicPr>
        <p:blipFill>
          <a:blip r:embed="rId3"/>
          <a:stretch>
            <a:fillRect/>
          </a:stretch>
        </p:blipFill>
        <p:spPr>
          <a:xfrm>
            <a:off x="8427412" y="3583598"/>
            <a:ext cx="1493252" cy="2589787"/>
          </a:xfrm>
          <a:prstGeom prst="rect">
            <a:avLst/>
          </a:prstGeom>
          <a:ln w="12700" cap="flat">
            <a:noFill/>
            <a:miter lim="400000"/>
            <a:headEnd/>
            <a:tailEnd/>
          </a:ln>
          <a:effectLst/>
        </p:spPr>
      </p:pic>
      <p:pic>
        <p:nvPicPr>
          <p:cNvPr id="7" name="officeArt object">
            <a:extLst>
              <a:ext uri="{FF2B5EF4-FFF2-40B4-BE49-F238E27FC236}">
                <a16:creationId xmlns:a16="http://schemas.microsoft.com/office/drawing/2014/main" id="{23E1D589-FA9B-4227-9273-384DB0EC930D}"/>
              </a:ext>
            </a:extLst>
          </p:cNvPr>
          <p:cNvPicPr/>
          <p:nvPr/>
        </p:nvPicPr>
        <p:blipFill>
          <a:blip r:embed="rId4"/>
          <a:stretch>
            <a:fillRect/>
          </a:stretch>
        </p:blipFill>
        <p:spPr>
          <a:xfrm>
            <a:off x="8427412" y="807898"/>
            <a:ext cx="1431290" cy="2466505"/>
          </a:xfrm>
          <a:prstGeom prst="rect">
            <a:avLst/>
          </a:prstGeom>
          <a:ln w="12700" cap="flat">
            <a:noFill/>
            <a:miter lim="400000"/>
            <a:headEnd/>
            <a:tailEnd/>
          </a:ln>
          <a:effectLst/>
        </p:spPr>
      </p:pic>
      <p:pic>
        <p:nvPicPr>
          <p:cNvPr id="8" name="officeArt object">
            <a:extLst>
              <a:ext uri="{FF2B5EF4-FFF2-40B4-BE49-F238E27FC236}">
                <a16:creationId xmlns:a16="http://schemas.microsoft.com/office/drawing/2014/main" id="{C3883038-9643-4A8A-BA7C-9AD30615716E}"/>
              </a:ext>
            </a:extLst>
          </p:cNvPr>
          <p:cNvPicPr/>
          <p:nvPr/>
        </p:nvPicPr>
        <p:blipFill>
          <a:blip r:embed="rId5"/>
          <a:stretch>
            <a:fillRect/>
          </a:stretch>
        </p:blipFill>
        <p:spPr>
          <a:xfrm>
            <a:off x="10078997" y="3560521"/>
            <a:ext cx="1456068" cy="2589786"/>
          </a:xfrm>
          <a:prstGeom prst="rect">
            <a:avLst/>
          </a:prstGeom>
          <a:ln w="12700" cap="flat">
            <a:noFill/>
            <a:miter lim="400000"/>
            <a:headEnd/>
            <a:tailEnd/>
          </a:ln>
          <a:effectLst/>
        </p:spPr>
      </p:pic>
      <p:pic>
        <p:nvPicPr>
          <p:cNvPr id="9" name="officeArt object">
            <a:extLst>
              <a:ext uri="{FF2B5EF4-FFF2-40B4-BE49-F238E27FC236}">
                <a16:creationId xmlns:a16="http://schemas.microsoft.com/office/drawing/2014/main" id="{657C8B6E-C945-400D-AFE7-4EA77EFF66F2}"/>
              </a:ext>
            </a:extLst>
          </p:cNvPr>
          <p:cNvPicPr/>
          <p:nvPr/>
        </p:nvPicPr>
        <p:blipFill>
          <a:blip r:embed="rId6"/>
          <a:stretch>
            <a:fillRect/>
          </a:stretch>
        </p:blipFill>
        <p:spPr>
          <a:xfrm>
            <a:off x="6778402" y="810909"/>
            <a:ext cx="1386992" cy="2466504"/>
          </a:xfrm>
          <a:prstGeom prst="rect">
            <a:avLst/>
          </a:prstGeom>
          <a:ln w="12700" cap="flat">
            <a:noFill/>
            <a:miter lim="400000"/>
            <a:headEnd/>
            <a:tailEnd/>
          </a:ln>
          <a:effectLst/>
        </p:spPr>
      </p:pic>
      <p:pic>
        <p:nvPicPr>
          <p:cNvPr id="10" name="officeArt object">
            <a:extLst>
              <a:ext uri="{FF2B5EF4-FFF2-40B4-BE49-F238E27FC236}">
                <a16:creationId xmlns:a16="http://schemas.microsoft.com/office/drawing/2014/main" id="{CC34AABE-1438-4582-BA1D-C748D775BF92}"/>
              </a:ext>
            </a:extLst>
          </p:cNvPr>
          <p:cNvPicPr/>
          <p:nvPr/>
        </p:nvPicPr>
        <p:blipFill>
          <a:blip r:embed="rId7"/>
          <a:stretch>
            <a:fillRect/>
          </a:stretch>
        </p:blipFill>
        <p:spPr>
          <a:xfrm>
            <a:off x="5125689" y="3564006"/>
            <a:ext cx="1452245" cy="2582817"/>
          </a:xfrm>
          <a:prstGeom prst="rect">
            <a:avLst/>
          </a:prstGeom>
          <a:ln w="12700" cap="flat">
            <a:noFill/>
            <a:miter lim="400000"/>
            <a:headEnd/>
            <a:tailEnd/>
          </a:ln>
          <a:effectLst/>
        </p:spPr>
      </p:pic>
      <p:pic>
        <p:nvPicPr>
          <p:cNvPr id="11" name="officeArt object">
            <a:extLst>
              <a:ext uri="{FF2B5EF4-FFF2-40B4-BE49-F238E27FC236}">
                <a16:creationId xmlns:a16="http://schemas.microsoft.com/office/drawing/2014/main" id="{40B2C38E-E86B-4C80-AC46-B3A3A6A20054}"/>
              </a:ext>
            </a:extLst>
          </p:cNvPr>
          <p:cNvPicPr/>
          <p:nvPr/>
        </p:nvPicPr>
        <p:blipFill>
          <a:blip r:embed="rId8"/>
          <a:stretch>
            <a:fillRect/>
          </a:stretch>
        </p:blipFill>
        <p:spPr>
          <a:xfrm>
            <a:off x="10082461" y="807898"/>
            <a:ext cx="1449140" cy="2466505"/>
          </a:xfrm>
          <a:prstGeom prst="rect">
            <a:avLst/>
          </a:prstGeom>
          <a:ln w="12700" cap="flat">
            <a:noFill/>
            <a:miter lim="400000"/>
            <a:headEnd/>
            <a:tailEnd/>
          </a:ln>
          <a:effectLst/>
        </p:spPr>
      </p:pic>
      <p:pic>
        <p:nvPicPr>
          <p:cNvPr id="12" name="officeArt object">
            <a:extLst>
              <a:ext uri="{FF2B5EF4-FFF2-40B4-BE49-F238E27FC236}">
                <a16:creationId xmlns:a16="http://schemas.microsoft.com/office/drawing/2014/main" id="{CE8DC05B-7B5C-4996-B57B-3F46FEBCB6FF}"/>
              </a:ext>
            </a:extLst>
          </p:cNvPr>
          <p:cNvPicPr/>
          <p:nvPr/>
        </p:nvPicPr>
        <p:blipFill>
          <a:blip r:embed="rId9"/>
          <a:stretch>
            <a:fillRect/>
          </a:stretch>
        </p:blipFill>
        <p:spPr>
          <a:xfrm>
            <a:off x="6785454" y="3564006"/>
            <a:ext cx="1468878" cy="2582817"/>
          </a:xfrm>
          <a:prstGeom prst="rect">
            <a:avLst/>
          </a:prstGeom>
          <a:ln w="12700" cap="flat">
            <a:noFill/>
            <a:miter lim="400000"/>
            <a:headEnd/>
            <a:tailEnd/>
          </a:ln>
          <a:effectLst/>
        </p:spPr>
      </p:pic>
    </p:spTree>
    <p:extLst>
      <p:ext uri="{BB962C8B-B14F-4D97-AF65-F5344CB8AC3E}">
        <p14:creationId xmlns:p14="http://schemas.microsoft.com/office/powerpoint/2010/main" val="424972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其他重要系统特性</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a:xfrm>
            <a:off x="660399" y="1121435"/>
            <a:ext cx="10820401" cy="1566347"/>
          </a:xfrm>
        </p:spPr>
        <p:txBody>
          <a:bodyPr>
            <a:normAutofit lnSpcReduction="10000"/>
          </a:bodyPr>
          <a:lstStyle/>
          <a:p>
            <a:r>
              <a:rPr lang="zh-CN" altLang="en-US" dirty="0"/>
              <a:t>管理员资质审核</a:t>
            </a:r>
            <a:endParaRPr lang="en-US" altLang="zh-CN" dirty="0"/>
          </a:p>
          <a:p>
            <a:r>
              <a:rPr lang="zh-CN" altLang="en-US" dirty="0"/>
              <a:t>投诉处理</a:t>
            </a:r>
            <a:endParaRPr lang="en-US" altLang="zh-CN" dirty="0"/>
          </a:p>
          <a:p>
            <a:r>
              <a:rPr lang="zh-CN" altLang="en-US" dirty="0"/>
              <a:t>相关任务智能推荐功能</a:t>
            </a:r>
            <a:endParaRPr lang="en-US" altLang="zh-CN" dirty="0"/>
          </a:p>
          <a:p>
            <a:endParaRPr lang="en-US" altLang="zh-CN" dirty="0"/>
          </a:p>
          <a:p>
            <a:endParaRPr lang="zh-CN" altLang="en-US" dirty="0"/>
          </a:p>
        </p:txBody>
      </p:sp>
      <p:sp>
        <p:nvSpPr>
          <p:cNvPr id="4" name="标题 1">
            <a:extLst>
              <a:ext uri="{FF2B5EF4-FFF2-40B4-BE49-F238E27FC236}">
                <a16:creationId xmlns:a16="http://schemas.microsoft.com/office/drawing/2014/main" id="{84CCF17F-8BBE-40FB-95B9-0940FD746108}"/>
              </a:ext>
            </a:extLst>
          </p:cNvPr>
          <p:cNvSpPr txBox="1">
            <a:spLocks/>
          </p:cNvSpPr>
          <p:nvPr/>
        </p:nvSpPr>
        <p:spPr>
          <a:xfrm>
            <a:off x="660395" y="3108079"/>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zh-CN" altLang="en-US" dirty="0"/>
              <a:t>性能要求</a:t>
            </a:r>
          </a:p>
        </p:txBody>
      </p:sp>
      <p:sp>
        <p:nvSpPr>
          <p:cNvPr id="5" name="内容占位符 2">
            <a:extLst>
              <a:ext uri="{FF2B5EF4-FFF2-40B4-BE49-F238E27FC236}">
                <a16:creationId xmlns:a16="http://schemas.microsoft.com/office/drawing/2014/main" id="{8BD87086-80B1-4D20-AD6B-7F5EDCB47FBC}"/>
              </a:ext>
            </a:extLst>
          </p:cNvPr>
          <p:cNvSpPr txBox="1">
            <a:spLocks/>
          </p:cNvSpPr>
          <p:nvPr/>
        </p:nvSpPr>
        <p:spPr>
          <a:xfrm>
            <a:off x="660397" y="3994142"/>
            <a:ext cx="10820401" cy="1677184"/>
          </a:xfrm>
          <a:prstGeom prst="rect">
            <a:avLst/>
          </a:prstGeom>
        </p:spPr>
        <p:txBody>
          <a:bodyPr vert="horz" lIns="91440" tIns="45720" rIns="91440" bIns="45720" rtlCol="0">
            <a:normAutofit/>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PR1: </a:t>
            </a:r>
            <a:r>
              <a:rPr lang="zh-CN" altLang="zh-CN" dirty="0"/>
              <a:t>在</a:t>
            </a:r>
            <a:r>
              <a:rPr lang="en-US" altLang="zh-CN" dirty="0"/>
              <a:t>1000</a:t>
            </a:r>
            <a:r>
              <a:rPr lang="zh-CN" altLang="zh-CN" dirty="0"/>
              <a:t>人并发使用时，系统不能崩溃</a:t>
            </a:r>
          </a:p>
          <a:p>
            <a:r>
              <a:rPr lang="en-US" altLang="zh-CN" dirty="0"/>
              <a:t>PR2: </a:t>
            </a:r>
            <a:r>
              <a:rPr lang="zh-CN" altLang="zh-CN" dirty="0"/>
              <a:t>所有的任务搜索都必须在</a:t>
            </a:r>
            <a:r>
              <a:rPr lang="en-US" altLang="zh-CN" dirty="0"/>
              <a:t> 2s </a:t>
            </a:r>
            <a:r>
              <a:rPr lang="zh-CN" altLang="zh-CN" dirty="0"/>
              <a:t>内完成</a:t>
            </a:r>
            <a:endParaRPr lang="zh-CN" altLang="en-US" dirty="0"/>
          </a:p>
          <a:p>
            <a:endParaRPr lang="zh-CN" altLang="en-US" dirty="0"/>
          </a:p>
        </p:txBody>
      </p:sp>
    </p:spTree>
    <p:extLst>
      <p:ext uri="{BB962C8B-B14F-4D97-AF65-F5344CB8AC3E}">
        <p14:creationId xmlns:p14="http://schemas.microsoft.com/office/powerpoint/2010/main" val="58806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3.</a:t>
            </a:r>
            <a:r>
              <a:rPr lang="zh-CN" altLang="en-US" dirty="0"/>
              <a:t>总体设计</a:t>
            </a:r>
            <a:endParaRPr lang="en-US" altLang="zh-CN" dirty="0"/>
          </a:p>
        </p:txBody>
      </p:sp>
    </p:spTree>
    <p:extLst>
      <p:ext uri="{BB962C8B-B14F-4D97-AF65-F5344CB8AC3E}">
        <p14:creationId xmlns:p14="http://schemas.microsoft.com/office/powerpoint/2010/main" val="1726366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LIBID_PRE" val="13088"/>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636890854633654960</Template>
  <TotalTime>52</TotalTime>
  <Words>453</Words>
  <Application>Microsoft Office PowerPoint</Application>
  <PresentationFormat>宽屏</PresentationFormat>
  <Paragraphs>65</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微软雅黑</vt:lpstr>
      <vt:lpstr>幼圆</vt:lpstr>
      <vt:lpstr>Arial</vt:lpstr>
      <vt:lpstr>Calibri</vt:lpstr>
      <vt:lpstr>Wingdings</vt:lpstr>
      <vt:lpstr>A000120140530A99PPBG</vt:lpstr>
      <vt:lpstr>同城互助系统 - 体系结构设计</vt:lpstr>
      <vt:lpstr>目录</vt:lpstr>
      <vt:lpstr>1.项目概述与人员</vt:lpstr>
      <vt:lpstr>项目概述</vt:lpstr>
      <vt:lpstr>小组成员</vt:lpstr>
      <vt:lpstr>2.需求概述</vt:lpstr>
      <vt:lpstr>基本用例</vt:lpstr>
      <vt:lpstr>其他重要系统特性</vt:lpstr>
      <vt:lpstr>3.总体设计</vt:lpstr>
      <vt:lpstr>总体设计</vt:lpstr>
      <vt:lpstr>部件化开发</vt:lpstr>
      <vt:lpstr>PowerPoint 演示文稿</vt:lpstr>
      <vt:lpstr>4. 设计细节</vt:lpstr>
      <vt:lpstr>细节一：第三方登录采用了适配器模式</vt:lpstr>
      <vt:lpstr>细节二：通过后台增加限制，同域请求同一时间只受理一个请求。</vt:lpstr>
      <vt:lpstr>细节三：对投诉处理的隐式调用模块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同城互助系统 - 体系结构设计</dc:title>
  <dc:creator>73442</dc:creator>
  <cp:lastModifiedBy>73442</cp:lastModifiedBy>
  <cp:revision>7</cp:revision>
  <dcterms:created xsi:type="dcterms:W3CDTF">2019-03-24T20:37:40Z</dcterms:created>
  <dcterms:modified xsi:type="dcterms:W3CDTF">2019-03-24T21:31:15Z</dcterms:modified>
</cp:coreProperties>
</file>