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1"/>
  </p:notesMasterIdLst>
  <p:handoutMasterIdLst>
    <p:handoutMasterId r:id="rId12"/>
  </p:handoutMasterIdLst>
  <p:sldIdLst>
    <p:sldId id="256" r:id="rId2"/>
    <p:sldId id="269" r:id="rId3"/>
    <p:sldId id="270" r:id="rId4"/>
    <p:sldId id="258" r:id="rId5"/>
    <p:sldId id="268" r:id="rId6"/>
    <p:sldId id="271" r:id="rId7"/>
    <p:sldId id="272" r:id="rId8"/>
    <p:sldId id="273"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60829" autoAdjust="0"/>
  </p:normalViewPr>
  <p:slideViewPr>
    <p:cSldViewPr snapToGrid="0">
      <p:cViewPr varScale="1">
        <p:scale>
          <a:sx n="41" d="100"/>
          <a:sy n="41" d="100"/>
        </p:scale>
        <p:origin x="1676" y="2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2019/04/24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2019/04/24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这篇文章的摘要简要介绍了</a:t>
            </a:r>
            <a:r>
              <a:rPr lang="en-US" altLang="zh-CN"/>
              <a:t>AI</a:t>
            </a:r>
            <a:r>
              <a:rPr lang="zh-CN" altLang="en-US"/>
              <a:t>和</a:t>
            </a:r>
            <a:r>
              <a:rPr lang="en-US" altLang="zh-CN"/>
              <a:t>HCI</a:t>
            </a:r>
            <a:r>
              <a:rPr lang="zh-CN" altLang="en-US"/>
              <a:t>的异同点</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文章是正文部分详细介绍了</a:t>
            </a:r>
            <a:r>
              <a:rPr lang="en-US" altLang="zh-CN"/>
              <a:t>AI</a:t>
            </a:r>
            <a:r>
              <a:rPr lang="zh-CN" altLang="en-US"/>
              <a:t>和</a:t>
            </a:r>
            <a:r>
              <a:rPr lang="en-US" altLang="zh-CN"/>
              <a:t>HCI</a:t>
            </a:r>
            <a:r>
              <a:rPr lang="zh-CN" altLang="en-US"/>
              <a:t>交替浮沉的历史</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人机交互与人工智能是智能信息时代备受关注的两大重要研究领域. 通过人机交互与人工智能发展历程可以发现, 二者的关系从过去的此起彼伏逐渐变成了当下的相互促进, 基于二者深度融合的典型应用也在教育、医疗等关键领域不断涌现. </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800" dirty="0"/>
              <a:t>1.</a:t>
            </a:r>
            <a:r>
              <a:rPr lang="zh-CN" altLang="en-US" sz="800" dirty="0"/>
              <a:t>当前以图形用户界面为主流的人机交互方式依然面临着交互带宽不足、交互方式不自然等局限, 要解决这些交互中的挑战, 需要在情境感知、意图理解、语音和视觉等方面取得更大的突破, 这些来自人机交互的需求也在不断驱动着人工智能的发展与进步.</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800" dirty="0"/>
              <a:t>2.</a:t>
            </a:r>
            <a:r>
              <a:rPr lang="zh-CN" altLang="en-US" sz="800" dirty="0"/>
              <a:t>以图形用户界面和键盘、鼠标等直接操控设备为主流的人机交互方式很难使人与计算机实现如同人与人之间那样高效自然的交互, 而语音识别、手势识别、语义理解、大数据分析等人工智能技术能帮助计算机更好地感知人类意图和用户状态, 进而增强人机之间的交互带宽, 使计算机更“懂”用户, 实现以人为中心的计算和真正自然的交互. 可以说, 人工智能的发展不断革新着人机交互的方式, 驱动人机交互由传统方式向更智能、更自然的方式进步.</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微软雅黑" panose="020B0503020204020204" charset="-122"/>
                <a:ea typeface="微软雅黑" panose="020B0503020204020204" charset="-122"/>
                <a:cs typeface="+mn-cs"/>
              </a:rPr>
              <a:t>（某会议专注于）利用最新的人工智能技术</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包括机器学习、自然语言处理、数据挖掘、知识表达与推理等提高交互的效率和体验</a:t>
            </a:r>
            <a:endParaRPr lang="en-US" altLang="zh-CN" sz="1600" b="0" i="0" kern="1200" dirty="0">
              <a:solidFill>
                <a:schemeClr val="tx1"/>
              </a:solidFill>
              <a:effectLst/>
              <a:latin typeface="微软雅黑" panose="020B0503020204020204" charset="-122"/>
              <a:ea typeface="微软雅黑" panose="020B0503020204020204" charset="-122"/>
              <a:cs typeface="+mn-cs"/>
            </a:endParaRPr>
          </a:p>
          <a:p>
            <a:endParaRPr lang="en-US" altLang="zh-CN" sz="1600" b="0" i="0" kern="1200" dirty="0">
              <a:solidFill>
                <a:schemeClr val="tx1"/>
              </a:solidFill>
              <a:effectLst/>
              <a:latin typeface="微软雅黑" panose="020B0503020204020204" charset="-122"/>
              <a:ea typeface="微软雅黑" panose="020B0503020204020204" charset="-122"/>
              <a:cs typeface="+mn-cs"/>
            </a:endParaRPr>
          </a:p>
          <a:p>
            <a:r>
              <a:rPr lang="zh-CN" altLang="en-US" sz="1600" b="0" i="0" kern="1200" dirty="0">
                <a:solidFill>
                  <a:schemeClr val="tx1"/>
                </a:solidFill>
                <a:effectLst/>
                <a:latin typeface="微软雅黑" panose="020B0503020204020204" charset="-122"/>
                <a:ea typeface="微软雅黑" panose="020B0503020204020204" charset="-122"/>
                <a:cs typeface="+mn-cs"/>
              </a:rPr>
              <a:t>（某会议目的）填补人机交互和人工智能系统设计的鸿沟</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使得人工智能的成果能够真正用到人们日常使用的系统中</a:t>
            </a:r>
            <a:endParaRPr lang="en-US" altLang="zh-CN" sz="1600" b="0" i="0" kern="1200" dirty="0">
              <a:solidFill>
                <a:schemeClr val="tx1"/>
              </a:solidFill>
              <a:effectLst/>
              <a:latin typeface="微软雅黑" panose="020B0503020204020204" charset="-122"/>
              <a:ea typeface="微软雅黑" panose="020B0503020204020204" charset="-122"/>
              <a:cs typeface="+mn-cs"/>
            </a:endParaRPr>
          </a:p>
          <a:p>
            <a:endParaRPr lang="en-US" altLang="zh-CN" sz="1600" b="0" i="0" kern="1200" dirty="0">
              <a:solidFill>
                <a:schemeClr val="tx1"/>
              </a:solidFill>
              <a:effectLst/>
              <a:latin typeface="微软雅黑" panose="020B0503020204020204" charset="-122"/>
              <a:ea typeface="微软雅黑" panose="020B0503020204020204" charset="-122"/>
              <a:cs typeface="+mn-cs"/>
            </a:endParaRPr>
          </a:p>
          <a:p>
            <a:r>
              <a:rPr lang="zh-CN" altLang="en-US" sz="1600" b="0" i="0" kern="1200" dirty="0">
                <a:solidFill>
                  <a:schemeClr val="tx1"/>
                </a:solidFill>
                <a:effectLst/>
                <a:latin typeface="微软雅黑" panose="020B0503020204020204" charset="-122"/>
                <a:ea typeface="微软雅黑" panose="020B0503020204020204" charset="-122"/>
                <a:cs typeface="+mn-cs"/>
              </a:rPr>
              <a:t>（项目目的）通过研究人工智能和人机交互的融合方法</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将人工智能技术变得更加可靠</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同时将人机交互变得更加自然和方便</a:t>
            </a:r>
            <a:r>
              <a:rPr lang="en-US" altLang="zh-CN" sz="1600" b="0" i="0" kern="1200" dirty="0">
                <a:solidFill>
                  <a:schemeClr val="tx1"/>
                </a:solidFill>
                <a:effectLst/>
                <a:latin typeface="微软雅黑" panose="020B0503020204020204" charset="-122"/>
                <a:ea typeface="微软雅黑" panose="020B0503020204020204" charset="-122"/>
                <a:cs typeface="+mn-cs"/>
              </a:rPr>
              <a:t>.</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600" b="0" i="0" kern="1200" dirty="0">
                <a:solidFill>
                  <a:schemeClr val="tx1"/>
                </a:solidFill>
                <a:effectLst/>
                <a:latin typeface="微软雅黑" panose="020B0503020204020204" charset="-122"/>
                <a:ea typeface="微软雅黑" panose="020B0503020204020204" charset="-122"/>
                <a:cs typeface="+mn-cs"/>
              </a:rPr>
              <a:t>（先读这个）放眼未来</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我们有理由相信人机交互和人工智能将保持当下这种相互促进、互相驱动的关系</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更加深入地融合并协同发展</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回顾历史</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人工智能的发展历程很大程度反映了计算机技术的发展历程</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而计算机技术发展的最终目的是为人类服务</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为了让人工智能很好地服务于人类</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我们不仅要不断突破人工智能技术瓶颈</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还要研究人的特性</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以及研究人与人工智能技术交互过程中出现的实际问题</a:t>
            </a:r>
            <a:r>
              <a:rPr lang="en-US" altLang="zh-CN" sz="1600" b="0" i="0" kern="1200" dirty="0">
                <a:solidFill>
                  <a:schemeClr val="tx1"/>
                </a:solidFill>
                <a:effectLst/>
                <a:latin typeface="微软雅黑" panose="020B0503020204020204" charset="-122"/>
                <a:ea typeface="微软雅黑" panose="020B0503020204020204" charset="-122"/>
                <a:cs typeface="+mn-cs"/>
              </a:rPr>
              <a:t>. </a:t>
            </a:r>
            <a:r>
              <a:rPr lang="zh-CN" altLang="en-US" sz="1600" b="0" i="0" kern="1200" dirty="0">
                <a:solidFill>
                  <a:schemeClr val="tx1"/>
                </a:solidFill>
                <a:effectLst/>
                <a:latin typeface="微软雅黑" panose="020B0503020204020204" charset="-122"/>
                <a:ea typeface="微软雅黑" panose="020B0503020204020204" charset="-122"/>
                <a:cs typeface="+mn-cs"/>
              </a:rPr>
              <a:t>而这些同样也正是人机交互所研究的问题</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jpe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29.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4FC38A87-77AC-48C7-9F0B-A360E0E0700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10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7895012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324189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等腰三角形 7"/>
          <p:cNvSpPr/>
          <p:nvPr>
            <p:custDataLst>
              <p:tags r:id="rId1"/>
            </p:custDataLst>
          </p:nvPr>
        </p:nvSpPr>
        <p:spPr>
          <a:xfrm>
            <a:off x="4449763" y="5073650"/>
            <a:ext cx="1354137" cy="1784350"/>
          </a:xfrm>
          <a:custGeom>
            <a:avLst/>
            <a:gdLst>
              <a:gd name="connsiteX0" fmla="*/ 0 w 2070696"/>
              <a:gd name="connsiteY0" fmla="*/ 1785082 h 1785082"/>
              <a:gd name="connsiteX1" fmla="*/ 1035348 w 2070696"/>
              <a:gd name="connsiteY1" fmla="*/ 0 h 1785082"/>
              <a:gd name="connsiteX2" fmla="*/ 2070696 w 2070696"/>
              <a:gd name="connsiteY2" fmla="*/ 1785082 h 1785082"/>
              <a:gd name="connsiteX3" fmla="*/ 0 w 2070696"/>
              <a:gd name="connsiteY3" fmla="*/ 1785082 h 1785082"/>
              <a:gd name="connsiteX0-1" fmla="*/ 0 w 1478876"/>
              <a:gd name="connsiteY0-2" fmla="*/ 1785082 h 1785082"/>
              <a:gd name="connsiteX1-3" fmla="*/ 1035348 w 1478876"/>
              <a:gd name="connsiteY1-4" fmla="*/ 0 h 1785082"/>
              <a:gd name="connsiteX2-5" fmla="*/ 1478876 w 1478876"/>
              <a:gd name="connsiteY2-6" fmla="*/ 1785082 h 1785082"/>
              <a:gd name="connsiteX3-7" fmla="*/ 0 w 1478876"/>
              <a:gd name="connsiteY3-8" fmla="*/ 1785082 h 1785082"/>
              <a:gd name="connsiteX0-9" fmla="*/ 0 w 1699856"/>
              <a:gd name="connsiteY0-10" fmla="*/ 1785082 h 1785082"/>
              <a:gd name="connsiteX1-11" fmla="*/ 1035348 w 1699856"/>
              <a:gd name="connsiteY1-12" fmla="*/ 0 h 1785082"/>
              <a:gd name="connsiteX2-13" fmla="*/ 1699856 w 1699856"/>
              <a:gd name="connsiteY2-14" fmla="*/ 1785082 h 1785082"/>
              <a:gd name="connsiteX3-15" fmla="*/ 0 w 1699856"/>
              <a:gd name="connsiteY3-16" fmla="*/ 1785082 h 1785082"/>
              <a:gd name="connsiteX0-17" fmla="*/ 0 w 1250276"/>
              <a:gd name="connsiteY0-18" fmla="*/ 1785082 h 1785082"/>
              <a:gd name="connsiteX1-19" fmla="*/ 585768 w 1250276"/>
              <a:gd name="connsiteY1-20" fmla="*/ 0 h 1785082"/>
              <a:gd name="connsiteX2-21" fmla="*/ 1250276 w 1250276"/>
              <a:gd name="connsiteY2-22" fmla="*/ 1785082 h 1785082"/>
              <a:gd name="connsiteX3-23" fmla="*/ 0 w 1250276"/>
              <a:gd name="connsiteY3-24" fmla="*/ 1785082 h 1785082"/>
              <a:gd name="connsiteX0-25" fmla="*/ 0 w 1354416"/>
              <a:gd name="connsiteY0-26" fmla="*/ 1774922 h 1785082"/>
              <a:gd name="connsiteX1-27" fmla="*/ 689908 w 1354416"/>
              <a:gd name="connsiteY1-28" fmla="*/ 0 h 1785082"/>
              <a:gd name="connsiteX2-29" fmla="*/ 1354416 w 1354416"/>
              <a:gd name="connsiteY2-30" fmla="*/ 1785082 h 1785082"/>
              <a:gd name="connsiteX3-31" fmla="*/ 0 w 1354416"/>
              <a:gd name="connsiteY3-32" fmla="*/ 1774922 h 1785082"/>
              <a:gd name="connsiteX0-33" fmla="*/ 0 w 1354416"/>
              <a:gd name="connsiteY0-34" fmla="*/ 1785082 h 1785082"/>
              <a:gd name="connsiteX1-35" fmla="*/ 689908 w 1354416"/>
              <a:gd name="connsiteY1-36" fmla="*/ 0 h 1785082"/>
              <a:gd name="connsiteX2-37" fmla="*/ 1354416 w 1354416"/>
              <a:gd name="connsiteY2-38" fmla="*/ 1785082 h 1785082"/>
              <a:gd name="connsiteX3-39" fmla="*/ 0 w 1354416"/>
              <a:gd name="connsiteY3-40" fmla="*/ 1785082 h 1785082"/>
            </a:gdLst>
            <a:ahLst/>
            <a:cxnLst>
              <a:cxn ang="0">
                <a:pos x="connsiteX0-1" y="connsiteY0-2"/>
              </a:cxn>
              <a:cxn ang="0">
                <a:pos x="connsiteX1-3" y="connsiteY1-4"/>
              </a:cxn>
              <a:cxn ang="0">
                <a:pos x="connsiteX2-5" y="connsiteY2-6"/>
              </a:cxn>
              <a:cxn ang="0">
                <a:pos x="connsiteX3-7" y="connsiteY3-8"/>
              </a:cxn>
            </a:cxnLst>
            <a:rect l="l" t="t" r="r" b="b"/>
            <a:pathLst>
              <a:path w="1354416" h="1785082">
                <a:moveTo>
                  <a:pt x="0" y="1785082"/>
                </a:moveTo>
                <a:lnTo>
                  <a:pt x="689908" y="0"/>
                </a:lnTo>
                <a:lnTo>
                  <a:pt x="1354416" y="1785082"/>
                </a:lnTo>
                <a:lnTo>
                  <a:pt x="0" y="178508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7" name="平行四边形 7"/>
          <p:cNvSpPr/>
          <p:nvPr>
            <p:custDataLst>
              <p:tags r:id="rId2"/>
            </p:custDataLst>
          </p:nvPr>
        </p:nvSpPr>
        <p:spPr>
          <a:xfrm flipV="1">
            <a:off x="0" y="-9525"/>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9" name="任意多边形 15"/>
          <p:cNvSpPr/>
          <p:nvPr>
            <p:custDataLst>
              <p:tags r:id="rId3"/>
            </p:custDataLst>
          </p:nvPr>
        </p:nvSpPr>
        <p:spPr>
          <a:xfrm>
            <a:off x="-17463" y="-11113"/>
            <a:ext cx="7237413" cy="6892926"/>
          </a:xfrm>
          <a:custGeom>
            <a:avLst/>
            <a:gdLst>
              <a:gd name="connsiteX0" fmla="*/ 1367257 w 7176303"/>
              <a:gd name="connsiteY0" fmla="*/ 0 h 6866674"/>
              <a:gd name="connsiteX1" fmla="*/ 7176303 w 7176303"/>
              <a:gd name="connsiteY1" fmla="*/ 11556 h 6866674"/>
              <a:gd name="connsiteX2" fmla="*/ 4454810 w 7176303"/>
              <a:gd name="connsiteY2" fmla="*/ 6858020 h 6866674"/>
              <a:gd name="connsiteX3" fmla="*/ 0 w 7176303"/>
              <a:gd name="connsiteY3" fmla="*/ 6866674 h 6866674"/>
              <a:gd name="connsiteX4" fmla="*/ 0 w 7176303"/>
              <a:gd name="connsiteY4" fmla="*/ 3283633 h 6866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6303" h="6866674">
                <a:moveTo>
                  <a:pt x="1367257" y="0"/>
                </a:moveTo>
                <a:lnTo>
                  <a:pt x="7176303" y="11556"/>
                </a:lnTo>
                <a:lnTo>
                  <a:pt x="4454810" y="6858020"/>
                </a:lnTo>
                <a:lnTo>
                  <a:pt x="0" y="6866674"/>
                </a:lnTo>
                <a:lnTo>
                  <a:pt x="0" y="3283633"/>
                </a:lnTo>
                <a:close/>
              </a:path>
            </a:pathLst>
          </a:custGeom>
          <a:blipFill rotWithShape="1">
            <a:blip r:embed="rId13"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20204" pitchFamily="34" charset="0"/>
            </a:endParaRPr>
          </a:p>
        </p:txBody>
      </p:sp>
      <p:sp>
        <p:nvSpPr>
          <p:cNvPr id="10" name="任意多边形 17"/>
          <p:cNvSpPr/>
          <p:nvPr>
            <p:custDataLst>
              <p:tags r:id="rId4"/>
            </p:custDataLst>
          </p:nvPr>
        </p:nvSpPr>
        <p:spPr>
          <a:xfrm>
            <a:off x="-42863" y="-9525"/>
            <a:ext cx="7269163" cy="6891338"/>
          </a:xfrm>
          <a:custGeom>
            <a:avLst/>
            <a:gdLst>
              <a:gd name="connsiteX0" fmla="*/ 1377503 w 7191711"/>
              <a:gd name="connsiteY0" fmla="*/ 0 h 6866692"/>
              <a:gd name="connsiteX1" fmla="*/ 7191711 w 7191711"/>
              <a:gd name="connsiteY1" fmla="*/ 11556 h 6866692"/>
              <a:gd name="connsiteX2" fmla="*/ 4467800 w 7191711"/>
              <a:gd name="connsiteY2" fmla="*/ 6858020 h 6866692"/>
              <a:gd name="connsiteX3" fmla="*/ 0 w 7191711"/>
              <a:gd name="connsiteY3" fmla="*/ 6866692 h 6866692"/>
              <a:gd name="connsiteX4" fmla="*/ 0 w 7191711"/>
              <a:gd name="connsiteY4" fmla="*/ 3305303 h 6866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1711" h="6866692">
                <a:moveTo>
                  <a:pt x="1377503" y="0"/>
                </a:moveTo>
                <a:lnTo>
                  <a:pt x="7191711" y="11556"/>
                </a:lnTo>
                <a:lnTo>
                  <a:pt x="4467800" y="6858020"/>
                </a:lnTo>
                <a:lnTo>
                  <a:pt x="0" y="6866692"/>
                </a:lnTo>
                <a:lnTo>
                  <a:pt x="0" y="3305303"/>
                </a:lnTo>
                <a:close/>
              </a:path>
            </a:pathLst>
          </a:custGeom>
          <a:solidFill>
            <a:schemeClr val="tx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20204" pitchFamily="34" charset="0"/>
            </a:endParaRPr>
          </a:p>
        </p:txBody>
      </p:sp>
      <p:sp>
        <p:nvSpPr>
          <p:cNvPr id="11" name="平行四边形 10"/>
          <p:cNvSpPr/>
          <p:nvPr>
            <p:custDataLst>
              <p:tags r:id="rId5"/>
            </p:custDataLst>
          </p:nvPr>
        </p:nvSpPr>
        <p:spPr>
          <a:xfrm flipV="1">
            <a:off x="8980488" y="5002213"/>
            <a:ext cx="3073400" cy="1865312"/>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cxnSp>
        <p:nvCxnSpPr>
          <p:cNvPr id="12" name="直接连接符 11"/>
          <p:cNvCxnSpPr/>
          <p:nvPr>
            <p:custDataLst>
              <p:tags r:id="rId6"/>
            </p:custDataLst>
          </p:nvPr>
        </p:nvCxnSpPr>
        <p:spPr>
          <a:xfrm flipH="1">
            <a:off x="8897445" y="4648927"/>
            <a:ext cx="3067050" cy="0"/>
          </a:xfrm>
          <a:prstGeom prst="line">
            <a:avLst/>
          </a:prstGeom>
          <a:ln w="19050" cap="rnd">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7"/>
            </p:custDataLst>
          </p:nvPr>
        </p:nvSpPr>
        <p:spPr>
          <a:xfrm>
            <a:off x="6424972" y="740138"/>
            <a:ext cx="5539523" cy="2751522"/>
          </a:xfrm>
        </p:spPr>
        <p:txBody>
          <a:bodyPr lIns="90000" tIns="46800" rIns="90000" bIns="0" anchor="b">
            <a:normAutofit/>
          </a:bodyPr>
          <a:lstStyle>
            <a:lvl1pPr algn="r">
              <a:defRPr sz="6600" b="1">
                <a:solidFill>
                  <a:schemeClr val="tx2"/>
                </a:solidFill>
                <a:latin typeface="微软雅黑" panose="020B0503020204020204" charset="-122"/>
              </a:defRPr>
            </a:lvl1pPr>
          </a:lstStyle>
          <a:p>
            <a:r>
              <a:rPr lang="zh-CN" altLang="en-US" noProof="1"/>
              <a:t>单击此处编辑标题</a:t>
            </a:r>
          </a:p>
        </p:txBody>
      </p:sp>
      <p:sp>
        <p:nvSpPr>
          <p:cNvPr id="3" name="副标题 2"/>
          <p:cNvSpPr>
            <a:spLocks noGrp="1"/>
          </p:cNvSpPr>
          <p:nvPr>
            <p:ph type="subTitle" idx="1"/>
            <p:custDataLst>
              <p:tags r:id="rId8"/>
            </p:custDataLst>
          </p:nvPr>
        </p:nvSpPr>
        <p:spPr>
          <a:xfrm>
            <a:off x="7475045" y="3924075"/>
            <a:ext cx="4489450" cy="523240"/>
          </a:xfrm>
        </p:spPr>
        <p:txBody>
          <a:bodyPr lIns="90000" rIns="90000"/>
          <a:lstStyle>
            <a:lvl1pPr marL="0" indent="0" algn="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13" name="日期占位符 3"/>
          <p:cNvSpPr>
            <a:spLocks noGrp="1"/>
          </p:cNvSpPr>
          <p:nvPr>
            <p:ph type="dt" sz="half" idx="15"/>
            <p:custDataLst>
              <p:tags r:id="rId9"/>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4"/>
          <p:cNvSpPr>
            <a:spLocks noGrp="1"/>
          </p:cNvSpPr>
          <p:nvPr>
            <p:ph type="ftr" sz="quarter" idx="16"/>
            <p:custDataLst>
              <p:tags r:id="rId10"/>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6" name="灯片编号占位符 5"/>
          <p:cNvSpPr>
            <a:spLocks noGrp="1"/>
          </p:cNvSpPr>
          <p:nvPr>
            <p:ph type="sldNum" sz="quarter" idx="17"/>
            <p:custDataLst>
              <p:tags r:id="rId11"/>
            </p:custDataLst>
          </p:nvPr>
        </p:nvSpPr>
        <p:spPr/>
        <p:txBody>
          <a:bodyPr/>
          <a:lstStyle>
            <a:lvl1pPr>
              <a:defRPr/>
            </a:lvl1pPr>
          </a:lstStyle>
          <a:p>
            <a:pPr>
              <a:defRPr/>
            </a:pPr>
            <a:fld id="{4FC38A87-77AC-48C7-9F0B-A360E0E07000}" type="slidenum">
              <a:rPr lang="zh-CN" altLang="en-US"/>
              <a:t>‹#›</a:t>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9EFD9D74-47D9-4702-A33C-335B63B48DBF}" type="datetimeFigureOut">
              <a:rPr lang="zh-CN" altLang="en-US" smtClean="0"/>
              <a:t>2019/04/24</a:t>
            </a:fld>
            <a:endParaRPr lang="zh-CN" altLang="en-US" dirty="0"/>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dirty="0"/>
          </a:p>
        </p:txBody>
      </p:sp>
      <p:sp>
        <p:nvSpPr>
          <p:cNvPr id="7" name="灯片编号占位符 5"/>
          <p:cNvSpPr>
            <a:spLocks noGrp="1"/>
          </p:cNvSpPr>
          <p:nvPr>
            <p:ph type="sldNum" sz="quarter" idx="12"/>
            <p:custDataLst>
              <p:tags r:id="rId6"/>
            </p:custDataLst>
          </p:nvPr>
        </p:nvSpPr>
        <p:spPr/>
        <p:txBody>
          <a:bodyPr/>
          <a:lstStyle>
            <a:lvl1pPr>
              <a:defRPr/>
            </a:lvl1pPr>
          </a:lstStyle>
          <a:p>
            <a:fld id="{FABC47A4-756D-490B-A52F-7D9E2C9FC05F}"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fld id="{760FBDFE-C587-4B4C-A407-44438C67B59E}" type="datetimeFigureOut">
              <a:rPr lang="zh-CN" altLang="en-US" smtClean="0"/>
              <a:t>2019/04/24</a:t>
            </a:fld>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fld id="{49AE70B2-8BF9-45C0-BB95-33D1B9D3A854}"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flipH="1">
            <a:off x="8194675" y="3686175"/>
            <a:ext cx="3067050" cy="0"/>
          </a:xfrm>
          <a:prstGeom prst="line">
            <a:avLst/>
          </a:prstGeom>
          <a:ln w="1905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custDataLst>
              <p:tags r:id="rId2"/>
            </p:custDataLst>
          </p:nvPr>
        </p:nvSpPr>
        <p:spPr>
          <a:xfrm flipV="1">
            <a:off x="0" y="0"/>
            <a:ext cx="3140075" cy="200818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5" name="矩形 4"/>
          <p:cNvSpPr/>
          <p:nvPr>
            <p:custDataLst>
              <p:tags r:id="rId3"/>
            </p:custDataLst>
          </p:nvPr>
        </p:nvSpPr>
        <p:spPr>
          <a:xfrm>
            <a:off x="0" y="4849813"/>
            <a:ext cx="12192000" cy="20558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6" name="平行四边形 5"/>
          <p:cNvSpPr/>
          <p:nvPr>
            <p:custDataLst>
              <p:tags r:id="rId4"/>
            </p:custDataLst>
          </p:nvPr>
        </p:nvSpPr>
        <p:spPr>
          <a:xfrm flipV="1">
            <a:off x="8970963" y="4849813"/>
            <a:ext cx="3073400" cy="2054225"/>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2" name="标题 1"/>
          <p:cNvSpPr>
            <a:spLocks noGrp="1"/>
          </p:cNvSpPr>
          <p:nvPr>
            <p:ph type="title" hasCustomPrompt="1"/>
            <p:custDataLst>
              <p:tags r:id="rId5"/>
            </p:custDataLst>
          </p:nvPr>
        </p:nvSpPr>
        <p:spPr>
          <a:xfrm>
            <a:off x="5840400" y="1264356"/>
            <a:ext cx="5540400" cy="2410470"/>
          </a:xfrm>
        </p:spPr>
        <p:txBody>
          <a:bodyPr lIns="90000" tIns="46800" rIns="90000" bIns="46800" anchor="b">
            <a:normAutofit/>
          </a:bodyPr>
          <a:lstStyle>
            <a:lvl1pPr marL="0" marR="0" algn="r" defTabSz="914400" rtl="0" eaLnBrk="1" fontAlgn="auto" latinLnBrk="0" hangingPunct="1">
              <a:lnSpc>
                <a:spcPct val="100000"/>
              </a:lnSpc>
              <a:buNone/>
              <a:defRPr kumimoji="0" lang="zh-CN" altLang="en-US" sz="8800" b="1" i="0" u="none" strike="noStrike" kern="1200" cap="none" spc="0" normalizeH="0" baseline="0" noProof="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编辑标题</a:t>
            </a:r>
            <a:endParaRPr noProof="1">
              <a:sym typeface="+mn-ea"/>
            </a:endParaRPr>
          </a:p>
        </p:txBody>
      </p:sp>
      <p:sp>
        <p:nvSpPr>
          <p:cNvPr id="7"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8"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9" name="灯片编号占位符 4"/>
          <p:cNvSpPr>
            <a:spLocks noGrp="1"/>
          </p:cNvSpPr>
          <p:nvPr>
            <p:ph type="sldNum" sz="quarter" idx="12"/>
            <p:custDataLst>
              <p:tags r:id="rId8"/>
            </p:custDataLst>
          </p:nvPr>
        </p:nvSpPr>
        <p:spPr/>
        <p:txBody>
          <a:bodyPr/>
          <a:lstStyle>
            <a:lvl1pPr>
              <a:defRPr/>
            </a:lvl1pPr>
          </a:lstStyle>
          <a:p>
            <a:pPr>
              <a:defRPr/>
            </a:pPr>
            <a:fld id="{5589FA83-3AA4-4AB1-AE99-861D1E52AE27}" type="slidenum">
              <a:rPr lang="zh-CN" altLang="en-US"/>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895848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2389BDA-CB19-408D-87C9-523E8B292D6F}" type="slidenum">
              <a:rPr lang="zh-CN" altLang="en-US" smtClean="0"/>
              <a:t>‹#›</a:t>
            </a:fld>
            <a:endParaRPr lang="zh-CN"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5790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2868976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98991090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D6949C00-89D8-4D4A-9FDA-96A9C7BBE615}" type="slidenum">
              <a:rPr lang="zh-CN" altLang="en-US" smtClean="0"/>
              <a:t>‹#›</a:t>
            </a:fld>
            <a:endParaRPr lang="zh-CN" altLang="en-US" dirty="0"/>
          </a:p>
        </p:txBody>
      </p:sp>
    </p:spTree>
    <p:extLst>
      <p:ext uri="{BB962C8B-B14F-4D97-AF65-F5344CB8AC3E}">
        <p14:creationId xmlns:p14="http://schemas.microsoft.com/office/powerpoint/2010/main" val="30936334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0FBDFE-C587-4B4C-A407-44438C67B59E}" type="datetimeFigureOut">
              <a:rPr lang="zh-CN" altLang="en-US" smtClean="0"/>
              <a:t>2019/04/24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1712126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0FBDFE-C587-4B4C-A407-44438C67B59E}" type="datetimeFigureOut">
              <a:rPr lang="zh-CN" altLang="en-US" smtClean="0"/>
              <a:t>2019/04/24</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7956915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chemeClr val="tx2"/>
                </a:solidFill>
              </a:defRPr>
            </a:lvl1pPr>
          </a:lstStyle>
          <a:p>
            <a:fld id="{9EFD9D74-47D9-4702-A33C-335B63B48DBF}" type="datetimeFigureOut">
              <a:rPr lang="zh-CN" altLang="en-US" smtClean="0"/>
              <a:t>2019/04/24</a:t>
            </a:fld>
            <a:endParaRPr lang="zh-CN" alt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0292464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0FBDFE-C587-4B4C-A407-44438C67B59E}" type="datetimeFigureOut">
              <a:rPr lang="zh-CN" altLang="en-US" smtClean="0"/>
              <a:t>2019/04/24</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AE70B2-8BF9-45C0-BB95-33D1B9D3A854}" type="slidenum">
              <a:rPr lang="zh-CN" altLang="en-US" smtClean="0"/>
              <a:t>‹#›</a:t>
            </a:fld>
            <a:endParaRPr lang="zh-CN"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8082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49" r:id="rId12"/>
    <p:sldLayoutId id="2147483656" r:id="rId13"/>
    <p:sldLayoutId id="2147483658" r:id="rId14"/>
    <p:sldLayoutId id="2147483659"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cnki.com.cn/Article/CJFDTotal-JSJC200518000.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t>AI和HCI：</a:t>
            </a:r>
            <a:br>
              <a:rPr lang="zh-CN" altLang="en-US"/>
            </a:br>
            <a:r>
              <a:rPr lang="zh-CN" altLang="en-US"/>
              <a:t>两个领域由共同焦点划分</a:t>
            </a:r>
          </a:p>
        </p:txBody>
      </p:sp>
      <p:sp>
        <p:nvSpPr>
          <p:cNvPr id="3" name="副标题 2"/>
          <p:cNvSpPr>
            <a:spLocks noGrp="1"/>
          </p:cNvSpPr>
          <p:nvPr>
            <p:ph type="subTitle" idx="1"/>
            <p:custDataLst>
              <p:tags r:id="rId3"/>
            </p:custDataLst>
          </p:nvPr>
        </p:nvSpPr>
        <p:spPr/>
        <p:txBody>
          <a:bodyPr/>
          <a:lstStyle/>
          <a:p>
            <a:r>
              <a:rPr lang="en-US" altLang="zh-CN"/>
              <a:t>                                   </a:t>
            </a:r>
            <a:endParaRPr lang="zh-CN" altLang="en-US"/>
          </a:p>
        </p:txBody>
      </p:sp>
      <p:sp>
        <p:nvSpPr>
          <p:cNvPr id="4" name="文本框 3"/>
          <p:cNvSpPr txBox="1"/>
          <p:nvPr/>
        </p:nvSpPr>
        <p:spPr>
          <a:xfrm>
            <a:off x="5138737" y="4842971"/>
            <a:ext cx="1975485" cy="368300"/>
          </a:xfrm>
          <a:prstGeom prst="rect">
            <a:avLst/>
          </a:prstGeom>
          <a:noFill/>
        </p:spPr>
        <p:txBody>
          <a:bodyPr wrap="square" rtlCol="0">
            <a:spAutoFit/>
          </a:bodyPr>
          <a:lstStyle/>
          <a:p>
            <a:r>
              <a:rPr lang="zh-CN" altLang="en-US" dirty="0"/>
              <a:t>乔纳森格鲁丁</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AI</a:t>
            </a:r>
            <a:r>
              <a:t>与</a:t>
            </a:r>
            <a:r>
              <a:rPr lang="en-US" altLang="zh-CN"/>
              <a:t>HCI</a:t>
            </a:r>
            <a:r>
              <a:t>异同</a:t>
            </a:r>
          </a:p>
        </p:txBody>
      </p:sp>
      <p:sp>
        <p:nvSpPr>
          <p:cNvPr id="3" name="内容占位符 2"/>
          <p:cNvSpPr>
            <a:spLocks noGrp="1"/>
          </p:cNvSpPr>
          <p:nvPr>
            <p:ph idx="1"/>
          </p:nvPr>
        </p:nvSpPr>
        <p:spPr/>
        <p:txBody>
          <a:bodyPr/>
          <a:lstStyle/>
          <a:p>
            <a:pPr>
              <a:buFont typeface="Wingdings" panose="05000000000000000000" pitchFamily="2" charset="2"/>
              <a:buChar char="l"/>
            </a:pPr>
            <a:r>
              <a:rPr sz="2400" dirty="0" err="1">
                <a:sym typeface="+mn-ea"/>
              </a:rPr>
              <a:t>两者都探讨了计算和智能行为的联系</a:t>
            </a:r>
            <a:endParaRPr lang="zh-CN" altLang="en-US" sz="2400" dirty="0"/>
          </a:p>
          <a:p>
            <a:pPr>
              <a:buFont typeface="Wingdings" panose="05000000000000000000" pitchFamily="2" charset="2"/>
              <a:buChar char="l"/>
            </a:pPr>
            <a:r>
              <a:rPr sz="2400" dirty="0" err="1">
                <a:sym typeface="+mn-ea"/>
              </a:rPr>
              <a:t>两者都声称Allen</a:t>
            </a:r>
            <a:r>
              <a:rPr sz="2400" dirty="0">
                <a:sym typeface="+mn-ea"/>
              </a:rPr>
              <a:t> </a:t>
            </a:r>
            <a:r>
              <a:rPr sz="2400" dirty="0" err="1">
                <a:sym typeface="+mn-ea"/>
              </a:rPr>
              <a:t>Newell和Herb</a:t>
            </a:r>
            <a:r>
              <a:rPr sz="2400" dirty="0">
                <a:sym typeface="+mn-ea"/>
              </a:rPr>
              <a:t> </a:t>
            </a:r>
            <a:r>
              <a:rPr sz="2400" dirty="0" err="1">
                <a:sym typeface="+mn-ea"/>
              </a:rPr>
              <a:t>Simon是创始人</a:t>
            </a:r>
            <a:endParaRPr lang="zh-CN" altLang="en-US" sz="2400" dirty="0"/>
          </a:p>
          <a:p>
            <a:pPr>
              <a:buFont typeface="Wingdings" panose="05000000000000000000" pitchFamily="2" charset="2"/>
              <a:buChar char="l"/>
            </a:pPr>
            <a:r>
              <a:rPr sz="2400" dirty="0" err="1">
                <a:sym typeface="+mn-ea"/>
              </a:rPr>
              <a:t>AI专注于设计更好的算法，HCI如何改进现有算法的使用</a:t>
            </a:r>
            <a:r>
              <a:rPr sz="2400" dirty="0">
                <a:sym typeface="+mn-ea"/>
              </a:rPr>
              <a:t>。</a:t>
            </a:r>
            <a:endParaRPr lang="zh-CN" altLang="en-US" sz="2400" dirty="0"/>
          </a:p>
          <a:p>
            <a:pPr>
              <a:buFont typeface="Wingdings" panose="05000000000000000000" pitchFamily="2" charset="2"/>
              <a:buChar char="l"/>
            </a:pPr>
            <a:r>
              <a:rPr sz="2400" dirty="0" err="1">
                <a:sym typeface="+mn-ea"/>
              </a:rPr>
              <a:t>人工智能起源于数学和工程学，</a:t>
            </a:r>
            <a:r>
              <a:rPr lang="en-US" altLang="zh-CN" sz="2400" dirty="0" err="1">
                <a:sym typeface="+mn-ea"/>
              </a:rPr>
              <a:t>HCI</a:t>
            </a:r>
            <a:r>
              <a:rPr sz="2400" dirty="0" err="1">
                <a:sym typeface="+mn-ea"/>
              </a:rPr>
              <a:t>起源于心理学</a:t>
            </a:r>
            <a:endParaRPr lang="zh-CN" altLang="en-US" sz="2400" dirty="0"/>
          </a:p>
          <a:p>
            <a:pPr>
              <a:buFont typeface="Wingdings" panose="05000000000000000000" pitchFamily="2" charset="2"/>
              <a:buChar char="l"/>
            </a:pPr>
            <a:r>
              <a:rPr sz="2400" dirty="0">
                <a:sym typeface="+mn-ea"/>
              </a:rPr>
              <a:t>人工智能通常以一种非常雄心勃勃的长期愿景为标志，需要昂贵的系统，但人机交互系统更注重在短时间内对广泛使用的硬件进行创新和改进。这些差异导致了不同的优先级，方法和评估方法。</a:t>
            </a:r>
            <a:endParaRPr lang="zh-CN" altLang="en-US" sz="2400"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两者差异的结果：</a:t>
            </a:r>
            <a:r>
              <a:rPr>
                <a:sym typeface="+mn-ea"/>
              </a:rPr>
              <a:t>对资源的竞争</a:t>
            </a:r>
            <a:endParaRPr lang="zh-CN" altLang="en-US"/>
          </a:p>
        </p:txBody>
      </p:sp>
      <p:sp>
        <p:nvSpPr>
          <p:cNvPr id="3" name="内容占位符 2"/>
          <p:cNvSpPr>
            <a:spLocks noGrp="1"/>
          </p:cNvSpPr>
          <p:nvPr>
            <p:ph idx="1"/>
          </p:nvPr>
        </p:nvSpPr>
        <p:spPr>
          <a:xfrm>
            <a:off x="1097279" y="1845734"/>
            <a:ext cx="10169989" cy="4152110"/>
          </a:xfrm>
        </p:spPr>
        <p:txBody>
          <a:bodyPr/>
          <a:lstStyle/>
          <a:p>
            <a:pPr>
              <a:buFont typeface="Wingdings" panose="05000000000000000000" pitchFamily="2" charset="2"/>
              <a:buChar char="l"/>
            </a:pPr>
            <a:r>
              <a:rPr lang="en-US" altLang="zh-CN" sz="2400" dirty="0" err="1">
                <a:sym typeface="+mn-ea"/>
              </a:rPr>
              <a:t>HCI</a:t>
            </a:r>
            <a:r>
              <a:rPr sz="2400" dirty="0" err="1">
                <a:sym typeface="+mn-ea"/>
              </a:rPr>
              <a:t>在人工智能</a:t>
            </a:r>
            <a:r>
              <a:rPr lang="en-US" altLang="zh-CN" sz="2400" dirty="0" err="1">
                <a:sym typeface="+mn-ea"/>
              </a:rPr>
              <a:t>“</a:t>
            </a:r>
            <a:r>
              <a:rPr sz="2400" dirty="0" err="1">
                <a:sym typeface="+mn-ea"/>
              </a:rPr>
              <a:t>冬季</a:t>
            </a:r>
            <a:r>
              <a:rPr lang="en-US" altLang="zh-CN" sz="2400" dirty="0" err="1">
                <a:sym typeface="+mn-ea"/>
              </a:rPr>
              <a:t>”</a:t>
            </a:r>
            <a:r>
              <a:rPr sz="2400" dirty="0" err="1">
                <a:sym typeface="+mn-ea"/>
              </a:rPr>
              <a:t>时繁荣，而人工智能占优势时，</a:t>
            </a:r>
            <a:r>
              <a:rPr lang="en-US" altLang="zh-CN" sz="2400" dirty="0" err="1">
                <a:sym typeface="+mn-ea"/>
              </a:rPr>
              <a:t>HCI</a:t>
            </a:r>
            <a:r>
              <a:rPr sz="2400" dirty="0" err="1">
                <a:sym typeface="+mn-ea"/>
              </a:rPr>
              <a:t>的发展则更为缓慢</a:t>
            </a:r>
            <a:r>
              <a:rPr lang="zh-CN" altLang="en-US" sz="2400" dirty="0">
                <a:sym typeface="+mn-ea"/>
              </a:rPr>
              <a:t>。</a:t>
            </a:r>
            <a:endParaRPr lang="en-US" altLang="zh-CN" sz="2400" dirty="0">
              <a:sym typeface="+mn-ea"/>
            </a:endParaRPr>
          </a:p>
          <a:p>
            <a:pPr>
              <a:buFont typeface="Wingdings" panose="05000000000000000000" pitchFamily="2" charset="2"/>
              <a:buChar char="l"/>
            </a:pPr>
            <a:endParaRPr sz="2400" dirty="0">
              <a:sym typeface="+mn-ea"/>
            </a:endParaRPr>
          </a:p>
          <a:p>
            <a:pPr>
              <a:buFont typeface="Wingdings" panose="05000000000000000000" pitchFamily="2" charset="2"/>
              <a:buChar char="l"/>
            </a:pPr>
            <a:r>
              <a:rPr sz="2400" dirty="0" err="1">
                <a:sym typeface="+mn-ea"/>
              </a:rPr>
              <a:t>今天的情况要乐观得多，部分原因是平台融合：人工智能可以在广泛使用的系统上得到开发</a:t>
            </a:r>
            <a:r>
              <a:rPr sz="2400" dirty="0">
                <a:sym typeface="+mn-ea"/>
              </a:rPr>
              <a:t>。</a:t>
            </a:r>
            <a:endParaRPr lang="zh-CN" altLang="en-US" sz="2400"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 交替浮沉的历史</a:t>
            </a:r>
          </a:p>
        </p:txBody>
      </p:sp>
      <p:sp>
        <p:nvSpPr>
          <p:cNvPr id="3" name="内容占位符 2"/>
          <p:cNvSpPr>
            <a:spLocks noGrp="1"/>
          </p:cNvSpPr>
          <p:nvPr>
            <p:ph idx="1"/>
          </p:nvPr>
        </p:nvSpPr>
        <p:spPr>
          <a:xfrm>
            <a:off x="1097280" y="1845734"/>
            <a:ext cx="4998720" cy="5887920"/>
          </a:xfrm>
        </p:spPr>
        <p:txBody>
          <a:bodyPr>
            <a:normAutofit/>
          </a:bodyPr>
          <a:lstStyle/>
          <a:p>
            <a:pPr>
              <a:buFont typeface="Wingdings" panose="05000000000000000000" pitchFamily="2" charset="2"/>
              <a:buChar char="n"/>
            </a:pPr>
            <a:r>
              <a:rPr lang="zh-CN" altLang="en-US" dirty="0"/>
              <a:t>20世纪50年代：AI起源和过山车的开始</a:t>
            </a:r>
          </a:p>
          <a:p>
            <a:pPr>
              <a:buFont typeface="Wingdings" panose="05000000000000000000" pitchFamily="2" charset="2"/>
              <a:buChar char="n"/>
            </a:pPr>
            <a:r>
              <a:rPr lang="zh-CN" altLang="en-US" dirty="0"/>
              <a:t>20世纪60年代早期：人工智能的停滞伴随着</a:t>
            </a:r>
            <a:r>
              <a:rPr lang="en-US" altLang="zh-CN" dirty="0"/>
              <a:t>HCI</a:t>
            </a:r>
            <a:r>
              <a:rPr lang="zh-CN" altLang="en-US" dirty="0"/>
              <a:t>突破</a:t>
            </a:r>
          </a:p>
          <a:p>
            <a:pPr>
              <a:buFont typeface="Wingdings" panose="05000000000000000000" pitchFamily="2" charset="2"/>
              <a:buChar char="n"/>
            </a:pPr>
            <a:r>
              <a:rPr lang="zh-CN" altLang="en-US" dirty="0"/>
              <a:t>20世纪60年代中期到20世纪70年代中期：人工智能成为主要研究领域</a:t>
            </a:r>
          </a:p>
          <a:p>
            <a:pPr>
              <a:buFont typeface="Wingdings" panose="05000000000000000000" pitchFamily="2" charset="2"/>
              <a:buChar char="n"/>
            </a:pPr>
            <a:r>
              <a:rPr lang="zh-CN" altLang="en-US" dirty="0"/>
              <a:t>20世纪70年代中期到80年代初期：人工智能的冬季，人机交互的春天</a:t>
            </a:r>
          </a:p>
          <a:p>
            <a:pPr>
              <a:buFont typeface="Wingdings" panose="05000000000000000000" pitchFamily="2" charset="2"/>
              <a:buChar char="n"/>
            </a:pPr>
            <a:r>
              <a:rPr lang="zh-CN" altLang="en-US" dirty="0"/>
              <a:t>20世纪80年代：AI再次走高</a:t>
            </a:r>
          </a:p>
          <a:p>
            <a:pPr>
              <a:buFont typeface="Wingdings" panose="05000000000000000000" pitchFamily="2" charset="2"/>
              <a:buChar char="n"/>
            </a:pPr>
            <a:r>
              <a:rPr lang="zh-CN" altLang="en-US" dirty="0"/>
              <a:t>20世纪90年代：又一个人工智能冬季和</a:t>
            </a:r>
            <a:r>
              <a:rPr lang="en-US" altLang="zh-CN" dirty="0"/>
              <a:t>HCI</a:t>
            </a:r>
            <a:r>
              <a:rPr lang="zh-CN" altLang="en-US" dirty="0"/>
              <a:t>增长期</a:t>
            </a:r>
          </a:p>
          <a:p>
            <a:pPr>
              <a:buFont typeface="Wingdings" panose="05000000000000000000" pitchFamily="2" charset="2"/>
              <a:buChar char="n"/>
            </a:pPr>
            <a:r>
              <a:rPr lang="zh-CN" altLang="en-US" dirty="0"/>
              <a:t>当前十年：超线性增长最终带来了共同点</a:t>
            </a:r>
          </a:p>
          <a:p>
            <a:endParaRPr lang="zh-CN" altLang="en-US" dirty="0"/>
          </a:p>
        </p:txBody>
      </p:sp>
      <p:pic>
        <p:nvPicPr>
          <p:cNvPr id="36" name="图片 35" descr="1AY2L$)4QS9)GV`PGXF7$8H"/>
          <p:cNvPicPr>
            <a:picLocks noChangeAspect="1"/>
          </p:cNvPicPr>
          <p:nvPr/>
        </p:nvPicPr>
        <p:blipFill>
          <a:blip r:embed="rId4"/>
          <a:stretch>
            <a:fillRect/>
          </a:stretch>
        </p:blipFill>
        <p:spPr>
          <a:xfrm>
            <a:off x="6048375" y="2078208"/>
            <a:ext cx="6143625" cy="400050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AI和HCI正在走向融合</a:t>
            </a:r>
            <a:endParaRPr lang="en-US" altLang="zh-CN"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2800" dirty="0"/>
              <a:t>人机交互为人工智能提供了应用需求和研究思路, 而人工智能也驱动了人机交互技术的发展和变革. </a:t>
            </a:r>
            <a:endParaRPr lang="en-US" altLang="zh-CN" sz="2800" dirty="0"/>
          </a:p>
          <a:p>
            <a:pPr>
              <a:buFont typeface="Wingdings" panose="05000000000000000000" pitchFamily="2" charset="2"/>
              <a:buChar char="u"/>
            </a:pPr>
            <a:r>
              <a:rPr lang="zh-CN" altLang="en-US" sz="2800" dirty="0"/>
              <a:t>放眼未来, 人机交互与人工智能将保持当下这种相互促进、互相驱动的关系, 更加深入地融合并协同发展.</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内容占位符 15"/>
          <p:cNvSpPr>
            <a:spLocks noGrp="1"/>
          </p:cNvSpPr>
          <p:nvPr>
            <p:ph idx="1"/>
          </p:nvPr>
        </p:nvSpPr>
        <p:spPr>
          <a:xfrm>
            <a:off x="1221267" y="2003931"/>
            <a:ext cx="10058400" cy="4023360"/>
          </a:xfrm>
        </p:spPr>
        <p:txBody>
          <a:bodyPr>
            <a:normAutofit/>
          </a:bodyPr>
          <a:lstStyle/>
          <a:p>
            <a:r>
              <a:rPr lang="en-US" altLang="zh-CN" sz="2800" dirty="0"/>
              <a:t>1.</a:t>
            </a:r>
            <a:r>
              <a:rPr lang="zh-CN" altLang="en-US" sz="2800" dirty="0"/>
              <a:t>人工智能方面的进展大大驱动了人机交互的发展</a:t>
            </a:r>
            <a:br>
              <a:rPr lang="en-US" altLang="zh-CN" sz="2800" dirty="0"/>
            </a:br>
            <a:br>
              <a:rPr lang="en-US" altLang="zh-CN" sz="2800" dirty="0"/>
            </a:br>
            <a:br>
              <a:rPr lang="en-US" altLang="zh-CN" sz="2800" dirty="0"/>
            </a:br>
            <a:br>
              <a:rPr lang="en-US" altLang="zh-CN" sz="2800" dirty="0"/>
            </a:br>
            <a:r>
              <a:rPr lang="en-US" altLang="zh-CN" sz="2800" dirty="0"/>
              <a:t>2.</a:t>
            </a:r>
            <a:r>
              <a:rPr lang="zh-CN" altLang="en-US" sz="2800" dirty="0"/>
              <a:t>人机交互同样驱动着人工智能的发展</a:t>
            </a:r>
          </a:p>
        </p:txBody>
      </p:sp>
      <p:sp>
        <p:nvSpPr>
          <p:cNvPr id="4" name="标题 1"/>
          <p:cNvSpPr txBox="1"/>
          <p:nvPr/>
        </p:nvSpPr>
        <p:spPr>
          <a:xfrm>
            <a:off x="1339763" y="691137"/>
            <a:ext cx="10852237" cy="905187"/>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dirty="0"/>
              <a:t>协同发展</a:t>
            </a:r>
            <a:endParaRPr lang="en-US" altLang="zh-CN"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人机交互与人工智能的融合达到了空前的力度</a:t>
            </a:r>
          </a:p>
        </p:txBody>
      </p:sp>
      <p:sp>
        <p:nvSpPr>
          <p:cNvPr id="3" name="内容占位符 2"/>
          <p:cNvSpPr>
            <a:spLocks noGrp="1"/>
          </p:cNvSpPr>
          <p:nvPr>
            <p:ph idx="1"/>
          </p:nvPr>
        </p:nvSpPr>
        <p:spPr/>
        <p:txBody>
          <a:bodyPr/>
          <a:lstStyle/>
          <a:p>
            <a:pPr>
              <a:buFont typeface="Wingdings" panose="05000000000000000000" pitchFamily="2" charset="2"/>
              <a:buChar char="l"/>
            </a:pPr>
            <a:r>
              <a:rPr lang="zh-CN" altLang="en-US" sz="2800" dirty="0"/>
              <a:t>专注于人机交互</a:t>
            </a:r>
            <a:r>
              <a:rPr lang="en-US" altLang="zh-CN" sz="2800" dirty="0"/>
              <a:t>+</a:t>
            </a:r>
            <a:r>
              <a:rPr lang="zh-CN" altLang="en-US" sz="2800" dirty="0"/>
              <a:t>人工智能的期刊和会议越来越多</a:t>
            </a:r>
            <a:r>
              <a:rPr lang="en-US" altLang="zh-CN" sz="2800" dirty="0"/>
              <a:t>, </a:t>
            </a:r>
            <a:r>
              <a:rPr lang="zh-CN" altLang="en-US" sz="2800" dirty="0"/>
              <a:t>论文数量和影响力不断提升</a:t>
            </a:r>
            <a:r>
              <a:rPr lang="en-US" altLang="zh-CN" sz="2800" dirty="0"/>
              <a:t>.</a:t>
            </a:r>
          </a:p>
          <a:p>
            <a:pPr>
              <a:buFont typeface="Wingdings" panose="05000000000000000000" pitchFamily="2" charset="2"/>
              <a:buChar char="l"/>
            </a:pPr>
            <a:r>
              <a:rPr lang="zh-CN" altLang="en-US" sz="2800" dirty="0"/>
              <a:t>各大科技公司也先后启动了相关项目</a:t>
            </a:r>
            <a:r>
              <a:rPr lang="en-US" altLang="zh-CN" sz="2800" dirty="0"/>
              <a:t>, </a:t>
            </a:r>
            <a:r>
              <a:rPr lang="zh-CN" altLang="en-US" sz="2800" dirty="0"/>
              <a:t>包括谷歌的“</a:t>
            </a:r>
            <a:r>
              <a:rPr lang="en-US" altLang="zh-CN" sz="2800" dirty="0"/>
              <a:t>Human-Centered Machine Learning”, IBM</a:t>
            </a:r>
            <a:r>
              <a:rPr lang="zh-CN" altLang="en-US" sz="2800" dirty="0"/>
              <a:t>的“</a:t>
            </a:r>
            <a:r>
              <a:rPr lang="en-US" altLang="zh-CN" sz="2800" dirty="0"/>
              <a:t>Human Machine Inference Networks”, </a:t>
            </a:r>
            <a:r>
              <a:rPr lang="zh-CN" altLang="en-US" sz="2800" dirty="0"/>
              <a:t>华为的“</a:t>
            </a:r>
            <a:r>
              <a:rPr lang="en-US" altLang="zh-CN" sz="2800" dirty="0"/>
              <a:t>Intention Based UI”</a:t>
            </a:r>
            <a:r>
              <a:rPr lang="zh-CN" altLang="en-US" sz="2800" dirty="0"/>
              <a:t>等等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人机交互和人工智能相结合的技术领域</a:t>
            </a:r>
          </a:p>
        </p:txBody>
      </p:sp>
      <p:sp>
        <p:nvSpPr>
          <p:cNvPr id="3" name="内容占位符 2"/>
          <p:cNvSpPr>
            <a:spLocks noGrp="1"/>
          </p:cNvSpPr>
          <p:nvPr>
            <p:ph idx="1"/>
          </p:nvPr>
        </p:nvSpPr>
        <p:spPr>
          <a:xfrm>
            <a:off x="1097280" y="2221000"/>
            <a:ext cx="6341906" cy="3730349"/>
          </a:xfrm>
        </p:spPr>
        <p:txBody>
          <a:bodyPr/>
          <a:lstStyle/>
          <a:p>
            <a:endParaRPr lang="en-US" altLang="zh-CN" b="1" dirty="0"/>
          </a:p>
          <a:p>
            <a:pPr>
              <a:buFont typeface="Wingdings" panose="05000000000000000000" pitchFamily="2" charset="2"/>
              <a:buChar char="n"/>
            </a:pPr>
            <a:r>
              <a:rPr lang="zh-CN" altLang="en-US" sz="1800" b="1" dirty="0">
                <a:solidFill>
                  <a:schemeClr val="accent1">
                    <a:lumMod val="40000"/>
                    <a:lumOff val="60000"/>
                  </a:schemeClr>
                </a:solidFill>
              </a:rPr>
              <a:t>笔</a:t>
            </a:r>
            <a:r>
              <a:rPr lang="en-US" altLang="zh-CN" sz="1800" b="1" dirty="0">
                <a:solidFill>
                  <a:schemeClr val="accent1">
                    <a:lumMod val="40000"/>
                    <a:lumOff val="60000"/>
                  </a:schemeClr>
                </a:solidFill>
              </a:rPr>
              <a:t>/</a:t>
            </a:r>
            <a:r>
              <a:rPr lang="zh-CN" altLang="en-US" sz="1800" b="1" dirty="0">
                <a:solidFill>
                  <a:schemeClr val="accent1">
                    <a:lumMod val="40000"/>
                    <a:lumOff val="60000"/>
                  </a:schemeClr>
                </a:solidFill>
              </a:rPr>
              <a:t>手势交互是人机交互领域重要的研究方向</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而将人工智能方法引入笔</a:t>
            </a:r>
            <a:r>
              <a:rPr lang="en-US" altLang="zh-CN" sz="1800" b="1" dirty="0">
                <a:solidFill>
                  <a:schemeClr val="accent1">
                    <a:lumMod val="40000"/>
                    <a:lumOff val="60000"/>
                  </a:schemeClr>
                </a:solidFill>
              </a:rPr>
              <a:t>/</a:t>
            </a:r>
            <a:r>
              <a:rPr lang="zh-CN" altLang="en-US" sz="1800" b="1" dirty="0">
                <a:solidFill>
                  <a:schemeClr val="accent1">
                    <a:lumMod val="40000"/>
                    <a:lumOff val="60000"/>
                  </a:schemeClr>
                </a:solidFill>
              </a:rPr>
              <a:t>手势交互</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可以实现更智能、更自然的交互效果</a:t>
            </a:r>
            <a:endParaRPr lang="en-US" altLang="zh-CN" sz="1800" b="1" dirty="0">
              <a:solidFill>
                <a:schemeClr val="accent1">
                  <a:lumMod val="40000"/>
                  <a:lumOff val="60000"/>
                </a:schemeClr>
              </a:solidFill>
            </a:endParaRPr>
          </a:p>
          <a:p>
            <a:pPr>
              <a:buFont typeface="Wingdings" panose="05000000000000000000" pitchFamily="2" charset="2"/>
              <a:buChar char="n"/>
            </a:pPr>
            <a:r>
              <a:rPr lang="zh-CN" altLang="en-US" sz="1800" b="1" dirty="0">
                <a:solidFill>
                  <a:schemeClr val="accent1">
                    <a:lumMod val="40000"/>
                    <a:lumOff val="60000"/>
                  </a:schemeClr>
                </a:solidFill>
              </a:rPr>
              <a:t>情感认知计算是自然人机交互中的一个重要方面</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赋予信息系统情感智能</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使计算机能够“察言观色”</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将极大提高计算机系统与用户之间的协同工作效率</a:t>
            </a:r>
            <a:r>
              <a:rPr lang="en-US" altLang="zh-CN" sz="1800" b="1" dirty="0">
                <a:solidFill>
                  <a:schemeClr val="accent1">
                    <a:lumMod val="40000"/>
                    <a:lumOff val="60000"/>
                  </a:schemeClr>
                </a:solidFill>
              </a:rPr>
              <a:t>. </a:t>
            </a:r>
            <a:r>
              <a:rPr lang="zh-CN" altLang="en-US" sz="1800" b="1" dirty="0">
                <a:solidFill>
                  <a:schemeClr val="accent1">
                    <a:lumMod val="40000"/>
                    <a:lumOff val="60000"/>
                  </a:schemeClr>
                </a:solidFill>
              </a:rPr>
              <a:t>而情感的感知和理解离不开人工智能方法的支撑</a:t>
            </a:r>
            <a:endParaRPr lang="en-US" altLang="zh-CN" sz="1800" b="1" dirty="0">
              <a:solidFill>
                <a:schemeClr val="accent1">
                  <a:lumMod val="40000"/>
                  <a:lumOff val="60000"/>
                </a:schemeClr>
              </a:solidFill>
            </a:endParaRPr>
          </a:p>
          <a:p>
            <a:pPr>
              <a:buFont typeface="Wingdings" panose="05000000000000000000" pitchFamily="2" charset="2"/>
              <a:buChar char="n"/>
            </a:pPr>
            <a:r>
              <a:rPr lang="zh-CN" altLang="en-US" sz="1800" b="1"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一种新型的人机交互方式</a:t>
            </a:r>
            <a:r>
              <a:rPr lang="en-US" altLang="zh-CN" sz="1800" b="1"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a:t>
            </a:r>
            <a:r>
              <a:rPr lang="zh-CN" altLang="en-US" sz="1800" b="1"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脑机接口</a:t>
            </a:r>
            <a:endParaRPr lang="zh-CN" altLang="en-US" sz="1800" b="1" dirty="0">
              <a:solidFill>
                <a:schemeClr val="accent1">
                  <a:lumMod val="40000"/>
                  <a:lumOff val="60000"/>
                </a:schemeClr>
              </a:solidFill>
            </a:endParaRPr>
          </a:p>
        </p:txBody>
      </p:sp>
      <p:sp>
        <p:nvSpPr>
          <p:cNvPr id="4" name="文本框 3"/>
          <p:cNvSpPr txBox="1"/>
          <p:nvPr/>
        </p:nvSpPr>
        <p:spPr>
          <a:xfrm>
            <a:off x="1097280" y="1990168"/>
            <a:ext cx="1999281" cy="461665"/>
          </a:xfrm>
          <a:prstGeom prst="rect">
            <a:avLst/>
          </a:prstGeom>
          <a:noFill/>
        </p:spPr>
        <p:txBody>
          <a:bodyPr wrap="square" rtlCol="0">
            <a:spAutoFit/>
          </a:bodyPr>
          <a:lstStyle/>
          <a:p>
            <a:r>
              <a:rPr lang="zh-CN" altLang="en-US" sz="2400" dirty="0"/>
              <a:t>举例：</a:t>
            </a:r>
          </a:p>
        </p:txBody>
      </p:sp>
      <p:pic>
        <p:nvPicPr>
          <p:cNvPr id="1028" name="Picture 4" descr="https://timgsa.baidu.com/timg?image&amp;quality=80&amp;size=b9999_10000&amp;sec=1556043196235&amp;di=e9b0e037b21d14f2888a57bf404145aa&amp;imgtype=0&amp;src=http%3A%2F%2Fhbimg.b0.upaiyun.com%2F2ee2bf1275386a26bf2aeb6d4fb41dd9acb80d058faf1-5QJzRA_fw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047" y="2165207"/>
            <a:ext cx="2739603" cy="39098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协同共进的未来</a:t>
            </a: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人机交互和人工智能具有相同的研究目标和研究对象</a:t>
            </a:r>
            <a:r>
              <a:rPr lang="en-US" altLang="zh-CN" sz="2800" b="1" dirty="0"/>
              <a:t>, </a:t>
            </a:r>
            <a:r>
              <a:rPr lang="zh-CN" altLang="en-US" sz="2800" b="1" dirty="0"/>
              <a:t>是相辅相成、相互促进的关系</a:t>
            </a:r>
            <a:r>
              <a:rPr lang="en-US" altLang="zh-CN" sz="2800" b="1" dirty="0"/>
              <a:t>.</a:t>
            </a:r>
            <a:r>
              <a:rPr lang="zh-CN" altLang="en-US" sz="2800" dirty="0"/>
              <a:t> </a:t>
            </a:r>
            <a:endParaRPr lang="en-US" altLang="zh-CN" sz="2800" dirty="0"/>
          </a:p>
          <a:p>
            <a:pPr>
              <a:buFont typeface="Wingdings" panose="05000000000000000000" pitchFamily="2" charset="2"/>
              <a:buChar char="p"/>
            </a:pPr>
            <a:r>
              <a:rPr lang="zh-CN" altLang="en-US" sz="2800" b="1" dirty="0"/>
              <a:t>在人工智能发展遇到瓶颈之时</a:t>
            </a:r>
            <a:r>
              <a:rPr lang="en-US" altLang="zh-CN" sz="2800" b="1" dirty="0"/>
              <a:t>, </a:t>
            </a:r>
            <a:r>
              <a:rPr lang="zh-CN" altLang="en-US" sz="2800" b="1" dirty="0"/>
              <a:t>人机交互往往能够提供新的研究思路</a:t>
            </a:r>
            <a:r>
              <a:rPr lang="en-US" altLang="zh-CN" sz="2800" b="1" dirty="0"/>
              <a:t>; </a:t>
            </a:r>
            <a:r>
              <a:rPr lang="zh-CN" altLang="en-US" sz="2800" b="1" dirty="0"/>
              <a:t>同时</a:t>
            </a:r>
            <a:r>
              <a:rPr lang="en-US" altLang="zh-CN" sz="2800" b="1" dirty="0"/>
              <a:t>, </a:t>
            </a:r>
            <a:r>
              <a:rPr lang="zh-CN" altLang="en-US" sz="2800" b="1" dirty="0"/>
              <a:t>人工智能的发展则会不断突破和革新人机交互的方式并最终驱动人机交互的发展</a:t>
            </a:r>
            <a:r>
              <a:rPr lang="en-US" altLang="zh-CN" b="1" dirty="0"/>
              <a:t>.</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3"/>
  <p:tag name="KSO_WM_UNIT_LAYERLEVEL" val="1"/>
  <p:tag name="KSO_WM_TAG_VERSION" val="1.0"/>
  <p:tag name="KSO_WM_BEAUTIFY_FLAG" val="#wm#"/>
  <p:tag name="KSO_WM_UNIT_TYPE" val="i"/>
  <p:tag name="KSO_WM_UNIT_INDEX" val="3"/>
  <p:tag name="KSO_WM_UNIT_DIAGRAM_ISNUMVISUAL" val="0"/>
  <p:tag name="KSO_WM_UNIT_DIAGRAM_ISREFERUNIT" val="0"/>
</p:tagLst>
</file>

<file path=ppt/tags/tag30.xml><?xml version="1.0" encoding="utf-8"?>
<p:tagLst xmlns:a="http://schemas.openxmlformats.org/drawingml/2006/main" xmlns:r="http://schemas.openxmlformats.org/officeDocument/2006/relationships"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4"/>
  <p:tag name="KSO_WM_UNIT_LAYERLEVEL" val="1"/>
  <p:tag name="KSO_WM_TAG_VERSION" val="1.0"/>
  <p:tag name="KSO_WM_BEAUTIFY_FLAG" val="#wm#"/>
  <p:tag name="KSO_WM_UNIT_TYPE" val="i"/>
  <p:tag name="KSO_WM_UNIT_INDEX" val="4"/>
  <p:tag name="KSO_WM_UNIT_DIAGRAM_ISNUMVISUAL" val="0"/>
  <p:tag name="KSO_WM_UNIT_DIAGRAM_ISREFERUNIT"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_1*i*2"/>
  <p:tag name="KSO_WM_UNIT_LAYERLEVEL" val="1"/>
  <p:tag name="KSO_WM_TAG_VERSION" val="1.0"/>
  <p:tag name="KSO_WM_BEAUTIFY_FLAG" val="#wm#"/>
  <p:tag name="KSO_WM_UNIT_TYPE" val="i"/>
  <p:tag name="KSO_WM_UNIT_INDEX" val="2"/>
  <p:tag name="KSO_WM_UNIT_DIAGRAM_ISNUMVISUAL" val="0"/>
  <p:tag name="KSO_WM_UNIT_DIAGRAM_ISREFERUNIT" val="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回顾">
  <a:themeElements>
    <a:clrScheme name="回顾">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TM02900769[[fn=回顾]]</Template>
  <TotalTime>6</TotalTime>
  <Words>845</Words>
  <Application>Microsoft Office PowerPoint</Application>
  <PresentationFormat>宽屏</PresentationFormat>
  <Paragraphs>54</Paragraphs>
  <Slides>9</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微软雅黑</vt:lpstr>
      <vt:lpstr>Arial</vt:lpstr>
      <vt:lpstr>Calibri</vt:lpstr>
      <vt:lpstr>Calibri Light</vt:lpstr>
      <vt:lpstr>Wingdings</vt:lpstr>
      <vt:lpstr>回顾</vt:lpstr>
      <vt:lpstr>AI和HCI： 两个领域由共同焦点划分</vt:lpstr>
      <vt:lpstr>AI与HCI异同</vt:lpstr>
      <vt:lpstr>两者差异的结果：对资源的竞争</vt:lpstr>
      <vt:lpstr> 交替浮沉的历史</vt:lpstr>
      <vt:lpstr>AI和HCI正在走向融合</vt:lpstr>
      <vt:lpstr>PowerPoint 演示文稿</vt:lpstr>
      <vt:lpstr>人机交互与人工智能的融合达到了空前的力度</vt:lpstr>
      <vt:lpstr>人机交互和人工智能相结合的技术领域</vt:lpstr>
      <vt:lpstr>协同共进的未来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AI和HCI： 两个领域由共同焦点划分</dc:title>
  <dc:creator/>
  <cp:lastModifiedBy>鑫 金</cp:lastModifiedBy>
  <cp:revision>10</cp:revision>
  <dcterms:created xsi:type="dcterms:W3CDTF">2019-04-22T04:26:00Z</dcterms:created>
  <dcterms:modified xsi:type="dcterms:W3CDTF">2019-04-24T00:10:55Z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